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485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011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355080"/>
            <a:ext cx="10927080" cy="0"/>
          </a:xfrm>
          <a:prstGeom prst="line">
            <a:avLst/>
          </a:prstGeom>
          <a:noFill/>
          <a:ln w="12700">
            <a:solidFill>
              <a:srgbClr val="D4C7B0"/>
            </a:solidFill>
            <a:prstDash val="solid"/>
          </a:ln>
        </p:spPr>
        <p:txBody>
          <a:bodyPr/>
          <a:lstStyle/>
          <a:p>
            <a:endParaRPr lang="en-HU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A5B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óra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85800" y="1078992"/>
            <a:ext cx="10789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Ki </a:t>
            </a:r>
            <a:r>
              <a:rPr lang="en-US" sz="46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mit</a:t>
            </a:r>
            <a:r>
              <a:rPr lang="en-US" sz="46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46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akar</a:t>
            </a:r>
            <a:r>
              <a:rPr lang="en-US" sz="46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</a:t>
            </a:r>
            <a:r>
              <a:rPr lang="en-US" sz="4600" dirty="0"/>
              <a:t> </a:t>
            </a:r>
            <a:r>
              <a:rPr lang="en-US" sz="46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projekttől</a:t>
            </a:r>
            <a:r>
              <a:rPr lang="en-US" sz="46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?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731520" y="3200400"/>
            <a:ext cx="9966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5E56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Stakeholder management egy AI-támogatott projektmeetingben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457200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 cél: mindenki legalább </a:t>
            </a:r>
            <a:r>
              <a:rPr lang="en-US" sz="2400" b="1" dirty="0" err="1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kétszer</a:t>
            </a:r>
            <a:r>
              <a:rPr lang="en-US" sz="24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400" b="1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megszólal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Honnan folytatjuk?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600200"/>
            <a:ext cx="10424160" cy="4297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 első órán létrejött: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PROBLÉMA → CÉL → PROJEKT → PROJECT CHARTER</a:t>
            </a:r>
            <a:endParaRPr lang="en-US" sz="3000" dirty="0"/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Most a következő kérdés jön: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KIKET ÉRINT A PROJEKT?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Mai példaprojekt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868680" y="1600200"/>
            <a:ext cx="10469880" cy="384048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5240">
            <a:solidFill>
              <a:srgbClr val="D4C7B0"/>
            </a:solidFill>
            <a:prstDash val="solid"/>
          </a:ln>
        </p:spPr>
        <p:txBody>
          <a:bodyPr/>
          <a:lstStyle/>
          <a:p>
            <a:endParaRPr lang="en-HU"/>
          </a:p>
        </p:txBody>
      </p:sp>
      <p:sp>
        <p:nvSpPr>
          <p:cNvPr id="4" name="Text 2"/>
          <p:cNvSpPr/>
          <p:nvPr/>
        </p:nvSpPr>
        <p:spPr>
          <a:xfrm>
            <a:off x="1143000" y="192024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Falunap megszervezése egy 2500 fős településen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1234440" y="2834640"/>
            <a:ext cx="950976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Helyszín: focipálya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Időpont: szombat, 14:00–02:00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Program: gyerekprogram, büfék, koncert, esti buli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Keret: korlátozott költségvetés, sok érintett érdek</a:t>
            </a:r>
            <a:endParaRPr lang="en-US" sz="2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Mai szerepek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58368" y="1572768"/>
            <a:ext cx="3474720" cy="429768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4C7B0"/>
            </a:solidFill>
            <a:prstDash val="solid"/>
          </a:ln>
        </p:spPr>
        <p:txBody>
          <a:bodyPr/>
          <a:lstStyle/>
          <a:p>
            <a:endParaRPr lang="en-HU"/>
          </a:p>
        </p:txBody>
      </p:sp>
      <p:sp>
        <p:nvSpPr>
          <p:cNvPr id="4" name="Text 2"/>
          <p:cNvSpPr/>
          <p:nvPr/>
        </p:nvSpPr>
        <p:spPr>
          <a:xfrm>
            <a:off x="886968" y="18288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7A5B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Projektmenedzser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86968" y="2441448"/>
            <a:ext cx="3017520" cy="29718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Koordinálja a beszélgetést.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Tartja a projektcélt.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Pontosít, konfliktust mond ki, döntési pontra visz.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4361688" y="1572768"/>
            <a:ext cx="3474720" cy="429768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4C7B0"/>
            </a:solidFill>
            <a:prstDash val="solid"/>
          </a:ln>
        </p:spPr>
        <p:txBody>
          <a:bodyPr/>
          <a:lstStyle/>
          <a:p>
            <a:endParaRPr lang="en-HU"/>
          </a:p>
        </p:txBody>
      </p:sp>
      <p:sp>
        <p:nvSpPr>
          <p:cNvPr id="7" name="Text 5"/>
          <p:cNvSpPr/>
          <p:nvPr/>
        </p:nvSpPr>
        <p:spPr>
          <a:xfrm>
            <a:off x="4590288" y="18288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7A5B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AI-</a:t>
            </a:r>
            <a:r>
              <a:rPr lang="en-US" sz="1800" b="1" dirty="0" err="1">
                <a:solidFill>
                  <a:srgbClr val="7A5B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operátor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90288" y="2441448"/>
            <a:ext cx="3017520" cy="29718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Rögzíti az elhangzottakat.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Átadja az anyagot a ChatGPT-nek.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Megmutatja az AI összegzését.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065008" y="1572768"/>
            <a:ext cx="3474720" cy="429768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4C7B0"/>
            </a:solidFill>
            <a:prstDash val="solid"/>
          </a:ln>
        </p:spPr>
        <p:txBody>
          <a:bodyPr/>
          <a:lstStyle/>
          <a:p>
            <a:endParaRPr lang="en-HU"/>
          </a:p>
        </p:txBody>
      </p:sp>
      <p:sp>
        <p:nvSpPr>
          <p:cNvPr id="10" name="Text 8"/>
          <p:cNvSpPr/>
          <p:nvPr/>
        </p:nvSpPr>
        <p:spPr>
          <a:xfrm>
            <a:off x="8293608" y="18288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7A5B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Stakeholderek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93608" y="2441448"/>
            <a:ext cx="3017520" cy="29718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Szerepből beszélnek.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Elmondják az igényeiket.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Reagálnak, vitáznak, kompromisszumot keresnek.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 az a stakeholder?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417320"/>
            <a:ext cx="103327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3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Stakeholder = érdekelt fél</a:t>
            </a:r>
            <a:endParaRPr lang="en-US" sz="3100" dirty="0"/>
          </a:p>
          <a:p>
            <a:pPr marL="0" indent="0">
              <a:buNone/>
            </a:pPr>
            <a:endParaRPr lang="en-US" sz="3100" dirty="0"/>
          </a:p>
          <a:p>
            <a:pPr marL="0" indent="0">
              <a:buNone/>
            </a:pPr>
            <a:r>
              <a:rPr lang="en-US" sz="3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Olyan személy, csoport vagy szervezet,</a:t>
            </a:r>
            <a:endParaRPr lang="en-US" sz="3100" dirty="0"/>
          </a:p>
          <a:p>
            <a:pPr marL="0" indent="0">
              <a:buNone/>
            </a:pPr>
            <a:r>
              <a:rPr lang="en-US" sz="3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akire a projekt hatással van,</a:t>
            </a:r>
            <a:endParaRPr lang="en-US" sz="3100" dirty="0"/>
          </a:p>
          <a:p>
            <a:pPr marL="0" indent="0">
              <a:buNone/>
            </a:pPr>
            <a:r>
              <a:rPr lang="en-US" sz="3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vagy aki hatással lehet a projektre.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868680" y="5212080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Kik tudják segíteni, megváltoztatni </a:t>
            </a:r>
            <a:r>
              <a:rPr lang="en-US" sz="2400" b="1" dirty="0" err="1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vagy</a:t>
            </a:r>
            <a:r>
              <a:rPr lang="en-US" sz="24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400" b="1" dirty="0" err="1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megakadályozni</a:t>
            </a:r>
            <a:r>
              <a:rPr lang="en-US" sz="24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 falunapot?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Stakeholder szerepek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60120" y="1417320"/>
            <a:ext cx="10241280" cy="4754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2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Polgármester</a:t>
            </a:r>
            <a:endParaRPr lang="en-US" sz="2200" dirty="0"/>
          </a:p>
          <a:p>
            <a:pPr marL="228600" indent="-228600">
              <a:buSzPct val="100000"/>
              <a:buChar char="•"/>
            </a:pPr>
            <a:r>
              <a:rPr lang="en-US" sz="2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Környékbeli lakó</a:t>
            </a:r>
            <a:endParaRPr lang="en-US" sz="2200" dirty="0"/>
          </a:p>
          <a:p>
            <a:pPr marL="228600" indent="-228600">
              <a:buSzPct val="100000"/>
              <a:buChar char="•"/>
            </a:pPr>
            <a:r>
              <a:rPr lang="en-US" sz="2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Helyi fiatal</a:t>
            </a:r>
            <a:endParaRPr lang="en-US" sz="2200" dirty="0"/>
          </a:p>
          <a:p>
            <a:pPr marL="228600" indent="-228600">
              <a:buSzPct val="100000"/>
              <a:buChar char="•"/>
            </a:pPr>
            <a:r>
              <a:rPr lang="en-US" sz="2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Kisgyerekes szülő</a:t>
            </a:r>
            <a:endParaRPr lang="en-US" sz="2200" dirty="0"/>
          </a:p>
          <a:p>
            <a:pPr marL="228600" indent="-228600">
              <a:buSzPct val="100000"/>
              <a:buChar char="•"/>
            </a:pPr>
            <a:r>
              <a:rPr lang="en-US" sz="2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Kocsmáros / vendéglátós</a:t>
            </a:r>
            <a:endParaRPr lang="en-US" sz="2200" dirty="0"/>
          </a:p>
          <a:p>
            <a:pPr marL="228600" indent="-228600">
              <a:buSzPct val="100000"/>
              <a:buChar char="•"/>
            </a:pPr>
            <a:r>
              <a:rPr lang="en-US" sz="2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Focicsapat képviselője</a:t>
            </a:r>
            <a:endParaRPr lang="en-US" sz="2200" dirty="0"/>
          </a:p>
          <a:p>
            <a:pPr marL="228600" indent="-228600">
              <a:buSzPct val="100000"/>
              <a:buChar char="•"/>
            </a:pPr>
            <a:r>
              <a:rPr lang="en-US" sz="2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Rendőrség / közterület-felügyelet</a:t>
            </a:r>
            <a:endParaRPr lang="en-US" sz="2200" dirty="0"/>
          </a:p>
          <a:p>
            <a:pPr marL="228600" indent="-228600">
              <a:buSzPct val="100000"/>
              <a:buChar char="•"/>
            </a:pPr>
            <a:r>
              <a:rPr lang="en-US" sz="2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Önkormányzati pénzügyes</a:t>
            </a:r>
            <a:endParaRPr lang="en-US" sz="2200" dirty="0"/>
          </a:p>
          <a:p>
            <a:pPr marL="228600" indent="-228600">
              <a:buSzPct val="100000"/>
              <a:buChar char="•"/>
            </a:pPr>
            <a:r>
              <a:rPr lang="en-US" sz="2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Mentős / egészségügyi biztosítás</a:t>
            </a:r>
            <a:endParaRPr lang="en-US" sz="2200" dirty="0"/>
          </a:p>
          <a:p>
            <a:pPr marL="228600" indent="-228600">
              <a:buSzPct val="100000"/>
              <a:buChar char="•"/>
            </a:pPr>
            <a:r>
              <a:rPr lang="en-US" sz="2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Szponzor / helyi vállalkozó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projektmenedzser szerepe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298448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sok érdekből végrehajtható projektet csinál.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965960"/>
            <a:ext cx="5257800" cy="3063240"/>
          </a:xfrm>
          <a:prstGeom prst="roundRect">
            <a:avLst>
              <a:gd name="adj" fmla="val 2090"/>
            </a:avLst>
          </a:prstGeom>
          <a:solidFill>
            <a:srgbClr val="FFFFFF"/>
          </a:solidFill>
          <a:ln w="12700">
            <a:solidFill>
              <a:srgbClr val="D4C7B0"/>
            </a:solidFill>
            <a:prstDash val="solid"/>
          </a:ln>
        </p:spPr>
        <p:txBody>
          <a:bodyPr/>
          <a:lstStyle/>
          <a:p>
            <a:endParaRPr lang="en-HU"/>
          </a:p>
        </p:txBody>
      </p:sp>
      <p:sp>
        <p:nvSpPr>
          <p:cNvPr id="5" name="Shape 3"/>
          <p:cNvSpPr/>
          <p:nvPr/>
        </p:nvSpPr>
        <p:spPr>
          <a:xfrm>
            <a:off x="6172200" y="1965960"/>
            <a:ext cx="5257800" cy="3063240"/>
          </a:xfrm>
          <a:prstGeom prst="roundRect">
            <a:avLst>
              <a:gd name="adj" fmla="val 2090"/>
            </a:avLst>
          </a:prstGeom>
          <a:solidFill>
            <a:srgbClr val="FFFFFF"/>
          </a:solidFill>
          <a:ln w="12700">
            <a:solidFill>
              <a:srgbClr val="D4C7B0"/>
            </a:solidFill>
            <a:prstDash val="solid"/>
          </a:ln>
        </p:spPr>
        <p:txBody>
          <a:bodyPr/>
          <a:lstStyle/>
          <a:p>
            <a:endParaRPr lang="en-HU"/>
          </a:p>
        </p:txBody>
      </p:sp>
      <p:sp>
        <p:nvSpPr>
          <p:cNvPr id="6" name="Text 4"/>
          <p:cNvSpPr/>
          <p:nvPr/>
        </p:nvSpPr>
        <p:spPr>
          <a:xfrm>
            <a:off x="987552" y="2240280"/>
            <a:ext cx="4800600" cy="2514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tartja a célt</a:t>
            </a:r>
            <a:endParaRPr lang="en-US" sz="2100" dirty="0"/>
          </a:p>
          <a:p>
            <a:pPr marL="228600" indent="-228600">
              <a:buSzPct val="100000"/>
              <a:buChar char="•"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koordinálja a stakeholdereket</a:t>
            </a:r>
            <a:endParaRPr lang="en-US" sz="2100" dirty="0"/>
          </a:p>
          <a:p>
            <a:pPr marL="228600" indent="-228600">
              <a:buSzPct val="100000"/>
              <a:buChar char="•"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pontosítja a homályos igényeket</a:t>
            </a:r>
            <a:endParaRPr lang="en-US" sz="2100" dirty="0"/>
          </a:p>
          <a:p>
            <a:pPr marL="228600" indent="-228600">
              <a:buSzPct val="100000"/>
              <a:buChar char="•"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kimondja az érdekütközéseket</a:t>
            </a:r>
            <a:endParaRPr lang="en-US" sz="2100" dirty="0"/>
          </a:p>
          <a:p>
            <a:pPr marL="228600" indent="-228600">
              <a:buSzPct val="100000"/>
              <a:buChar char="•"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prioritást állít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6382512" y="2240280"/>
            <a:ext cx="4800600" cy="2514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döntési helyzetet készít elő</a:t>
            </a:r>
            <a:endParaRPr lang="en-US" sz="2100" dirty="0"/>
          </a:p>
          <a:p>
            <a:pPr marL="228600" indent="-228600">
              <a:buSzPct val="100000"/>
              <a:buChar char="•"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saját hatáskörben dönt</a:t>
            </a:r>
            <a:endParaRPr lang="en-US" sz="2100" dirty="0"/>
          </a:p>
          <a:p>
            <a:pPr marL="228600" indent="-228600">
              <a:buSzPct val="100000"/>
              <a:buChar char="•"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szükség esetén döntést kér</a:t>
            </a:r>
            <a:endParaRPr lang="en-US" sz="2100" dirty="0"/>
          </a:p>
          <a:p>
            <a:pPr marL="228600" indent="-228600">
              <a:buSzPct val="100000"/>
              <a:buChar char="•"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felelőst és határidőt rendel</a:t>
            </a:r>
            <a:endParaRPr lang="en-US" sz="2100" dirty="0"/>
          </a:p>
          <a:p>
            <a:pPr marL="228600" indent="-228600">
              <a:buSzPct val="100000"/>
              <a:buChar char="•"/>
            </a:pPr>
            <a:r>
              <a:rPr lang="en-US" sz="2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ellenőrzi, hogy a döntés végrehajtható-e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68680" y="5486400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7A5B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Nem az a feladata, hogy mindenki elégedett legyen, hanem hogy a projekt haladjon a cél felé.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Az AI-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operátor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feladata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1508760"/>
            <a:ext cx="10241280" cy="4297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27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Röviden írja le minden stakeholder igényét.</a:t>
            </a:r>
            <a:endParaRPr lang="en-US" sz="2700" dirty="0"/>
          </a:p>
          <a:p>
            <a:pPr marL="228600" indent="-228600">
              <a:buSzPct val="100000"/>
              <a:buChar char="•"/>
            </a:pPr>
            <a:r>
              <a:rPr lang="en-US" sz="27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 értékelje, ne javítsa, ne vitassa.</a:t>
            </a:r>
            <a:endParaRPr lang="en-US" sz="2700" dirty="0"/>
          </a:p>
          <a:p>
            <a:pPr marL="228600" indent="-228600">
              <a:buSzPct val="100000"/>
              <a:buChar char="•"/>
            </a:pPr>
            <a:r>
              <a:rPr lang="en-US" sz="27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végén másolja be az összes igényt a ChatGPT-be.</a:t>
            </a:r>
            <a:endParaRPr lang="en-US" sz="2700" dirty="0"/>
          </a:p>
          <a:p>
            <a:pPr marL="228600" indent="-228600">
              <a:buSzPct val="100000"/>
              <a:buChar char="•"/>
            </a:pPr>
            <a:r>
              <a:rPr lang="en-US" sz="27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 AI válaszát mutassa meg a csoportnak.</a:t>
            </a:r>
            <a:endParaRPr lang="en-US" sz="2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kör: igénygyűjtés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417320"/>
            <a:ext cx="103327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Minden stakeholder két dolgot mond: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Mit szeretne ettől a falunaptól?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Mit szeretne mindenképpen elkerülni?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68680" y="5257800"/>
            <a:ext cx="1024128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Ebben a körben még nincs vita. Csak igénygyűjtés van. </a:t>
            </a:r>
          </a:p>
          <a:p>
            <a:pPr marL="0" indent="0">
              <a:buNone/>
            </a:pPr>
            <a:r>
              <a:rPr lang="en-US" sz="23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</a:t>
            </a:r>
            <a:r>
              <a:rPr lang="en-US" sz="2300" b="1" dirty="0" err="1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projektmanager</a:t>
            </a:r>
            <a:r>
              <a:rPr lang="en-US" sz="23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300" b="1" dirty="0" err="1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figyel</a:t>
            </a:r>
            <a:r>
              <a:rPr lang="en-US" sz="23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2300" b="1" dirty="0" err="1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</a:t>
            </a:r>
            <a:r>
              <a:rPr lang="en-US" sz="23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AI operator </a:t>
            </a:r>
            <a:r>
              <a:rPr lang="en-US" sz="2300" b="1" dirty="0" err="1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jegyzete</a:t>
            </a:r>
            <a:r>
              <a:rPr lang="en-US" sz="23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Most átváltunk ChatGPT-re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4173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5B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Prompt </a:t>
            </a:r>
            <a:r>
              <a:rPr lang="en-US" sz="2200" b="1" dirty="0" err="1">
                <a:solidFill>
                  <a:srgbClr val="7A5B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</a:t>
            </a:r>
            <a:r>
              <a:rPr lang="en-US" sz="2200" b="1" dirty="0">
                <a:solidFill>
                  <a:srgbClr val="7A5B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AI-nak: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68680" y="1874520"/>
            <a:ext cx="10424160" cy="3566160"/>
          </a:xfrm>
          <a:prstGeom prst="roundRect">
            <a:avLst>
              <a:gd name="adj" fmla="val 1795"/>
            </a:avLst>
          </a:prstGeom>
          <a:solidFill>
            <a:srgbClr val="FFFFFF"/>
          </a:solidFill>
          <a:ln w="12700">
            <a:solidFill>
              <a:srgbClr val="D4C7B0"/>
            </a:solidFill>
            <a:prstDash val="solid"/>
          </a:ln>
        </p:spPr>
        <p:txBody>
          <a:bodyPr/>
          <a:lstStyle/>
          <a:p>
            <a:endParaRPr lang="en-HU"/>
          </a:p>
        </p:txBody>
      </p:sp>
      <p:sp>
        <p:nvSpPr>
          <p:cNvPr id="5" name="Text 3"/>
          <p:cNvSpPr/>
          <p:nvPr/>
        </p:nvSpPr>
        <p:spPr>
          <a:xfrm>
            <a:off x="1143000" y="2148840"/>
            <a:ext cx="9829800" cy="2926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 alábbi stakeholder-igények egy falunap projektjéhez tartoznak.</a:t>
            </a:r>
            <a:endParaRPr lang="en-US" sz="2300" dirty="0"/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r>
              <a:rPr lang="en-US" sz="23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Csoportosítsd</a:t>
            </a:r>
            <a:r>
              <a:rPr lang="en-US" sz="23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az igényeket témák szerint. </a:t>
            </a:r>
            <a:r>
              <a:rPr lang="en-US" sz="23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Azonosítsd</a:t>
            </a:r>
            <a:r>
              <a:rPr lang="en-US" sz="23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hol támogatják egymást az igények, és hol van közöttük </a:t>
            </a:r>
            <a:r>
              <a:rPr lang="en-US" sz="23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konfliktus</a:t>
            </a:r>
            <a:r>
              <a:rPr lang="en-US" sz="23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 </a:t>
            </a:r>
            <a:r>
              <a:rPr lang="en-US" sz="23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Rövden</a:t>
            </a:r>
            <a:r>
              <a:rPr lang="en-US" sz="23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3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válaszolj</a:t>
            </a:r>
            <a:r>
              <a:rPr lang="en-US" sz="23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300" dirty="0"/>
          </a:p>
          <a:p>
            <a:pPr marL="0" indent="0">
              <a:buNone/>
            </a:pP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Nem </a:t>
            </a:r>
            <a:r>
              <a:rPr lang="en-US" sz="23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dönthetsz</a:t>
            </a:r>
            <a:r>
              <a:rPr lang="en-US" sz="23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23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csak</a:t>
            </a:r>
            <a:r>
              <a:rPr lang="en-US" sz="23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3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rendszerezd</a:t>
            </a:r>
            <a:r>
              <a:rPr lang="en-US" sz="23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3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</a:t>
            </a:r>
            <a:r>
              <a:rPr lang="en-US" sz="23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3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igényeket</a:t>
            </a:r>
            <a:r>
              <a:rPr lang="en-US" sz="23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kör: a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projektmanager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vezetésével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stakeholderek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ellenőrizzék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az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AI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összefoglalóját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.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325880"/>
            <a:ext cx="10332720" cy="3886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Minden stakeholder reagáljon:</a:t>
            </a: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29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Jól értette az AI az Ön igényét?</a:t>
            </a: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29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 maradt ki?</a:t>
            </a:r>
            <a:endParaRPr lang="en-US" sz="2900" dirty="0"/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29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Mit torzított el?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868680" y="5650992"/>
            <a:ext cx="10149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 AI nem dönt. Az emberek ellenőrzik az AI értelmezését.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Válasszanak ki egy konfliktust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417320"/>
            <a:ext cx="10332720" cy="4206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Példák: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hosszú esti program ↔ lakók nyugalma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nagy látogatószám ↔ parkolás és biztonság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külső vendéglátók ↔ helyi vállalkozók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nagyobb fellépő ↔ költségvetés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ChatGPT: megoldási lehetőségek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4173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5B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Prompt: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68680" y="1874520"/>
            <a:ext cx="10424160" cy="3383280"/>
          </a:xfrm>
          <a:prstGeom prst="roundRect">
            <a:avLst>
              <a:gd name="adj" fmla="val 1892"/>
            </a:avLst>
          </a:prstGeom>
          <a:solidFill>
            <a:srgbClr val="FFFFFF"/>
          </a:solidFill>
          <a:ln w="12700">
            <a:solidFill>
              <a:srgbClr val="D4C7B0"/>
            </a:solidFill>
            <a:prstDash val="solid"/>
          </a:ln>
        </p:spPr>
        <p:txBody>
          <a:bodyPr/>
          <a:lstStyle/>
          <a:p>
            <a:endParaRPr lang="en-HU"/>
          </a:p>
        </p:txBody>
      </p:sp>
      <p:sp>
        <p:nvSpPr>
          <p:cNvPr id="5" name="Text 3"/>
          <p:cNvSpPr/>
          <p:nvPr/>
        </p:nvSpPr>
        <p:spPr>
          <a:xfrm>
            <a:off x="1143000" y="2176272"/>
            <a:ext cx="9829800" cy="2651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kiválasztott konfliktus: [ide írják].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Javasolj</a:t>
            </a:r>
            <a:r>
              <a:rPr lang="en-US" sz="24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3 kompromisszumos megoldást. </a:t>
            </a:r>
            <a:r>
              <a:rPr lang="en-US" sz="24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Mindegyiknél</a:t>
            </a:r>
            <a:r>
              <a:rPr lang="en-US" sz="24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4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írd</a:t>
            </a:r>
            <a:r>
              <a:rPr lang="en-US" sz="24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le, mely stakeholdernek kedvez, milyen hátrány marad fenn, és milyen döntést kell meghozni.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kör: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tárgyalás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projektmanager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elővezeti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javaslatokat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, ha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kell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,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finomít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,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hozzátesz</a:t>
            </a: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, </a:t>
            </a:r>
            <a:r>
              <a:rPr lang="en-US" sz="3400" b="1" dirty="0" err="1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egyszerűsít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371600"/>
            <a:ext cx="10378440" cy="4389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stakeholderek </a:t>
            </a:r>
            <a:r>
              <a:rPr lang="en-US" sz="28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szerepből</a:t>
            </a: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reagálnak</a:t>
            </a: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Melyik változat vállalható?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Melyik változat elfogadhatatlan?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Milyen kompromisszumot tudnak elfogadni?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projektmenedzser döntési pontra visz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2984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tárgyalás végén nem elég „beszélni róla”. Le kell zárni, mi történt.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914400" y="1920240"/>
            <a:ext cx="10332720" cy="3474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27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 lett eldöntve?</a:t>
            </a:r>
            <a:endParaRPr lang="en-US" sz="2700" dirty="0"/>
          </a:p>
          <a:p>
            <a:pPr marL="228600" indent="-228600">
              <a:buSzPct val="100000"/>
              <a:buChar char="•"/>
            </a:pPr>
            <a:r>
              <a:rPr lang="en-US" sz="27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 maradt nyitott kérdés?</a:t>
            </a:r>
            <a:endParaRPr lang="en-US" sz="2700" dirty="0"/>
          </a:p>
          <a:p>
            <a:pPr marL="228600" indent="-228600">
              <a:buSzPct val="100000"/>
              <a:buChar char="•"/>
            </a:pPr>
            <a:r>
              <a:rPr lang="en-US" sz="27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Miben kell döntést kérni?</a:t>
            </a:r>
            <a:endParaRPr lang="en-US" sz="2700" dirty="0"/>
          </a:p>
          <a:p>
            <a:pPr marL="228600" indent="-228600">
              <a:buSzPct val="100000"/>
              <a:buChar char="•"/>
            </a:pPr>
            <a:r>
              <a:rPr lang="en-US" sz="27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 mit vállalt?</a:t>
            </a:r>
            <a:endParaRPr lang="en-US" sz="2700" dirty="0"/>
          </a:p>
          <a:p>
            <a:pPr marL="228600" indent="-228600">
              <a:buSzPct val="100000"/>
              <a:buChar char="•"/>
            </a:pPr>
            <a:r>
              <a:rPr lang="en-US" sz="27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 a következő lépés és határidő?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868680" y="5623560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7A5B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jegyző ezt rögzíti, majd az AI ebből készít strukturált összefoglalót.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Záró AI-összefoglaló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4173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A5B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Prompt: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68680" y="1874520"/>
            <a:ext cx="10424160" cy="3429000"/>
          </a:xfrm>
          <a:prstGeom prst="roundRect">
            <a:avLst>
              <a:gd name="adj" fmla="val 1867"/>
            </a:avLst>
          </a:prstGeom>
          <a:solidFill>
            <a:srgbClr val="FFFFFF"/>
          </a:solidFill>
          <a:ln w="12700">
            <a:solidFill>
              <a:srgbClr val="D4C7B0"/>
            </a:solidFill>
            <a:prstDash val="solid"/>
          </a:ln>
        </p:spPr>
        <p:txBody>
          <a:bodyPr/>
          <a:lstStyle/>
          <a:p>
            <a:endParaRPr lang="en-HU"/>
          </a:p>
        </p:txBody>
      </p:sp>
      <p:sp>
        <p:nvSpPr>
          <p:cNvPr id="5" name="Text 3"/>
          <p:cNvSpPr/>
          <p:nvPr/>
        </p:nvSpPr>
        <p:spPr>
          <a:xfrm>
            <a:off x="1143000" y="2157984"/>
            <a:ext cx="9829800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Készíts</a:t>
            </a:r>
            <a:r>
              <a:rPr lang="en-US" sz="24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rövid stakeholder-meeting összefoglalót.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Külön szerepeljenek: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a fő igények,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a konfliktusok,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a döntések,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a nyitott kérdések,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a következő lépések.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Vissza a saját projektjükre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325880"/>
            <a:ext cx="10332720" cy="4663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falunap után ugyanezt alkalmazzák a saját AI-projektjükre: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Kik a stakeholderek?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Mit akarnak?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Mitől tartanak?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 van konfliktus?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 rendelkezik a szükséges adatokkal?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Mai munkatermékek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1463040"/>
            <a:ext cx="10332720" cy="4480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stakeholder-lista</a:t>
            </a:r>
            <a:endParaRPr lang="en-US" sz="2800" dirty="0"/>
          </a:p>
          <a:p>
            <a:pPr marL="228600" indent="-228600">
              <a:buSzPct val="100000"/>
              <a:buChar char="•"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igénylista</a:t>
            </a:r>
            <a:endParaRPr lang="en-US" sz="2800" dirty="0"/>
          </a:p>
          <a:p>
            <a:pPr marL="228600" indent="-228600">
              <a:buSzPct val="100000"/>
              <a:buChar char="•"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konfliktuslista</a:t>
            </a:r>
            <a:endParaRPr lang="en-US" sz="2800" dirty="0"/>
          </a:p>
          <a:p>
            <a:pPr marL="228600" indent="-228600">
              <a:buSzPct val="100000"/>
              <a:buChar char="•"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által készített összegzés</a:t>
            </a:r>
            <a:endParaRPr lang="en-US" sz="2800" dirty="0"/>
          </a:p>
          <a:p>
            <a:pPr marL="228600" indent="-228600">
              <a:buSzPct val="100000"/>
              <a:buChar char="•"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döntések és nyitott kérdések</a:t>
            </a:r>
            <a:endParaRPr lang="en-US" sz="2800" dirty="0"/>
          </a:p>
          <a:p>
            <a:pPr marL="228600" indent="-228600">
              <a:buSzPct val="100000"/>
              <a:buChar char="•"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saját project charter módosításai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881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F1F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Mit tanultunk ma?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68680" y="1188720"/>
            <a:ext cx="10332720" cy="4434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felhasználó csak egy stakeholder a sok közül.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stakeholdereknek eltérő érdekeik vannak.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 AI segíthet rendszerezni és előkészíteni a döntést.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konfliktusokat a projektmenedzser viszi döntési pontra.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68680" y="571500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4F6F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Következő óra: Miből fog dolgozni az AI?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38251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1766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770</Words>
  <Application>Microsoft Office PowerPoint</Application>
  <PresentationFormat>Szélesvásznú</PresentationFormat>
  <Paragraphs>189</Paragraphs>
  <Slides>19</Slides>
  <Notes>19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Stakeholder management AI-tamogatassal</dc:title>
  <dc:subject>Agentic AI - 2. ora</dc:subject>
  <dc:creator>OpenAI</dc:creator>
  <cp:lastModifiedBy>Nehéz Károly Róbert</cp:lastModifiedBy>
  <cp:revision>3</cp:revision>
  <dcterms:created xsi:type="dcterms:W3CDTF">2026-09-15T12:17:53Z</dcterms:created>
  <dcterms:modified xsi:type="dcterms:W3CDTF">2026-09-15T21:10:53Z</dcterms:modified>
</cp:coreProperties>
</file>