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24"/>
  </p:normalViewPr>
  <p:slideViewPr>
    <p:cSldViewPr snapToGrid="0" snapToObjects="1">
      <p:cViewPr varScale="1">
        <p:scale>
          <a:sx n="122" d="100"/>
          <a:sy n="122" d="100"/>
        </p:scale>
        <p:origin x="224" y="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4048" y="201168"/>
            <a:ext cx="11430000" cy="22860"/>
          </a:xfrm>
          <a:prstGeom prst="rect">
            <a:avLst/>
          </a:prstGeom>
          <a:solidFill>
            <a:srgbClr val="699C9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21792" y="1417320"/>
            <a:ext cx="106984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232C30"/>
                </a:solidFill>
                <a:latin typeface="Aptos"/>
              </a:defRPr>
            </a:pPr>
            <a:r>
              <a:t>Agentic AI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057400"/>
            <a:ext cx="103327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>
                <a:solidFill>
                  <a:srgbClr val="2C7575"/>
                </a:solidFill>
                <a:latin typeface="Aptos"/>
              </a:defRPr>
            </a:pPr>
            <a:r>
              <a:t>A promptolástól az AI-munkatársig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2697480"/>
            <a:ext cx="969264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F6A6E"/>
                </a:solidFill>
                <a:latin typeface="Aptos"/>
              </a:defRPr>
            </a:pPr>
            <a:r>
              <a:t>1. óra · Agentic AI – a fejlesztések projektmenedzsment módszertana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080760"/>
            <a:ext cx="6400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8C9395"/>
                </a:solidFill>
                <a:latin typeface="Aptos"/>
              </a:defRPr>
            </a:pPr>
            <a:r>
              <a:t>Miskolci Egyetem · Informatikai Intézet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28232"/>
            <a:ext cx="3200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919799"/>
                </a:solidFill>
                <a:latin typeface="Aptos"/>
              </a:defRPr>
            </a:pPr>
            <a:r>
              <a:rPr sz="900">
                <a:solidFill>
                  <a:srgbClr val="566363"/>
                </a:solidFill>
              </a:rP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4048" y="201168"/>
            <a:ext cx="11430000" cy="22860"/>
          </a:xfrm>
          <a:prstGeom prst="rect">
            <a:avLst/>
          </a:prstGeom>
          <a:solidFill>
            <a:srgbClr val="699C9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232C30"/>
                </a:solidFill>
                <a:latin typeface="Aptos"/>
              </a:defRPr>
            </a:pPr>
            <a:r>
              <a:t>Mi a projektmenedzsment?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4173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400" b="1">
                <a:solidFill>
                  <a:srgbClr val="232C30"/>
                </a:solidFill>
                <a:latin typeface="Aptos"/>
              </a:defRPr>
            </a:pPr>
            <a:r>
              <a:t>A komplex, időben behatárolt feladatok megszervezésének kialakult tudása és gyakorlata.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292840" y="6428232"/>
            <a:ext cx="3200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919799"/>
                </a:solidFill>
                <a:latin typeface="Aptos"/>
              </a:defRPr>
            </a:pPr>
            <a:r>
              <a:rPr sz="900">
                <a:solidFill>
                  <a:srgbClr val="566363"/>
                </a:solidFill>
              </a:rPr>
              <a:t>10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68680" y="2743200"/>
            <a:ext cx="4892040" cy="1078992"/>
          </a:xfrm>
          <a:prstGeom prst="roundRect">
            <a:avLst/>
          </a:prstGeom>
          <a:solidFill>
            <a:srgbClr val="EEF4F3"/>
          </a:solidFill>
          <a:ln w="12700">
            <a:solidFill>
              <a:srgbClr val="DAE1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01168" tIns="118872" rIns="146304" bIns="91440" rtlCol="0" anchor="ctr"/>
          <a:lstStyle/>
          <a:p>
            <a:pPr algn="ctr">
              <a:spcAft>
                <a:spcPts val="500"/>
              </a:spcAft>
            </a:pPr>
            <a:r>
              <a:rPr sz="1300" b="1">
                <a:solidFill>
                  <a:srgbClr val="699C9C"/>
                </a:solidFill>
              </a:rPr>
              <a:t>TARTALOM</a:t>
            </a:r>
          </a:p>
          <a:p>
            <a:pPr>
              <a:spcAft>
                <a:spcPts val="0"/>
              </a:spcAft>
            </a:pPr>
            <a:r>
              <a:rPr sz="2200" b="1">
                <a:solidFill>
                  <a:srgbClr val="1E2727"/>
                </a:solidFill>
              </a:rPr>
              <a:t>Cél · Feladatok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532120" y="2743200"/>
            <a:ext cx="4892040" cy="1078992"/>
          </a:xfrm>
          <a:prstGeom prst="roundRect">
            <a:avLst/>
          </a:prstGeom>
          <a:solidFill>
            <a:srgbClr val="EEF4F3"/>
          </a:solidFill>
          <a:ln w="12700">
            <a:solidFill>
              <a:srgbClr val="DAE1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01168" tIns="118872" rIns="146304" bIns="91440" rtlCol="0" anchor="ctr"/>
          <a:lstStyle/>
          <a:p>
            <a:pPr algn="ctr">
              <a:spcAft>
                <a:spcPts val="500"/>
              </a:spcAft>
            </a:pPr>
            <a:r>
              <a:rPr sz="1300" b="1">
                <a:solidFill>
                  <a:srgbClr val="699C9C"/>
                </a:solidFill>
              </a:rPr>
              <a:t>ERŐFORRÁSOK</a:t>
            </a:r>
          </a:p>
          <a:p>
            <a:pPr>
              <a:spcAft>
                <a:spcPts val="0"/>
              </a:spcAft>
            </a:pPr>
            <a:r>
              <a:rPr sz="2200" b="1">
                <a:solidFill>
                  <a:srgbClr val="1E2727"/>
                </a:solidFill>
              </a:rPr>
              <a:t>Emberek · AI-ágensek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68680" y="4069080"/>
            <a:ext cx="4892040" cy="1078992"/>
          </a:xfrm>
          <a:prstGeom prst="roundRect">
            <a:avLst/>
          </a:prstGeom>
          <a:solidFill>
            <a:srgbClr val="EEF4F3"/>
          </a:solidFill>
          <a:ln w="12700">
            <a:solidFill>
              <a:srgbClr val="DAE1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01168" tIns="118872" rIns="146304" bIns="91440" rtlCol="0" anchor="ctr"/>
          <a:lstStyle/>
          <a:p>
            <a:pPr algn="ctr">
              <a:spcAft>
                <a:spcPts val="500"/>
              </a:spcAft>
            </a:pPr>
            <a:r>
              <a:rPr sz="1300" b="1">
                <a:solidFill>
                  <a:srgbClr val="699C9C"/>
                </a:solidFill>
              </a:rPr>
              <a:t>KORLÁTOK</a:t>
            </a:r>
          </a:p>
          <a:p>
            <a:pPr>
              <a:spcAft>
                <a:spcPts val="0"/>
              </a:spcAft>
            </a:pPr>
            <a:r>
              <a:rPr sz="2200" b="1">
                <a:solidFill>
                  <a:srgbClr val="1E2727"/>
                </a:solidFill>
              </a:rPr>
              <a:t>Idő · Költség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532120" y="4069080"/>
            <a:ext cx="4892040" cy="1078992"/>
          </a:xfrm>
          <a:prstGeom prst="roundRect">
            <a:avLst/>
          </a:prstGeom>
          <a:solidFill>
            <a:srgbClr val="EEF4F3"/>
          </a:solidFill>
          <a:ln w="12700">
            <a:solidFill>
              <a:srgbClr val="DAE1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01168" tIns="118872" rIns="146304" bIns="91440" rtlCol="0" anchor="ctr"/>
          <a:lstStyle/>
          <a:p>
            <a:pPr algn="ctr">
              <a:spcAft>
                <a:spcPts val="500"/>
              </a:spcAft>
            </a:pPr>
            <a:r>
              <a:rPr sz="1300" b="1">
                <a:solidFill>
                  <a:srgbClr val="699C9C"/>
                </a:solidFill>
              </a:rPr>
              <a:t>IRÁNYÍTÁS</a:t>
            </a:r>
          </a:p>
          <a:p>
            <a:pPr>
              <a:spcAft>
                <a:spcPts val="0"/>
              </a:spcAft>
            </a:pPr>
            <a:r>
              <a:rPr sz="2000" b="1">
                <a:solidFill>
                  <a:srgbClr val="1E2727"/>
                </a:solidFill>
              </a:rPr>
              <a:t>Minőség · Kockázat · Kommunikáció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4048" y="201168"/>
            <a:ext cx="11430000" cy="22860"/>
          </a:xfrm>
          <a:prstGeom prst="rect">
            <a:avLst/>
          </a:prstGeom>
          <a:solidFill>
            <a:srgbClr val="699C9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232C30"/>
                </a:solidFill>
                <a:latin typeface="Aptos"/>
              </a:defRPr>
            </a:pPr>
            <a:r>
              <a:t>Projekt vagy folyamatos működés?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1417320"/>
            <a:ext cx="5074920" cy="4434840"/>
          </a:xfrm>
          <a:prstGeom prst="roundRect">
            <a:avLst/>
          </a:prstGeom>
          <a:solidFill>
            <a:srgbClr val="F6F8F7"/>
          </a:solidFill>
          <a:ln w="10160">
            <a:solidFill>
              <a:srgbClr val="DAE1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2C7575"/>
                </a:solidFill>
                <a:latin typeface="Aptos"/>
              </a:defRPr>
            </a:pPr>
            <a:r>
              <a:t>PROJEKT</a:t>
            </a:r>
          </a:p>
          <a:p>
            <a:pPr>
              <a:spcAft>
                <a:spcPts val="700"/>
              </a:spcAft>
              <a:defRPr sz="1700">
                <a:solidFill>
                  <a:srgbClr val="232C30"/>
                </a:solidFill>
                <a:latin typeface="Aptos"/>
              </a:defRPr>
            </a:pPr>
            <a:r>
              <a:t>• Konkrét, egyedi eredmény</a:t>
            </a:r>
          </a:p>
          <a:p>
            <a:pPr>
              <a:spcAft>
                <a:spcPts val="700"/>
              </a:spcAft>
              <a:defRPr sz="1700">
                <a:solidFill>
                  <a:srgbClr val="232C30"/>
                </a:solidFill>
                <a:latin typeface="Aptos"/>
              </a:defRPr>
            </a:pPr>
            <a:r>
              <a:t>• Időben behatárolt</a:t>
            </a:r>
          </a:p>
          <a:p>
            <a:pPr>
              <a:spcAft>
                <a:spcPts val="700"/>
              </a:spcAft>
              <a:defRPr sz="1700">
                <a:solidFill>
                  <a:srgbClr val="232C30"/>
                </a:solidFill>
                <a:latin typeface="Aptos"/>
              </a:defRPr>
            </a:pPr>
            <a:r>
              <a:t>• Van eleje és vége</a:t>
            </a:r>
          </a:p>
          <a:p>
            <a:pPr>
              <a:spcAft>
                <a:spcPts val="700"/>
              </a:spcAft>
              <a:defRPr sz="1700">
                <a:solidFill>
                  <a:srgbClr val="232C30"/>
                </a:solidFill>
                <a:latin typeface="Aptos"/>
              </a:defRPr>
            </a:pPr>
            <a:r>
              <a:t>• Valamilyen új állapotot hoz létre</a:t>
            </a:r>
          </a:p>
          <a:p>
            <a:pPr>
              <a:spcBef>
                <a:spcPts val="1200"/>
              </a:spcBef>
              <a:defRPr sz="1500" b="1">
                <a:solidFill>
                  <a:srgbClr val="5F6A6E"/>
                </a:solidFill>
                <a:latin typeface="Aptos"/>
              </a:defRPr>
            </a:pPr>
            <a:r>
              <a:t>Példa: AI-alapú ügyfélszolgálat bevezetése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291072" y="1417320"/>
            <a:ext cx="5074920" cy="4434840"/>
          </a:xfrm>
          <a:prstGeom prst="roundRect">
            <a:avLst/>
          </a:prstGeom>
          <a:solidFill>
            <a:srgbClr val="F6F8F7"/>
          </a:solidFill>
          <a:ln w="10160">
            <a:solidFill>
              <a:srgbClr val="DAE1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232C30"/>
                </a:solidFill>
                <a:latin typeface="Aptos"/>
              </a:defRPr>
            </a:pPr>
            <a:r>
              <a:t>FOLYAMATOS MŰKÖDÉS</a:t>
            </a:r>
          </a:p>
          <a:p>
            <a:pPr>
              <a:spcAft>
                <a:spcPts val="700"/>
              </a:spcAft>
              <a:defRPr sz="1700">
                <a:solidFill>
                  <a:srgbClr val="232C30"/>
                </a:solidFill>
                <a:latin typeface="Aptos"/>
              </a:defRPr>
            </a:pPr>
            <a:r>
              <a:t>• Ismétlődő tevékenység</a:t>
            </a:r>
          </a:p>
          <a:p>
            <a:pPr>
              <a:spcAft>
                <a:spcPts val="700"/>
              </a:spcAft>
              <a:defRPr sz="1700">
                <a:solidFill>
                  <a:srgbClr val="232C30"/>
                </a:solidFill>
                <a:latin typeface="Aptos"/>
              </a:defRPr>
            </a:pPr>
            <a:r>
              <a:t>• Nincs egyszeri végpontja</a:t>
            </a:r>
          </a:p>
          <a:p>
            <a:pPr>
              <a:spcAft>
                <a:spcPts val="700"/>
              </a:spcAft>
              <a:defRPr sz="1700">
                <a:solidFill>
                  <a:srgbClr val="232C30"/>
                </a:solidFill>
                <a:latin typeface="Aptos"/>
              </a:defRPr>
            </a:pPr>
            <a:r>
              <a:t>• Egy működő rendszer fenntartása</a:t>
            </a:r>
          </a:p>
          <a:p>
            <a:pPr>
              <a:spcAft>
                <a:spcPts val="700"/>
              </a:spcAft>
              <a:defRPr sz="1700">
                <a:solidFill>
                  <a:srgbClr val="232C30"/>
                </a:solidFill>
                <a:latin typeface="Aptos"/>
              </a:defRPr>
            </a:pPr>
            <a:r>
              <a:t>• Rutinok és szolgáltatások</a:t>
            </a:r>
          </a:p>
          <a:p>
            <a:pPr>
              <a:spcBef>
                <a:spcPts val="1200"/>
              </a:spcBef>
              <a:defRPr sz="1500" b="1">
                <a:solidFill>
                  <a:srgbClr val="5F6A6E"/>
                </a:solidFill>
                <a:latin typeface="Aptos"/>
              </a:defRPr>
            </a:pPr>
            <a:r>
              <a:t>Példa: az ügyfélszolgálat napi működtetése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92840" y="6428232"/>
            <a:ext cx="3200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919799"/>
                </a:solidFill>
                <a:latin typeface="Aptos"/>
              </a:defRPr>
            </a:pPr>
            <a:r>
              <a:rPr sz="900">
                <a:solidFill>
                  <a:srgbClr val="566363"/>
                </a:solidFill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4048" y="201168"/>
            <a:ext cx="11430000" cy="22860"/>
          </a:xfrm>
          <a:prstGeom prst="rect">
            <a:avLst/>
          </a:prstGeom>
          <a:solidFill>
            <a:srgbClr val="699C9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232C30"/>
                </a:solidFill>
                <a:latin typeface="Aptos"/>
              </a:defRPr>
            </a:pPr>
            <a:r>
              <a:t>Mit menedzselünk egy projektben?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325880"/>
            <a:ext cx="512064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2C7575"/>
                </a:solidFill>
                <a:latin typeface="Aptos"/>
              </a:defRPr>
            </a:pPr>
            <a:r>
              <a:t>CÉL / SCOPE</a:t>
            </a:r>
          </a:p>
          <a:p>
            <a:pPr>
              <a:defRPr sz="1700">
                <a:solidFill>
                  <a:srgbClr val="232C30"/>
                </a:solidFill>
                <a:latin typeface="Aptos"/>
              </a:defRPr>
            </a:pPr>
            <a:r>
              <a:t>Mit akarunk elérni?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2075688"/>
            <a:ext cx="5074920" cy="10972"/>
          </a:xfrm>
          <a:prstGeom prst="rect">
            <a:avLst/>
          </a:prstGeom>
          <a:solidFill>
            <a:srgbClr val="DAE1D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6400800" y="1325880"/>
            <a:ext cx="512064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2C7575"/>
                </a:solidFill>
                <a:latin typeface="Aptos"/>
              </a:defRPr>
            </a:pPr>
            <a:r>
              <a:t>FELADATOK</a:t>
            </a:r>
          </a:p>
          <a:p>
            <a:pPr>
              <a:defRPr sz="1700">
                <a:solidFill>
                  <a:srgbClr val="232C30"/>
                </a:solidFill>
                <a:latin typeface="Aptos"/>
              </a:defRPr>
            </a:pPr>
            <a:r>
              <a:t>Mit kell megcsinálni?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0" y="2075688"/>
            <a:ext cx="5074920" cy="10972"/>
          </a:xfrm>
          <a:prstGeom prst="rect">
            <a:avLst/>
          </a:prstGeom>
          <a:solidFill>
            <a:srgbClr val="DAE1D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22960" y="2450591"/>
            <a:ext cx="512064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2C7575"/>
                </a:solidFill>
                <a:latin typeface="Aptos"/>
              </a:defRPr>
            </a:pPr>
            <a:r>
              <a:t>ERŐFORRÁSOK</a:t>
            </a:r>
          </a:p>
          <a:p>
            <a:pPr>
              <a:defRPr sz="1700">
                <a:solidFill>
                  <a:srgbClr val="232C30"/>
                </a:solidFill>
                <a:latin typeface="Aptos"/>
              </a:defRPr>
            </a:pPr>
            <a:r>
              <a:t>Ki és mivel dolgozik?</a:t>
            </a:r>
          </a:p>
        </p:txBody>
      </p:sp>
      <p:sp>
        <p:nvSpPr>
          <p:cNvPr id="9" name="Rectangle 8"/>
          <p:cNvSpPr/>
          <p:nvPr/>
        </p:nvSpPr>
        <p:spPr>
          <a:xfrm>
            <a:off x="822960" y="3200399"/>
            <a:ext cx="5074920" cy="10972"/>
          </a:xfrm>
          <a:prstGeom prst="rect">
            <a:avLst/>
          </a:prstGeom>
          <a:solidFill>
            <a:srgbClr val="DAE1D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400800" y="2450591"/>
            <a:ext cx="512064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2C7575"/>
                </a:solidFill>
                <a:latin typeface="Aptos"/>
              </a:defRPr>
            </a:pPr>
            <a:r>
              <a:t>ÜTEMEZÉS</a:t>
            </a:r>
          </a:p>
          <a:p>
            <a:pPr>
              <a:defRPr sz="1700">
                <a:solidFill>
                  <a:srgbClr val="232C30"/>
                </a:solidFill>
                <a:latin typeface="Aptos"/>
              </a:defRPr>
            </a:pPr>
            <a:r>
              <a:t>Mikor mi történik?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00800" y="3200399"/>
            <a:ext cx="5074920" cy="10972"/>
          </a:xfrm>
          <a:prstGeom prst="rect">
            <a:avLst/>
          </a:prstGeom>
          <a:solidFill>
            <a:srgbClr val="DAE1D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22960" y="3575304"/>
            <a:ext cx="512064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2C7575"/>
                </a:solidFill>
                <a:latin typeface="Aptos"/>
              </a:defRPr>
            </a:pPr>
            <a:r>
              <a:t>KÖLTSÉG</a:t>
            </a:r>
          </a:p>
          <a:p>
            <a:pPr>
              <a:defRPr sz="1700">
                <a:solidFill>
                  <a:srgbClr val="232C30"/>
                </a:solidFill>
                <a:latin typeface="Aptos"/>
              </a:defRPr>
            </a:pPr>
            <a:r>
              <a:t>Mennyibe kerül?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22960" y="4325112"/>
            <a:ext cx="5074920" cy="10972"/>
          </a:xfrm>
          <a:prstGeom prst="rect">
            <a:avLst/>
          </a:prstGeom>
          <a:solidFill>
            <a:srgbClr val="DAE1D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400800" y="3575304"/>
            <a:ext cx="512064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2C7575"/>
                </a:solidFill>
                <a:latin typeface="Aptos"/>
              </a:defRPr>
            </a:pPr>
            <a:r>
              <a:t>MINŐSÉG</a:t>
            </a:r>
          </a:p>
          <a:p>
            <a:pPr>
              <a:defRPr sz="1700">
                <a:solidFill>
                  <a:srgbClr val="232C30"/>
                </a:solidFill>
                <a:latin typeface="Aptos"/>
              </a:defRPr>
            </a:pPr>
            <a:r>
              <a:t>Milyen jónak kell lennie?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00800" y="4325112"/>
            <a:ext cx="5074920" cy="10972"/>
          </a:xfrm>
          <a:prstGeom prst="rect">
            <a:avLst/>
          </a:prstGeom>
          <a:solidFill>
            <a:srgbClr val="DAE1D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22960" y="4700016"/>
            <a:ext cx="512064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2C7575"/>
                </a:solidFill>
                <a:latin typeface="Aptos"/>
              </a:defRPr>
            </a:pPr>
            <a:r>
              <a:t>KOCKÁZAT</a:t>
            </a:r>
          </a:p>
          <a:p>
            <a:pPr>
              <a:defRPr sz="1700">
                <a:solidFill>
                  <a:srgbClr val="232C30"/>
                </a:solidFill>
                <a:latin typeface="Aptos"/>
              </a:defRPr>
            </a:pPr>
            <a:r>
              <a:t>Mi mehet rosszul?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22960" y="5449824"/>
            <a:ext cx="5074920" cy="10972"/>
          </a:xfrm>
          <a:prstGeom prst="rect">
            <a:avLst/>
          </a:prstGeom>
          <a:solidFill>
            <a:srgbClr val="DAE1D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6400800" y="4700016"/>
            <a:ext cx="512064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2C7575"/>
                </a:solidFill>
                <a:latin typeface="Aptos"/>
              </a:defRPr>
            </a:pPr>
            <a:r>
              <a:t>KOMMUNIKÁCIÓ</a:t>
            </a:r>
          </a:p>
          <a:p>
            <a:pPr>
              <a:defRPr sz="1700">
                <a:solidFill>
                  <a:srgbClr val="232C30"/>
                </a:solidFill>
                <a:latin typeface="Aptos"/>
              </a:defRPr>
            </a:pPr>
            <a:r>
              <a:t>Hogyan dolgozunk együtt?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00800" y="5449824"/>
            <a:ext cx="5074920" cy="10972"/>
          </a:xfrm>
          <a:prstGeom prst="rect">
            <a:avLst/>
          </a:prstGeom>
          <a:solidFill>
            <a:srgbClr val="DAE1D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11292840" y="6428232"/>
            <a:ext cx="3200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919799"/>
                </a:solidFill>
                <a:latin typeface="Aptos"/>
              </a:defRPr>
            </a:pPr>
            <a:r>
              <a:rPr sz="900">
                <a:solidFill>
                  <a:srgbClr val="566363"/>
                </a:solidFill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4048" y="201168"/>
            <a:ext cx="11430000" cy="22860"/>
          </a:xfrm>
          <a:prstGeom prst="rect">
            <a:avLst/>
          </a:prstGeom>
          <a:solidFill>
            <a:srgbClr val="699C9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232C30"/>
                </a:solidFill>
                <a:latin typeface="Aptos"/>
              </a:defRPr>
            </a:pPr>
            <a:r>
              <a:t>PMI és PMBOK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68680" y="1417320"/>
            <a:ext cx="5074920" cy="1828800"/>
          </a:xfrm>
          <a:prstGeom prst="roundRect">
            <a:avLst/>
          </a:prstGeom>
          <a:solidFill>
            <a:srgbClr val="F6F8F7"/>
          </a:solidFill>
          <a:ln w="10160">
            <a:solidFill>
              <a:srgbClr val="DAE1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2200" b="1">
                <a:solidFill>
                  <a:srgbClr val="2C7575"/>
                </a:solidFill>
                <a:latin typeface="Aptos"/>
              </a:defRPr>
            </a:pPr>
            <a:r>
              <a:t>PMI</a:t>
            </a:r>
          </a:p>
          <a:p>
            <a:pPr algn="ctr">
              <a:defRPr sz="1600" b="1">
                <a:solidFill>
                  <a:srgbClr val="232C30"/>
                </a:solidFill>
                <a:latin typeface="Aptos"/>
              </a:defRPr>
            </a:pPr>
            <a:r>
              <a:t>Project Management Institute</a:t>
            </a:r>
          </a:p>
          <a:p>
            <a:pPr algn="ctr">
              <a:defRPr sz="1400">
                <a:solidFill>
                  <a:srgbClr val="5F6A6E"/>
                </a:solidFill>
                <a:latin typeface="Aptos"/>
              </a:defRPr>
            </a:pPr>
            <a:r>
              <a:t>Nemzetközi szakmai szervezet a projektmenedzsment területén.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236208" y="1417320"/>
            <a:ext cx="5074920" cy="1828800"/>
          </a:xfrm>
          <a:prstGeom prst="roundRect">
            <a:avLst/>
          </a:prstGeom>
          <a:solidFill>
            <a:srgbClr val="F6F8F7"/>
          </a:solidFill>
          <a:ln w="10160">
            <a:solidFill>
              <a:srgbClr val="DAE1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2200" b="1">
                <a:solidFill>
                  <a:srgbClr val="2C7575"/>
                </a:solidFill>
                <a:latin typeface="Aptos"/>
              </a:defRPr>
            </a:pPr>
            <a:r>
              <a:t>PMBOK</a:t>
            </a:r>
          </a:p>
          <a:p>
            <a:pPr algn="ctr">
              <a:defRPr sz="1600" b="1">
                <a:solidFill>
                  <a:srgbClr val="232C30"/>
                </a:solidFill>
                <a:latin typeface="Aptos"/>
              </a:defRPr>
            </a:pPr>
            <a:r>
              <a:t>Project Management Body of Knowledge</a:t>
            </a:r>
          </a:p>
          <a:p>
            <a:pPr algn="ctr">
              <a:defRPr sz="1400">
                <a:solidFill>
                  <a:srgbClr val="5F6A6E"/>
                </a:solidFill>
                <a:latin typeface="Aptos"/>
              </a:defRPr>
            </a:pPr>
            <a:r>
              <a:t>A projektmenedzsment felhalmozott tudásának és jó gyakorlatainak rendszerezése.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3000" y="3703320"/>
            <a:ext cx="9784080" cy="1463040"/>
          </a:xfrm>
          <a:prstGeom prst="rect">
            <a:avLst/>
          </a:prstGeom>
          <a:noFill/>
        </p:spPr>
        <p:txBody>
          <a:bodyPr wrap="square" lIns="50800" tIns="25400" rIns="50800" bIns="25400">
            <a:spAutoFit/>
          </a:bodyPr>
          <a:lstStyle/>
          <a:p>
            <a:pPr>
              <a:spcAft>
                <a:spcPts val="900"/>
              </a:spcAft>
              <a:defRPr sz="1700">
                <a:solidFill>
                  <a:srgbClr val="232C30"/>
                </a:solidFill>
                <a:latin typeface="Aptos"/>
              </a:defRPr>
            </a:pPr>
            <a:r>
              <a:t>• A kurzus a klasszikus 10 tudásterületet használja tanítási térképként.</a:t>
            </a:r>
          </a:p>
          <a:p>
            <a:pPr>
              <a:spcAft>
                <a:spcPts val="900"/>
              </a:spcAft>
              <a:defRPr sz="1700">
                <a:solidFill>
                  <a:srgbClr val="232C30"/>
                </a:solidFill>
                <a:latin typeface="Aptos"/>
              </a:defRPr>
            </a:pPr>
            <a:r>
              <a:t>• A jelenlegi PMBOK Guide 8. kiadása 2025 novemberében jelent meg.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6455664"/>
            <a:ext cx="98755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919799"/>
                </a:solidFill>
                <a:latin typeface="Aptos"/>
              </a:defRPr>
            </a:pPr>
            <a:r>
              <a:t>Forrás: Project Management Institute – PMBOK® Guide, 8th Edition · pmi.org/standards/pmbok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292840" y="6428232"/>
            <a:ext cx="3200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919799"/>
                </a:solidFill>
                <a:latin typeface="Aptos"/>
              </a:defRPr>
            </a:pPr>
            <a:r>
              <a:rPr sz="900">
                <a:solidFill>
                  <a:srgbClr val="566363"/>
                </a:solidFill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4048" y="201168"/>
            <a:ext cx="11430000" cy="22860"/>
          </a:xfrm>
          <a:prstGeom prst="rect">
            <a:avLst/>
          </a:prstGeom>
          <a:solidFill>
            <a:srgbClr val="699C9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232C30"/>
                </a:solidFill>
                <a:latin typeface="Aptos"/>
              </a:defRPr>
            </a:pPr>
            <a:r>
              <a:t>Miért fontos a projektmenedzsment az Agentic AI-nál?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1371600"/>
            <a:ext cx="996696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400" b="1">
                <a:solidFill>
                  <a:srgbClr val="2C7575"/>
                </a:solidFill>
                <a:latin typeface="Aptos"/>
              </a:defRPr>
            </a:pPr>
            <a:r>
              <a:t>Az AI-ágens projekt-erőforrássá válik.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2377440"/>
            <a:ext cx="9692640" cy="2926080"/>
          </a:xfrm>
          <a:prstGeom prst="rect">
            <a:avLst/>
          </a:prstGeom>
          <a:noFill/>
        </p:spPr>
        <p:txBody>
          <a:bodyPr wrap="square" lIns="50800" tIns="25400" rIns="50800" bIns="25400">
            <a:spAutoFit/>
          </a:bodyPr>
          <a:lstStyle/>
          <a:p>
            <a:pPr>
              <a:spcAft>
                <a:spcPts val="1100"/>
              </a:spcAft>
              <a:defRPr sz="1900">
                <a:solidFill>
                  <a:srgbClr val="232C30"/>
                </a:solidFill>
                <a:latin typeface="Aptos"/>
              </a:defRPr>
            </a:pPr>
            <a:r>
              <a:t>• Feladatot és felelősségi határt kell kapnia.</a:t>
            </a:r>
          </a:p>
          <a:p>
            <a:pPr>
              <a:spcAft>
                <a:spcPts val="1100"/>
              </a:spcAft>
              <a:defRPr sz="1900">
                <a:solidFill>
                  <a:srgbClr val="232C30"/>
                </a:solidFill>
                <a:latin typeface="Aptos"/>
              </a:defRPr>
            </a:pPr>
            <a:r>
              <a:t>• Össze kell hangolni az emberek és más ágensek munkájával.</a:t>
            </a:r>
          </a:p>
          <a:p>
            <a:pPr>
              <a:spcAft>
                <a:spcPts val="1100"/>
              </a:spcAft>
              <a:defRPr sz="1900">
                <a:solidFill>
                  <a:srgbClr val="232C30"/>
                </a:solidFill>
                <a:latin typeface="Aptos"/>
              </a:defRPr>
            </a:pPr>
            <a:r>
              <a:t>• Meg kell tervezni az átadásokat, ellenőrzéseket és emberi döntési pontokat.</a:t>
            </a:r>
          </a:p>
          <a:p>
            <a:pPr>
              <a:spcAft>
                <a:spcPts val="1100"/>
              </a:spcAft>
              <a:defRPr sz="1900">
                <a:solidFill>
                  <a:srgbClr val="232C30"/>
                </a:solidFill>
                <a:latin typeface="Aptos"/>
              </a:defRPr>
            </a:pPr>
            <a:r>
              <a:t>• A teljes projekt eredményét kell optimalizálni – nem az egyes ágensét.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92840" y="6428232"/>
            <a:ext cx="3200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919799"/>
                </a:solidFill>
                <a:latin typeface="Aptos"/>
              </a:defRPr>
            </a:pPr>
            <a:r>
              <a:rPr sz="900">
                <a:solidFill>
                  <a:srgbClr val="566363"/>
                </a:solidFill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4048" y="201168"/>
            <a:ext cx="11430000" cy="22860"/>
          </a:xfrm>
          <a:prstGeom prst="rect">
            <a:avLst/>
          </a:prstGeom>
          <a:solidFill>
            <a:srgbClr val="699C9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232C30"/>
                </a:solidFill>
                <a:latin typeface="Aptos"/>
              </a:defRPr>
            </a:pPr>
            <a:r>
              <a:t>Shenzhen: OPC – One Person Company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1280160"/>
            <a:ext cx="100584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2C7575"/>
                </a:solidFill>
                <a:latin typeface="Aptos"/>
              </a:defRPr>
            </a:pPr>
            <a:r>
              <a:t>„AI + egyén” – egy ember AI-val egy teljes üzleti folyamatot képes működtetni.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2423160"/>
            <a:ext cx="9784080" cy="2377440"/>
          </a:xfrm>
          <a:prstGeom prst="rect">
            <a:avLst/>
          </a:prstGeom>
          <a:noFill/>
        </p:spPr>
        <p:txBody>
          <a:bodyPr wrap="square" lIns="50800" tIns="25400" rIns="50800" bIns="25400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232C30"/>
                </a:solidFill>
                <a:latin typeface="Aptos"/>
              </a:defRPr>
            </a:pPr>
            <a:r>
              <a:t>• Shenzhen 2026–2027-re külön AI-OPC akciótervet indított.</a:t>
            </a:r>
          </a:p>
          <a:p>
            <a:pPr>
              <a:spcAft>
                <a:spcPts val="1100"/>
              </a:spcAft>
              <a:defRPr sz="1800">
                <a:solidFill>
                  <a:srgbClr val="232C30"/>
                </a:solidFill>
                <a:latin typeface="Aptos"/>
              </a:defRPr>
            </a:pPr>
            <a:r>
              <a:t>• 2027 végéig több mint 10 nagy OPC-közösséget céloz.</a:t>
            </a:r>
          </a:p>
          <a:p>
            <a:pPr>
              <a:spcAft>
                <a:spcPts val="1100"/>
              </a:spcAft>
              <a:defRPr sz="1800">
                <a:solidFill>
                  <a:srgbClr val="232C30"/>
                </a:solidFill>
                <a:latin typeface="Aptos"/>
              </a:defRPr>
            </a:pPr>
            <a:r>
              <a:t>• A város az AI-ra épülő egyszemélyes vállalkozásokat külön ökoszisztémával támogatja.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6455664"/>
            <a:ext cx="98755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919799"/>
                </a:solidFill>
                <a:latin typeface="Aptos"/>
              </a:defRPr>
            </a:pPr>
            <a:r>
              <a:t>Forrás: Shenzhen Municipal Bureau of Industry and Information Technology – AI OPC Action Plan 2026–2027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28232"/>
            <a:ext cx="3200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919799"/>
                </a:solidFill>
                <a:latin typeface="Aptos"/>
              </a:defRPr>
            </a:pPr>
            <a:r>
              <a:rPr sz="900">
                <a:solidFill>
                  <a:srgbClr val="566363"/>
                </a:solidFill>
              </a:rP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4048" y="201168"/>
            <a:ext cx="11430000" cy="22860"/>
          </a:xfrm>
          <a:prstGeom prst="rect">
            <a:avLst/>
          </a:prstGeom>
          <a:solidFill>
            <a:srgbClr val="699C9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232C30"/>
                </a:solidFill>
                <a:latin typeface="Aptos"/>
              </a:defRPr>
            </a:pPr>
            <a:r>
              <a:t>Lianta – saját OPC-modellünk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234440"/>
            <a:ext cx="1024128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2C7575"/>
                </a:solidFill>
                <a:latin typeface="Aptos"/>
              </a:defRPr>
            </a:pPr>
            <a:r>
              <a:t>Kis emberi csapat + AI-ágensek + tudásbázis + automatizált munkafolyamatok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17320" y="2423160"/>
            <a:ext cx="8961120" cy="2377440"/>
          </a:xfrm>
          <a:prstGeom prst="rect">
            <a:avLst/>
          </a:prstGeom>
          <a:noFill/>
        </p:spPr>
        <p:txBody>
          <a:bodyPr wrap="square" lIns="50800" tIns="25400" rIns="50800" bIns="25400">
            <a:spAutoFit/>
          </a:bodyPr>
          <a:lstStyle/>
          <a:p>
            <a:pPr>
              <a:spcAft>
                <a:spcPts val="1100"/>
              </a:spcAft>
              <a:defRPr sz="1900">
                <a:solidFill>
                  <a:srgbClr val="232C30"/>
                </a:solidFill>
                <a:latin typeface="Aptos"/>
              </a:defRPr>
            </a:pPr>
            <a:r>
              <a:t>• piackutatás és vállalatkutatás</a:t>
            </a:r>
          </a:p>
          <a:p>
            <a:pPr>
              <a:spcAft>
                <a:spcPts val="1100"/>
              </a:spcAft>
              <a:defRPr sz="1900">
                <a:solidFill>
                  <a:srgbClr val="232C30"/>
                </a:solidFill>
                <a:latin typeface="Aptos"/>
              </a:defRPr>
            </a:pPr>
            <a:r>
              <a:t>• üzletfejlesztés és partnerkeresés</a:t>
            </a:r>
          </a:p>
          <a:p>
            <a:pPr>
              <a:spcAft>
                <a:spcPts val="1100"/>
              </a:spcAft>
              <a:defRPr sz="1900">
                <a:solidFill>
                  <a:srgbClr val="232C30"/>
                </a:solidFill>
                <a:latin typeface="Aptos"/>
              </a:defRPr>
            </a:pPr>
            <a:r>
              <a:t>• projekt- és kapcsolati tudás kezelése</a:t>
            </a:r>
          </a:p>
          <a:p>
            <a:pPr>
              <a:spcAft>
                <a:spcPts val="1100"/>
              </a:spcAft>
              <a:defRPr sz="1900">
                <a:solidFill>
                  <a:srgbClr val="232C30"/>
                </a:solidFill>
                <a:latin typeface="Aptos"/>
              </a:defRPr>
            </a:pPr>
            <a:r>
              <a:t>• dokumentumkészítés és monitoring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5120640"/>
            <a:ext cx="100584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232C30"/>
                </a:solidFill>
                <a:latin typeface="Aptos"/>
              </a:defRPr>
            </a:pPr>
            <a:r>
              <a:t>A kérdés ugyanaz: hogyan tervezzük meg az emberek és az AI-munkatársak közös munkáját?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28232"/>
            <a:ext cx="3200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919799"/>
                </a:solidFill>
                <a:latin typeface="Aptos"/>
              </a:defRPr>
            </a:pPr>
            <a:r>
              <a:rPr sz="900">
                <a:solidFill>
                  <a:srgbClr val="566363"/>
                </a:solidFill>
              </a:rP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4048" y="201168"/>
            <a:ext cx="11430000" cy="22860"/>
          </a:xfrm>
          <a:prstGeom prst="rect">
            <a:avLst/>
          </a:prstGeom>
          <a:solidFill>
            <a:srgbClr val="699C9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232C30"/>
                </a:solidFill>
                <a:latin typeface="Aptos"/>
              </a:defRPr>
            </a:pPr>
            <a:r>
              <a:t>A féléves projektünk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60120" y="1417320"/>
            <a:ext cx="101498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300" b="1">
                <a:solidFill>
                  <a:srgbClr val="2C7575"/>
                </a:solidFill>
                <a:latin typeface="Aptos"/>
              </a:defRPr>
            </a:pPr>
            <a:r>
              <a:t>Minden csoport végigvisz egy olyan projektet, amiben ember és AI-ágens együtt dolgozik.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63040" y="2743200"/>
            <a:ext cx="9052560" cy="2286000"/>
          </a:xfrm>
          <a:prstGeom prst="rect">
            <a:avLst/>
          </a:prstGeom>
          <a:noFill/>
        </p:spPr>
        <p:txBody>
          <a:bodyPr wrap="square" lIns="50800" tIns="25400" rIns="50800" bIns="25400">
            <a:spAutoFit/>
          </a:bodyPr>
          <a:lstStyle/>
          <a:p>
            <a:pPr>
              <a:spcAft>
                <a:spcPts val="1200"/>
              </a:spcAft>
              <a:defRPr sz="1900">
                <a:solidFill>
                  <a:srgbClr val="232C30"/>
                </a:solidFill>
                <a:latin typeface="Aptos"/>
              </a:defRPr>
            </a:pPr>
            <a:r>
              <a:t>• Ugyanazt a projektet visszük tovább óráról órára.</a:t>
            </a:r>
          </a:p>
          <a:p>
            <a:pPr>
              <a:spcAft>
                <a:spcPts val="1200"/>
              </a:spcAft>
              <a:defRPr sz="1900">
                <a:solidFill>
                  <a:srgbClr val="232C30"/>
                </a:solidFill>
                <a:latin typeface="Aptos"/>
              </a:defRPr>
            </a:pPr>
            <a:r>
              <a:t>• Minden alkalommal egy új részét tervezzük meg.</a:t>
            </a:r>
          </a:p>
          <a:p>
            <a:pPr>
              <a:spcAft>
                <a:spcPts val="1200"/>
              </a:spcAft>
              <a:defRPr sz="1900">
                <a:solidFill>
                  <a:srgbClr val="232C30"/>
                </a:solidFill>
                <a:latin typeface="Aptos"/>
              </a:defRPr>
            </a:pPr>
            <a:r>
              <a:t>• A végére összeáll a teljes ember–AI munkarendszer és annak projektterve.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92840" y="6428232"/>
            <a:ext cx="3200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919799"/>
                </a:solidFill>
                <a:latin typeface="Aptos"/>
              </a:defRPr>
            </a:pPr>
            <a:r>
              <a:rPr sz="900">
                <a:solidFill>
                  <a:srgbClr val="566363"/>
                </a:solidFill>
              </a:rPr>
              <a:t>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4048" y="201168"/>
            <a:ext cx="11430000" cy="22860"/>
          </a:xfrm>
          <a:prstGeom prst="rect">
            <a:avLst/>
          </a:prstGeom>
          <a:solidFill>
            <a:srgbClr val="699C9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232C30"/>
                </a:solidFill>
                <a:latin typeface="Aptos"/>
              </a:defRPr>
            </a:pPr>
            <a:r>
              <a:t>Mit fogunk tanulni? – A kurzus menetrendje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417320"/>
            <a:ext cx="5349240" cy="4343400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>
              <a:lnSpc>
                <a:spcPct val="105000"/>
              </a:lnSpc>
              <a:spcAft>
                <a:spcPts val="700"/>
              </a:spcAft>
              <a:defRPr sz="1700">
                <a:solidFill>
                  <a:srgbClr val="232C30"/>
                </a:solidFill>
                <a:latin typeface="Aptos"/>
              </a:defRPr>
            </a:pPr>
            <a:r>
              <a:rPr sz="2400" b="0">
                <a:solidFill>
                  <a:srgbClr val="1E2727"/>
                </a:solidFill>
              </a:rPr>
              <a:t>1. Agentic AI és projektintegráció</a:t>
            </a:r>
          </a:p>
          <a:p>
            <a:pPr>
              <a:lnSpc>
                <a:spcPct val="105000"/>
              </a:lnSpc>
              <a:spcAft>
                <a:spcPts val="700"/>
              </a:spcAft>
            </a:pPr>
            <a:r>
              <a:rPr sz="2400" b="0">
                <a:solidFill>
                  <a:srgbClr val="1E2727"/>
                </a:solidFill>
              </a:rPr>
              <a:t>2. Érintettek és felhasználók</a:t>
            </a:r>
          </a:p>
          <a:p>
            <a:pPr>
              <a:lnSpc>
                <a:spcPct val="105000"/>
              </a:lnSpc>
              <a:spcAft>
                <a:spcPts val="700"/>
              </a:spcAft>
            </a:pPr>
            <a:r>
              <a:rPr sz="2400" b="0">
                <a:solidFill>
                  <a:srgbClr val="1E2727"/>
                </a:solidFill>
              </a:rPr>
              <a:t>3. Adatvagyon és tudásaudit</a:t>
            </a:r>
          </a:p>
          <a:p>
            <a:pPr>
              <a:lnSpc>
                <a:spcPct val="105000"/>
              </a:lnSpc>
              <a:spcAft>
                <a:spcPts val="700"/>
              </a:spcAft>
            </a:pPr>
            <a:r>
              <a:rPr sz="2400" b="0">
                <a:solidFill>
                  <a:srgbClr val="1E2727"/>
                </a:solidFill>
              </a:rPr>
              <a:t>4. Adatminőség és AI-alkalmasság</a:t>
            </a:r>
          </a:p>
          <a:p>
            <a:pPr>
              <a:lnSpc>
                <a:spcPct val="105000"/>
              </a:lnSpc>
              <a:spcAft>
                <a:spcPts val="700"/>
              </a:spcAft>
            </a:pPr>
            <a:r>
              <a:rPr sz="2400" b="0">
                <a:solidFill>
                  <a:srgbClr val="1E2727"/>
                </a:solidFill>
              </a:rPr>
              <a:t>5. RAG és tudásbázisok</a:t>
            </a:r>
          </a:p>
          <a:p>
            <a:pPr>
              <a:lnSpc>
                <a:spcPct val="105000"/>
              </a:lnSpc>
              <a:spcAft>
                <a:spcPts val="700"/>
              </a:spcAft>
            </a:pPr>
            <a:r>
              <a:rPr sz="2400" b="0">
                <a:solidFill>
                  <a:srgbClr val="1E2727"/>
                </a:solidFill>
              </a:rPr>
              <a:t>6. Ütemezés és költség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89320" y="1417320"/>
            <a:ext cx="4617720" cy="4343400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>
              <a:lnSpc>
                <a:spcPct val="105000"/>
              </a:lnSpc>
              <a:spcAft>
                <a:spcPts val="700"/>
              </a:spcAft>
              <a:defRPr sz="1700">
                <a:solidFill>
                  <a:srgbClr val="232C30"/>
                </a:solidFill>
                <a:latin typeface="Aptos"/>
              </a:defRPr>
            </a:pPr>
            <a:r>
              <a:rPr sz="2400" b="0">
                <a:solidFill>
                  <a:srgbClr val="1E2727"/>
                </a:solidFill>
              </a:rPr>
              <a:t>7. Minőségellenőrzés</a:t>
            </a:r>
          </a:p>
          <a:p>
            <a:pPr>
              <a:lnSpc>
                <a:spcPct val="105000"/>
              </a:lnSpc>
              <a:spcAft>
                <a:spcPts val="700"/>
              </a:spcAft>
            </a:pPr>
            <a:r>
              <a:rPr sz="2400" b="0">
                <a:solidFill>
                  <a:srgbClr val="1E2727"/>
                </a:solidFill>
              </a:rPr>
              <a:t>8. AI-csapat és kommunikáció</a:t>
            </a:r>
          </a:p>
          <a:p>
            <a:pPr>
              <a:lnSpc>
                <a:spcPct val="105000"/>
              </a:lnSpc>
              <a:spcAft>
                <a:spcPts val="700"/>
              </a:spcAft>
            </a:pPr>
            <a:r>
              <a:rPr sz="2400" b="0">
                <a:solidFill>
                  <a:srgbClr val="1E2727"/>
                </a:solidFill>
              </a:rPr>
              <a:t>9. Kockázat és eszközválasztás</a:t>
            </a:r>
          </a:p>
          <a:p>
            <a:pPr>
              <a:lnSpc>
                <a:spcPct val="105000"/>
              </a:lnSpc>
              <a:spcAft>
                <a:spcPts val="700"/>
              </a:spcAft>
            </a:pPr>
            <a:r>
              <a:rPr sz="2400" b="0">
                <a:solidFill>
                  <a:srgbClr val="1E2727"/>
                </a:solidFill>
              </a:rPr>
              <a:t>10. Monitoring és tanulás</a:t>
            </a:r>
          </a:p>
          <a:p>
            <a:pPr>
              <a:lnSpc>
                <a:spcPct val="105000"/>
              </a:lnSpc>
              <a:spcAft>
                <a:spcPts val="700"/>
              </a:spcAft>
            </a:pPr>
            <a:r>
              <a:rPr sz="2400" b="0">
                <a:solidFill>
                  <a:srgbClr val="1E2727"/>
                </a:solidFill>
              </a:rPr>
              <a:t>11. Záró projekt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92840" y="6428232"/>
            <a:ext cx="3200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919799"/>
                </a:solidFill>
                <a:latin typeface="Aptos"/>
              </a:defRPr>
            </a:pPr>
            <a:r>
              <a:rPr sz="900">
                <a:solidFill>
                  <a:srgbClr val="566363"/>
                </a:solidFill>
              </a:rPr>
              <a:t>18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4048" y="201168"/>
            <a:ext cx="11430000" cy="22860"/>
          </a:xfrm>
          <a:prstGeom prst="rect">
            <a:avLst/>
          </a:prstGeom>
          <a:solidFill>
            <a:srgbClr val="699C9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232C30"/>
                </a:solidFill>
                <a:latin typeface="Aptos"/>
              </a:defRPr>
            </a:pPr>
            <a:r>
              <a:t>Mi az a projektcharter?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5216" y="932688"/>
            <a:ext cx="1069848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5F6A6E"/>
                </a:solidFill>
                <a:latin typeface="Aptos"/>
              </a:defRPr>
            </a:pPr>
            <a:r>
              <a:t>A projekt rövid alapdokumentuma: közös kiindulópontot ad, és rögzíti, mit akarunk létrehozni.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417320"/>
            <a:ext cx="5074920" cy="4343400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  <a:defRPr sz="1800">
                <a:solidFill>
                  <a:srgbClr val="232C30"/>
                </a:solidFill>
                <a:latin typeface="Aptos"/>
              </a:defRPr>
            </a:pPr>
            <a:r>
              <a:rPr sz="1400" b="1">
                <a:solidFill>
                  <a:srgbClr val="699C9C"/>
                </a:solidFill>
              </a:rPr>
              <a:t>MIT RÖGZÍT?</a:t>
            </a:r>
          </a:p>
          <a:p>
            <a:pPr>
              <a:spcAft>
                <a:spcPts val="700"/>
              </a:spcAft>
            </a:pPr>
            <a:r>
              <a:rPr sz="2000" b="0">
                <a:solidFill>
                  <a:srgbClr val="1E2727"/>
                </a:solidFill>
              </a:rPr>
              <a:t>• a projekt célját</a:t>
            </a:r>
          </a:p>
          <a:p>
            <a:pPr>
              <a:spcAft>
                <a:spcPts val="700"/>
              </a:spcAft>
            </a:pPr>
            <a:r>
              <a:rPr sz="2000" b="0">
                <a:solidFill>
                  <a:srgbClr val="1E2727"/>
                </a:solidFill>
              </a:rPr>
              <a:t>• a fő eredményt és hatókört</a:t>
            </a:r>
          </a:p>
          <a:p>
            <a:pPr>
              <a:spcAft>
                <a:spcPts val="700"/>
              </a:spcAft>
            </a:pPr>
            <a:r>
              <a:rPr sz="2000" b="0">
                <a:solidFill>
                  <a:srgbClr val="1E2727"/>
                </a:solidFill>
              </a:rPr>
              <a:t>• a legfontosabb mérföldköveket</a:t>
            </a:r>
          </a:p>
          <a:p>
            <a:pPr>
              <a:spcAft>
                <a:spcPts val="700"/>
              </a:spcAft>
            </a:pPr>
            <a:r>
              <a:rPr sz="2000" b="0">
                <a:solidFill>
                  <a:srgbClr val="1E2727"/>
                </a:solidFill>
              </a:rPr>
              <a:t>• a fő erőforrásokat és eszközöket</a:t>
            </a:r>
          </a:p>
          <a:p>
            <a:pPr>
              <a:spcAft>
                <a:spcPts val="700"/>
              </a:spcAft>
            </a:pPr>
            <a:r>
              <a:rPr sz="2000" b="0">
                <a:solidFill>
                  <a:srgbClr val="1E2727"/>
                </a:solidFill>
              </a:rPr>
              <a:t>• a sikerkritériumokat</a:t>
            </a:r>
          </a:p>
          <a:p>
            <a:pPr>
              <a:spcAft>
                <a:spcPts val="700"/>
              </a:spcAft>
            </a:pPr>
            <a:r>
              <a:rPr sz="2000" b="0">
                <a:solidFill>
                  <a:srgbClr val="1E2727"/>
                </a:solidFill>
              </a:rPr>
              <a:t>• a fő kockázatokat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92840" y="6428232"/>
            <a:ext cx="3200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919799"/>
                </a:solidFill>
                <a:latin typeface="Aptos"/>
              </a:defRPr>
            </a:pPr>
            <a:r>
              <a:rPr sz="900">
                <a:solidFill>
                  <a:srgbClr val="566363"/>
                </a:solidFill>
              </a:rPr>
              <a:t>19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80760" y="1417320"/>
            <a:ext cx="4434840" cy="4343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1400" b="1">
                <a:solidFill>
                  <a:srgbClr val="699C9C"/>
                </a:solidFill>
              </a:rPr>
              <a:t>MIRE JÓ?</a:t>
            </a:r>
          </a:p>
          <a:p>
            <a:pPr>
              <a:spcAft>
                <a:spcPts val="700"/>
              </a:spcAft>
            </a:pPr>
            <a:r>
              <a:rPr sz="2000" b="0">
                <a:solidFill>
                  <a:srgbClr val="1E2727"/>
                </a:solidFill>
              </a:rPr>
              <a:t>• közös értelmezést ad a csapatnak</a:t>
            </a:r>
          </a:p>
          <a:p>
            <a:pPr>
              <a:spcAft>
                <a:spcPts val="700"/>
              </a:spcAft>
            </a:pPr>
            <a:r>
              <a:rPr sz="2000" b="0">
                <a:solidFill>
                  <a:srgbClr val="1E2727"/>
                </a:solidFill>
              </a:rPr>
              <a:t>• kijelöli a projekt kereteit</a:t>
            </a:r>
          </a:p>
          <a:p>
            <a:pPr>
              <a:spcAft>
                <a:spcPts val="700"/>
              </a:spcAft>
            </a:pPr>
            <a:r>
              <a:rPr sz="2000" b="0">
                <a:solidFill>
                  <a:srgbClr val="1E2727"/>
                </a:solidFill>
              </a:rPr>
              <a:t>• rögzíti a kezdeti feltételezéseket</a:t>
            </a:r>
          </a:p>
          <a:p>
            <a:pPr>
              <a:spcAft>
                <a:spcPts val="700"/>
              </a:spcAft>
            </a:pPr>
            <a:r>
              <a:rPr sz="2000" b="0">
                <a:solidFill>
                  <a:srgbClr val="1E2727"/>
                </a:solidFill>
              </a:rPr>
              <a:t>• alapot ad a részletes tervezéshez</a:t>
            </a:r>
          </a:p>
          <a:p>
            <a:pPr>
              <a:spcAft>
                <a:spcPts val="700"/>
              </a:spcAft>
            </a:pPr>
            <a:r>
              <a:rPr sz="2000" b="0">
                <a:solidFill>
                  <a:srgbClr val="1E2727"/>
                </a:solidFill>
              </a:rPr>
              <a:t>• később vissza lehet nézni, mit vállaltunk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4048" y="201168"/>
            <a:ext cx="11430000" cy="22860"/>
          </a:xfrm>
          <a:prstGeom prst="rect">
            <a:avLst/>
          </a:prstGeom>
          <a:solidFill>
            <a:srgbClr val="699C9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232C30"/>
                </a:solidFill>
                <a:latin typeface="Aptos"/>
              </a:defRPr>
            </a:pPr>
            <a:r>
              <a:t>1. Egyszerű promptolás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5216" y="932688"/>
            <a:ext cx="1069848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5F6A6E"/>
                </a:solidFill>
                <a:latin typeface="Aptos"/>
              </a:defRPr>
            </a:pPr>
            <a:r>
              <a:t>Az AI egy kérdésre egy választ készít.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1216152"/>
            <a:ext cx="20116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2C7575"/>
                </a:solidFill>
                <a:latin typeface="Aptos"/>
              </a:defRPr>
            </a:pPr>
            <a:r>
              <a:t>PROMPT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" y="1508760"/>
            <a:ext cx="10881360" cy="822960"/>
          </a:xfrm>
          <a:prstGeom prst="roundRect">
            <a:avLst/>
          </a:prstGeom>
          <a:solidFill>
            <a:srgbClr val="F6F8F7"/>
          </a:solidFill>
          <a:ln w="10160">
            <a:solidFill>
              <a:srgbClr val="DAE1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77800" tIns="127000" rIns="177800" bIns="127000" rtlCol="0" anchor="ctr"/>
          <a:lstStyle/>
          <a:p>
            <a:pPr algn="l">
              <a:defRPr sz="1700">
                <a:solidFill>
                  <a:srgbClr val="232C30"/>
                </a:solidFill>
                <a:latin typeface="Aptos"/>
              </a:defRPr>
            </a:pPr>
            <a:r>
              <a:rPr sz="2500">
                <a:solidFill>
                  <a:srgbClr val="1E2727"/>
                </a:solidFill>
              </a:rPr>
              <a:t>német robotikai piac, 2026 piacméret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828800" y="3337560"/>
            <a:ext cx="2514600" cy="731520"/>
          </a:xfrm>
          <a:prstGeom prst="roundRect">
            <a:avLst/>
          </a:prstGeom>
          <a:solidFill>
            <a:srgbClr val="EEF4F3"/>
          </a:solidFill>
          <a:ln w="10160">
            <a:solidFill>
              <a:srgbClr val="DAE1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232C30"/>
                </a:solidFill>
                <a:latin typeface="Aptos"/>
              </a:defRPr>
            </a:pPr>
            <a:r>
              <a:t>KÉRDÉS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4389120" y="3703320"/>
            <a:ext cx="1097280" cy="0"/>
          </a:xfrm>
          <a:prstGeom prst="line">
            <a:avLst/>
          </a:prstGeom>
          <a:ln w="22860">
            <a:solidFill>
              <a:srgbClr val="699C9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5559552" y="3337560"/>
            <a:ext cx="2514600" cy="731520"/>
          </a:xfrm>
          <a:prstGeom prst="roundRect">
            <a:avLst/>
          </a:prstGeom>
          <a:solidFill>
            <a:srgbClr val="EEF4F3"/>
          </a:solidFill>
          <a:ln w="10160">
            <a:solidFill>
              <a:srgbClr val="DAE1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232C30"/>
                </a:solidFill>
                <a:latin typeface="Aptos"/>
              </a:defRPr>
            </a:pPr>
            <a:r>
              <a:t>VÁLASZ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45920" y="4434840"/>
            <a:ext cx="8686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900">
                <a:solidFill>
                  <a:srgbClr val="2C7575"/>
                </a:solidFill>
                <a:latin typeface="Aptos"/>
              </a:defRPr>
            </a:pPr>
            <a:r>
              <a:t>A munkafolyamatot továbbra is az ember irányítja.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292840" y="6428232"/>
            <a:ext cx="3200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919799"/>
                </a:solidFill>
                <a:latin typeface="Aptos"/>
              </a:defRPr>
            </a:pPr>
            <a:r>
              <a:rPr sz="900">
                <a:solidFill>
                  <a:srgbClr val="566363"/>
                </a:solidFill>
              </a:rPr>
              <a:t>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4048" y="201168"/>
            <a:ext cx="11430000" cy="22860"/>
          </a:xfrm>
          <a:prstGeom prst="rect">
            <a:avLst/>
          </a:prstGeom>
          <a:solidFill>
            <a:srgbClr val="699C9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7935955" cy="4924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232C30"/>
                </a:solidFill>
                <a:latin typeface="Aptos"/>
              </a:defRPr>
            </a:pPr>
            <a:r>
              <a:t>Alakítsák</a:t>
            </a:r>
            <a:r>
              <a:rPr dirty="0"/>
              <a:t> meg a </a:t>
            </a:r>
            <a:r>
              <a:rPr dirty="0" err="1"/>
              <a:t>csoportokat</a:t>
            </a:r>
            <a:r>
              <a:rPr dirty="0"/>
              <a:t>, </a:t>
            </a:r>
            <a:r>
              <a:rPr dirty="0" err="1"/>
              <a:t>és</a:t>
            </a:r>
            <a:r>
              <a:rPr dirty="0"/>
              <a:t> </a:t>
            </a:r>
            <a:r>
              <a:rPr dirty="0" err="1"/>
              <a:t>válasszatok</a:t>
            </a:r>
            <a:r>
              <a:rPr dirty="0"/>
              <a:t> </a:t>
            </a:r>
            <a:r>
              <a:rPr dirty="0" err="1"/>
              <a:t>témát</a:t>
            </a:r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585216" y="932688"/>
            <a:ext cx="1069848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5F6A6E"/>
                </a:solidFill>
                <a:latin typeface="Aptos"/>
              </a:defRPr>
            </a:pPr>
            <a:r>
              <a:t>6 állandó csoportban dolgoztok a félév végéig. Válasszatok egy olyan AI-projektet, amit óráról órára tovább lehet építeni.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417320"/>
            <a:ext cx="5074920" cy="4343400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>
              <a:lnSpc>
                <a:spcPct val="100000"/>
              </a:lnSpc>
              <a:spcAft>
                <a:spcPts val="500"/>
              </a:spcAft>
              <a:defRPr sz="1800">
                <a:solidFill>
                  <a:srgbClr val="232C30"/>
                </a:solidFill>
                <a:latin typeface="Aptos"/>
              </a:defRPr>
            </a:pPr>
            <a:r>
              <a:rPr sz="1400" b="1">
                <a:solidFill>
                  <a:srgbClr val="699C9C"/>
                </a:solidFill>
              </a:rPr>
              <a:t>CSOPORTOK</a:t>
            </a:r>
          </a:p>
          <a:p>
            <a:pPr>
              <a:spcAft>
                <a:spcPts val="600"/>
              </a:spcAft>
            </a:pPr>
            <a:r>
              <a:rPr sz="2000" b="0">
                <a:solidFill>
                  <a:srgbClr val="1E2727"/>
                </a:solidFill>
              </a:rPr>
              <a:t>• 4–5 fő / csoport</a:t>
            </a:r>
          </a:p>
          <a:p>
            <a:pPr>
              <a:spcAft>
                <a:spcPts val="600"/>
              </a:spcAft>
            </a:pPr>
            <a:r>
              <a:rPr sz="2000" b="0">
                <a:solidFill>
                  <a:srgbClr val="1E2727"/>
                </a:solidFill>
              </a:rPr>
              <a:t>• ugyanaz a projekt egész félévben</a:t>
            </a:r>
          </a:p>
          <a:p>
            <a:pPr>
              <a:spcAft>
                <a:spcPts val="600"/>
              </a:spcAft>
            </a:pPr>
            <a:r>
              <a:rPr sz="2000" b="0">
                <a:solidFill>
                  <a:srgbClr val="1E2727"/>
                </a:solidFill>
              </a:rPr>
              <a:t>• a következő órák mindig erre épülnek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92840" y="6428232"/>
            <a:ext cx="3200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919799"/>
                </a:solidFill>
                <a:latin typeface="Aptos"/>
              </a:defRPr>
            </a:pPr>
            <a:r>
              <a:rPr sz="900">
                <a:solidFill>
                  <a:srgbClr val="566363"/>
                </a:solidFill>
              </a:rPr>
              <a:t>20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80760" y="1417320"/>
            <a:ext cx="4434840" cy="4343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500"/>
              </a:spcAft>
            </a:pPr>
            <a:r>
              <a:rPr sz="1400" b="1">
                <a:solidFill>
                  <a:srgbClr val="699C9C"/>
                </a:solidFill>
              </a:rPr>
              <a:t>TÉMAJAVASLATOK</a:t>
            </a:r>
          </a:p>
          <a:p>
            <a:pPr>
              <a:spcAft>
                <a:spcPts val="600"/>
              </a:spcAft>
            </a:pPr>
            <a:r>
              <a:rPr sz="1900" b="0">
                <a:solidFill>
                  <a:srgbClr val="1E2727"/>
                </a:solidFill>
              </a:rPr>
              <a:t>• Piackutató és versenytársfigyelő ágens</a:t>
            </a:r>
          </a:p>
          <a:p>
            <a:pPr>
              <a:spcAft>
                <a:spcPts val="600"/>
              </a:spcAft>
            </a:pPr>
            <a:r>
              <a:rPr sz="1900" b="0">
                <a:solidFill>
                  <a:srgbClr val="1E2727"/>
                </a:solidFill>
              </a:rPr>
              <a:t>• Egyetemi információs asszisztens</a:t>
            </a:r>
          </a:p>
          <a:p>
            <a:pPr>
              <a:spcAft>
                <a:spcPts val="600"/>
              </a:spcAft>
            </a:pPr>
            <a:r>
              <a:rPr sz="1900" b="0">
                <a:solidFill>
                  <a:srgbClr val="1E2727"/>
                </a:solidFill>
              </a:rPr>
              <a:t>• Pályázatfigyelő és előszűrő rendszer</a:t>
            </a:r>
          </a:p>
          <a:p>
            <a:pPr>
              <a:spcAft>
                <a:spcPts val="600"/>
              </a:spcAft>
            </a:pPr>
            <a:r>
              <a:rPr sz="1900" b="0">
                <a:solidFill>
                  <a:srgbClr val="1E2727"/>
                </a:solidFill>
              </a:rPr>
              <a:t>• Ügyfélszolgálati AI</a:t>
            </a:r>
          </a:p>
          <a:p>
            <a:pPr>
              <a:spcAft>
                <a:spcPts val="600"/>
              </a:spcAft>
            </a:pPr>
            <a:r>
              <a:rPr sz="1900" b="0">
                <a:solidFill>
                  <a:srgbClr val="1E2727"/>
                </a:solidFill>
              </a:rPr>
              <a:t>• Vállalati tudás- és dokumentumasszisztens</a:t>
            </a:r>
          </a:p>
          <a:p>
            <a:pPr>
              <a:spcAft>
                <a:spcPts val="600"/>
              </a:spcAft>
            </a:pPr>
            <a:r>
              <a:rPr sz="1900" b="0">
                <a:solidFill>
                  <a:srgbClr val="1E2727"/>
                </a:solidFill>
              </a:rPr>
              <a:t>• Értékesítést és partnerkeresést támogató AI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4048" y="201168"/>
            <a:ext cx="11430000" cy="22860"/>
          </a:xfrm>
          <a:prstGeom prst="rect">
            <a:avLst/>
          </a:prstGeom>
          <a:solidFill>
            <a:srgbClr val="699C9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5005281" cy="4924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232C30"/>
                </a:solidFill>
                <a:latin typeface="Aptos"/>
              </a:defRPr>
            </a:pPr>
            <a:r>
              <a:rPr dirty="0" err="1"/>
              <a:t>Állítsák</a:t>
            </a:r>
            <a:r>
              <a:rPr dirty="0"/>
              <a:t> </a:t>
            </a:r>
            <a:r>
              <a:rPr dirty="0" err="1"/>
              <a:t>össze</a:t>
            </a:r>
            <a:r>
              <a:rPr dirty="0"/>
              <a:t> a </a:t>
            </a:r>
            <a:r>
              <a:rPr dirty="0" err="1"/>
              <a:t>projektchartert</a:t>
            </a:r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585216" y="932688"/>
            <a:ext cx="1069848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5F6A6E"/>
                </a:solidFill>
                <a:latin typeface="Aptos"/>
              </a:defRPr>
            </a:pPr>
            <a:r>
              <a:t>Egy A3-as lapon rögzítsétek a projekt első változatát. Most még lehetnek benne feltételezések.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417320"/>
            <a:ext cx="5074920" cy="4343400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>
              <a:lnSpc>
                <a:spcPct val="100000"/>
              </a:lnSpc>
              <a:spcAft>
                <a:spcPts val="700"/>
              </a:spcAft>
              <a:defRPr sz="1800">
                <a:solidFill>
                  <a:srgbClr val="232C30"/>
                </a:solidFill>
                <a:latin typeface="Aptos"/>
              </a:defRPr>
            </a:pPr>
            <a:r>
              <a:rPr sz="1400" b="1">
                <a:solidFill>
                  <a:srgbClr val="699C9C"/>
                </a:solidFill>
              </a:rPr>
              <a:t>A PROJECTCHARTER ELEMEI – 1</a:t>
            </a:r>
          </a:p>
          <a:p>
            <a:pPr>
              <a:spcAft>
                <a:spcPts val="1000"/>
              </a:spcAft>
            </a:pPr>
            <a:r>
              <a:rPr sz="2000" b="0">
                <a:solidFill>
                  <a:srgbClr val="1E2727"/>
                </a:solidFill>
              </a:rPr>
              <a:t>1. Projekt neve</a:t>
            </a:r>
          </a:p>
          <a:p>
            <a:pPr>
              <a:spcAft>
                <a:spcPts val="1000"/>
              </a:spcAft>
            </a:pPr>
            <a:r>
              <a:rPr sz="2000" b="0">
                <a:solidFill>
                  <a:srgbClr val="1E2727"/>
                </a:solidFill>
              </a:rPr>
              <a:t>2. A projekt célja / megoldandó probléma</a:t>
            </a:r>
          </a:p>
          <a:p>
            <a:pPr>
              <a:spcAft>
                <a:spcPts val="1000"/>
              </a:spcAft>
            </a:pPr>
            <a:r>
              <a:rPr sz="2000" b="0">
                <a:solidFill>
                  <a:srgbClr val="1E2727"/>
                </a:solidFill>
              </a:rPr>
              <a:t>3. Fő mérföldkövek</a:t>
            </a:r>
          </a:p>
          <a:p>
            <a:pPr>
              <a:spcAft>
                <a:spcPts val="1000"/>
              </a:spcAft>
            </a:pPr>
            <a:r>
              <a:rPr sz="2000" b="0">
                <a:solidFill>
                  <a:srgbClr val="1E2727"/>
                </a:solidFill>
              </a:rPr>
              <a:t>4. Felhasznált eszközök és az AI-ágens szerepe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92840" y="6428232"/>
            <a:ext cx="3200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919799"/>
                </a:solidFill>
                <a:latin typeface="Aptos"/>
              </a:defRPr>
            </a:pPr>
            <a:r>
              <a:rPr sz="900">
                <a:solidFill>
                  <a:srgbClr val="566363"/>
                </a:solidFill>
              </a:rPr>
              <a:t>21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80760" y="1417320"/>
            <a:ext cx="4434840" cy="4343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700"/>
              </a:spcAft>
            </a:pPr>
            <a:r>
              <a:rPr sz="1400" b="1">
                <a:solidFill>
                  <a:srgbClr val="699C9C"/>
                </a:solidFill>
              </a:rPr>
              <a:t>A PROJECTCHARTER ELEMEI – 2</a:t>
            </a:r>
          </a:p>
          <a:p>
            <a:pPr>
              <a:spcAft>
                <a:spcPts val="1000"/>
              </a:spcAft>
            </a:pPr>
            <a:r>
              <a:rPr sz="2000" b="0">
                <a:solidFill>
                  <a:srgbClr val="1E2727"/>
                </a:solidFill>
              </a:rPr>
              <a:t>5. Sikerkritériumok</a:t>
            </a:r>
          </a:p>
          <a:p>
            <a:pPr>
              <a:spcAft>
                <a:spcPts val="1000"/>
              </a:spcAft>
            </a:pPr>
            <a:r>
              <a:rPr sz="2000" b="0">
                <a:solidFill>
                  <a:srgbClr val="1E2727"/>
                </a:solidFill>
              </a:rPr>
              <a:t>6. Fő kockázatok</a:t>
            </a:r>
          </a:p>
          <a:p>
            <a:pPr>
              <a:spcAft>
                <a:spcPts val="1000"/>
              </a:spcAft>
            </a:pPr>
            <a:r>
              <a:rPr sz="2000" b="0">
                <a:solidFill>
                  <a:srgbClr val="1E2727"/>
                </a:solidFill>
              </a:rPr>
              <a:t>7. Célzott agenticness-szint</a:t>
            </a:r>
          </a:p>
          <a:p>
            <a:pPr>
              <a:spcAft>
                <a:spcPts val="1000"/>
              </a:spcAft>
            </a:pPr>
            <a:r>
              <a:rPr sz="2000" b="0">
                <a:solidFill>
                  <a:srgbClr val="1E2727"/>
                </a:solidFill>
              </a:rPr>
              <a:t>8. Feltételezett adatforrások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4048" y="201168"/>
            <a:ext cx="11430000" cy="22860"/>
          </a:xfrm>
          <a:prstGeom prst="rect">
            <a:avLst/>
          </a:prstGeom>
          <a:solidFill>
            <a:srgbClr val="699C9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232C30"/>
                </a:solidFill>
                <a:latin typeface="Aptos"/>
              </a:defRPr>
            </a:pPr>
            <a:r>
              <a:t>Mit tanultunk ma?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29655" y="1371600"/>
            <a:ext cx="6902210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400" b="1">
                <a:solidFill>
                  <a:srgbClr val="2C7575"/>
                </a:solidFill>
                <a:latin typeface="Aptos"/>
              </a:defRPr>
            </a:pPr>
            <a:r>
              <a:rPr dirty="0"/>
              <a:t>Az AI-</a:t>
            </a:r>
            <a:r>
              <a:rPr dirty="0" err="1"/>
              <a:t>használat</a:t>
            </a:r>
            <a:r>
              <a:rPr dirty="0"/>
              <a:t> </a:t>
            </a:r>
            <a:r>
              <a:rPr dirty="0" err="1"/>
              <a:t>akkor</a:t>
            </a:r>
            <a:r>
              <a:rPr dirty="0"/>
              <a:t> </a:t>
            </a:r>
            <a:r>
              <a:rPr dirty="0" err="1"/>
              <a:t>válik</a:t>
            </a:r>
            <a:r>
              <a:rPr dirty="0"/>
              <a:t> </a:t>
            </a:r>
            <a:r>
              <a:rPr dirty="0" err="1"/>
              <a:t>szervezési</a:t>
            </a:r>
            <a:r>
              <a:rPr dirty="0"/>
              <a:t> </a:t>
            </a:r>
            <a:r>
              <a:rPr dirty="0" err="1"/>
              <a:t>kérdéssé</a:t>
            </a:r>
            <a:r>
              <a:rPr dirty="0"/>
              <a:t>, </a:t>
            </a:r>
            <a:br>
              <a:rPr lang="hu-HU" dirty="0"/>
            </a:br>
            <a:r>
              <a:rPr dirty="0" err="1"/>
              <a:t>amikor</a:t>
            </a:r>
            <a:r>
              <a:rPr dirty="0"/>
              <a:t> </a:t>
            </a:r>
            <a:r>
              <a:rPr dirty="0" err="1"/>
              <a:t>az</a:t>
            </a:r>
            <a:r>
              <a:rPr dirty="0"/>
              <a:t> AI </a:t>
            </a:r>
            <a:r>
              <a:rPr dirty="0" err="1"/>
              <a:t>már</a:t>
            </a:r>
            <a:r>
              <a:rPr dirty="0"/>
              <a:t> </a:t>
            </a:r>
            <a:r>
              <a:rPr dirty="0" err="1"/>
              <a:t>munkát</a:t>
            </a:r>
            <a:r>
              <a:rPr dirty="0"/>
              <a:t> </a:t>
            </a:r>
            <a:r>
              <a:rPr dirty="0" err="1"/>
              <a:t>végez</a:t>
            </a:r>
            <a:r>
              <a:rPr dirty="0"/>
              <a:t> </a:t>
            </a:r>
            <a:r>
              <a:rPr dirty="0" err="1"/>
              <a:t>velünk</a:t>
            </a:r>
            <a:r>
              <a:rPr dirty="0"/>
              <a:t> </a:t>
            </a:r>
            <a:r>
              <a:rPr dirty="0" err="1"/>
              <a:t>együtt</a:t>
            </a:r>
            <a:r>
              <a:rPr dirty="0"/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2377440"/>
            <a:ext cx="9692640" cy="2926080"/>
          </a:xfrm>
          <a:prstGeom prst="rect">
            <a:avLst/>
          </a:prstGeom>
          <a:noFill/>
        </p:spPr>
        <p:txBody>
          <a:bodyPr wrap="square" lIns="50800" tIns="25400" rIns="50800" bIns="25400">
            <a:spAutoFit/>
          </a:bodyPr>
          <a:lstStyle/>
          <a:p>
            <a:pPr>
              <a:spcAft>
                <a:spcPts val="700"/>
              </a:spcAft>
              <a:defRPr sz="1900">
                <a:solidFill>
                  <a:srgbClr val="232C30"/>
                </a:solidFill>
                <a:latin typeface="Aptos"/>
              </a:defRPr>
            </a:pPr>
            <a:r>
              <a:rPr sz="2000">
                <a:solidFill>
                  <a:srgbClr val="1E2727"/>
                </a:solidFill>
              </a:rPr>
              <a:t>• Az egyszerű promptolás és az agentic munkafolyamat nem ugyanaz.</a:t>
            </a:r>
          </a:p>
          <a:p>
            <a:pPr>
              <a:spcAft>
                <a:spcPts val="700"/>
              </a:spcAft>
            </a:pPr>
            <a:r>
              <a:rPr sz="2000">
                <a:solidFill>
                  <a:srgbClr val="1E2727"/>
                </a:solidFill>
              </a:rPr>
              <a:t>• Egy agentic workflow-val AI-munkatársat hozunk létre.</a:t>
            </a:r>
          </a:p>
          <a:p>
            <a:pPr>
              <a:spcAft>
                <a:spcPts val="700"/>
              </a:spcAft>
            </a:pPr>
            <a:r>
              <a:rPr sz="2000">
                <a:solidFill>
                  <a:srgbClr val="1E2727"/>
                </a:solidFill>
              </a:rPr>
              <a:t>• Az AI-ágens emberekkel, adatokkal és eszközökkel együtt dolgozik.</a:t>
            </a:r>
          </a:p>
          <a:p>
            <a:pPr>
              <a:spcAft>
                <a:spcPts val="700"/>
              </a:spcAft>
            </a:pPr>
            <a:r>
              <a:rPr sz="2000">
                <a:solidFill>
                  <a:srgbClr val="1E2727"/>
                </a:solidFill>
              </a:rPr>
              <a:t>• A projekt időben behatárolt, egyedi eredményt hoz létre; a működés ismétlődő.</a:t>
            </a:r>
          </a:p>
          <a:p>
            <a:pPr>
              <a:spcAft>
                <a:spcPts val="700"/>
              </a:spcAft>
            </a:pPr>
            <a:r>
              <a:rPr sz="2000">
                <a:solidFill>
                  <a:srgbClr val="1E2727"/>
                </a:solidFill>
              </a:rPr>
              <a:t>• A projektmenedzsment ad módszert a közös munka megszervezésére.</a:t>
            </a:r>
          </a:p>
          <a:p>
            <a:pPr>
              <a:spcAft>
                <a:spcPts val="700"/>
              </a:spcAft>
            </a:pPr>
            <a:r>
              <a:rPr sz="2000">
                <a:solidFill>
                  <a:srgbClr val="1E2727"/>
                </a:solidFill>
              </a:rPr>
              <a:t>• A projektcharter a projekt közös kiindulópontja.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92840" y="6428232"/>
            <a:ext cx="3200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919799"/>
                </a:solidFill>
                <a:latin typeface="Aptos"/>
              </a:defRPr>
            </a:pPr>
            <a:r>
              <a:rPr sz="900">
                <a:solidFill>
                  <a:srgbClr val="566363"/>
                </a:solidFill>
              </a:rPr>
              <a:t>22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4048" y="201168"/>
            <a:ext cx="11430000" cy="22860"/>
          </a:xfrm>
          <a:prstGeom prst="rect">
            <a:avLst/>
          </a:prstGeom>
          <a:solidFill>
            <a:srgbClr val="699C9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232C30"/>
                </a:solidFill>
                <a:latin typeface="Aptos"/>
              </a:defRPr>
            </a:pPr>
            <a:r>
              <a:t>2. Beszélgetéses promptolás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5216" y="941832"/>
            <a:ext cx="1069848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5F6A6E"/>
                </a:solidFill>
                <a:latin typeface="Aptos"/>
              </a:defRPr>
            </a:pPr>
            <a:r>
              <a:t>Az ember a válasz alapján pontosítja a következő kérdést.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1389888"/>
            <a:ext cx="2011680" cy="2103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2C7575"/>
                </a:solidFill>
                <a:latin typeface="Aptos"/>
              </a:defRPr>
            </a:pPr>
            <a:r>
              <a:t>ELSŐ PROMPT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" y="1645920"/>
            <a:ext cx="10881360" cy="603504"/>
          </a:xfrm>
          <a:prstGeom prst="roundRect">
            <a:avLst/>
          </a:prstGeom>
          <a:solidFill>
            <a:srgbClr val="F6F8F7"/>
          </a:solidFill>
          <a:ln w="10160">
            <a:solidFill>
              <a:srgbClr val="DAE1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77800" tIns="127000" rIns="177800" bIns="127000" rtlCol="0" anchor="ctr"/>
          <a:lstStyle/>
          <a:p>
            <a:pPr algn="ctr">
              <a:defRPr sz="1700">
                <a:solidFill>
                  <a:srgbClr val="232C30"/>
                </a:solidFill>
                <a:latin typeface="Aptos"/>
              </a:defRPr>
            </a:pPr>
            <a:r>
              <a:t>Értékeld a német robotikai piacot egy magyar szolgáltatórobot-gyártó szempontjából.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2359152"/>
            <a:ext cx="2011680" cy="2103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2C7575"/>
                </a:solidFill>
                <a:latin typeface="Aptos"/>
              </a:defRPr>
            </a:pPr>
            <a:r>
              <a:t>PONTOSÍTÁS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8368" y="2615184"/>
            <a:ext cx="10881360" cy="603504"/>
          </a:xfrm>
          <a:prstGeom prst="roundRect">
            <a:avLst/>
          </a:prstGeom>
          <a:solidFill>
            <a:srgbClr val="F6F8F7"/>
          </a:solidFill>
          <a:ln w="10160">
            <a:solidFill>
              <a:srgbClr val="DAE1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77800" tIns="127000" rIns="177800" bIns="127000" rtlCol="0" anchor="ctr"/>
          <a:lstStyle/>
          <a:p>
            <a:pPr algn="ctr">
              <a:defRPr sz="1700">
                <a:solidFill>
                  <a:srgbClr val="232C30"/>
                </a:solidFill>
                <a:latin typeface="Aptos"/>
              </a:defRPr>
            </a:pPr>
            <a:r>
              <a:t>Most csak a szállodai és banki szolgáltatórobotokra fókuszálj, és külön kezeld Németországot és Ausztriát.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22960" y="3703320"/>
            <a:ext cx="1874519" cy="603504"/>
          </a:xfrm>
          <a:prstGeom prst="roundRect">
            <a:avLst/>
          </a:prstGeom>
          <a:solidFill>
            <a:srgbClr val="EEF4F3"/>
          </a:solidFill>
          <a:ln w="10160">
            <a:solidFill>
              <a:srgbClr val="DAE1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500" b="1">
                <a:solidFill>
                  <a:srgbClr val="232C30"/>
                </a:solidFill>
                <a:latin typeface="Aptos"/>
              </a:defRPr>
            </a:pPr>
            <a:r>
              <a:t>KÉRDÉS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2724912" y="3867912"/>
            <a:ext cx="356616" cy="0"/>
          </a:xfrm>
          <a:prstGeom prst="line">
            <a:avLst/>
          </a:prstGeom>
          <a:ln w="22860">
            <a:solidFill>
              <a:srgbClr val="699C9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3154680" y="3703320"/>
            <a:ext cx="1874519" cy="603504"/>
          </a:xfrm>
          <a:prstGeom prst="roundRect">
            <a:avLst/>
          </a:prstGeom>
          <a:solidFill>
            <a:srgbClr val="EEF4F3"/>
          </a:solidFill>
          <a:ln w="10160">
            <a:solidFill>
              <a:srgbClr val="DAE1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500" b="1">
                <a:solidFill>
                  <a:srgbClr val="232C30"/>
                </a:solidFill>
                <a:latin typeface="Aptos"/>
              </a:defRPr>
            </a:pPr>
            <a:r>
              <a:t>VÁLASZ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5056632" y="3867912"/>
            <a:ext cx="356616" cy="0"/>
          </a:xfrm>
          <a:prstGeom prst="line">
            <a:avLst/>
          </a:prstGeom>
          <a:ln w="22860">
            <a:solidFill>
              <a:srgbClr val="699C9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5486400" y="3703320"/>
            <a:ext cx="1874519" cy="603504"/>
          </a:xfrm>
          <a:prstGeom prst="roundRect">
            <a:avLst/>
          </a:prstGeom>
          <a:solidFill>
            <a:srgbClr val="EEF4F3"/>
          </a:solidFill>
          <a:ln w="10160">
            <a:solidFill>
              <a:srgbClr val="DAE1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500" b="1">
                <a:solidFill>
                  <a:srgbClr val="232C30"/>
                </a:solidFill>
                <a:latin typeface="Aptos"/>
              </a:defRPr>
            </a:pPr>
            <a:r>
              <a:t>PONTOSÍTÁS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388352" y="3867912"/>
            <a:ext cx="356616" cy="0"/>
          </a:xfrm>
          <a:prstGeom prst="line">
            <a:avLst/>
          </a:prstGeom>
          <a:ln w="22860">
            <a:solidFill>
              <a:srgbClr val="699C9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7818120" y="3703320"/>
            <a:ext cx="1874519" cy="603504"/>
          </a:xfrm>
          <a:prstGeom prst="roundRect">
            <a:avLst/>
          </a:prstGeom>
          <a:solidFill>
            <a:srgbClr val="EEF4F3"/>
          </a:solidFill>
          <a:ln w="10160">
            <a:solidFill>
              <a:srgbClr val="DAE1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500" b="1">
                <a:solidFill>
                  <a:srgbClr val="232C30"/>
                </a:solidFill>
                <a:latin typeface="Aptos"/>
              </a:defRPr>
            </a:pPr>
            <a:r>
              <a:t>VÁLASZ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645152"/>
            <a:ext cx="97840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2C7575"/>
                </a:solidFill>
                <a:latin typeface="Aptos"/>
              </a:defRPr>
            </a:pPr>
            <a:r>
              <a:t>Lehet hosszú párbeszéd is – a következő lépést még mindig az ember határozza meg.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292840" y="6428232"/>
            <a:ext cx="3200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919799"/>
                </a:solidFill>
                <a:latin typeface="Aptos"/>
              </a:defRPr>
            </a:pPr>
            <a:r>
              <a:rPr sz="900">
                <a:solidFill>
                  <a:srgbClr val="566363"/>
                </a:solidFill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4048" y="201168"/>
            <a:ext cx="11430000" cy="22860"/>
          </a:xfrm>
          <a:prstGeom prst="rect">
            <a:avLst/>
          </a:prstGeom>
          <a:solidFill>
            <a:srgbClr val="699C9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232C30"/>
                </a:solidFill>
                <a:latin typeface="Aptos"/>
              </a:defRPr>
            </a:pPr>
            <a:r>
              <a:t>3. Kézzel összerakott agentic workflow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5216" y="932688"/>
            <a:ext cx="1069848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5F6A6E"/>
                </a:solidFill>
                <a:latin typeface="Aptos"/>
              </a:defRPr>
            </a:pPr>
            <a:r>
              <a:t>Ugyanaz a cél – több előre megtervezett AI-lépés.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996695"/>
            <a:ext cx="20116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2C7575"/>
                </a:solidFill>
                <a:latin typeface="Aptos"/>
              </a:defRPr>
            </a:pPr>
            <a:r>
              <a:t>CÉL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" y="1298448"/>
            <a:ext cx="10881360" cy="777240"/>
          </a:xfrm>
          <a:prstGeom prst="roundRect">
            <a:avLst/>
          </a:prstGeom>
          <a:solidFill>
            <a:srgbClr val="F6F8F7"/>
          </a:solidFill>
          <a:ln w="10160">
            <a:solidFill>
              <a:srgbClr val="DAE1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77800" tIns="127000" rIns="177800" bIns="127000" rtlCol="0" anchor="ctr"/>
          <a:lstStyle/>
          <a:p>
            <a:pPr algn="ctr">
              <a:defRPr sz="1700">
                <a:solidFill>
                  <a:srgbClr val="232C30"/>
                </a:solidFill>
                <a:latin typeface="Aptos"/>
              </a:defRPr>
            </a:pPr>
            <a:r>
              <a:t>Készíts döntés-előkészítő anyagot arról, hogy érdemes-e belépnünk a német piacra.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2788920"/>
            <a:ext cx="2743200" cy="658368"/>
          </a:xfrm>
          <a:prstGeom prst="roundRect">
            <a:avLst/>
          </a:prstGeom>
          <a:solidFill>
            <a:srgbClr val="EEF4F3"/>
          </a:solidFill>
          <a:ln w="10160">
            <a:solidFill>
              <a:srgbClr val="DAE1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500" b="1">
                <a:solidFill>
                  <a:srgbClr val="232C30"/>
                </a:solidFill>
                <a:latin typeface="Aptos"/>
              </a:defRPr>
            </a:pPr>
            <a:r>
              <a:t>1. Piacméret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3703320" y="3118104"/>
            <a:ext cx="530352" cy="0"/>
          </a:xfrm>
          <a:prstGeom prst="line">
            <a:avLst/>
          </a:prstGeom>
          <a:ln w="22860">
            <a:solidFill>
              <a:srgbClr val="699C9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4343400" y="2788920"/>
            <a:ext cx="2743200" cy="658368"/>
          </a:xfrm>
          <a:prstGeom prst="roundRect">
            <a:avLst/>
          </a:prstGeom>
          <a:solidFill>
            <a:srgbClr val="EEF4F3"/>
          </a:solidFill>
          <a:ln w="10160">
            <a:solidFill>
              <a:srgbClr val="DAE1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500" b="1">
                <a:solidFill>
                  <a:srgbClr val="232C30"/>
                </a:solidFill>
                <a:latin typeface="Aptos"/>
              </a:defRPr>
            </a:pPr>
            <a:r>
              <a:t>2. Versenytársak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7132320" y="3118104"/>
            <a:ext cx="530351" cy="0"/>
          </a:xfrm>
          <a:prstGeom prst="line">
            <a:avLst/>
          </a:prstGeom>
          <a:ln w="22860">
            <a:solidFill>
              <a:srgbClr val="699C9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7772400" y="2788920"/>
            <a:ext cx="2743200" cy="658368"/>
          </a:xfrm>
          <a:prstGeom prst="roundRect">
            <a:avLst/>
          </a:prstGeom>
          <a:solidFill>
            <a:srgbClr val="EEF4F3"/>
          </a:solidFill>
          <a:ln w="10160">
            <a:solidFill>
              <a:srgbClr val="DAE1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500" b="1">
                <a:solidFill>
                  <a:srgbClr val="232C30"/>
                </a:solidFill>
                <a:latin typeface="Aptos"/>
              </a:defRPr>
            </a:pPr>
            <a:r>
              <a:t>3. Ügyfelek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14400" y="3913632"/>
            <a:ext cx="2743200" cy="658368"/>
          </a:xfrm>
          <a:prstGeom prst="roundRect">
            <a:avLst/>
          </a:prstGeom>
          <a:solidFill>
            <a:srgbClr val="EEF4F3"/>
          </a:solidFill>
          <a:ln w="10160">
            <a:solidFill>
              <a:srgbClr val="DAE1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500" b="1">
                <a:solidFill>
                  <a:srgbClr val="232C30"/>
                </a:solidFill>
                <a:latin typeface="Aptos"/>
              </a:defRPr>
            </a:pPr>
            <a:r>
              <a:t>4. Szabályozás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3703320" y="4242816"/>
            <a:ext cx="530352" cy="0"/>
          </a:xfrm>
          <a:prstGeom prst="line">
            <a:avLst/>
          </a:prstGeom>
          <a:ln w="22860">
            <a:solidFill>
              <a:srgbClr val="699C9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4343400" y="3913632"/>
            <a:ext cx="2743200" cy="658368"/>
          </a:xfrm>
          <a:prstGeom prst="roundRect">
            <a:avLst/>
          </a:prstGeom>
          <a:solidFill>
            <a:srgbClr val="EEF4F3"/>
          </a:solidFill>
          <a:ln w="10160">
            <a:solidFill>
              <a:srgbClr val="DAE1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500" b="1">
                <a:solidFill>
                  <a:srgbClr val="232C30"/>
                </a:solidFill>
                <a:latin typeface="Aptos"/>
              </a:defRPr>
            </a:pPr>
            <a:r>
              <a:t>5. Összevetés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7132320" y="4242816"/>
            <a:ext cx="530351" cy="0"/>
          </a:xfrm>
          <a:prstGeom prst="line">
            <a:avLst/>
          </a:prstGeom>
          <a:ln w="22860">
            <a:solidFill>
              <a:srgbClr val="699C9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>
          <a:xfrm>
            <a:off x="7772400" y="3913632"/>
            <a:ext cx="2743200" cy="658368"/>
          </a:xfrm>
          <a:prstGeom prst="roundRect">
            <a:avLst/>
          </a:prstGeom>
          <a:solidFill>
            <a:srgbClr val="EEF4F3"/>
          </a:solidFill>
          <a:ln w="10160">
            <a:solidFill>
              <a:srgbClr val="DAE1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500" b="1">
                <a:solidFill>
                  <a:srgbClr val="232C30"/>
                </a:solidFill>
                <a:latin typeface="Aptos"/>
              </a:defRPr>
            </a:pPr>
            <a:r>
              <a:t>6. Jelentés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10195560" y="3493008"/>
            <a:ext cx="0" cy="347472"/>
          </a:xfrm>
          <a:prstGeom prst="line">
            <a:avLst/>
          </a:prstGeom>
          <a:ln w="22860">
            <a:solidFill>
              <a:srgbClr val="699C9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914400" y="4956048"/>
            <a:ext cx="100584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900" b="1">
                <a:solidFill>
                  <a:srgbClr val="2C7575"/>
                </a:solidFill>
                <a:latin typeface="Aptos"/>
              </a:defRPr>
            </a:pPr>
            <a:r>
              <a:t>Az ember tervezi meg a munkafolyamatot; az AI végrehajtja az egymásra épülő lépéseket.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292840" y="6428232"/>
            <a:ext cx="3200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919799"/>
                </a:solidFill>
                <a:latin typeface="Aptos"/>
              </a:defRPr>
            </a:pPr>
            <a:r>
              <a:rPr sz="900">
                <a:solidFill>
                  <a:srgbClr val="566363"/>
                </a:solidFill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4048" y="201168"/>
            <a:ext cx="11430000" cy="22860"/>
          </a:xfrm>
          <a:prstGeom prst="rect">
            <a:avLst/>
          </a:prstGeom>
          <a:solidFill>
            <a:srgbClr val="699C9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232C30"/>
                </a:solidFill>
                <a:latin typeface="Aptos"/>
              </a:defRPr>
            </a:pPr>
            <a:r>
              <a:t>Az ember megtervezi – az AI végrehajtja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5216" y="932688"/>
            <a:ext cx="1069848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5F6A6E"/>
                </a:solidFill>
                <a:latin typeface="Aptos"/>
              </a:defRPr>
            </a:pPr>
            <a:r>
              <a:t>Ez még kézzel felépített agentic munkafolyamat.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63040"/>
            <a:ext cx="10424160" cy="4114800"/>
          </a:xfrm>
          <a:prstGeom prst="rect">
            <a:avLst/>
          </a:prstGeom>
          <a:noFill/>
        </p:spPr>
        <p:txBody>
          <a:bodyPr wrap="square" lIns="50800" tIns="25400" rIns="50800" bIns="25400">
            <a:spAutoFit/>
          </a:bodyPr>
          <a:lstStyle/>
          <a:p>
            <a:pPr>
              <a:spcAft>
                <a:spcPts val="1100"/>
              </a:spcAft>
              <a:defRPr sz="1900">
                <a:solidFill>
                  <a:srgbClr val="232C30"/>
                </a:solidFill>
                <a:latin typeface="Aptos"/>
              </a:defRPr>
            </a:pPr>
            <a:r>
              <a:t>• Az ember bontja fel a célt részfeladatokra.</a:t>
            </a:r>
          </a:p>
          <a:p>
            <a:pPr>
              <a:spcAft>
                <a:spcPts val="1100"/>
              </a:spcAft>
              <a:defRPr sz="1900">
                <a:solidFill>
                  <a:srgbClr val="232C30"/>
                </a:solidFill>
                <a:latin typeface="Aptos"/>
              </a:defRPr>
            </a:pPr>
            <a:r>
              <a:t>• Az ember határozza meg a sorrendet és a párhuzamosan végezhető lépéseket.</a:t>
            </a:r>
          </a:p>
          <a:p>
            <a:pPr>
              <a:spcAft>
                <a:spcPts val="1100"/>
              </a:spcAft>
              <a:defRPr sz="1900">
                <a:solidFill>
                  <a:srgbClr val="232C30"/>
                </a:solidFill>
                <a:latin typeface="Aptos"/>
              </a:defRPr>
            </a:pPr>
            <a:r>
              <a:t>• Az ember dönti el, melyik lépéshez milyen adatforrás vagy eszköz kell.</a:t>
            </a:r>
          </a:p>
          <a:p>
            <a:pPr>
              <a:spcAft>
                <a:spcPts val="1100"/>
              </a:spcAft>
              <a:defRPr sz="1900">
                <a:solidFill>
                  <a:srgbClr val="232C30"/>
                </a:solidFill>
                <a:latin typeface="Aptos"/>
              </a:defRPr>
            </a:pPr>
            <a:r>
              <a:t>• Az AI végrehajtja a kijelölt lépéseket és átadja az eredményt.</a:t>
            </a:r>
          </a:p>
          <a:p>
            <a:pPr>
              <a:spcAft>
                <a:spcPts val="1100"/>
              </a:spcAft>
              <a:defRPr sz="1900">
                <a:solidFill>
                  <a:srgbClr val="232C30"/>
                </a:solidFill>
                <a:latin typeface="Aptos"/>
              </a:defRPr>
            </a:pPr>
            <a:r>
              <a:t>• Az ember kezeli az eltéréseket, hibákat és az újratervezést.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92840" y="6428232"/>
            <a:ext cx="3200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919799"/>
                </a:solidFill>
                <a:latin typeface="Aptos"/>
              </a:defRPr>
            </a:pPr>
            <a:r>
              <a:rPr sz="900">
                <a:solidFill>
                  <a:srgbClr val="566363"/>
                </a:solidFill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4048" y="201168"/>
            <a:ext cx="11430000" cy="22860"/>
          </a:xfrm>
          <a:prstGeom prst="rect">
            <a:avLst/>
          </a:prstGeom>
          <a:solidFill>
            <a:srgbClr val="699C9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232C30"/>
                </a:solidFill>
                <a:latin typeface="Aptos"/>
              </a:defRPr>
            </a:pPr>
            <a:r>
              <a:t>Az agenticness skálája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2011680"/>
            <a:ext cx="1965960" cy="1234440"/>
          </a:xfrm>
          <a:prstGeom prst="roundRect">
            <a:avLst/>
          </a:prstGeom>
          <a:solidFill>
            <a:srgbClr val="EEF4F3"/>
          </a:solidFill>
          <a:ln w="10160">
            <a:solidFill>
              <a:srgbClr val="DAE1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500" b="1">
                <a:solidFill>
                  <a:srgbClr val="2C7575"/>
                </a:solidFill>
                <a:latin typeface="Aptos"/>
              </a:defRPr>
            </a:pPr>
            <a:r>
              <a:t>Prompting</a:t>
            </a:r>
          </a:p>
          <a:p>
            <a:pPr algn="ctr">
              <a:defRPr sz="1300">
                <a:solidFill>
                  <a:srgbClr val="232C30"/>
                </a:solidFill>
                <a:latin typeface="Aptos"/>
              </a:defRPr>
            </a:pPr>
            <a:r>
              <a:t>kérdések ↔ válaszok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2679192" y="2633472"/>
            <a:ext cx="228600" cy="0"/>
          </a:xfrm>
          <a:prstGeom prst="line">
            <a:avLst/>
          </a:prstGeom>
          <a:ln w="22860">
            <a:solidFill>
              <a:srgbClr val="699C9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ounded Rectangle 5"/>
          <p:cNvSpPr/>
          <p:nvPr/>
        </p:nvSpPr>
        <p:spPr>
          <a:xfrm>
            <a:off x="2953512" y="2011680"/>
            <a:ext cx="1965960" cy="1234440"/>
          </a:xfrm>
          <a:prstGeom prst="roundRect">
            <a:avLst/>
          </a:prstGeom>
          <a:solidFill>
            <a:srgbClr val="EEF4F3"/>
          </a:solidFill>
          <a:ln w="10160">
            <a:solidFill>
              <a:srgbClr val="DAE1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500" b="1">
                <a:solidFill>
                  <a:srgbClr val="2C7575"/>
                </a:solidFill>
                <a:latin typeface="Aptos"/>
              </a:defRPr>
            </a:pPr>
            <a:r>
              <a:t>Chaining</a:t>
            </a:r>
          </a:p>
          <a:p>
            <a:pPr algn="ctr">
              <a:defRPr sz="1300">
                <a:solidFill>
                  <a:srgbClr val="232C30"/>
                </a:solidFill>
                <a:latin typeface="Aptos"/>
              </a:defRPr>
            </a:pPr>
            <a:r>
              <a:t>előre megadott</a:t>
            </a:r>
            <a:br/>
            <a:r>
              <a:t>lépések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4946904" y="2633472"/>
            <a:ext cx="228600" cy="0"/>
          </a:xfrm>
          <a:prstGeom prst="line">
            <a:avLst/>
          </a:prstGeom>
          <a:ln w="22860">
            <a:solidFill>
              <a:srgbClr val="699C9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5221224" y="2011680"/>
            <a:ext cx="1965960" cy="1234440"/>
          </a:xfrm>
          <a:prstGeom prst="roundRect">
            <a:avLst/>
          </a:prstGeom>
          <a:solidFill>
            <a:srgbClr val="EEF4F3"/>
          </a:solidFill>
          <a:ln w="10160">
            <a:solidFill>
              <a:srgbClr val="DAE1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500" b="1">
                <a:solidFill>
                  <a:srgbClr val="2C7575"/>
                </a:solidFill>
                <a:latin typeface="Aptos"/>
              </a:defRPr>
            </a:pPr>
            <a:r>
              <a:t>Routing</a:t>
            </a:r>
          </a:p>
          <a:p>
            <a:pPr algn="ctr">
              <a:defRPr sz="1300">
                <a:solidFill>
                  <a:srgbClr val="232C30"/>
                </a:solidFill>
                <a:latin typeface="Aptos"/>
              </a:defRPr>
            </a:pPr>
            <a:r>
              <a:t>feladat a</a:t>
            </a:r>
            <a:br/>
            <a:r>
              <a:t>megfelelő útra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7214616" y="2633472"/>
            <a:ext cx="228600" cy="0"/>
          </a:xfrm>
          <a:prstGeom prst="line">
            <a:avLst/>
          </a:prstGeom>
          <a:ln w="22860">
            <a:solidFill>
              <a:srgbClr val="699C9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7488936" y="2011680"/>
            <a:ext cx="1965960" cy="1234440"/>
          </a:xfrm>
          <a:prstGeom prst="roundRect">
            <a:avLst/>
          </a:prstGeom>
          <a:solidFill>
            <a:srgbClr val="EEF4F3"/>
          </a:solidFill>
          <a:ln w="10160">
            <a:solidFill>
              <a:srgbClr val="DAE1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500" b="1">
                <a:solidFill>
                  <a:srgbClr val="2C7575"/>
                </a:solidFill>
                <a:latin typeface="Aptos"/>
              </a:defRPr>
            </a:pPr>
            <a:r>
              <a:t>Multi-agent</a:t>
            </a:r>
          </a:p>
          <a:p>
            <a:pPr algn="ctr">
              <a:defRPr sz="1300">
                <a:solidFill>
                  <a:srgbClr val="232C30"/>
                </a:solidFill>
                <a:latin typeface="Aptos"/>
              </a:defRPr>
            </a:pPr>
            <a:r>
              <a:t>specializált</a:t>
            </a:r>
            <a:br/>
            <a:r>
              <a:t>ágensek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9482328" y="2633472"/>
            <a:ext cx="228600" cy="0"/>
          </a:xfrm>
          <a:prstGeom prst="line">
            <a:avLst/>
          </a:prstGeom>
          <a:ln w="22860">
            <a:solidFill>
              <a:srgbClr val="699C9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9756648" y="2011680"/>
            <a:ext cx="1965960" cy="1234440"/>
          </a:xfrm>
          <a:prstGeom prst="roundRect">
            <a:avLst/>
          </a:prstGeom>
          <a:solidFill>
            <a:srgbClr val="E4EFEC"/>
          </a:solidFill>
          <a:ln w="10160">
            <a:solidFill>
              <a:srgbClr val="DAE1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500" b="1">
                <a:solidFill>
                  <a:srgbClr val="2C7575"/>
                </a:solidFill>
                <a:latin typeface="Aptos"/>
              </a:defRPr>
            </a:pPr>
            <a:r>
              <a:t>Autonomous</a:t>
            </a:r>
          </a:p>
          <a:p>
            <a:pPr algn="ctr">
              <a:defRPr sz="1300">
                <a:solidFill>
                  <a:srgbClr val="232C30"/>
                </a:solidFill>
                <a:latin typeface="Aptos"/>
              </a:defRPr>
            </a:pPr>
            <a:r>
              <a:t>nagyobb önállóság</a:t>
            </a:r>
            <a:br/>
            <a:r>
              <a:t>tervezésben is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05840" y="3886200"/>
            <a:ext cx="10241280" cy="8686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5F6A6E"/>
                </a:solidFill>
                <a:latin typeface="Aptos"/>
              </a:defRPr>
            </a:pPr>
            <a:r>
              <a:t>A prompting lehet hosszú párbeszéd is. Az autonómia ott nő, ahol a rendszer egyre több döntést hoz a munkafolyamatról.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292840" y="6428232"/>
            <a:ext cx="3200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919799"/>
                </a:solidFill>
                <a:latin typeface="Aptos"/>
              </a:defRPr>
            </a:pPr>
            <a:r>
              <a:rPr sz="900">
                <a:solidFill>
                  <a:srgbClr val="566363"/>
                </a:solidFill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4048" y="201168"/>
            <a:ext cx="11430000" cy="22860"/>
          </a:xfrm>
          <a:prstGeom prst="rect">
            <a:avLst/>
          </a:prstGeom>
          <a:solidFill>
            <a:srgbClr val="699C9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232C30"/>
                </a:solidFill>
                <a:latin typeface="Aptos"/>
              </a:defRPr>
            </a:pPr>
            <a:r>
              <a:t>Egy jól megtervezett agentic workflow után…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057400"/>
            <a:ext cx="960120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000" b="1">
                <a:solidFill>
                  <a:srgbClr val="2C7575"/>
                </a:solidFill>
                <a:latin typeface="Aptos"/>
              </a:defRPr>
            </a:pPr>
            <a:r>
              <a:t>…van egy AI-munkatársunk.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63040" y="3337560"/>
            <a:ext cx="91440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232C30"/>
                </a:solidFill>
                <a:latin typeface="Aptos"/>
              </a:defRPr>
            </a:pPr>
            <a:r>
              <a:t>Van feladata · bemenete · eszköze · munkafolyamata · eredménye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92840" y="6428232"/>
            <a:ext cx="3200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919799"/>
                </a:solidFill>
                <a:latin typeface="Aptos"/>
              </a:defRPr>
            </a:pPr>
            <a:r>
              <a:rPr sz="900">
                <a:solidFill>
                  <a:srgbClr val="566363"/>
                </a:solidFill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4048" y="201168"/>
            <a:ext cx="11430000" cy="22860"/>
          </a:xfrm>
          <a:prstGeom prst="rect">
            <a:avLst/>
          </a:prstGeom>
          <a:solidFill>
            <a:srgbClr val="699C9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232C30"/>
                </a:solidFill>
                <a:latin typeface="Aptos"/>
              </a:defRPr>
            </a:pPr>
            <a:r>
              <a:t>De egy munkatárs még nem szervezet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1508760"/>
            <a:ext cx="9875520" cy="4114800"/>
          </a:xfrm>
          <a:prstGeom prst="rect">
            <a:avLst/>
          </a:prstGeom>
          <a:noFill/>
        </p:spPr>
        <p:txBody>
          <a:bodyPr wrap="square" lIns="50800" tIns="25400" rIns="50800" bIns="25400">
            <a:spAutoFit/>
          </a:bodyPr>
          <a:lstStyle/>
          <a:p>
            <a:pPr>
              <a:spcAft>
                <a:spcPts val="900"/>
              </a:spcAft>
              <a:defRPr sz="2000">
                <a:solidFill>
                  <a:srgbClr val="232C30"/>
                </a:solidFill>
                <a:latin typeface="Aptos"/>
              </a:defRPr>
            </a:pPr>
            <a:r>
              <a:t>• Ki ad neki feladatot?</a:t>
            </a:r>
          </a:p>
          <a:p>
            <a:pPr>
              <a:spcAft>
                <a:spcPts val="900"/>
              </a:spcAft>
              <a:defRPr sz="2000">
                <a:solidFill>
                  <a:srgbClr val="232C30"/>
                </a:solidFill>
                <a:latin typeface="Aptos"/>
              </a:defRPr>
            </a:pPr>
            <a:r>
              <a:t>• Milyen adatokhoz és eszközökhöz fér hozzá?</a:t>
            </a:r>
          </a:p>
          <a:p>
            <a:pPr>
              <a:spcAft>
                <a:spcPts val="900"/>
              </a:spcAft>
              <a:defRPr sz="2000">
                <a:solidFill>
                  <a:srgbClr val="232C30"/>
                </a:solidFill>
                <a:latin typeface="Aptos"/>
              </a:defRPr>
            </a:pPr>
            <a:r>
              <a:t>• Mit dönthet el önállóan?</a:t>
            </a:r>
          </a:p>
          <a:p>
            <a:pPr>
              <a:spcAft>
                <a:spcPts val="900"/>
              </a:spcAft>
              <a:defRPr sz="2000">
                <a:solidFill>
                  <a:srgbClr val="232C30"/>
                </a:solidFill>
                <a:latin typeface="Aptos"/>
              </a:defRPr>
            </a:pPr>
            <a:r>
              <a:t>• Kinek adja át az eredményt?</a:t>
            </a:r>
          </a:p>
          <a:p>
            <a:pPr>
              <a:spcAft>
                <a:spcPts val="900"/>
              </a:spcAft>
              <a:defRPr sz="2000">
                <a:solidFill>
                  <a:srgbClr val="232C30"/>
                </a:solidFill>
                <a:latin typeface="Aptos"/>
              </a:defRPr>
            </a:pPr>
            <a:r>
              <a:t>• Ki ellenőrzi – és mikor kell emberi döntés?</a:t>
            </a:r>
          </a:p>
          <a:p>
            <a:pPr>
              <a:spcAft>
                <a:spcPts val="900"/>
              </a:spcAft>
              <a:defRPr sz="2000">
                <a:solidFill>
                  <a:srgbClr val="232C30"/>
                </a:solidFill>
                <a:latin typeface="Aptos"/>
              </a:defRPr>
            </a:pPr>
            <a:r>
              <a:t>• Mi történik, ha hibázik vagy elakad?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92840" y="6428232"/>
            <a:ext cx="3200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919799"/>
                </a:solidFill>
                <a:latin typeface="Aptos"/>
              </a:defRPr>
            </a:pPr>
            <a:r>
              <a:rPr sz="900">
                <a:solidFill>
                  <a:srgbClr val="566363"/>
                </a:solidFill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4048" y="201168"/>
            <a:ext cx="11430000" cy="22860"/>
          </a:xfrm>
          <a:prstGeom prst="rect">
            <a:avLst/>
          </a:prstGeom>
          <a:solidFill>
            <a:srgbClr val="699C9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232C30"/>
                </a:solidFill>
                <a:latin typeface="Aptos"/>
              </a:defRPr>
            </a:pPr>
            <a:r>
              <a:t>Az igazi rendszer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143000" y="1508760"/>
            <a:ext cx="3474720" cy="868680"/>
          </a:xfrm>
          <a:prstGeom prst="roundRect">
            <a:avLst/>
          </a:prstGeom>
          <a:solidFill>
            <a:srgbClr val="EEF4F3"/>
          </a:solidFill>
          <a:ln w="10160">
            <a:solidFill>
              <a:srgbClr val="DAE1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2200" b="1">
                <a:solidFill>
                  <a:srgbClr val="232C30"/>
                </a:solidFill>
                <a:latin typeface="Aptos"/>
              </a:defRPr>
            </a:pPr>
            <a:r>
              <a:t>EMBEREK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571231" y="1508760"/>
            <a:ext cx="3474720" cy="868680"/>
          </a:xfrm>
          <a:prstGeom prst="roundRect">
            <a:avLst/>
          </a:prstGeom>
          <a:solidFill>
            <a:srgbClr val="E8F2F0"/>
          </a:solidFill>
          <a:ln w="10160">
            <a:solidFill>
              <a:srgbClr val="DAE1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2200" b="1">
                <a:solidFill>
                  <a:srgbClr val="2C7575"/>
                </a:solidFill>
                <a:latin typeface="Aptos"/>
              </a:defRPr>
            </a:pPr>
            <a:r>
              <a:t>AI-ÁGENSEK</a:t>
            </a:r>
          </a:p>
        </p:txBody>
      </p:sp>
      <p:cxnSp>
        <p:nvCxnSpPr>
          <p:cNvPr id="6" name="Connector 5"/>
          <p:cNvCxnSpPr/>
          <p:nvPr/>
        </p:nvCxnSpPr>
        <p:spPr>
          <a:xfrm>
            <a:off x="4709160" y="1947672"/>
            <a:ext cx="2770632" cy="0"/>
          </a:xfrm>
          <a:prstGeom prst="line">
            <a:avLst/>
          </a:prstGeom>
          <a:ln w="25400">
            <a:solidFill>
              <a:srgbClr val="699C9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956048" y="1481328"/>
            <a:ext cx="22402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solidFill>
                  <a:srgbClr val="5F6A6E"/>
                </a:solidFill>
                <a:latin typeface="Aptos"/>
              </a:defRPr>
            </a:pPr>
            <a:r>
              <a:t>együttműködés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828800" y="3337560"/>
            <a:ext cx="3337560" cy="914400"/>
          </a:xfrm>
          <a:prstGeom prst="roundRect">
            <a:avLst/>
          </a:prstGeom>
          <a:solidFill>
            <a:srgbClr val="F5F7F6"/>
          </a:solidFill>
          <a:ln w="10160">
            <a:solidFill>
              <a:srgbClr val="DAE1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2000" b="1">
                <a:solidFill>
                  <a:srgbClr val="232C30"/>
                </a:solidFill>
                <a:latin typeface="Aptos"/>
              </a:defRPr>
            </a:pPr>
            <a:r>
              <a:t>ADATOK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040880" y="3337560"/>
            <a:ext cx="3337560" cy="914400"/>
          </a:xfrm>
          <a:prstGeom prst="roundRect">
            <a:avLst/>
          </a:prstGeom>
          <a:solidFill>
            <a:srgbClr val="F5F7F6"/>
          </a:solidFill>
          <a:ln w="10160">
            <a:solidFill>
              <a:srgbClr val="DAE1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2000" b="1">
                <a:solidFill>
                  <a:srgbClr val="232C30"/>
                </a:solidFill>
                <a:latin typeface="Aptos"/>
              </a:defRPr>
            </a:pPr>
            <a:r>
              <a:t>ESZKÖZÖK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2880360" y="2395728"/>
            <a:ext cx="612648" cy="850392"/>
          </a:xfrm>
          <a:prstGeom prst="line">
            <a:avLst/>
          </a:prstGeom>
          <a:ln w="15240">
            <a:solidFill>
              <a:srgbClr val="AFBEB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or 10"/>
          <p:cNvCxnSpPr/>
          <p:nvPr/>
        </p:nvCxnSpPr>
        <p:spPr>
          <a:xfrm>
            <a:off x="2880360" y="2395728"/>
            <a:ext cx="5824728" cy="850392"/>
          </a:xfrm>
          <a:prstGeom prst="line">
            <a:avLst/>
          </a:prstGeom>
          <a:ln w="15240">
            <a:solidFill>
              <a:srgbClr val="AFBEB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or 11"/>
          <p:cNvCxnSpPr/>
          <p:nvPr/>
        </p:nvCxnSpPr>
        <p:spPr>
          <a:xfrm flipH="1">
            <a:off x="3493008" y="2395728"/>
            <a:ext cx="5815584" cy="850392"/>
          </a:xfrm>
          <a:prstGeom prst="line">
            <a:avLst/>
          </a:prstGeom>
          <a:ln w="15240">
            <a:solidFill>
              <a:srgbClr val="AFBEB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or 12"/>
          <p:cNvCxnSpPr/>
          <p:nvPr/>
        </p:nvCxnSpPr>
        <p:spPr>
          <a:xfrm flipH="1">
            <a:off x="8705088" y="2395728"/>
            <a:ext cx="603504" cy="850392"/>
          </a:xfrm>
          <a:prstGeom prst="line">
            <a:avLst/>
          </a:prstGeom>
          <a:ln w="15240">
            <a:solidFill>
              <a:srgbClr val="AFBEB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1143000" y="4892040"/>
            <a:ext cx="9902952" cy="822960"/>
          </a:xfrm>
          <a:prstGeom prst="roundRect">
            <a:avLst/>
          </a:prstGeom>
          <a:solidFill>
            <a:srgbClr val="F4F8F7"/>
          </a:solidFill>
          <a:ln w="10160">
            <a:solidFill>
              <a:srgbClr val="DAE1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700" b="1">
                <a:solidFill>
                  <a:srgbClr val="2C7575"/>
                </a:solidFill>
                <a:latin typeface="Aptos"/>
              </a:defRPr>
            </a:pPr>
            <a:r>
              <a:t>A munkafolyamat írja le, hogy ki mit, mikor, milyen információval és milyen eszközzel végez.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292840" y="6428232"/>
            <a:ext cx="3200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919799"/>
                </a:solidFill>
                <a:latin typeface="Aptos"/>
              </a:defRPr>
            </a:pPr>
            <a:r>
              <a:rPr sz="900">
                <a:solidFill>
                  <a:srgbClr val="566363"/>
                </a:solidFill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1225</Words>
  <Application>Microsoft Macintosh PowerPoint</Application>
  <PresentationFormat>Widescreen</PresentationFormat>
  <Paragraphs>225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Andras Nyiro</cp:lastModifiedBy>
  <cp:revision>2</cp:revision>
  <dcterms:created xsi:type="dcterms:W3CDTF">2013-01-27T09:14:16Z</dcterms:created>
  <dcterms:modified xsi:type="dcterms:W3CDTF">2026-09-09T06:46:30Z</dcterms:modified>
  <cp:category/>
</cp:coreProperties>
</file>