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Oktatói indítókérdés: Egy chatbot prototípust gyorsan össze lehet állítani. Mitől csúszhat mégis hónapokat egy AI-projekt?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WBS a megvalósítandó termékeket és munkacsomagokat bontja le. Ezután lehet meghatározni a szükséges tevékenységeket és azok logikai kapcsolatait.
[Sources]
https://www.pmi.org/learning/library/developing-elaborating-work-breakdown-structures-7241
https://www.pmi.org/learning/library/moving-work-breakdown-structure-critical-path-6978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Kérdés a hallgatóknak: Melyik elem egy eredmény, és melyik tevékenység? A 8 konkrét tevékenységet a következő dián bontjuk ki.
[Sources]
https://www.pmi.org/learning/library/developing-elaborating-work-breakdown-structures-7241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határidőt az egyes feladatok időtartama és függősége adja. A részfeladatokra további bontás lehetséges; a gyakorlatban a hallgatók 6–10 fő feladatot terveznek. Az időtartamok illusztratívak.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Feladat a hallgatóknak: Milyen előfeltételek szükségesek az E és a G lépéshez? E: C és D; G: E és F. A háló csak egyszerű befejezés–kezdés kapcsolatokat feltételez.
[Sources]
https://www.pmi.org/learning/library/moving-work-breakdown-structure-critical-path-6978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Az itt feltételezett munkaidő- és függőségi adatok alapján a kritikus út A–B–C–E–G–H, összesen 28 munkanap. A D és F ágon van tartalék. Az erőforrásütközések a tényleges ütemezést még módosíthatják.
[Sources]
https://www.pmi.org/learning/library/critical-path-method-calculations-scheduling-8040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Gantt az ismert függőségekkel és korlátlan kapacitással számított legkorábbi indulásokat mutatja. A valódi tervnél figyelni kell az ugyanarra az emberre vagy erőforrásra terhelt feladatokat is.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Gyakorlati feladat: minden hallgatói projektnél legyen legalább 2 mérföldkő, és mindegyikhez mérhető kilépési feltétel.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Kérdés: hogyan változik a költség, ha egy feldolgozási feladat háromszor fut le? A modell-/API- és a review-idő is nőhet. Az ellenőrzésre szánt keretet tervezni kell.
[Sources]
https://developers.openai.com/api/docs/guides/agents/running-agents
https://developers.openai.com/api/docs/guides/agent-evals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Példa: automatikus újrapróbálkozás legfeljebb kétszer; sikertelen OCR esetén emberi felülvizsgálat vagy a forrás kizárása a nyilvántartásba rögzített indokkal. Az értékek példák, a csoport alakítsa saját projektjére.
[Sources]
https://developers.openai.com/api/docs/guides/agents/guardrails-approvals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ráfordítás és az átfutási idő közti különbség a projekttervezés egyik alapvető eleme. További bizonytalanság: várakozás, beszerzés, jogosultság, közösen használt infrastruktúra.
[Sources]
https://www.pmi.org/learning/library/moving-work-breakdown-structure-critical-path-6978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feladat költségforgatókönyve három kategóriát használ, de az éles projekt teljes költségéhez hozzáadódhat beszerzés, biztonság, adatvédelem, támogatás, üzemeltetés és tartalék. A tokenhasználat és a válaszidő mérése segít a költségoptimalizálásban.
[Sources]
https://learn.microsoft.com/en-us/training/modules/monitor-generative-ai-app/
https://developers.openai.com/api/docs/guides/agents/integrations-observability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költségek kifejezetten fiktív tanórai becslések, nem szolgáltatói árajánlatok. A példa kizárja a teljes életciklus költségeit (hosszú távú support, jogi, bevezetési és üzleti költségek).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Szcenárió bemutatásához használható feltételezések: optimista 10 review-óra, 25 adatfelkészítési óra, 45 000 Ft AI; alap 18 + 40 óra, 80 000 Ft AI; pesszimista 36 + 80 óra, 160 000 Ft AI. Az óradíjak mindhárom esetben 10 000 és 6 000 Ft. Nem valós piaci árazás.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táblázat szándékosan egyszerűsített. Az OCR háromnapos késése a mintaprojekt kritikus útján helyezkedik el, ezért – beavatkozás nélkül – három munkanappal tolja a befejezést.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gyakorlathoz 40 perc munkaidő és csoportonként 2 perc bemutató javasolt. Ha rövidebb az óra, lehet az első 20 perc alatt közös WBS-t készíteni, majd háziként befejezni a forgatókönyveket.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táblázat a diákoknak szerkezeti példa. A konkrét cellacímeket a saját fejléc- és sorszámozásuknak megfelelően módosítsák. A B2+B3+B4 megoldás nyelvi beállításoktól függetlenül működik.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Várható megoldás: a C tevékenység a kritikus úton van, így a teljes átfutás 28-ról 36 munkanapra nő, ha minden más változatlan. A költség attól függ, miért nőtt az átfutás; munkaráfordítás, API-futások és review is nőhet.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Válogatott források; a teljes kapcsolódó hivatkozás a bemutató forrásdiáinak jegyzeteiben szerepel.
[Sources]
https://www.pmi.org/learning/library/developing-elaborating-work-breakdown-structures-7241
https://www.pmi.org/learning/library/moving-work-breakdown-structure-critical-path-6978
https://www.pmi.org/learning/library/critical-path-method-calculations-scheduling-8040
https://developers.openai.com/api/docs/guides/agent-evals
https://developers.openai.com/api/docs/guides/agents/guardrails-approvals
https://learn.microsoft.com/en-us/training/modules/monitor-generative-ai-app/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" y="594360"/>
            <a:ext cx="2148840" cy="411480"/>
          </a:xfrm>
          <a:prstGeom prst="roundRect">
            <a:avLst>
              <a:gd name="adj" fmla="val 35556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658368"/>
            <a:ext cx="1847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200" b="1" spc="6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MISKOLCI EGYETEM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13232" y="1261872"/>
            <a:ext cx="68580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 alkalom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67512" y="1883664"/>
            <a:ext cx="10835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2000"/>
              </a:lnSpc>
              <a:buNone/>
            </a:pPr>
            <a:r>
              <a:rPr lang="en-US" sz="4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Ütemezés és</a:t>
            </a:r>
            <a:endParaRPr lang="en-US" sz="47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4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költségmenedzsment</a:t>
            </a:r>
            <a:endParaRPr lang="en-US" sz="4700" dirty="0"/>
          </a:p>
        </p:txBody>
      </p:sp>
      <p:sp>
        <p:nvSpPr>
          <p:cNvPr id="6" name="Shape 4"/>
          <p:cNvSpPr/>
          <p:nvPr/>
        </p:nvSpPr>
        <p:spPr>
          <a:xfrm>
            <a:off x="704088" y="4078224"/>
            <a:ext cx="10661904" cy="1179576"/>
          </a:xfrm>
          <a:prstGeom prst="roundRect">
            <a:avLst>
              <a:gd name="adj" fmla="val 1240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04088" y="4078224"/>
            <a:ext cx="73152" cy="1179576"/>
          </a:xfrm>
          <a:prstGeom prst="roundRect">
            <a:avLst>
              <a:gd name="adj" fmla="val 200000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87552" y="4352544"/>
            <a:ext cx="99669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5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Milyen munkafolyamatban, mikor és mennyiért dolgozik az AI?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5733288"/>
            <a:ext cx="192024" cy="192024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112264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96896" y="5733288"/>
            <a:ext cx="192024" cy="192024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47288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931920" y="5733288"/>
            <a:ext cx="192024" cy="192024"/>
          </a:xfrm>
          <a:prstGeom prst="ellipse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82312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18888" y="5733288"/>
            <a:ext cx="192024" cy="192024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17336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601968" y="5733288"/>
            <a:ext cx="192024" cy="192024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52360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36992" y="5733288"/>
            <a:ext cx="192024" cy="192024"/>
          </a:xfrm>
          <a:prstGeom prst="ellipse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787384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823960" y="5733288"/>
            <a:ext cx="192024" cy="192024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22408" y="5824728"/>
            <a:ext cx="914400" cy="0"/>
          </a:xfrm>
          <a:prstGeom prst="line">
            <a:avLst/>
          </a:prstGeom>
          <a:noFill/>
          <a:ln w="38100">
            <a:solidFill>
              <a:srgbClr val="30456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0" y="5733288"/>
            <a:ext cx="192024" cy="192024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04088" y="6117336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200" b="1" spc="100" kern="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ÜTEMEZÉS  /  FÜGGŐSÉGEK  /  KÖLTSÉGFORGATÓKÖNYVEK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CÉLOK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 kell tudni az óra végére?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Három döntés, amit egy projektmenedzsernek meg kell tudnia hozni.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" y="2157984"/>
            <a:ext cx="3520440" cy="2880360"/>
          </a:xfrm>
          <a:prstGeom prst="roundRect">
            <a:avLst>
              <a:gd name="adj" fmla="val 507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2688" y="2423160"/>
            <a:ext cx="585216" cy="585216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2496312"/>
            <a:ext cx="5852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32688" y="3310128"/>
            <a:ext cx="31089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 kell elkészíteni?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0976" y="41605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WBS: eredmények és munkacsomagok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535424" y="2157984"/>
            <a:ext cx="3520440" cy="2880360"/>
          </a:xfrm>
          <a:prstGeom prst="roundRect">
            <a:avLst>
              <a:gd name="adj" fmla="val 507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54880" y="2423160"/>
            <a:ext cx="585216" cy="585216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2496312"/>
            <a:ext cx="5852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754880" y="3310128"/>
            <a:ext cx="31089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Mikor készül el?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773168" y="41605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függőségek, kritikus út, Gantt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357616" y="2157984"/>
            <a:ext cx="3520440" cy="2880360"/>
          </a:xfrm>
          <a:prstGeom prst="roundRect">
            <a:avLst>
              <a:gd name="adj" fmla="val 507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77072" y="2423160"/>
            <a:ext cx="585216" cy="585216"/>
          </a:xfrm>
          <a:prstGeom prst="ellipse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77072" y="2496312"/>
            <a:ext cx="5852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77072" y="3310128"/>
            <a:ext cx="31089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Mennyibe kerül?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595360" y="41605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+ emberi ellenőrzés + adatok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13232" y="5394960"/>
            <a:ext cx="10936224" cy="640080"/>
          </a:xfrm>
          <a:prstGeom prst="roundRect">
            <a:avLst>
              <a:gd name="adj" fmla="val 22857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9264" y="5568696"/>
            <a:ext cx="10378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B7E5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Órai eredmény:  1 WBS  +  1 ütemterv  +  3 költségforgatókönyv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ALAPELV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idő és a költség ugyanazt a munkát követi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AI-projekt jelentős része az adatok és az ellenőrzés körül zajlik.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58952" y="2066544"/>
            <a:ext cx="3054096" cy="2423160"/>
          </a:xfrm>
          <a:prstGeom prst="roundRect">
            <a:avLst>
              <a:gd name="adj" fmla="val 603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" y="2066544"/>
            <a:ext cx="3054096" cy="118872"/>
          </a:xfrm>
          <a:prstGeom prst="roundRect">
            <a:avLst>
              <a:gd name="adj" fmla="val 123077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487168"/>
            <a:ext cx="26883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960120" y="320040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Feltárás · OCR · tisztítás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87552" y="3858768"/>
            <a:ext cx="2596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Nagy bizonytalanság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53712" y="2066544"/>
            <a:ext cx="3054096" cy="2423160"/>
          </a:xfrm>
          <a:prstGeom prst="roundRect">
            <a:avLst>
              <a:gd name="adj" fmla="val 603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53712" y="2066544"/>
            <a:ext cx="3054096" cy="118872"/>
          </a:xfrm>
          <a:prstGeom prst="roundRect">
            <a:avLst>
              <a:gd name="adj" fmla="val 123077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2487168"/>
            <a:ext cx="26883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754880" y="320040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Index · modell · prototípus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782312" y="3858768"/>
            <a:ext cx="2596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Iterációk és futások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339328" y="2066544"/>
            <a:ext cx="3054096" cy="2423160"/>
          </a:xfrm>
          <a:prstGeom prst="roundRect">
            <a:avLst>
              <a:gd name="adj" fmla="val 603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39328" y="2066544"/>
            <a:ext cx="3054096" cy="118872"/>
          </a:xfrm>
          <a:prstGeom prst="roundRect">
            <a:avLst>
              <a:gd name="adj" fmla="val 123077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22208" y="2487168"/>
            <a:ext cx="26883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ELLENŐRZÉS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540496" y="320040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Teszt · review · javítás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67928" y="3858768"/>
            <a:ext cx="2596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Minőségi kapuk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468880" y="5184648"/>
            <a:ext cx="7159752" cy="0"/>
          </a:xfrm>
          <a:prstGeom prst="line">
            <a:avLst/>
          </a:prstGeom>
          <a:noFill/>
          <a:ln w="27940">
            <a:solidFill>
              <a:srgbClr val="57DDC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386584" y="5084064"/>
            <a:ext cx="201168" cy="201168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07608" y="5084064"/>
            <a:ext cx="201168" cy="201168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46336" y="5084064"/>
            <a:ext cx="201168" cy="201168"/>
          </a:xfrm>
          <a:prstGeom prst="ellipse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" y="5504688"/>
            <a:ext cx="100584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Ütemezési csúszás  ⇄  több emberi munka  ⇄  magasabb költség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FOGALMAK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WBS → tevékenység → ütemterv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Három eltérő kérdés, három különböző nézet.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86384" y="2048256"/>
            <a:ext cx="3383280" cy="3054096"/>
          </a:xfrm>
          <a:prstGeom prst="roundRect">
            <a:avLst>
              <a:gd name="adj" fmla="val 4790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6384" y="2048256"/>
            <a:ext cx="3383280" cy="109728"/>
          </a:xfrm>
          <a:prstGeom prst="roundRect">
            <a:avLst>
              <a:gd name="adj" fmla="val 133333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246888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WBS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05840" y="3154680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 adunk át?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05840" y="3950208"/>
            <a:ext cx="29077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pl. ellenőrzött dokumentumkészlet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206240" y="3236976"/>
            <a:ext cx="356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5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4581144" y="2048256"/>
            <a:ext cx="3383280" cy="3054096"/>
          </a:xfrm>
          <a:prstGeom prst="roundRect">
            <a:avLst>
              <a:gd name="adj" fmla="val 4790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81144" y="2048256"/>
            <a:ext cx="3383280" cy="109728"/>
          </a:xfrm>
          <a:prstGeom prst="roundRect">
            <a:avLst>
              <a:gd name="adj" fmla="val 133333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46888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TEVÉKENYSÉG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800600" y="3154680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 végzünk el?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800600" y="3950208"/>
            <a:ext cx="29077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pl. dokumentumok OCR-ezése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001000" y="3236976"/>
            <a:ext cx="356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5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500" dirty="0"/>
          </a:p>
        </p:txBody>
      </p:sp>
      <p:sp>
        <p:nvSpPr>
          <p:cNvPr id="17" name="Shape 15"/>
          <p:cNvSpPr/>
          <p:nvPr/>
        </p:nvSpPr>
        <p:spPr>
          <a:xfrm>
            <a:off x="8375904" y="2048256"/>
            <a:ext cx="3383280" cy="3054096"/>
          </a:xfrm>
          <a:prstGeom prst="roundRect">
            <a:avLst>
              <a:gd name="adj" fmla="val 4790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75904" y="2048256"/>
            <a:ext cx="3383280" cy="109728"/>
          </a:xfrm>
          <a:prstGeom prst="roundRect">
            <a:avLst>
              <a:gd name="adj" fmla="val 133333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95360" y="246888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ÜTEMTERV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595360" y="3154680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MIKOR és KI?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595360" y="3950208"/>
            <a:ext cx="29077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pl. 8 nap, a forrásfeltárás után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77240" y="5495544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WBS eredményorientált. Az ütemterv a munkát és annak sorrendjét írja le.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WBS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Példa: egyetemi tájékoztató asszisztens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Oktatási mintaprojekt • 500 dokumentum • használható kérdés–válasz felület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063240" y="1810512"/>
            <a:ext cx="6080760" cy="612648"/>
          </a:xfrm>
          <a:prstGeom prst="roundRect">
            <a:avLst>
              <a:gd name="adj" fmla="val 23881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46120" y="1975104"/>
            <a:ext cx="5715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EGYETEMI TÁJÉKOZTATÓ ASSZISZTENS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089904" y="2423160"/>
            <a:ext cx="-4325112" cy="566928"/>
          </a:xfrm>
          <a:prstGeom prst="line">
            <a:avLst/>
          </a:prstGeom>
          <a:noFill/>
          <a:ln w="20320">
            <a:solidFill>
              <a:srgbClr val="30456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999232"/>
            <a:ext cx="2157984" cy="749808"/>
          </a:xfrm>
          <a:prstGeom prst="roundRect">
            <a:avLst>
              <a:gd name="adj" fmla="val 19512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32104" y="316382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Forráskatalógus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13232" y="4160520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3816" y="4256532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Forrásjegyzék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13232" y="4818888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" y="4914900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Hozzáférések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89904" y="2423160"/>
            <a:ext cx="-1463040" cy="566928"/>
          </a:xfrm>
          <a:prstGeom prst="line">
            <a:avLst/>
          </a:prstGeom>
          <a:noFill/>
          <a:ln w="20320">
            <a:solidFill>
              <a:srgbClr val="30456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75304" y="2999232"/>
            <a:ext cx="2157984" cy="749808"/>
          </a:xfrm>
          <a:prstGeom prst="roundRect">
            <a:avLst>
              <a:gd name="adj" fmla="val 19512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16382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Tudásanyag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575304" y="4160520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75888" y="4256532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OCR-szövegek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3575304" y="4818888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75888" y="4914900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Metaadatok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089904" y="2423160"/>
            <a:ext cx="1399032" cy="566928"/>
          </a:xfrm>
          <a:prstGeom prst="line">
            <a:avLst/>
          </a:prstGeom>
          <a:noFill/>
          <a:ln w="20320">
            <a:solidFill>
              <a:srgbClr val="30456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37376" y="2999232"/>
            <a:ext cx="2157984" cy="749808"/>
          </a:xfrm>
          <a:prstGeom prst="roundRect">
            <a:avLst>
              <a:gd name="adj" fmla="val 19512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56248" y="316382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Prototípus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37376" y="4160520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37960" y="4256532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Keresőindex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437376" y="4818888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37960" y="4914900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Kérdésfelület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089904" y="2423160"/>
            <a:ext cx="4261104" cy="566928"/>
          </a:xfrm>
          <a:prstGeom prst="line">
            <a:avLst/>
          </a:prstGeom>
          <a:noFill/>
          <a:ln w="20320">
            <a:solidFill>
              <a:srgbClr val="30456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299448" y="2999232"/>
            <a:ext cx="2157984" cy="749808"/>
          </a:xfrm>
          <a:prstGeom prst="roundRect">
            <a:avLst>
              <a:gd name="adj" fmla="val 19512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418320" y="316382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Átadás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9299448" y="4160520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400032" y="4256532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Tesztcsomag</a:t>
            </a:r>
            <a:endParaRPr lang="en-US" sz="1350" dirty="0"/>
          </a:p>
        </p:txBody>
      </p:sp>
      <p:sp>
        <p:nvSpPr>
          <p:cNvPr id="33" name="Shape 31"/>
          <p:cNvSpPr/>
          <p:nvPr/>
        </p:nvSpPr>
        <p:spPr>
          <a:xfrm>
            <a:off x="9299448" y="4818888"/>
            <a:ext cx="2157984" cy="466344"/>
          </a:xfrm>
          <a:prstGeom prst="roundRect">
            <a:avLst>
              <a:gd name="adj" fmla="val 3137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400032" y="4914900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Üzemeltetési terv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786384" y="5870448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ábrán az átadandó eredmények szerepelnek, nem a hozzájuk vezető műveletek.</a:t>
            </a:r>
            <a:endParaRPr lang="en-US" sz="1700" dirty="0"/>
          </a:p>
        </p:txBody>
      </p:sp>
      <p:sp>
        <p:nvSpPr>
          <p:cNvPr id="36" name="Shape 34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TERVEZÉS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mintaprojekt 8 fő tevékenysége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függőség azt jelzi, minek kell befejeződnie az adott feladat indulásához.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58368" y="1874520"/>
            <a:ext cx="10890504" cy="475488"/>
          </a:xfrm>
          <a:prstGeom prst="roundRect">
            <a:avLst>
              <a:gd name="adj" fmla="val 30769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" y="1993392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90472" y="1993392"/>
            <a:ext cx="4425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Tevékenység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053328" y="199339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Előfeltétel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26680" y="199339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Időtartam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262872" y="199339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Végrehajtás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404872"/>
            <a:ext cx="10826496" cy="411480"/>
          </a:xfrm>
          <a:prstGeom prst="roundRect">
            <a:avLst>
              <a:gd name="adj" fmla="val 35556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2376" y="2473452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90472" y="2473452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Cél, próbaminta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053328" y="2473452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26680" y="2473452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nap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262872" y="2473452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22376" y="2912364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90472" y="2912364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Források és jogok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053328" y="2912364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726680" y="2912364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nap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262872" y="2912364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85800" y="3282696"/>
            <a:ext cx="10826496" cy="411480"/>
          </a:xfrm>
          <a:prstGeom prst="roundRect">
            <a:avLst>
              <a:gd name="adj" fmla="val 35556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2376" y="3351276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490472" y="3351276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OCR és tisztítás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053328" y="3351276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726680" y="3351276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nap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262872" y="3351276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+ ember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22376" y="3790188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490472" y="3790188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Metaadatok, címkék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053328" y="3790188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7726680" y="3790188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nap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262872" y="3790188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+ ember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685800" y="4160520"/>
            <a:ext cx="10826496" cy="411480"/>
          </a:xfrm>
          <a:prstGeom prst="roundRect">
            <a:avLst>
              <a:gd name="adj" fmla="val 35556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22376" y="4229100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490472" y="4229100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Index és keresés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6053328" y="4229100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C, D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726680" y="4229100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nap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262872" y="4229100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+ ember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722376" y="4668012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1490472" y="4668012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Válaszfelület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6053328" y="4668012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7726680" y="4668012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nap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9262872" y="4668012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+ ember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685800" y="5038344"/>
            <a:ext cx="10826496" cy="411480"/>
          </a:xfrm>
          <a:prstGeom prst="roundRect">
            <a:avLst>
              <a:gd name="adj" fmla="val 35556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22376" y="5106924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1490472" y="5106924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Teszt és review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6053328" y="5106924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E, F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7726680" y="5106924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nap</a:t>
            </a:r>
            <a:endParaRPr lang="en-US" sz="1400" dirty="0"/>
          </a:p>
        </p:txBody>
      </p:sp>
      <p:sp>
        <p:nvSpPr>
          <p:cNvPr id="49" name="Text 47"/>
          <p:cNvSpPr/>
          <p:nvPr/>
        </p:nvSpPr>
        <p:spPr>
          <a:xfrm>
            <a:off x="9262872" y="5106924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 + AI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722376" y="5545836"/>
            <a:ext cx="5852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endParaRPr lang="en-US" sz="1400" dirty="0"/>
          </a:p>
        </p:txBody>
      </p:sp>
      <p:sp>
        <p:nvSpPr>
          <p:cNvPr id="51" name="Text 49"/>
          <p:cNvSpPr/>
          <p:nvPr/>
        </p:nvSpPr>
        <p:spPr>
          <a:xfrm>
            <a:off x="1490472" y="5545836"/>
            <a:ext cx="44256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Átadás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6053328" y="5545836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</a:t>
            </a:r>
            <a:endParaRPr lang="en-US" sz="1400" dirty="0"/>
          </a:p>
        </p:txBody>
      </p:sp>
      <p:sp>
        <p:nvSpPr>
          <p:cNvPr id="53" name="Text 51"/>
          <p:cNvSpPr/>
          <p:nvPr/>
        </p:nvSpPr>
        <p:spPr>
          <a:xfrm>
            <a:off x="7726680" y="5545836"/>
            <a:ext cx="1417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nap</a:t>
            </a:r>
            <a:endParaRPr lang="en-US" sz="1400" dirty="0"/>
          </a:p>
        </p:txBody>
      </p:sp>
      <p:sp>
        <p:nvSpPr>
          <p:cNvPr id="54" name="Text 52"/>
          <p:cNvSpPr/>
          <p:nvPr/>
        </p:nvSpPr>
        <p:spPr>
          <a:xfrm>
            <a:off x="9262872" y="5545836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</a:t>
            </a:r>
            <a:endParaRPr lang="en-US" sz="1400" dirty="0"/>
          </a:p>
        </p:txBody>
      </p:sp>
      <p:sp>
        <p:nvSpPr>
          <p:cNvPr id="55" name="Shape 53"/>
          <p:cNvSpPr/>
          <p:nvPr/>
        </p:nvSpPr>
        <p:spPr>
          <a:xfrm>
            <a:off x="704088" y="6062472"/>
            <a:ext cx="10789920" cy="274320"/>
          </a:xfrm>
          <a:prstGeom prst="roundRect">
            <a:avLst>
              <a:gd name="adj" fmla="val 53333"/>
            </a:avLst>
          </a:prstGeom>
          <a:solidFill>
            <a:srgbClr val="0E1930"/>
          </a:solidFill>
          <a:ln w="12700">
            <a:solidFill>
              <a:srgbClr val="0E1930">
                <a:alpha val="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77240" y="6108192"/>
            <a:ext cx="10607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Megjegyzés: az AI végezhet munkát, a jóváhagyásért továbbra is ember felel.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FÜGGŐSÉGEK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Függőségi háló: nem mindent sorban végzünk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Nyolc tevékenység; két párhuzamos ág; egy közös ellenőrzési pont.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865376" y="3300984"/>
            <a:ext cx="722376" cy="-905256"/>
          </a:xfrm>
          <a:prstGeom prst="line">
            <a:avLst/>
          </a:prstGeom>
          <a:noFill/>
          <a:ln w="25400">
            <a:solidFill>
              <a:srgbClr val="57DDCB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1865376" y="3300984"/>
            <a:ext cx="722376" cy="996696"/>
          </a:xfrm>
          <a:prstGeom prst="line">
            <a:avLst/>
          </a:prstGeom>
          <a:noFill/>
          <a:ln w="25400">
            <a:solidFill>
              <a:srgbClr val="304563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3813048" y="2395728"/>
            <a:ext cx="758952" cy="-338328"/>
          </a:xfrm>
          <a:prstGeom prst="line">
            <a:avLst/>
          </a:prstGeom>
          <a:noFill/>
          <a:ln w="25400">
            <a:solidFill>
              <a:srgbClr val="57DDC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3813048" y="2395728"/>
            <a:ext cx="758952" cy="923544"/>
          </a:xfrm>
          <a:prstGeom prst="line">
            <a:avLst/>
          </a:prstGeom>
          <a:noFill/>
          <a:ln w="25400">
            <a:solidFill>
              <a:srgbClr val="304563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797296" y="2057400"/>
            <a:ext cx="713232" cy="649224"/>
          </a:xfrm>
          <a:prstGeom prst="line">
            <a:avLst/>
          </a:prstGeom>
          <a:noFill/>
          <a:ln w="25400">
            <a:solidFill>
              <a:srgbClr val="57DDCB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5797296" y="3319272"/>
            <a:ext cx="713232" cy="-612648"/>
          </a:xfrm>
          <a:prstGeom prst="line">
            <a:avLst/>
          </a:prstGeom>
          <a:noFill/>
          <a:ln w="25400">
            <a:solidFill>
              <a:srgbClr val="304563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845552" y="2706624"/>
            <a:ext cx="704088" cy="603504"/>
          </a:xfrm>
          <a:prstGeom prst="line">
            <a:avLst/>
          </a:prstGeom>
          <a:noFill/>
          <a:ln w="25400">
            <a:solidFill>
              <a:srgbClr val="57DDCB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3813048" y="4297680"/>
            <a:ext cx="4736592" cy="-987552"/>
          </a:xfrm>
          <a:prstGeom prst="line">
            <a:avLst/>
          </a:prstGeom>
          <a:noFill/>
          <a:ln w="25400">
            <a:solidFill>
              <a:srgbClr val="304563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9857232" y="3310128"/>
            <a:ext cx="521208" cy="0"/>
          </a:xfrm>
          <a:prstGeom prst="line">
            <a:avLst/>
          </a:prstGeom>
          <a:noFill/>
          <a:ln w="25400">
            <a:solidFill>
              <a:srgbClr val="57DDCB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713232" y="2935224"/>
            <a:ext cx="1152144" cy="731520"/>
          </a:xfrm>
          <a:prstGeom prst="roundRect">
            <a:avLst>
              <a:gd name="adj" fmla="val 1875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5528" y="3044952"/>
            <a:ext cx="987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786384" y="338328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587752" y="2029968"/>
            <a:ext cx="1225296" cy="731520"/>
          </a:xfrm>
          <a:prstGeom prst="roundRect">
            <a:avLst>
              <a:gd name="adj" fmla="val 1875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670048" y="2139696"/>
            <a:ext cx="10607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2660904" y="2478024"/>
            <a:ext cx="10789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587752" y="3931920"/>
            <a:ext cx="1225296" cy="731520"/>
          </a:xfrm>
          <a:prstGeom prst="roundRect">
            <a:avLst>
              <a:gd name="adj" fmla="val 18750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670048" y="4041648"/>
            <a:ext cx="10607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2660904" y="4379976"/>
            <a:ext cx="10789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0" y="1691640"/>
            <a:ext cx="1225296" cy="731520"/>
          </a:xfrm>
          <a:prstGeom prst="roundRect">
            <a:avLst>
              <a:gd name="adj" fmla="val 1875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654296" y="1801368"/>
            <a:ext cx="10607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4645152" y="2139696"/>
            <a:ext cx="10789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n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0" y="2953512"/>
            <a:ext cx="1225296" cy="731520"/>
          </a:xfrm>
          <a:prstGeom prst="roundRect">
            <a:avLst>
              <a:gd name="adj" fmla="val 18750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54296" y="3063240"/>
            <a:ext cx="10607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4645152" y="3401568"/>
            <a:ext cx="10789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n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510528" y="2331720"/>
            <a:ext cx="1335024" cy="749808"/>
          </a:xfrm>
          <a:prstGeom prst="roundRect">
            <a:avLst>
              <a:gd name="adj" fmla="val 18293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92824" y="2441448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6583680" y="2779776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n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549640" y="2944368"/>
            <a:ext cx="1307592" cy="731520"/>
          </a:xfrm>
          <a:prstGeom prst="roundRect">
            <a:avLst>
              <a:gd name="adj" fmla="val 1875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31936" y="3054096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622792" y="3392424"/>
            <a:ext cx="11612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n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10378440" y="2944368"/>
            <a:ext cx="1161288" cy="731520"/>
          </a:xfrm>
          <a:prstGeom prst="roundRect">
            <a:avLst>
              <a:gd name="adj" fmla="val 1875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460736" y="3054096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10451592" y="3392424"/>
            <a:ext cx="10149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n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777240" y="5074920"/>
            <a:ext cx="10661904" cy="704088"/>
          </a:xfrm>
          <a:prstGeom prst="roundRect">
            <a:avLst>
              <a:gd name="adj" fmla="val 2077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42416" y="5266944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Párhuzamosan: C és D  •  F külön ágon fut  •  G csak E és F után indul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PÁRHUZAMOSSÁG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párhuzamosítás csökkentheti az átfutást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munkát csak ott érdemes együtt futtatni, ahol valóban független.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95528" y="1993392"/>
            <a:ext cx="2231136" cy="320040"/>
          </a:xfrm>
          <a:prstGeom prst="roundRect">
            <a:avLst>
              <a:gd name="adj" fmla="val 28571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86968" y="2025396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3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FORRÁSOK UTÁN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41832" y="2459736"/>
            <a:ext cx="3200400" cy="448056"/>
          </a:xfrm>
          <a:prstGeom prst="roundRect">
            <a:avLst>
              <a:gd name="adj" fmla="val 3265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15568" y="2551176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 · OCR, tisztítás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456432" y="2569464"/>
            <a:ext cx="475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nap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41832" y="3026664"/>
            <a:ext cx="3200400" cy="448056"/>
          </a:xfrm>
          <a:prstGeom prst="roundRect">
            <a:avLst>
              <a:gd name="adj" fmla="val 3265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15568" y="3118104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 · Metaadatolás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456432" y="3136392"/>
            <a:ext cx="475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nap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95528" y="3995928"/>
            <a:ext cx="2231136" cy="320040"/>
          </a:xfrm>
          <a:prstGeom prst="roundRect">
            <a:avLst>
              <a:gd name="adj" fmla="val 28571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86968" y="4027932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30" kern="0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ELSŐ MINTA UTÁN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41832" y="4462272"/>
            <a:ext cx="3200400" cy="448056"/>
          </a:xfrm>
          <a:prstGeom prst="roundRect">
            <a:avLst>
              <a:gd name="adj" fmla="val 3265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15568" y="4553712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 · Válaszfelület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456432" y="4572000"/>
            <a:ext cx="475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nap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663440" y="2011680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IDŐ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6360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166360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79008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779008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91656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391656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004304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7004304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616952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7616952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0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229600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842248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842248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454896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9454896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067544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10067544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680192" y="203911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0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10680192" y="2395728"/>
            <a:ext cx="0" cy="2999232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157216" y="2615184"/>
            <a:ext cx="4764024" cy="301752"/>
          </a:xfrm>
          <a:prstGeom prst="roundRect">
            <a:avLst>
              <a:gd name="adj" fmla="val 48485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157216" y="3182112"/>
            <a:ext cx="2926080" cy="301752"/>
          </a:xfrm>
          <a:prstGeom prst="roundRect">
            <a:avLst>
              <a:gd name="adj" fmla="val 48485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157216" y="4544568"/>
            <a:ext cx="3538728" cy="301752"/>
          </a:xfrm>
          <a:prstGeom prst="roundRect">
            <a:avLst>
              <a:gd name="adj" fmla="val 48485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77240" y="587959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Feladat: hol lehetne szűk keresztmetszet a párhuzamos futás ellenére?</a:t>
            </a:r>
            <a:endParaRPr lang="en-US" sz="1700" dirty="0"/>
          </a:p>
        </p:txBody>
      </p:sp>
      <p:sp>
        <p:nvSpPr>
          <p:cNvPr id="43" name="Shape 41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KRITIKUS ÚT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kritikus út: 28 munkanap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az útvonal, amelynek késése a teljes projekt határidejét érinti.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04088" y="2322576"/>
            <a:ext cx="1600200" cy="1408176"/>
          </a:xfrm>
          <a:prstGeom prst="roundRect">
            <a:avLst>
              <a:gd name="adj" fmla="val 1039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9536" y="2542032"/>
            <a:ext cx="12984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59536" y="3072384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nap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2313432" y="2807208"/>
            <a:ext cx="320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624328" y="2322576"/>
            <a:ext cx="1600200" cy="1408176"/>
          </a:xfrm>
          <a:prstGeom prst="roundRect">
            <a:avLst>
              <a:gd name="adj" fmla="val 1039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79776" y="2542032"/>
            <a:ext cx="12984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2779776" y="3072384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nap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233672" y="2807208"/>
            <a:ext cx="320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4544568" y="2322576"/>
            <a:ext cx="1600200" cy="1408176"/>
          </a:xfrm>
          <a:prstGeom prst="roundRect">
            <a:avLst>
              <a:gd name="adj" fmla="val 1039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00016" y="2542032"/>
            <a:ext cx="12984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700016" y="3072384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nap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153912" y="2807208"/>
            <a:ext cx="320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6464808" y="2322576"/>
            <a:ext cx="1600200" cy="1408176"/>
          </a:xfrm>
          <a:prstGeom prst="roundRect">
            <a:avLst>
              <a:gd name="adj" fmla="val 1039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20256" y="2542032"/>
            <a:ext cx="12984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620256" y="3072384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nap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074152" y="2807208"/>
            <a:ext cx="320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8385048" y="2322576"/>
            <a:ext cx="1600200" cy="1408176"/>
          </a:xfrm>
          <a:prstGeom prst="roundRect">
            <a:avLst>
              <a:gd name="adj" fmla="val 1039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40496" y="2542032"/>
            <a:ext cx="12984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8540496" y="3072384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nap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994392" y="2807208"/>
            <a:ext cx="320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0305288" y="2322576"/>
            <a:ext cx="1600200" cy="1408176"/>
          </a:xfrm>
          <a:prstGeom prst="roundRect">
            <a:avLst>
              <a:gd name="adj" fmla="val 1039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460736" y="2542032"/>
            <a:ext cx="12984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10460736" y="3072384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nap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2249424" y="4297680"/>
            <a:ext cx="61081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28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+ 4 + 8 + 4 + 6 + 3 =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8467344" y="4279392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 nap</a:t>
            </a:r>
            <a:endParaRPr lang="en-US" sz="3600" dirty="0"/>
          </a:p>
        </p:txBody>
      </p:sp>
      <p:sp>
        <p:nvSpPr>
          <p:cNvPr id="30" name="Shape 28"/>
          <p:cNvSpPr/>
          <p:nvPr/>
        </p:nvSpPr>
        <p:spPr>
          <a:xfrm>
            <a:off x="1024128" y="5248656"/>
            <a:ext cx="10122408" cy="502920"/>
          </a:xfrm>
          <a:prstGeom prst="roundRect">
            <a:avLst>
              <a:gd name="adj" fmla="val 29091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261872" y="5376672"/>
            <a:ext cx="9646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 és F rövidebb mellékágak. Az E és a G találkozási pont.</a:t>
            </a:r>
            <a:endParaRPr lang="en-US" sz="1700" dirty="0"/>
          </a:p>
        </p:txBody>
      </p:sp>
      <p:sp>
        <p:nvSpPr>
          <p:cNvPr id="32" name="Shape 30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GANTT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Gantt-diagram: 6 hét áttekinthetően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Munkanapokban számolunk; a színezés az első lehetséges ütemezést mutatja.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931920" y="1938528"/>
            <a:ext cx="1219200" cy="338328"/>
          </a:xfrm>
          <a:prstGeom prst="roundRect">
            <a:avLst>
              <a:gd name="adj" fmla="val 43243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950208" y="2025396"/>
            <a:ext cx="1173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hét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931920" y="2386584"/>
            <a:ext cx="0" cy="3666744"/>
          </a:xfrm>
          <a:prstGeom prst="line">
            <a:avLst/>
          </a:prstGeom>
          <a:noFill/>
          <a:ln w="8255">
            <a:solidFill>
              <a:srgbClr val="30456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69408" y="1938528"/>
            <a:ext cx="1219200" cy="338328"/>
          </a:xfrm>
          <a:prstGeom prst="roundRect">
            <a:avLst>
              <a:gd name="adj" fmla="val 4324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187696" y="2025396"/>
            <a:ext cx="1173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hét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169408" y="2386584"/>
            <a:ext cx="0" cy="3666744"/>
          </a:xfrm>
          <a:prstGeom prst="line">
            <a:avLst/>
          </a:prstGeom>
          <a:noFill/>
          <a:ln w="8255">
            <a:solidFill>
              <a:srgbClr val="30456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6896" y="1938528"/>
            <a:ext cx="1219200" cy="338328"/>
          </a:xfrm>
          <a:prstGeom prst="roundRect">
            <a:avLst>
              <a:gd name="adj" fmla="val 43243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25184" y="2025396"/>
            <a:ext cx="1173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hét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6896" y="2386584"/>
            <a:ext cx="0" cy="3666744"/>
          </a:xfrm>
          <a:prstGeom prst="line">
            <a:avLst/>
          </a:prstGeom>
          <a:noFill/>
          <a:ln w="8255">
            <a:solidFill>
              <a:srgbClr val="30456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44384" y="1938528"/>
            <a:ext cx="1219200" cy="338328"/>
          </a:xfrm>
          <a:prstGeom prst="roundRect">
            <a:avLst>
              <a:gd name="adj" fmla="val 4324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62672" y="2025396"/>
            <a:ext cx="1173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hét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644384" y="2386584"/>
            <a:ext cx="0" cy="3666744"/>
          </a:xfrm>
          <a:prstGeom prst="line">
            <a:avLst/>
          </a:prstGeom>
          <a:noFill/>
          <a:ln w="8255">
            <a:solidFill>
              <a:srgbClr val="30456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881872" y="1938528"/>
            <a:ext cx="1219200" cy="338328"/>
          </a:xfrm>
          <a:prstGeom prst="roundRect">
            <a:avLst>
              <a:gd name="adj" fmla="val 43243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900160" y="2025396"/>
            <a:ext cx="1173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 hét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881872" y="2386584"/>
            <a:ext cx="0" cy="3666744"/>
          </a:xfrm>
          <a:prstGeom prst="line">
            <a:avLst/>
          </a:prstGeom>
          <a:noFill/>
          <a:ln w="8255">
            <a:solidFill>
              <a:srgbClr val="30456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19360" y="1938528"/>
            <a:ext cx="1219200" cy="338328"/>
          </a:xfrm>
          <a:prstGeom prst="roundRect">
            <a:avLst>
              <a:gd name="adj" fmla="val 43243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137648" y="2025396"/>
            <a:ext cx="1173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 hét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0119360" y="2386584"/>
            <a:ext cx="0" cy="3666744"/>
          </a:xfrm>
          <a:prstGeom prst="line">
            <a:avLst/>
          </a:prstGeom>
          <a:noFill/>
          <a:ln w="8255">
            <a:solidFill>
              <a:srgbClr val="30456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56848" y="2377440"/>
            <a:ext cx="0" cy="3666744"/>
          </a:xfrm>
          <a:prstGeom prst="line">
            <a:avLst/>
          </a:prstGeom>
          <a:noFill/>
          <a:ln w="8255">
            <a:solidFill>
              <a:srgbClr val="30456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04088" y="2487168"/>
            <a:ext cx="10698480" cy="393192"/>
          </a:xfrm>
          <a:prstGeom prst="roundRect">
            <a:avLst>
              <a:gd name="adj" fmla="val 3720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9536" y="2537460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353312" y="2542032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Cél, próbaminta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3931920" y="2564892"/>
            <a:ext cx="724205" cy="246888"/>
          </a:xfrm>
          <a:prstGeom prst="roundRect">
            <a:avLst>
              <a:gd name="adj" fmla="val 5925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59536" y="2967228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1353312" y="2971800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Forrásfeltárás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4674413" y="2994660"/>
            <a:ext cx="971702" cy="246888"/>
          </a:xfrm>
          <a:prstGeom prst="roundRect">
            <a:avLst>
              <a:gd name="adj" fmla="val 5925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04088" y="3346704"/>
            <a:ext cx="10698480" cy="393192"/>
          </a:xfrm>
          <a:prstGeom prst="roundRect">
            <a:avLst>
              <a:gd name="adj" fmla="val 3720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59536" y="339699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1353312" y="3401568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OCR és tisztítás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664403" y="3424428"/>
            <a:ext cx="1961693" cy="246888"/>
          </a:xfrm>
          <a:prstGeom prst="roundRect">
            <a:avLst>
              <a:gd name="adj" fmla="val 5925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59536" y="3826764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353312" y="3831336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Metaadatolás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5664403" y="3854196"/>
            <a:ext cx="1219200" cy="246888"/>
          </a:xfrm>
          <a:prstGeom prst="roundRect">
            <a:avLst>
              <a:gd name="adj" fmla="val 59259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4088" y="4206240"/>
            <a:ext cx="10698480" cy="393192"/>
          </a:xfrm>
          <a:prstGeom prst="roundRect">
            <a:avLst>
              <a:gd name="adj" fmla="val 3720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59536" y="4256532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1353312" y="4261104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Keresőindex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7644384" y="4283964"/>
            <a:ext cx="971702" cy="246888"/>
          </a:xfrm>
          <a:prstGeom prst="roundRect">
            <a:avLst>
              <a:gd name="adj" fmla="val 5925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59536" y="4686300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1353312" y="4690872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Válaszfelület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4674413" y="4713732"/>
            <a:ext cx="1466698" cy="246888"/>
          </a:xfrm>
          <a:prstGeom prst="roundRect">
            <a:avLst>
              <a:gd name="adj" fmla="val 59259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04088" y="5065776"/>
            <a:ext cx="10698480" cy="393192"/>
          </a:xfrm>
          <a:prstGeom prst="roundRect">
            <a:avLst>
              <a:gd name="adj" fmla="val 37209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59536" y="5116068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1353312" y="5120640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Teszt és review</a:t>
            </a:r>
            <a:endParaRPr lang="en-US" sz="1400" dirty="0"/>
          </a:p>
        </p:txBody>
      </p:sp>
      <p:sp>
        <p:nvSpPr>
          <p:cNvPr id="48" name="Shape 46"/>
          <p:cNvSpPr/>
          <p:nvPr/>
        </p:nvSpPr>
        <p:spPr>
          <a:xfrm>
            <a:off x="8634374" y="5143500"/>
            <a:ext cx="1466698" cy="246888"/>
          </a:xfrm>
          <a:prstGeom prst="roundRect">
            <a:avLst>
              <a:gd name="adj" fmla="val 5925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59536" y="554583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1353312" y="5550408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Átadás</a:t>
            </a:r>
            <a:endParaRPr lang="en-US" sz="1400" dirty="0"/>
          </a:p>
        </p:txBody>
      </p:sp>
      <p:sp>
        <p:nvSpPr>
          <p:cNvPr id="51" name="Shape 49"/>
          <p:cNvSpPr/>
          <p:nvPr/>
        </p:nvSpPr>
        <p:spPr>
          <a:xfrm>
            <a:off x="10119360" y="5573268"/>
            <a:ext cx="724205" cy="246888"/>
          </a:xfrm>
          <a:prstGeom prst="roundRect">
            <a:avLst>
              <a:gd name="adj" fmla="val 5925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95528" y="6071616"/>
            <a:ext cx="10698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G-teszt akkor indulhat, ha E és F is kész.</a:t>
            </a:r>
            <a:endParaRPr lang="en-US" sz="1400" dirty="0"/>
          </a:p>
        </p:txBody>
      </p:sp>
      <p:sp>
        <p:nvSpPr>
          <p:cNvPr id="53" name="Shape 51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ELLENŐRZÉS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Mérföldkövek és minőségi kapuk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ütemezés a „kész” definícióját is tartalmazza.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68096" y="1965960"/>
            <a:ext cx="10607040" cy="941832"/>
          </a:xfrm>
          <a:prstGeom prst="roundRect">
            <a:avLst>
              <a:gd name="adj" fmla="val 1553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68096" y="1965960"/>
            <a:ext cx="91440" cy="941832"/>
          </a:xfrm>
          <a:prstGeom prst="roundRect">
            <a:avLst>
              <a:gd name="adj" fmla="val 160000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60704" y="2103120"/>
            <a:ext cx="3840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M1 · Források jóváhagyva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4846320" y="2084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Van dokumentumlista, jogosultság, reprezentatív minta.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68096" y="3218688"/>
            <a:ext cx="10607040" cy="941832"/>
          </a:xfrm>
          <a:prstGeom prst="roundRect">
            <a:avLst>
              <a:gd name="adj" fmla="val 1553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8096" y="3218688"/>
            <a:ext cx="91440" cy="941832"/>
          </a:xfrm>
          <a:prstGeom prst="roundRect">
            <a:avLst>
              <a:gd name="adj" fmla="val 160000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3355848"/>
            <a:ext cx="3840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M2 · Tudásindex tesztelhető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846320" y="3337560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OCR és metaadatok ellenőrzöttek; a keresés működik.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68096" y="4471416"/>
            <a:ext cx="10607040" cy="941832"/>
          </a:xfrm>
          <a:prstGeom prst="roundRect">
            <a:avLst>
              <a:gd name="adj" fmla="val 1553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8096" y="4471416"/>
            <a:ext cx="91440" cy="941832"/>
          </a:xfrm>
          <a:prstGeom prst="roundRect">
            <a:avLst>
              <a:gd name="adj" fmla="val 160000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608576"/>
            <a:ext cx="3840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M3 · Pilot átadható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846320" y="4590288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Tesztkérdések, hibajegyzék, felelős és üzemeltetési terv.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78408" y="5998464"/>
            <a:ext cx="10195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 egy kapu nem teljesül: javítás → újratesztelés → döntés a továbbhaladásról.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AI-MUNKAFOLYAMAT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agentic munkafolyamat ismétlődő ciklus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→ execute → validate → revise; minden kör időt és pénzt fogyaszt.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" y="2532888"/>
            <a:ext cx="2587752" cy="1700784"/>
          </a:xfrm>
          <a:prstGeom prst="roundRect">
            <a:avLst>
              <a:gd name="adj" fmla="val 860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3232" y="2532888"/>
            <a:ext cx="2587752" cy="91440"/>
          </a:xfrm>
          <a:prstGeom prst="roundRect">
            <a:avLst>
              <a:gd name="adj" fmla="val 160000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926080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50392" y="3483864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feladat, eszköz, keret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300984" y="3182112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621024" y="2532888"/>
            <a:ext cx="2587752" cy="1700784"/>
          </a:xfrm>
          <a:prstGeom prst="roundRect">
            <a:avLst>
              <a:gd name="adj" fmla="val 860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21024" y="2532888"/>
            <a:ext cx="2587752" cy="91440"/>
          </a:xfrm>
          <a:prstGeom prst="roundRect">
            <a:avLst>
              <a:gd name="adj" fmla="val 160000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94760" y="2926080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758184" y="3483864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modell / tool futtatás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208776" y="3182112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528816" y="2532888"/>
            <a:ext cx="2587752" cy="1700784"/>
          </a:xfrm>
          <a:prstGeom prst="roundRect">
            <a:avLst>
              <a:gd name="adj" fmla="val 860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28816" y="2532888"/>
            <a:ext cx="2587752" cy="91440"/>
          </a:xfrm>
          <a:prstGeom prst="roundRect">
            <a:avLst>
              <a:gd name="adj" fmla="val 160000"/>
            </a:avLst>
          </a:prstGeom>
          <a:solidFill>
            <a:srgbClr val="F4C675"/>
          </a:solidFill>
          <a:ln w="12700">
            <a:solidFill>
              <a:srgbClr val="F4C675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02552" y="2926080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VALIDATE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665976" y="3483864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teszt / emberi review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116568" y="3182112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4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436608" y="2532888"/>
            <a:ext cx="2587752" cy="1700784"/>
          </a:xfrm>
          <a:prstGeom prst="roundRect">
            <a:avLst>
              <a:gd name="adj" fmla="val 860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436608" y="2532888"/>
            <a:ext cx="2587752" cy="91440"/>
          </a:xfrm>
          <a:prstGeom prst="roundRect">
            <a:avLst>
              <a:gd name="adj" fmla="val 160000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10344" y="2926080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REVISE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573768" y="3483864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javítás / újrapróba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10789920" y="4443984"/>
            <a:ext cx="0" cy="484632"/>
          </a:xfrm>
          <a:prstGeom prst="line">
            <a:avLst/>
          </a:prstGeom>
          <a:noFill/>
          <a:ln w="25400">
            <a:solidFill>
              <a:srgbClr val="BDA5F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789920" y="4928616"/>
            <a:ext cx="-8732520" cy="0"/>
          </a:xfrm>
          <a:prstGeom prst="line">
            <a:avLst/>
          </a:prstGeom>
          <a:noFill/>
          <a:ln w="25400">
            <a:solidFill>
              <a:srgbClr val="BDA5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057400" y="4928616"/>
            <a:ext cx="0" cy="-502920"/>
          </a:xfrm>
          <a:prstGeom prst="line">
            <a:avLst/>
          </a:prstGeom>
          <a:noFill/>
          <a:ln w="25400">
            <a:solidFill>
              <a:srgbClr val="BDA5FF"/>
            </a:solidFill>
            <a:prstDash val="solid"/>
            <a:tailEnd type="triangle"/>
          </a:ln>
        </p:spPr>
      </p:sp>
      <p:sp>
        <p:nvSpPr>
          <p:cNvPr id="27" name="Text 25"/>
          <p:cNvSpPr/>
          <p:nvPr/>
        </p:nvSpPr>
        <p:spPr>
          <a:xfrm>
            <a:off x="859536" y="5623560"/>
            <a:ext cx="103875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Előre rögzített leállási feltételek: minőségi küszöb, újrapróbálkozási limit, költségkeret.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FALLBACK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Hibakezelés: a fallback is tervezett munka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feladat akkor robusztus, ha tudjuk, mit csinálunk sikertelenség esetén.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40664" y="2468880"/>
            <a:ext cx="2761488" cy="987552"/>
          </a:xfrm>
          <a:prstGeom prst="roundRect">
            <a:avLst>
              <a:gd name="adj" fmla="val 14815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0976" y="2743200"/>
            <a:ext cx="23591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OCR nem olvasható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959352" y="2468880"/>
            <a:ext cx="2761488" cy="987552"/>
          </a:xfrm>
          <a:prstGeom prst="roundRect">
            <a:avLst>
              <a:gd name="adj" fmla="val 14815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23944" y="2670048"/>
            <a:ext cx="24414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Automatikus újrapróba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333488" y="2468880"/>
            <a:ext cx="3447288" cy="987552"/>
          </a:xfrm>
          <a:prstGeom prst="roundRect">
            <a:avLst>
              <a:gd name="adj" fmla="val 14815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52944" y="2651760"/>
            <a:ext cx="3026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Emberi ellenőrzés / pótlás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493008" y="2962656"/>
            <a:ext cx="429768" cy="0"/>
          </a:xfrm>
          <a:prstGeom prst="line">
            <a:avLst/>
          </a:prstGeom>
          <a:noFill/>
          <a:ln w="25400">
            <a:solidFill>
              <a:srgbClr val="57DDCB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720840" y="2962656"/>
            <a:ext cx="576072" cy="0"/>
          </a:xfrm>
          <a:prstGeom prst="line">
            <a:avLst/>
          </a:prstGeom>
          <a:noFill/>
          <a:ln w="25400">
            <a:solidFill>
              <a:srgbClr val="57DDCB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1865376" y="4197096"/>
            <a:ext cx="8668512" cy="758952"/>
          </a:xfrm>
          <a:prstGeom prst="roundRect">
            <a:avLst>
              <a:gd name="adj" fmla="val 1927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03120" y="4416552"/>
            <a:ext cx="8183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Kimenet: javított adat   •   dokumentált hiba   •   döntés a kihagyásról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69264" y="5513832"/>
            <a:ext cx="102138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Minden fallback-hez rendelj időt, költséget és felelőst.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KAPACITÁS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Ráfordítás ≠ naptári idő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feladat óraszáma, az ember rendelkezésre állása és a függőségek külön számítanak.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77240" y="2221992"/>
            <a:ext cx="3319272" cy="1216152"/>
          </a:xfrm>
          <a:prstGeom prst="roundRect">
            <a:avLst>
              <a:gd name="adj" fmla="val 1127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6696" y="2368296"/>
            <a:ext cx="2898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2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 óra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96696" y="297180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Szükséges emberi munka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25696" y="2221992"/>
            <a:ext cx="3319272" cy="1216152"/>
          </a:xfrm>
          <a:prstGeom prst="roundRect">
            <a:avLst>
              <a:gd name="adj" fmla="val 1127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5152" y="2368296"/>
            <a:ext cx="2898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2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óra/nap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645152" y="297180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Projektkapacitás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65008" y="2221992"/>
            <a:ext cx="3319272" cy="1216152"/>
          </a:xfrm>
          <a:prstGeom prst="roundRect">
            <a:avLst>
              <a:gd name="adj" fmla="val 1127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84464" y="2368296"/>
            <a:ext cx="2898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2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nap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8284464" y="297180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Várható átfutás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70432" y="3931920"/>
            <a:ext cx="98938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5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 munkaóra ÷ 4 projektóra / munkanap = 10 munkanap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1170432" y="4910328"/>
            <a:ext cx="9893808" cy="813816"/>
          </a:xfrm>
          <a:prstGeom prst="roundRect">
            <a:avLst>
              <a:gd name="adj" fmla="val 1797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453896" y="5084064"/>
            <a:ext cx="9281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Két párhuzamos AI-folyamat sem gyorsabb, ha ugyanaz az ember ellenőrzi mindkettőt.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KÖLTSÉG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Miből áll egy AI-projekt költsége?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órán három kötelező költségkategóriával dolgozunk.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58952" y="2020824"/>
            <a:ext cx="3456432" cy="3182112"/>
          </a:xfrm>
          <a:prstGeom prst="roundRect">
            <a:avLst>
              <a:gd name="adj" fmla="val 459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" y="2020824"/>
            <a:ext cx="3456432" cy="91440"/>
          </a:xfrm>
          <a:prstGeom prst="roundRect">
            <a:avLst>
              <a:gd name="adj" fmla="val 160000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2368296"/>
            <a:ext cx="30906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AI-TECHNOLÓGIA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2953512"/>
            <a:ext cx="30449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 · modell · infra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60120" y="4078224"/>
            <a:ext cx="30266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Tokenek, futások, tárhely, licencek, monitorozás.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0" y="2020824"/>
            <a:ext cx="3456432" cy="3182112"/>
          </a:xfrm>
          <a:prstGeom prst="roundRect">
            <a:avLst>
              <a:gd name="adj" fmla="val 459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2020824"/>
            <a:ext cx="3456432" cy="91440"/>
          </a:xfrm>
          <a:prstGeom prst="roundRect">
            <a:avLst>
              <a:gd name="adj" fmla="val 160000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73168" y="2368296"/>
            <a:ext cx="30906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EMBERI ELLENŐRZÉS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773168" y="2953512"/>
            <a:ext cx="30449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· teszt · javítás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773168" y="4078224"/>
            <a:ext cx="30266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Szakértői idő, tesztesetek, jóváhagyás, hibajavítás.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385048" y="2020824"/>
            <a:ext cx="3456432" cy="3182112"/>
          </a:xfrm>
          <a:prstGeom prst="roundRect">
            <a:avLst>
              <a:gd name="adj" fmla="val 4598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85048" y="2020824"/>
            <a:ext cx="3456432" cy="91440"/>
          </a:xfrm>
          <a:prstGeom prst="roundRect">
            <a:avLst>
              <a:gd name="adj" fmla="val 160000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86216" y="2368296"/>
            <a:ext cx="30906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ADATFELKÉSZÍTÉS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586216" y="2953512"/>
            <a:ext cx="30449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OCR · tisztítás · metaadat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86216" y="4078224"/>
            <a:ext cx="30266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Feltárás, előkészítés, hiánypótlás, minőségellenőrzés.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95528" y="5687568"/>
            <a:ext cx="106070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További tételek lehetnek: jogi ellenőrzés, karbantartás, újratanítás, támogatás, üzemeltetés.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BECSLÉS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becslés alapja a mennyiség × egységköltség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Ugyanígy számolhatunk dokumentumokra, futásokra, ellenőrzési órákra.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95528" y="2057400"/>
            <a:ext cx="10533888" cy="758952"/>
          </a:xfrm>
          <a:prstGeom prst="roundRect">
            <a:avLst>
              <a:gd name="adj" fmla="val 1927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6696" y="2286000"/>
            <a:ext cx="310896" cy="310896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453896" y="2240280"/>
            <a:ext cx="288950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AI-technológia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197096" y="2240280"/>
            <a:ext cx="3840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4681728" y="2212848"/>
            <a:ext cx="2359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futtatások / tokenek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223760" y="2221992"/>
            <a:ext cx="39319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671816" y="221284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egységár + infrastruktúra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95528" y="3054096"/>
            <a:ext cx="10533888" cy="758952"/>
          </a:xfrm>
          <a:prstGeom prst="roundRect">
            <a:avLst>
              <a:gd name="adj" fmla="val 1927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6696" y="3282696"/>
            <a:ext cx="310896" cy="310896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53896" y="3236976"/>
            <a:ext cx="288950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Emberi ellenőrzés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197096" y="3236976"/>
            <a:ext cx="3840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81728" y="3209544"/>
            <a:ext cx="2359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review-órák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223760" y="3218688"/>
            <a:ext cx="39319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671816" y="3209544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óradíj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95528" y="4050792"/>
            <a:ext cx="10533888" cy="758952"/>
          </a:xfrm>
          <a:prstGeom prst="roundRect">
            <a:avLst>
              <a:gd name="adj" fmla="val 1927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6696" y="4279392"/>
            <a:ext cx="310896" cy="310896"/>
          </a:xfrm>
          <a:prstGeom prst="ellipse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53896" y="4233672"/>
            <a:ext cx="288950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Adatfelkészítés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197096" y="4233672"/>
            <a:ext cx="3840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1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4681728" y="4206240"/>
            <a:ext cx="2359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munkaráfordítás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223760" y="4215384"/>
            <a:ext cx="39319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671816" y="4206240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óradíj / dokumentumdíj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14984" y="5349240"/>
            <a:ext cx="10113264" cy="603504"/>
          </a:xfrm>
          <a:prstGeom prst="roundRect">
            <a:avLst>
              <a:gd name="adj" fmla="val 24242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52728" y="5513832"/>
            <a:ext cx="9646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költség = fix tételek + (mennyiség × egységár) + tartalék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MINTAKALKULÁCIÓ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Példa: 500 000 Ft-os pilotköltség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Fiktív oktatási adatok • csak az egyszeri pilot három költségcsoportja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86384" y="2039112"/>
            <a:ext cx="10634472" cy="795528"/>
          </a:xfrm>
          <a:prstGeom prst="roundRect">
            <a:avLst>
              <a:gd name="adj" fmla="val 18391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6384" y="2039112"/>
            <a:ext cx="64008" cy="795528"/>
          </a:xfrm>
          <a:prstGeom prst="roundRect">
            <a:avLst>
              <a:gd name="adj" fmla="val 228571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2167128"/>
            <a:ext cx="2770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AI-technológia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749040" y="2203704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 + feldolgozás + infrastruktúra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33104" y="2167128"/>
            <a:ext cx="23134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80 000 Ft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86384" y="2980944"/>
            <a:ext cx="10634472" cy="795528"/>
          </a:xfrm>
          <a:prstGeom prst="roundRect">
            <a:avLst>
              <a:gd name="adj" fmla="val 18391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86384" y="2980944"/>
            <a:ext cx="64008" cy="795528"/>
          </a:xfrm>
          <a:prstGeom prst="roundRect">
            <a:avLst>
              <a:gd name="adj" fmla="val 228571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51560" y="3108960"/>
            <a:ext cx="2770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Emberi review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749040" y="314553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 óra × 10 000 Ft/óra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833104" y="3108960"/>
            <a:ext cx="23134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180 000 Ft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786384" y="3922776"/>
            <a:ext cx="10634472" cy="795528"/>
          </a:xfrm>
          <a:prstGeom prst="roundRect">
            <a:avLst>
              <a:gd name="adj" fmla="val 18391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6384" y="3922776"/>
            <a:ext cx="64008" cy="795528"/>
          </a:xfrm>
          <a:prstGeom prst="roundRect">
            <a:avLst>
              <a:gd name="adj" fmla="val 228571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1560" y="4050792"/>
            <a:ext cx="2770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Adatfelkészítés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3749040" y="4087368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 óra × 6 000 Ft/óra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833104" y="4050792"/>
            <a:ext cx="23134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240 000 Ft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1005840" y="5056632"/>
            <a:ext cx="10030968" cy="0"/>
          </a:xfrm>
          <a:prstGeom prst="line">
            <a:avLst/>
          </a:prstGeom>
          <a:noFill/>
          <a:ln w="12700">
            <a:solidFill>
              <a:srgbClr val="30456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1560" y="5285232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ÖSSZESEN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699248" y="5212080"/>
            <a:ext cx="343814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34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500 000 Ft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069848" y="5989320"/>
            <a:ext cx="1583009" cy="164592"/>
          </a:xfrm>
          <a:prstGeom prst="rect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52857" y="5989320"/>
            <a:ext cx="3561771" cy="164592"/>
          </a:xfrm>
          <a:prstGeom prst="rect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14628" y="5989320"/>
            <a:ext cx="4749028" cy="164592"/>
          </a:xfrm>
          <a:prstGeom prst="rect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SZCENÁRIÓK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Három forgatókönyv: 295 ezer – 1 millió Ft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bizonytalanságot külön költségsorokban mutatjuk meg.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" y="2075688"/>
            <a:ext cx="3429000" cy="3456432"/>
          </a:xfrm>
          <a:prstGeom prst="roundRect">
            <a:avLst>
              <a:gd name="adj" fmla="val 426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77824" y="2368296"/>
            <a:ext cx="30998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7E5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OPTIMISTA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41248" y="2907792"/>
            <a:ext cx="3182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295 000 Ft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950976" y="3675888"/>
            <a:ext cx="451931" cy="210312"/>
          </a:xfrm>
          <a:prstGeom prst="rect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2907" y="3675888"/>
            <a:ext cx="1004290" cy="210312"/>
          </a:xfrm>
          <a:prstGeom prst="rect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07197" y="3675888"/>
            <a:ext cx="1506435" cy="210312"/>
          </a:xfrm>
          <a:prstGeom prst="rect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40690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  45 e Ft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60120" y="448970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  100 e Ft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60120" y="491947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   150 e Ft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44568" y="2075688"/>
            <a:ext cx="3429000" cy="3456432"/>
          </a:xfrm>
          <a:prstGeom prst="roundRect">
            <a:avLst>
              <a:gd name="adj" fmla="val 426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09160" y="2368296"/>
            <a:ext cx="30998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LEGVALÓSZÍNŰBB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672584" y="2907792"/>
            <a:ext cx="3182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500 000 Ft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4782312" y="3675888"/>
            <a:ext cx="474025" cy="210312"/>
          </a:xfrm>
          <a:prstGeom prst="rect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256337" y="3675888"/>
            <a:ext cx="1066556" cy="210312"/>
          </a:xfrm>
          <a:prstGeom prst="rect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22893" y="3675888"/>
            <a:ext cx="1422075" cy="210312"/>
          </a:xfrm>
          <a:prstGeom prst="rect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40690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  80 e Ft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791456" y="448970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  180 e Ft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791456" y="491947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   240 e Ft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75904" y="2075688"/>
            <a:ext cx="3429000" cy="3456432"/>
          </a:xfrm>
          <a:prstGeom prst="roundRect">
            <a:avLst>
              <a:gd name="adj" fmla="val 426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540496" y="2368296"/>
            <a:ext cx="30998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PESSZIMISTA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503920" y="2907792"/>
            <a:ext cx="3182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2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1 000 000 Ft</a:t>
            </a:r>
            <a:endParaRPr lang="en-US" sz="2800" dirty="0"/>
          </a:p>
        </p:txBody>
      </p:sp>
      <p:sp>
        <p:nvSpPr>
          <p:cNvPr id="26" name="Shape 24"/>
          <p:cNvSpPr/>
          <p:nvPr/>
        </p:nvSpPr>
        <p:spPr>
          <a:xfrm>
            <a:off x="8613648" y="3675888"/>
            <a:ext cx="474025" cy="210312"/>
          </a:xfrm>
          <a:prstGeom prst="rect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87673" y="3675888"/>
            <a:ext cx="1066556" cy="210312"/>
          </a:xfrm>
          <a:prstGeom prst="rect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54229" y="3675888"/>
            <a:ext cx="1422075" cy="210312"/>
          </a:xfrm>
          <a:prstGeom prst="rect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622792" y="40690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  160 e Ft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8622792" y="448970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  360 e Ft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8622792" y="491947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   480 e Ft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22960" y="5870448"/>
            <a:ext cx="10561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 eltérés fő forrásai: újrapróbálkozás, adathibák és a szükséges emberi munka.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KOCKÁZAT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Mitől ugrik meg a projekt költsége?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költségtervben a változást kiváltó feltételezéseket is jelölni kell.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2104" y="1975104"/>
            <a:ext cx="10469880" cy="896112"/>
          </a:xfrm>
          <a:prstGeom prst="roundRect">
            <a:avLst>
              <a:gd name="adj" fmla="val 1632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88136" y="2203704"/>
            <a:ext cx="429768" cy="429768"/>
          </a:xfrm>
          <a:prstGeom prst="ellipse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88136" y="2276856"/>
            <a:ext cx="429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773936" y="2093976"/>
            <a:ext cx="3685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Több hibás dokumentum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577840" y="2121408"/>
            <a:ext cx="5385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OCR és adatjavítás: 40 → 80 óra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32104" y="3118104"/>
            <a:ext cx="10469880" cy="896112"/>
          </a:xfrm>
          <a:prstGeom prst="roundRect">
            <a:avLst>
              <a:gd name="adj" fmla="val 1632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88136" y="3346704"/>
            <a:ext cx="429768" cy="429768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88136" y="3419856"/>
            <a:ext cx="429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773936" y="3236976"/>
            <a:ext cx="3685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Gyengébb válaszminőség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577840" y="3264408"/>
            <a:ext cx="5385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Review: 18 → 36 óra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32104" y="4261104"/>
            <a:ext cx="10469880" cy="896112"/>
          </a:xfrm>
          <a:prstGeom prst="roundRect">
            <a:avLst>
              <a:gd name="adj" fmla="val 16327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88136" y="4489704"/>
            <a:ext cx="429768" cy="429768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8136" y="4562856"/>
            <a:ext cx="429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773936" y="4379976"/>
            <a:ext cx="3685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Több futtatás, újrapróba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577840" y="4407408"/>
            <a:ext cx="5385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AI-költség: 80 → 160 ezer Ft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969264" y="5559552"/>
            <a:ext cx="10177272" cy="484632"/>
          </a:xfrm>
          <a:prstGeom prst="roundRect">
            <a:avLst>
              <a:gd name="adj" fmla="val 30189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34440" y="5669280"/>
            <a:ext cx="96469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Mindhárom változás hat az összköltségre. A késés kihatása a kritikus úttól függ.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KÖVETÉS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Tervezett vs. tényleges: nézzük együtt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Minden ellenőrzési pontnál frissítsük a hátralévő időt és a várható végösszeget.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3816" y="2057400"/>
            <a:ext cx="10552176" cy="466344"/>
          </a:xfrm>
          <a:prstGeom prst="roundRect">
            <a:avLst>
              <a:gd name="adj" fmla="val 31373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4984" y="2167128"/>
            <a:ext cx="33832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Mutató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90288" y="2167128"/>
            <a:ext cx="1691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Terv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38544" y="2167128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Tény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05672" y="2167128"/>
            <a:ext cx="22860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Eltérés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2624328"/>
            <a:ext cx="10515600" cy="649224"/>
          </a:xfrm>
          <a:prstGeom prst="roundRect">
            <a:avLst>
              <a:gd name="adj" fmla="val 22535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4984" y="2779776"/>
            <a:ext cx="3383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OCR-tisztítás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90288" y="2779776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nap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638544" y="2779776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nap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805672" y="2779776"/>
            <a:ext cx="2286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+3 nap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447288"/>
            <a:ext cx="10515600" cy="649224"/>
          </a:xfrm>
          <a:prstGeom prst="roundRect">
            <a:avLst>
              <a:gd name="adj" fmla="val 22535"/>
            </a:avLst>
          </a:prstGeom>
          <a:solidFill>
            <a:srgbClr val="0E1930"/>
          </a:solidFill>
          <a:ln w="12700">
            <a:solidFill>
              <a:srgbClr val="0E1930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14984" y="3602736"/>
            <a:ext cx="3383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Emberi review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590288" y="3602736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 óra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638544" y="3602736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 óra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805672" y="3602736"/>
            <a:ext cx="2286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+6 óra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22960" y="4270248"/>
            <a:ext cx="10515600" cy="649224"/>
          </a:xfrm>
          <a:prstGeom prst="roundRect">
            <a:avLst>
              <a:gd name="adj" fmla="val 22535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14984" y="4425696"/>
            <a:ext cx="3383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AI-keret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590288" y="4425696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80 000 Ft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638544" y="4425696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92 000 Ft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805672" y="4425696"/>
            <a:ext cx="2286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+12 000 Ft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987552" y="5522976"/>
            <a:ext cx="10094976" cy="530352"/>
          </a:xfrm>
          <a:prstGeom prst="roundRect">
            <a:avLst>
              <a:gd name="adj" fmla="val 27586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34440" y="5623560"/>
            <a:ext cx="9555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Fókusz: várható befejezés és várható teljes költség, nem csupán az eddigi számlák.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CSOPORTMUNKA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ti következtek: tervezzétek meg a projektet!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Sheets • 6–10 fő feladat • saját csoportprojekt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58952" y="1947672"/>
            <a:ext cx="10744200" cy="1024128"/>
          </a:xfrm>
          <a:prstGeom prst="roundRect">
            <a:avLst>
              <a:gd name="adj" fmla="val 14286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" y="1947672"/>
            <a:ext cx="73152" cy="1024128"/>
          </a:xfrm>
          <a:prstGeom prst="roundRect">
            <a:avLst>
              <a:gd name="adj" fmla="val 200000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60704" y="2084832"/>
            <a:ext cx="2606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Bontás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794760" y="2084832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feladatok és az átadandó eredmények megnevezése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0213848" y="2286000"/>
            <a:ext cx="941832" cy="356616"/>
          </a:xfrm>
          <a:prstGeom prst="roundRect">
            <a:avLst>
              <a:gd name="adj" fmla="val 41026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59568" y="2354580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perc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58952" y="3246120"/>
            <a:ext cx="10744200" cy="1024128"/>
          </a:xfrm>
          <a:prstGeom prst="roundRect">
            <a:avLst>
              <a:gd name="adj" fmla="val 14286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8952" y="3246120"/>
            <a:ext cx="73152" cy="1024128"/>
          </a:xfrm>
          <a:prstGeom prst="roundRect">
            <a:avLst>
              <a:gd name="adj" fmla="val 200000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383280"/>
            <a:ext cx="2606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Ütemezés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794760" y="3383280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Függőségek, párhuzamosság, ellenőrzés és fallback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10213848" y="3584448"/>
            <a:ext cx="941832" cy="356616"/>
          </a:xfrm>
          <a:prstGeom prst="roundRect">
            <a:avLst>
              <a:gd name="adj" fmla="val 41026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59568" y="36530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 perc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58952" y="4544568"/>
            <a:ext cx="10744200" cy="1024128"/>
          </a:xfrm>
          <a:prstGeom prst="roundRect">
            <a:avLst>
              <a:gd name="adj" fmla="val 14286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8952" y="4544568"/>
            <a:ext cx="73152" cy="1024128"/>
          </a:xfrm>
          <a:prstGeom prst="roundRect">
            <a:avLst>
              <a:gd name="adj" fmla="val 200000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60704" y="4681728"/>
            <a:ext cx="2606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2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Költség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3794760" y="4681728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Optimista, valószínű, pesszimista becslés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10213848" y="4882896"/>
            <a:ext cx="941832" cy="356616"/>
          </a:xfrm>
          <a:prstGeom prst="roundRect">
            <a:avLst>
              <a:gd name="adj" fmla="val 41026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59568" y="495147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 perc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96112" y="6062472"/>
            <a:ext cx="10360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végén 2 perc/csoport: melyik a kritikus feladat, és mi drágíthatja meg?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MUNKALAP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Sheets / 1. lap: Ütemezés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Egy sor = egy tevékenység. A kötelező mezők szerepeljenek minden sorban.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49808" y="2057400"/>
            <a:ext cx="2578608" cy="1197864"/>
          </a:xfrm>
          <a:prstGeom prst="roundRect">
            <a:avLst>
              <a:gd name="adj" fmla="val 1221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9808" y="2057400"/>
            <a:ext cx="2578608" cy="50292"/>
          </a:xfrm>
          <a:prstGeom prst="roundRect">
            <a:avLst>
              <a:gd name="adj" fmla="val 29090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05256" y="2276856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AZONOSÍTÓ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96112" y="2679192"/>
            <a:ext cx="2322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A, B, C…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11880" y="2057400"/>
            <a:ext cx="2578608" cy="1197864"/>
          </a:xfrm>
          <a:prstGeom prst="roundRect">
            <a:avLst>
              <a:gd name="adj" fmla="val 1221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11880" y="2057400"/>
            <a:ext cx="2578608" cy="50292"/>
          </a:xfrm>
          <a:prstGeom prst="roundRect">
            <a:avLst>
              <a:gd name="adj" fmla="val 290909"/>
            </a:avLst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67328" y="2276856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FELADAT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758184" y="2679192"/>
            <a:ext cx="2322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egyértelmű tevékenység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73952" y="2057400"/>
            <a:ext cx="2578608" cy="1197864"/>
          </a:xfrm>
          <a:prstGeom prst="roundRect">
            <a:avLst>
              <a:gd name="adj" fmla="val 1221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73952" y="2057400"/>
            <a:ext cx="2578608" cy="50292"/>
          </a:xfrm>
          <a:prstGeom prst="roundRect">
            <a:avLst>
              <a:gd name="adj" fmla="val 290909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29400" y="2276856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FÜGGŐSÉG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620256" y="2679192"/>
            <a:ext cx="2322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előfeltétel, párhuzam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9336024" y="2057400"/>
            <a:ext cx="2578608" cy="1197864"/>
          </a:xfrm>
          <a:prstGeom prst="roundRect">
            <a:avLst>
              <a:gd name="adj" fmla="val 1221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36024" y="2057400"/>
            <a:ext cx="2578608" cy="50292"/>
          </a:xfrm>
          <a:prstGeom prst="roundRect">
            <a:avLst>
              <a:gd name="adj" fmla="val 290909"/>
            </a:avLst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491472" y="2276856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VÉGREHAJTÓ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482328" y="2679192"/>
            <a:ext cx="2322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 / AI / vegyes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49808" y="3493008"/>
            <a:ext cx="2578608" cy="1197864"/>
          </a:xfrm>
          <a:prstGeom prst="roundRect">
            <a:avLst>
              <a:gd name="adj" fmla="val 1221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49808" y="3493008"/>
            <a:ext cx="2578608" cy="50292"/>
          </a:xfrm>
          <a:prstGeom prst="roundRect">
            <a:avLst>
              <a:gd name="adj" fmla="val 290909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05256" y="3712464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IDŐ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96112" y="4114800"/>
            <a:ext cx="2322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kezdés és időtartam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3611880" y="3493008"/>
            <a:ext cx="2578608" cy="1197864"/>
          </a:xfrm>
          <a:prstGeom prst="roundRect">
            <a:avLst>
              <a:gd name="adj" fmla="val 1221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11880" y="3493008"/>
            <a:ext cx="2578608" cy="50292"/>
          </a:xfrm>
          <a:prstGeom prst="roundRect">
            <a:avLst>
              <a:gd name="adj" fmla="val 290909"/>
            </a:avLst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767328" y="3712464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ELLENŐRZÉS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758184" y="4114800"/>
            <a:ext cx="2322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minőségi kapu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473952" y="3493008"/>
            <a:ext cx="2578608" cy="1197864"/>
          </a:xfrm>
          <a:prstGeom prst="roundRect">
            <a:avLst>
              <a:gd name="adj" fmla="val 1221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73952" y="3493008"/>
            <a:ext cx="2578608" cy="50292"/>
          </a:xfrm>
          <a:prstGeom prst="roundRect">
            <a:avLst>
              <a:gd name="adj" fmla="val 290909"/>
            </a:avLst>
          </a:prstGeom>
          <a:solidFill>
            <a:srgbClr val="F4C675"/>
          </a:solidFill>
          <a:ln w="12700">
            <a:solidFill>
              <a:srgbClr val="F4C675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29400" y="3712464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FALLBACK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620256" y="4114800"/>
            <a:ext cx="2322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újrapróba / ember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777240" y="5166360"/>
            <a:ext cx="10652760" cy="594360"/>
          </a:xfrm>
          <a:prstGeom prst="roundRect">
            <a:avLst>
              <a:gd name="adj" fmla="val 24615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24128" y="5330952"/>
            <a:ext cx="10131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Kötelező plusz oszlopok: becsült idő  •  becsült költség  •  felelős ember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960120" y="5943600"/>
            <a:ext cx="1016812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5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feladatok összessége vezessen el a működő projekt eredményéhez.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MUNKALAP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Sheets / 2. lap: Költség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három oszlop mindegyikében külön összegezzétek a költségcsoportokat.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95528" y="1956816"/>
            <a:ext cx="10579608" cy="539496"/>
          </a:xfrm>
          <a:prstGeom prst="roundRect">
            <a:avLst>
              <a:gd name="adj" fmla="val 27119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07568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6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Kategória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98848" y="2075688"/>
            <a:ext cx="199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Optimista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12280" y="2075688"/>
            <a:ext cx="199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Legvalószínűbb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089136" y="2075688"/>
            <a:ext cx="2039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Pesszimista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3816" y="2587752"/>
            <a:ext cx="10533888" cy="557784"/>
          </a:xfrm>
          <a:prstGeom prst="roundRect">
            <a:avLst>
              <a:gd name="adj" fmla="val 26230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711196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AI-technológia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498848" y="2711196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45 000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812280" y="2711196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80 000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9089136" y="2711196"/>
            <a:ext cx="2039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160 000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13816" y="3264408"/>
            <a:ext cx="10533888" cy="557784"/>
          </a:xfrm>
          <a:prstGeom prst="roundRect">
            <a:avLst>
              <a:gd name="adj" fmla="val 26230"/>
            </a:avLst>
          </a:prstGeom>
          <a:solidFill>
            <a:srgbClr val="0E1930"/>
          </a:solidFill>
          <a:ln w="12700">
            <a:solidFill>
              <a:srgbClr val="0E1930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387852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Emberi ellenőrzés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498848" y="3387852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100 000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812280" y="3387852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180 000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089136" y="3387852"/>
            <a:ext cx="2039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360 000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813816" y="3941064"/>
            <a:ext cx="10533888" cy="557784"/>
          </a:xfrm>
          <a:prstGeom prst="roundRect">
            <a:avLst>
              <a:gd name="adj" fmla="val 26230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064508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Adatfelkészítés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498848" y="4064508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150 000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812280" y="4064508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240 000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089136" y="4064508"/>
            <a:ext cx="2039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480 000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813816" y="4617720"/>
            <a:ext cx="10533888" cy="557784"/>
          </a:xfrm>
          <a:prstGeom prst="roundRect">
            <a:avLst>
              <a:gd name="adj" fmla="val 26230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4741164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B7E5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ÖSSZESEN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498848" y="4741164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B7E5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295 000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812280" y="4741164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B7E5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500 000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9089136" y="4741164"/>
            <a:ext cx="2039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B7E5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1 000 000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914400" y="5641848"/>
            <a:ext cx="10213848" cy="530352"/>
          </a:xfrm>
          <a:prstGeom prst="roundRect">
            <a:avLst>
              <a:gd name="adj" fmla="val 27586"/>
            </a:avLst>
          </a:prstGeom>
          <a:solidFill>
            <a:srgbClr val="1A2B47"/>
          </a:solidFill>
          <a:ln w="12700">
            <a:solidFill>
              <a:srgbClr val="1A2B47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24712" y="5760720"/>
            <a:ext cx="9829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Egy oszlop összesenje:  =B2+B3+B4   (a megfelelő cellákra igazítva)</a:t>
            </a:r>
            <a:endParaRPr lang="en-US" sz="1700" dirty="0"/>
          </a:p>
        </p:txBody>
      </p:sp>
      <p:sp>
        <p:nvSpPr>
          <p:cNvPr id="32" name="Shape 30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MUNKATERMÉK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 kell leadni az óra végén?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Egy Google Sheets-fájl, két munkalap, háromféle becslés.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68096" y="2011680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78408" y="2176272"/>
            <a:ext cx="301752" cy="301752"/>
          </a:xfrm>
          <a:prstGeom prst="ellipse">
            <a:avLst/>
          </a:prstGeom>
          <a:solidFill>
            <a:srgbClr val="57DDCB"/>
          </a:solidFill>
          <a:ln w="12700">
            <a:solidFill>
              <a:srgbClr val="57DDC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78408" y="2226564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481328" y="2151583"/>
            <a:ext cx="9628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6–10 fő feladat és a hozzájuk tartozó eredmények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68096" y="2788920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8408" y="2953512"/>
            <a:ext cx="301752" cy="301752"/>
          </a:xfrm>
          <a:prstGeom prst="ellipse">
            <a:avLst/>
          </a:prstGeom>
          <a:solidFill>
            <a:srgbClr val="68BFFB"/>
          </a:solidFill>
          <a:ln w="12700">
            <a:solidFill>
              <a:srgbClr val="68BFFB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8408" y="3003804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481328" y="2928823"/>
            <a:ext cx="9628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Előfeltételek, függőségek és párhuzamosítható munkák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68096" y="3566160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730752"/>
            <a:ext cx="301752" cy="301752"/>
          </a:xfrm>
          <a:prstGeom prst="ellipse">
            <a:avLst/>
          </a:prstGeom>
          <a:solidFill>
            <a:srgbClr val="BDA5FF"/>
          </a:solidFill>
          <a:ln w="12700">
            <a:solidFill>
              <a:srgbClr val="BDA5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8408" y="3781044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481328" y="3706063"/>
            <a:ext cx="9628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Emberi / AI-végrehajtás, ellenőrzési pont, fallback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68096" y="4343400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8408" y="4507992"/>
            <a:ext cx="301752" cy="301752"/>
          </a:xfrm>
          <a:prstGeom prst="ellipse">
            <a:avLst/>
          </a:prstGeom>
          <a:solidFill>
            <a:srgbClr val="F4C675"/>
          </a:solidFill>
          <a:ln w="12700">
            <a:solidFill>
              <a:srgbClr val="F4C675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8408" y="4558284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81328" y="4483303"/>
            <a:ext cx="9628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Becsült időtartam és egy áttekinthető Gantt-nézet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768096" y="5120640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5285232"/>
            <a:ext cx="301752" cy="301752"/>
          </a:xfrm>
          <a:prstGeom prst="ellipse">
            <a:avLst/>
          </a:prstGeom>
          <a:solidFill>
            <a:srgbClr val="B7E59A"/>
          </a:solidFill>
          <a:ln w="12700">
            <a:solidFill>
              <a:srgbClr val="B7E59A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8408" y="5335524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0B1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481328" y="5260543"/>
            <a:ext cx="9628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költségforgatókönyv, külön AI / review / adat bontás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960120" y="6071616"/>
            <a:ext cx="10287000" cy="265176"/>
          </a:xfrm>
          <a:prstGeom prst="roundRect">
            <a:avLst>
              <a:gd name="adj" fmla="val 55172"/>
            </a:avLst>
          </a:prstGeom>
          <a:solidFill>
            <a:srgbClr val="0E1930"/>
          </a:solidFill>
          <a:ln w="12700">
            <a:solidFill>
              <a:srgbClr val="0E1930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69848" y="6108192"/>
            <a:ext cx="10104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Értékelés: teljesség  ·  következetesség  ·  realisztikus feltételezések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E1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" y="704088"/>
            <a:ext cx="1892808" cy="320040"/>
          </a:xfrm>
          <a:prstGeom prst="roundRect">
            <a:avLst>
              <a:gd name="adj" fmla="val 28571"/>
            </a:avLst>
          </a:prstGeom>
          <a:solidFill>
            <a:srgbClr val="1C3151"/>
          </a:solidFill>
          <a:ln w="12700">
            <a:solidFill>
              <a:srgbClr val="1C3151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41248" y="736092"/>
            <a:ext cx="1709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30" kern="0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ZÁRÓKÉRDÉS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22376" y="1508760"/>
            <a:ext cx="1069848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43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 történik, ha az OCR</a:t>
            </a:r>
            <a:endParaRPr lang="en-US" sz="4300" dirty="0"/>
          </a:p>
          <a:p>
            <a:pPr indent="0" marL="0">
              <a:lnSpc>
                <a:spcPct val="103000"/>
              </a:lnSpc>
              <a:buNone/>
            </a:pPr>
            <a:r>
              <a:rPr lang="en-US" sz="43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nap helyett 16 nap?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768096" y="4206240"/>
            <a:ext cx="3429000" cy="1325880"/>
          </a:xfrm>
          <a:prstGeom prst="roundRect">
            <a:avLst>
              <a:gd name="adj" fmla="val 1103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9264" y="4407408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09344" y="4389120"/>
            <a:ext cx="227685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Hogyan változik a kritikus út?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553712" y="4206240"/>
            <a:ext cx="3429000" cy="1325880"/>
          </a:xfrm>
          <a:prstGeom prst="roundRect">
            <a:avLst>
              <a:gd name="adj" fmla="val 1103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4407408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68BF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5394960" y="4389120"/>
            <a:ext cx="227685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Melyik költségtétel nőhet?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339328" y="4206240"/>
            <a:ext cx="3429000" cy="1325880"/>
          </a:xfrm>
          <a:prstGeom prst="roundRect">
            <a:avLst>
              <a:gd name="adj" fmla="val 11034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40496" y="4407408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BD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180576" y="4389120"/>
            <a:ext cx="227685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 legyen a fallback?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41248" y="6089904"/>
            <a:ext cx="10625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900" b="1" dirty="0">
                <a:solidFill>
                  <a:srgbClr val="F4C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jó tervet változás esetén újra lehet számolni.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38328"/>
            <a:ext cx="10835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b="1" spc="140" kern="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HIVATKOZÁSOK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58368" y="740664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3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Források és módszertani háttér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számpéldák oktatási célú, fiktív becslések.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04672" y="2029968"/>
            <a:ext cx="10552176" cy="868680"/>
          </a:xfrm>
          <a:prstGeom prst="roundRect">
            <a:avLst>
              <a:gd name="adj" fmla="val 168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3272" y="2157984"/>
            <a:ext cx="5212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 Management Institute (PMI)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42416" y="2514600"/>
            <a:ext cx="7360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WBS, tevékenységfüggőségek, kritikus út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39328" y="2249424"/>
            <a:ext cx="26517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pmi.org/learning/library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04672" y="3154680"/>
            <a:ext cx="10552176" cy="868680"/>
          </a:xfrm>
          <a:prstGeom prst="roundRect">
            <a:avLst>
              <a:gd name="adj" fmla="val 168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3272" y="3282696"/>
            <a:ext cx="5212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OpenAI Developers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42416" y="3639312"/>
            <a:ext cx="7360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Agentek futtatása, validálás, emberi jóváhagyás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39328" y="3374136"/>
            <a:ext cx="26517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developers.openai.com/api/docs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04672" y="4279392"/>
            <a:ext cx="10552176" cy="868680"/>
          </a:xfrm>
          <a:prstGeom prst="roundRect">
            <a:avLst>
              <a:gd name="adj" fmla="val 16842"/>
            </a:avLst>
          </a:prstGeom>
          <a:solidFill>
            <a:srgbClr val="14233E"/>
          </a:solidFill>
          <a:ln w="12700">
            <a:solidFill>
              <a:srgbClr val="14233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33272" y="4407408"/>
            <a:ext cx="5212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2000" b="1" dirty="0">
                <a:solidFill>
                  <a:srgbClr val="F4F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Microsoft Learn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042416" y="4764024"/>
            <a:ext cx="7360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1400" dirty="0">
                <a:solidFill>
                  <a:srgbClr val="AEC1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AI-alkalmazások monitorozása, tokenhasználat és költség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39328" y="4498848"/>
            <a:ext cx="26517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57DD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learn.microsoft.com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67512" y="6492240"/>
            <a:ext cx="10881360" cy="0"/>
          </a:xfrm>
          <a:prstGeom prst="line">
            <a:avLst/>
          </a:prstGeom>
          <a:noFill/>
          <a:ln w="6350">
            <a:solidFill>
              <a:srgbClr val="30456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04088" y="6556248"/>
            <a:ext cx="9235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3000"/>
              </a:lnSpc>
              <a:buNone/>
            </a:pPr>
            <a:r>
              <a:rPr lang="en-US" sz="900" spc="70" kern="0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AI-PROJEKTMENEDZSMENT  •  6. ALKALOM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064240" y="653796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3000"/>
              </a:lnSpc>
              <a:buNone/>
            </a:pPr>
            <a:r>
              <a:rPr lang="en-US" sz="1000" b="1" dirty="0">
                <a:solidFill>
                  <a:srgbClr val="7891A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Miskolci Egyetem – oktatási anyag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Ütemezés és költség menedzsmentje – 6. alkalom</dc:title>
  <dc:subject>6. alkalom – Ütemezés és költség menedzsmentje AI-projektekben</dc:subject>
  <dc:creator>OpenAI | oktatási segédanyag</dc:creator>
  <cp:lastModifiedBy>OpenAI | oktatási segédanyag</cp:lastModifiedBy>
  <cp:revision>1</cp:revision>
  <dcterms:created xsi:type="dcterms:W3CDTF">2026-10-23T20:10:12Z</dcterms:created>
  <dcterms:modified xsi:type="dcterms:W3CDTF">2026-10-23T20:10:12Z</dcterms:modified>
</cp:coreProperties>
</file>