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5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6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17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notesSlides/_rels/notesSlide6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3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2.xml.rels" ContentType="application/vnd.openxmlformats-package.relationships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5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360" cy="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dt" idx="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ftr" idx="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6"/>
          <p:cNvSpPr>
            <a:spLocks noGrp="1"/>
          </p:cNvSpPr>
          <p:nvPr>
            <p:ph type="sldNum" idx="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B70524C2-1E0C-4A9D-9D39-F5FCF00189BE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6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6CE2330-CC9E-4CBD-A4ED-A73CBAF2D4B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7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B2B5586-40C1-4284-82E5-29B6EF3DE70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7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28D37C0-988B-4492-8C67-51ABF650A2F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7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7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9A10BD8-1379-43D5-9EE1-51B00A070ED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7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E654D74-2B35-4B2B-B083-002EF198BFC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8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4B65BD2-4AED-4009-B056-D31DB1A73A9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8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5F023BC-E0C5-48BA-A122-81300CBE558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9" name="PlaceHolder 3"/>
          <p:cNvSpPr>
            <a:spLocks noGrp="1"/>
          </p:cNvSpPr>
          <p:nvPr>
            <p:ph type="sldNum" idx="3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A65E75C-EF20-4E93-A728-FB241669561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9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4DEABD5-6623-40D7-9F7E-8E71AD26745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9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D367736-2F41-488D-963D-583015AF4E2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8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566AA00-F1F7-41B2-81D3-CDC51F8421B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0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1" name="PlaceHolder 3"/>
          <p:cNvSpPr>
            <a:spLocks noGrp="1"/>
          </p:cNvSpPr>
          <p:nvPr>
            <p:ph type="sldNum" idx="3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A06BAEB-0037-43DB-A72A-68658D2340D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4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2A006E5-14AB-4DF7-BC75-6404506CDF1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4975D65-93B6-47DD-9B6C-6AB005636B9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0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3D33685-E11E-42DB-98AA-B771644F4D9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3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D16B11D-9031-43FD-BDF3-437E126DA38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6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694F236-0DD7-424E-85EC-354DDF36A81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1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9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91937C3-86D2-425B-9250-9E79FAEBBAB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2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2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2F4D9A6-ABA4-49F3-98C9-5ADFCEABCE2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2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5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5CFE885-4E4B-4ABF-8F54-48EA6A5A298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D460476-8E23-4BCC-AD53-C72273E9AF5C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F0B745E-8330-4921-998E-78D6C849BF95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Shape 0"/>
          <p:cNvSpPr/>
          <p:nvPr/>
        </p:nvSpPr>
        <p:spPr>
          <a:xfrm>
            <a:off x="0" y="0"/>
            <a:ext cx="12191400" cy="7272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28080" bIns="2808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" name="Text 1"/>
          <p:cNvSpPr/>
          <p:nvPr/>
        </p:nvSpPr>
        <p:spPr>
          <a:xfrm>
            <a:off x="320040" y="6565320"/>
            <a:ext cx="27428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  <a:ea typeface="Aptos"/>
              </a:rPr>
              <a:t>2026. szeptember 30.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Text 2"/>
          <p:cNvSpPr/>
          <p:nvPr/>
        </p:nvSpPr>
        <p:spPr>
          <a:xfrm>
            <a:off x="9692640" y="6565320"/>
            <a:ext cx="21484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  <a:ea typeface="Aptos"/>
              </a:rPr>
              <a:t>CampusOS • Miskolc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sldNum" idx="1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214B6CA8-28E1-4429-B847-6EC5C1844191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2"/>
    <p:sldLayoutId id="2147483651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0"/>
          <p:cNvSpPr/>
          <p:nvPr/>
        </p:nvSpPr>
        <p:spPr>
          <a:xfrm>
            <a:off x="502920" y="384120"/>
            <a:ext cx="11063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Mire jó egy egyetem digitális adatvagyona?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Shape 1"/>
          <p:cNvSpPr/>
          <p:nvPr/>
        </p:nvSpPr>
        <p:spPr>
          <a:xfrm>
            <a:off x="594360" y="1234440"/>
            <a:ext cx="3520080" cy="1142640"/>
          </a:xfrm>
          <a:prstGeom prst="roundRect">
            <a:avLst>
              <a:gd name="adj" fmla="val 4800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6109" dir="2700000" blurRad="15120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Shape 2"/>
          <p:cNvSpPr/>
          <p:nvPr/>
        </p:nvSpPr>
        <p:spPr>
          <a:xfrm>
            <a:off x="704160" y="1371600"/>
            <a:ext cx="45360" cy="86832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Text 3"/>
          <p:cNvSpPr/>
          <p:nvPr/>
        </p:nvSpPr>
        <p:spPr>
          <a:xfrm>
            <a:off x="841320" y="1380600"/>
            <a:ext cx="313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Oktatás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4"/>
          <p:cNvSpPr/>
          <p:nvPr/>
        </p:nvSpPr>
        <p:spPr>
          <a:xfrm>
            <a:off x="841320" y="1819800"/>
            <a:ext cx="313596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tananyagok • kurzusok • oktatók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Shape 5"/>
          <p:cNvSpPr/>
          <p:nvPr/>
        </p:nvSpPr>
        <p:spPr>
          <a:xfrm>
            <a:off x="4343400" y="1234440"/>
            <a:ext cx="3520080" cy="1142640"/>
          </a:xfrm>
          <a:prstGeom prst="roundRect">
            <a:avLst>
              <a:gd name="adj" fmla="val 4800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80645040" dir="0" blurRad="193547880" rotWithShape="0">
              <a:srgbClr val="000000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6"/>
          <p:cNvSpPr/>
          <p:nvPr/>
        </p:nvSpPr>
        <p:spPr>
          <a:xfrm>
            <a:off x="4453200" y="1371600"/>
            <a:ext cx="45360" cy="86832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Text 7"/>
          <p:cNvSpPr/>
          <p:nvPr/>
        </p:nvSpPr>
        <p:spPr>
          <a:xfrm>
            <a:off x="4590360" y="1380600"/>
            <a:ext cx="313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Kutatás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8"/>
          <p:cNvSpPr/>
          <p:nvPr/>
        </p:nvSpPr>
        <p:spPr>
          <a:xfrm>
            <a:off x="4590360" y="1819800"/>
            <a:ext cx="313596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kutatók • publikációk • témák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Shape 9"/>
          <p:cNvSpPr/>
          <p:nvPr/>
        </p:nvSpPr>
        <p:spPr>
          <a:xfrm>
            <a:off x="8092440" y="1234440"/>
            <a:ext cx="3520080" cy="1142640"/>
          </a:xfrm>
          <a:prstGeom prst="roundRect">
            <a:avLst>
              <a:gd name="adj" fmla="val 4800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Shape 10"/>
          <p:cNvSpPr/>
          <p:nvPr/>
        </p:nvSpPr>
        <p:spPr>
          <a:xfrm>
            <a:off x="8202240" y="1371600"/>
            <a:ext cx="45360" cy="86832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11"/>
          <p:cNvSpPr/>
          <p:nvPr/>
        </p:nvSpPr>
        <p:spPr>
          <a:xfrm>
            <a:off x="8339400" y="1380600"/>
            <a:ext cx="313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Pályázatok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12"/>
          <p:cNvSpPr/>
          <p:nvPr/>
        </p:nvSpPr>
        <p:spPr>
          <a:xfrm>
            <a:off x="8339400" y="1819800"/>
            <a:ext cx="313596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szakemberek • projektek • kompetenciák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Shape 13"/>
          <p:cNvSpPr/>
          <p:nvPr/>
        </p:nvSpPr>
        <p:spPr>
          <a:xfrm>
            <a:off x="594360" y="2697480"/>
            <a:ext cx="3520080" cy="1142640"/>
          </a:xfrm>
          <a:prstGeom prst="roundRect">
            <a:avLst>
              <a:gd name="adj" fmla="val 4800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Shape 14"/>
          <p:cNvSpPr/>
          <p:nvPr/>
        </p:nvSpPr>
        <p:spPr>
          <a:xfrm>
            <a:off x="704160" y="2834640"/>
            <a:ext cx="45360" cy="868320"/>
          </a:xfrm>
          <a:prstGeom prst="rect">
            <a:avLst/>
          </a:prstGeom>
          <a:solidFill>
            <a:srgbClr val="c96a5a"/>
          </a:solidFill>
          <a:ln w="12600">
            <a:solidFill>
              <a:srgbClr val="c96a5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15"/>
          <p:cNvSpPr/>
          <p:nvPr/>
        </p:nvSpPr>
        <p:spPr>
          <a:xfrm>
            <a:off x="841320" y="2843640"/>
            <a:ext cx="313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Vállalati kapcsolatok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16"/>
          <p:cNvSpPr/>
          <p:nvPr/>
        </p:nvSpPr>
        <p:spPr>
          <a:xfrm>
            <a:off x="841320" y="3282840"/>
            <a:ext cx="313596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partnerek • technológiák • szakértelem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Shape 17"/>
          <p:cNvSpPr/>
          <p:nvPr/>
        </p:nvSpPr>
        <p:spPr>
          <a:xfrm>
            <a:off x="4343400" y="2697480"/>
            <a:ext cx="3520080" cy="1142640"/>
          </a:xfrm>
          <a:prstGeom prst="roundRect">
            <a:avLst>
              <a:gd name="adj" fmla="val 4800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Shape 18"/>
          <p:cNvSpPr/>
          <p:nvPr/>
        </p:nvSpPr>
        <p:spPr>
          <a:xfrm>
            <a:off x="4453200" y="2834640"/>
            <a:ext cx="45360" cy="86832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19"/>
          <p:cNvSpPr/>
          <p:nvPr/>
        </p:nvSpPr>
        <p:spPr>
          <a:xfrm>
            <a:off x="4590360" y="2843640"/>
            <a:ext cx="313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HR és vezetés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Text 20"/>
          <p:cNvSpPr/>
          <p:nvPr/>
        </p:nvSpPr>
        <p:spPr>
          <a:xfrm>
            <a:off x="4590360" y="3282840"/>
            <a:ext cx="313596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személyek • szervezetek • eredmények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Shape 21"/>
          <p:cNvSpPr/>
          <p:nvPr/>
        </p:nvSpPr>
        <p:spPr>
          <a:xfrm>
            <a:off x="8092440" y="2697480"/>
            <a:ext cx="3520080" cy="1142640"/>
          </a:xfrm>
          <a:prstGeom prst="roundRect">
            <a:avLst>
              <a:gd name="adj" fmla="val 4800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Shape 22"/>
          <p:cNvSpPr/>
          <p:nvPr/>
        </p:nvSpPr>
        <p:spPr>
          <a:xfrm>
            <a:off x="8202240" y="2834640"/>
            <a:ext cx="45360" cy="86832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23"/>
          <p:cNvSpPr/>
          <p:nvPr/>
        </p:nvSpPr>
        <p:spPr>
          <a:xfrm>
            <a:off x="8339400" y="2843640"/>
            <a:ext cx="3135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Kommunikáció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24"/>
          <p:cNvSpPr/>
          <p:nvPr/>
        </p:nvSpPr>
        <p:spPr>
          <a:xfrm>
            <a:off x="8339400" y="3282840"/>
            <a:ext cx="313596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szakértők • témák • felhasználható tartalmak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Shape 25"/>
          <p:cNvSpPr/>
          <p:nvPr/>
        </p:nvSpPr>
        <p:spPr>
          <a:xfrm>
            <a:off x="777240" y="5806440"/>
            <a:ext cx="10652400" cy="502560"/>
          </a:xfrm>
          <a:prstGeom prst="roundRect">
            <a:avLst>
              <a:gd name="adj" fmla="val 7273"/>
            </a:avLst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26"/>
          <p:cNvSpPr/>
          <p:nvPr/>
        </p:nvSpPr>
        <p:spPr>
          <a:xfrm>
            <a:off x="960120" y="5925240"/>
            <a:ext cx="1028664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Ha az adatok össze vannak kapcsolva, kérdésekből lehet kiindulni.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1"/>
          <p:cNvSpPr>
            <a:spLocks noGrp="1"/>
          </p:cNvSpPr>
          <p:nvPr>
            <p:ph type="sldNum" idx="5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3C8E2786-B537-4CCD-B38E-938F33C0DD93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0"/>
          <p:cNvSpPr/>
          <p:nvPr/>
        </p:nvSpPr>
        <p:spPr>
          <a:xfrm>
            <a:off x="502920" y="384120"/>
            <a:ext cx="11063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Az adat megvan, csak sok helyen él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Shape 1"/>
          <p:cNvSpPr/>
          <p:nvPr/>
        </p:nvSpPr>
        <p:spPr>
          <a:xfrm>
            <a:off x="594360" y="1234440"/>
            <a:ext cx="3337200" cy="868320"/>
          </a:xfrm>
          <a:prstGeom prst="roundRect">
            <a:avLst>
              <a:gd name="adj" fmla="val 6316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Shape 2"/>
          <p:cNvSpPr/>
          <p:nvPr/>
        </p:nvSpPr>
        <p:spPr>
          <a:xfrm>
            <a:off x="704160" y="1371600"/>
            <a:ext cx="45360" cy="59400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3"/>
          <p:cNvSpPr/>
          <p:nvPr/>
        </p:nvSpPr>
        <p:spPr>
          <a:xfrm>
            <a:off x="841320" y="1380600"/>
            <a:ext cx="295308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Kari és tanszéki weboldalak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Shape 4"/>
          <p:cNvSpPr/>
          <p:nvPr/>
        </p:nvSpPr>
        <p:spPr>
          <a:xfrm>
            <a:off x="4343400" y="1234440"/>
            <a:ext cx="3337200" cy="868320"/>
          </a:xfrm>
          <a:prstGeom prst="roundRect">
            <a:avLst>
              <a:gd name="adj" fmla="val 6316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Shape 5"/>
          <p:cNvSpPr/>
          <p:nvPr/>
        </p:nvSpPr>
        <p:spPr>
          <a:xfrm>
            <a:off x="4453200" y="1371600"/>
            <a:ext cx="45360" cy="59400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6"/>
          <p:cNvSpPr/>
          <p:nvPr/>
        </p:nvSpPr>
        <p:spPr>
          <a:xfrm>
            <a:off x="4590360" y="1380600"/>
            <a:ext cx="295308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MTMT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Shape 7"/>
          <p:cNvSpPr/>
          <p:nvPr/>
        </p:nvSpPr>
        <p:spPr>
          <a:xfrm>
            <a:off x="8092440" y="1234440"/>
            <a:ext cx="3337200" cy="868320"/>
          </a:xfrm>
          <a:prstGeom prst="roundRect">
            <a:avLst>
              <a:gd name="adj" fmla="val 6316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Shape 8"/>
          <p:cNvSpPr/>
          <p:nvPr/>
        </p:nvSpPr>
        <p:spPr>
          <a:xfrm>
            <a:off x="8202240" y="1371600"/>
            <a:ext cx="45360" cy="59400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9"/>
          <p:cNvSpPr/>
          <p:nvPr/>
        </p:nvSpPr>
        <p:spPr>
          <a:xfrm>
            <a:off x="8339400" y="1380600"/>
            <a:ext cx="295308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Telefonkönyv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Shape 10"/>
          <p:cNvSpPr/>
          <p:nvPr/>
        </p:nvSpPr>
        <p:spPr>
          <a:xfrm>
            <a:off x="594360" y="2377440"/>
            <a:ext cx="3337200" cy="868320"/>
          </a:xfrm>
          <a:prstGeom prst="roundRect">
            <a:avLst>
              <a:gd name="adj" fmla="val 6316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Shape 11"/>
          <p:cNvSpPr/>
          <p:nvPr/>
        </p:nvSpPr>
        <p:spPr>
          <a:xfrm>
            <a:off x="704160" y="2514600"/>
            <a:ext cx="45360" cy="594000"/>
          </a:xfrm>
          <a:prstGeom prst="rect">
            <a:avLst/>
          </a:prstGeom>
          <a:solidFill>
            <a:srgbClr val="c96a5a"/>
          </a:solidFill>
          <a:ln w="12600">
            <a:solidFill>
              <a:srgbClr val="c96a5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12"/>
          <p:cNvSpPr/>
          <p:nvPr/>
        </p:nvSpPr>
        <p:spPr>
          <a:xfrm>
            <a:off x="841320" y="2523600"/>
            <a:ext cx="295308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PDF-ek és szabályzatok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Shape 13"/>
          <p:cNvSpPr/>
          <p:nvPr/>
        </p:nvSpPr>
        <p:spPr>
          <a:xfrm>
            <a:off x="4343400" y="2377440"/>
            <a:ext cx="3337200" cy="868320"/>
          </a:xfrm>
          <a:prstGeom prst="roundRect">
            <a:avLst>
              <a:gd name="adj" fmla="val 6316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Shape 14"/>
          <p:cNvSpPr/>
          <p:nvPr/>
        </p:nvSpPr>
        <p:spPr>
          <a:xfrm>
            <a:off x="4453200" y="2514600"/>
            <a:ext cx="45360" cy="59400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15"/>
          <p:cNvSpPr/>
          <p:nvPr/>
        </p:nvSpPr>
        <p:spPr>
          <a:xfrm>
            <a:off x="4590360" y="2523600"/>
            <a:ext cx="295308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Régi és új rendszerek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Shape 16"/>
          <p:cNvSpPr/>
          <p:nvPr/>
        </p:nvSpPr>
        <p:spPr>
          <a:xfrm>
            <a:off x="8092440" y="2377440"/>
            <a:ext cx="3337200" cy="868320"/>
          </a:xfrm>
          <a:prstGeom prst="roundRect">
            <a:avLst>
              <a:gd name="adj" fmla="val 6316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Shape 17"/>
          <p:cNvSpPr/>
          <p:nvPr/>
        </p:nvSpPr>
        <p:spPr>
          <a:xfrm>
            <a:off x="8202240" y="2514600"/>
            <a:ext cx="45360" cy="59400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18"/>
          <p:cNvSpPr/>
          <p:nvPr/>
        </p:nvSpPr>
        <p:spPr>
          <a:xfrm>
            <a:off x="8339400" y="2523600"/>
            <a:ext cx="295308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Belső nyilvántartások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Shape 19"/>
          <p:cNvSpPr/>
          <p:nvPr/>
        </p:nvSpPr>
        <p:spPr>
          <a:xfrm>
            <a:off x="594360" y="3794760"/>
            <a:ext cx="5348880" cy="1234080"/>
          </a:xfrm>
          <a:prstGeom prst="roundRect">
            <a:avLst>
              <a:gd name="adj" fmla="val 4444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20"/>
          <p:cNvSpPr/>
          <p:nvPr/>
        </p:nvSpPr>
        <p:spPr>
          <a:xfrm>
            <a:off x="704160" y="3931920"/>
            <a:ext cx="45360" cy="95976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21"/>
          <p:cNvSpPr/>
          <p:nvPr/>
        </p:nvSpPr>
        <p:spPr>
          <a:xfrm>
            <a:off x="841320" y="3940920"/>
            <a:ext cx="49647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Ugyanaz az adat több helyen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22"/>
          <p:cNvSpPr/>
          <p:nvPr/>
        </p:nvSpPr>
        <p:spPr>
          <a:xfrm>
            <a:off x="841320" y="4380120"/>
            <a:ext cx="496476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Más névsorrend, más beosztás, más rendszer.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Shape 23"/>
          <p:cNvSpPr/>
          <p:nvPr/>
        </p:nvSpPr>
        <p:spPr>
          <a:xfrm>
            <a:off x="6217920" y="3794760"/>
            <a:ext cx="5348880" cy="1234080"/>
          </a:xfrm>
          <a:prstGeom prst="roundRect">
            <a:avLst>
              <a:gd name="adj" fmla="val 4444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Shape 24"/>
          <p:cNvSpPr/>
          <p:nvPr/>
        </p:nvSpPr>
        <p:spPr>
          <a:xfrm>
            <a:off x="6327720" y="3931920"/>
            <a:ext cx="45360" cy="95976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25"/>
          <p:cNvSpPr/>
          <p:nvPr/>
        </p:nvSpPr>
        <p:spPr>
          <a:xfrm>
            <a:off x="6464880" y="3940920"/>
            <a:ext cx="49647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A rendszereket külön fejlesztették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26"/>
          <p:cNvSpPr/>
          <p:nvPr/>
        </p:nvSpPr>
        <p:spPr>
          <a:xfrm>
            <a:off x="6464880" y="4380120"/>
            <a:ext cx="496476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Más korban, más célra, más technológiával.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27"/>
          <p:cNvSpPr/>
          <p:nvPr/>
        </p:nvSpPr>
        <p:spPr>
          <a:xfrm>
            <a:off x="777240" y="5806440"/>
            <a:ext cx="10652400" cy="502560"/>
          </a:xfrm>
          <a:prstGeom prst="roundRect">
            <a:avLst>
              <a:gd name="adj" fmla="val 7273"/>
            </a:avLst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28"/>
          <p:cNvSpPr/>
          <p:nvPr/>
        </p:nvSpPr>
        <p:spPr>
          <a:xfrm>
            <a:off x="960120" y="5925240"/>
            <a:ext cx="1028664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A kérdés az lett: hogyan lehet ebből egységesen használható tudás?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PlaceHolder 1"/>
          <p:cNvSpPr>
            <a:spLocks noGrp="1"/>
          </p:cNvSpPr>
          <p:nvPr>
            <p:ph type="sldNum" idx="6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5D28434B-9CD0-46D5-B02B-C26BC3B98FAF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0"/>
          <p:cNvSpPr/>
          <p:nvPr/>
        </p:nvSpPr>
        <p:spPr>
          <a:xfrm>
            <a:off x="502920" y="320040"/>
            <a:ext cx="3565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79" strike="noStrike" u="none">
                <a:solidFill>
                  <a:srgbClr val="2a7c78"/>
                </a:solidFill>
                <a:effectLst/>
                <a:uFillTx/>
                <a:latin typeface="Aptos"/>
                <a:ea typeface="Aptos"/>
              </a:rPr>
              <a:t>2026. AUGUSZTUS VÉGE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"/>
          <p:cNvSpPr/>
          <p:nvPr/>
        </p:nvSpPr>
        <p:spPr>
          <a:xfrm>
            <a:off x="502920" y="658440"/>
            <a:ext cx="11063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Az első feladat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Shape 2"/>
          <p:cNvSpPr/>
          <p:nvPr/>
        </p:nvSpPr>
        <p:spPr>
          <a:xfrm>
            <a:off x="685800" y="1417320"/>
            <a:ext cx="5257440" cy="1874160"/>
          </a:xfrm>
          <a:prstGeom prst="roundRect">
            <a:avLst>
              <a:gd name="adj" fmla="val 2927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Shape 3"/>
          <p:cNvSpPr/>
          <p:nvPr/>
        </p:nvSpPr>
        <p:spPr>
          <a:xfrm>
            <a:off x="795600" y="1554480"/>
            <a:ext cx="45360" cy="159984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4"/>
          <p:cNvSpPr/>
          <p:nvPr/>
        </p:nvSpPr>
        <p:spPr>
          <a:xfrm>
            <a:off x="932760" y="1563480"/>
            <a:ext cx="48733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700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Beszélgetés az egyetem adatközpontjának vezetőjével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5"/>
          <p:cNvSpPr/>
          <p:nvPr/>
        </p:nvSpPr>
        <p:spPr>
          <a:xfrm>
            <a:off x="932760" y="2002680"/>
            <a:ext cx="4873320" cy="115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9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Hogyan lehetne felmérni, hogy milyen digitális adatvagyona van az egyetemnek?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6"/>
          <p:cNvSpPr/>
          <p:nvPr/>
        </p:nvSpPr>
        <p:spPr>
          <a:xfrm>
            <a:off x="6263640" y="1417320"/>
            <a:ext cx="5257440" cy="1874160"/>
          </a:xfrm>
          <a:prstGeom prst="roundRect">
            <a:avLst>
              <a:gd name="adj" fmla="val 2927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Shape 7"/>
          <p:cNvSpPr/>
          <p:nvPr/>
        </p:nvSpPr>
        <p:spPr>
          <a:xfrm>
            <a:off x="6373440" y="1554480"/>
            <a:ext cx="45360" cy="159984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8"/>
          <p:cNvSpPr/>
          <p:nvPr/>
        </p:nvSpPr>
        <p:spPr>
          <a:xfrm>
            <a:off x="6510600" y="1563480"/>
            <a:ext cx="48733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Az első konkrét kérdésem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9"/>
          <p:cNvSpPr/>
          <p:nvPr/>
        </p:nvSpPr>
        <p:spPr>
          <a:xfrm>
            <a:off x="6510600" y="2002680"/>
            <a:ext cx="4873320" cy="115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Hány PDF van egyáltalán az egyetem digitális rendszereiben?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10"/>
          <p:cNvSpPr/>
          <p:nvPr/>
        </p:nvSpPr>
        <p:spPr>
          <a:xfrm>
            <a:off x="1051560" y="3886200"/>
            <a:ext cx="101037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Ekkor még nem weboldalt akartam építeni, és nem volt kész adatmodellem sem.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Shape 11"/>
          <p:cNvSpPr/>
          <p:nvPr/>
        </p:nvSpPr>
        <p:spPr>
          <a:xfrm>
            <a:off x="777240" y="5806440"/>
            <a:ext cx="10652400" cy="502560"/>
          </a:xfrm>
          <a:prstGeom prst="roundRect">
            <a:avLst>
              <a:gd name="adj" fmla="val 7273"/>
            </a:avLst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Text 12"/>
          <p:cNvSpPr/>
          <p:nvPr/>
        </p:nvSpPr>
        <p:spPr>
          <a:xfrm>
            <a:off x="960120" y="5925240"/>
            <a:ext cx="1028664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Először csak meg akartam találni és össze akartam számolni a dokumentumokat.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sldNum" idx="7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75152FE9-4790-4963-B9B2-61E45C5E72FA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 0"/>
          <p:cNvSpPr/>
          <p:nvPr/>
        </p:nvSpPr>
        <p:spPr>
          <a:xfrm>
            <a:off x="502920" y="384120"/>
            <a:ext cx="11063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Elkezdtem feltérképezni a dokumentumokat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1"/>
          <p:cNvSpPr/>
          <p:nvPr/>
        </p:nvSpPr>
        <p:spPr>
          <a:xfrm>
            <a:off x="822960" y="1325880"/>
            <a:ext cx="5120280" cy="347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marL="228600" indent="-228600" defTabSz="914400">
              <a:lnSpc>
                <a:spcPct val="100000"/>
              </a:lnSpc>
              <a:buClr>
                <a:srgbClr val="1f2d38"/>
              </a:buClr>
              <a:buFont typeface="Symbol" charset="2"/>
              <a:buChar char=""/>
            </a:pPr>
            <a:r>
              <a:rPr b="0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egyetemi weboldalak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f2d38"/>
              </a:buClr>
              <a:buFont typeface="Symbol" charset="2"/>
              <a:buChar char=""/>
            </a:pPr>
            <a:r>
              <a:rPr b="0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kari oldalak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f2d38"/>
              </a:buClr>
              <a:buFont typeface="Symbol" charset="2"/>
              <a:buChar char=""/>
            </a:pPr>
            <a:r>
              <a:rPr b="0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intézeti és tanszéki oldalak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f2d38"/>
              </a:buClr>
              <a:buFont typeface="Symbol" charset="2"/>
              <a:buChar char=""/>
            </a:pPr>
            <a:r>
              <a:rPr b="0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letölthető dokumentumok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f2d38"/>
              </a:buClr>
              <a:buFont typeface="Symbol" charset="2"/>
              <a:buChar char=""/>
            </a:pPr>
            <a:r>
              <a:rPr b="0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különböző fájltípusok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Shape 2"/>
          <p:cNvSpPr/>
          <p:nvPr/>
        </p:nvSpPr>
        <p:spPr>
          <a:xfrm>
            <a:off x="6446520" y="1325880"/>
            <a:ext cx="4663080" cy="959760"/>
          </a:xfrm>
          <a:prstGeom prst="roundRect">
            <a:avLst>
              <a:gd name="adj" fmla="val 5714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Shape 3"/>
          <p:cNvSpPr/>
          <p:nvPr/>
        </p:nvSpPr>
        <p:spPr>
          <a:xfrm>
            <a:off x="6556320" y="1463040"/>
            <a:ext cx="45360" cy="68544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4"/>
          <p:cNvSpPr/>
          <p:nvPr/>
        </p:nvSpPr>
        <p:spPr>
          <a:xfrm>
            <a:off x="6693480" y="1472040"/>
            <a:ext cx="4278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Cél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5"/>
          <p:cNvSpPr/>
          <p:nvPr/>
        </p:nvSpPr>
        <p:spPr>
          <a:xfrm>
            <a:off x="6693480" y="1911240"/>
            <a:ext cx="427896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6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Mekkora valójában az egyetem digitális dokumentumállománya?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6"/>
          <p:cNvSpPr/>
          <p:nvPr/>
        </p:nvSpPr>
        <p:spPr>
          <a:xfrm>
            <a:off x="6446520" y="2560320"/>
            <a:ext cx="4663080" cy="959760"/>
          </a:xfrm>
          <a:prstGeom prst="roundRect">
            <a:avLst>
              <a:gd name="adj" fmla="val 5714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Shape 7"/>
          <p:cNvSpPr/>
          <p:nvPr/>
        </p:nvSpPr>
        <p:spPr>
          <a:xfrm>
            <a:off x="6556320" y="2697480"/>
            <a:ext cx="45360" cy="68544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8"/>
          <p:cNvSpPr/>
          <p:nvPr/>
        </p:nvSpPr>
        <p:spPr>
          <a:xfrm>
            <a:off x="6693480" y="2706480"/>
            <a:ext cx="4278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Eredmény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9"/>
          <p:cNvSpPr/>
          <p:nvPr/>
        </p:nvSpPr>
        <p:spPr>
          <a:xfrm>
            <a:off x="6693480" y="3145680"/>
            <a:ext cx="427896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700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Nagyon gyorsan több ezer dokumentum került elő.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Shape 10"/>
          <p:cNvSpPr/>
          <p:nvPr/>
        </p:nvSpPr>
        <p:spPr>
          <a:xfrm>
            <a:off x="6446520" y="3794760"/>
            <a:ext cx="4663080" cy="959760"/>
          </a:xfrm>
          <a:prstGeom prst="roundRect">
            <a:avLst>
              <a:gd name="adj" fmla="val 5714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Shape 11"/>
          <p:cNvSpPr/>
          <p:nvPr/>
        </p:nvSpPr>
        <p:spPr>
          <a:xfrm>
            <a:off x="6556320" y="3931920"/>
            <a:ext cx="45360" cy="685440"/>
          </a:xfrm>
          <a:prstGeom prst="rect">
            <a:avLst/>
          </a:prstGeom>
          <a:solidFill>
            <a:srgbClr val="c96a5a"/>
          </a:solidFill>
          <a:ln w="12600">
            <a:solidFill>
              <a:srgbClr val="c96a5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12"/>
          <p:cNvSpPr/>
          <p:nvPr/>
        </p:nvSpPr>
        <p:spPr>
          <a:xfrm>
            <a:off x="6693480" y="3940920"/>
            <a:ext cx="4278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Következő feladat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3"/>
          <p:cNvSpPr/>
          <p:nvPr/>
        </p:nvSpPr>
        <p:spPr>
          <a:xfrm>
            <a:off x="6693480" y="4380120"/>
            <a:ext cx="427896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700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Egységesen feldolgozhatóvá tenni ezt az állományt.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PlaceHolder 1"/>
          <p:cNvSpPr>
            <a:spLocks noGrp="1"/>
          </p:cNvSpPr>
          <p:nvPr>
            <p:ph type="sldNum" idx="8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E52D4CF5-68DA-49BB-93BE-84180DEC49C4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 0"/>
          <p:cNvSpPr/>
          <p:nvPr/>
        </p:nvSpPr>
        <p:spPr>
          <a:xfrm>
            <a:off x="502920" y="320040"/>
            <a:ext cx="3565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79" strike="noStrike" u="none">
                <a:solidFill>
                  <a:srgbClr val="2a7c78"/>
                </a:solidFill>
                <a:effectLst/>
                <a:uFillTx/>
                <a:latin typeface="Aptos"/>
                <a:ea typeface="Aptos"/>
              </a:rPr>
              <a:t>2026. AUGUSZTUS 31.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"/>
          <p:cNvSpPr/>
          <p:nvPr/>
        </p:nvSpPr>
        <p:spPr>
          <a:xfrm>
            <a:off x="502920" y="658440"/>
            <a:ext cx="11063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Közel 10 000 PDF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2"/>
          <p:cNvSpPr/>
          <p:nvPr/>
        </p:nvSpPr>
        <p:spPr>
          <a:xfrm>
            <a:off x="777240" y="1417320"/>
            <a:ext cx="38401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5000" strike="noStrike" u="none">
                <a:solidFill>
                  <a:srgbClr val="123a59"/>
                </a:solidFill>
                <a:effectLst/>
                <a:uFillTx/>
                <a:latin typeface="Aptos Display"/>
                <a:ea typeface="Aptos Display"/>
              </a:rPr>
              <a:t>≈ 10 000</a:t>
            </a:r>
            <a:endParaRPr b="0" lang="en-US" sz="5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3"/>
          <p:cNvSpPr/>
          <p:nvPr/>
        </p:nvSpPr>
        <p:spPr>
          <a:xfrm>
            <a:off x="1325880" y="2423160"/>
            <a:ext cx="2742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2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PDF-rekord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Shape 4"/>
          <p:cNvSpPr/>
          <p:nvPr/>
        </p:nvSpPr>
        <p:spPr>
          <a:xfrm>
            <a:off x="5486400" y="1417320"/>
            <a:ext cx="5714640" cy="1234080"/>
          </a:xfrm>
          <a:prstGeom prst="roundRect">
            <a:avLst>
              <a:gd name="adj" fmla="val 4444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Shape 5"/>
          <p:cNvSpPr/>
          <p:nvPr/>
        </p:nvSpPr>
        <p:spPr>
          <a:xfrm>
            <a:off x="5596200" y="1554480"/>
            <a:ext cx="45360" cy="95976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6"/>
          <p:cNvSpPr/>
          <p:nvPr/>
        </p:nvSpPr>
        <p:spPr>
          <a:xfrm>
            <a:off x="5733360" y="1563480"/>
            <a:ext cx="5330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A kérdés ekkor már ez volt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7"/>
          <p:cNvSpPr/>
          <p:nvPr/>
        </p:nvSpPr>
        <p:spPr>
          <a:xfrm>
            <a:off x="5733360" y="2002680"/>
            <a:ext cx="53305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Hogyan lehet ezt az állományt egységesen feldolgozni?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8"/>
          <p:cNvSpPr/>
          <p:nvPr/>
        </p:nvSpPr>
        <p:spPr>
          <a:xfrm>
            <a:off x="5486400" y="2971800"/>
            <a:ext cx="5714640" cy="1234080"/>
          </a:xfrm>
          <a:prstGeom prst="roundRect">
            <a:avLst>
              <a:gd name="adj" fmla="val 4444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Shape 9"/>
          <p:cNvSpPr/>
          <p:nvPr/>
        </p:nvSpPr>
        <p:spPr>
          <a:xfrm>
            <a:off x="5596200" y="3108960"/>
            <a:ext cx="45360" cy="95976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10"/>
          <p:cNvSpPr/>
          <p:nvPr/>
        </p:nvSpPr>
        <p:spPr>
          <a:xfrm>
            <a:off x="5733360" y="3117960"/>
            <a:ext cx="5330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És utána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11"/>
          <p:cNvSpPr/>
          <p:nvPr/>
        </p:nvSpPr>
        <p:spPr>
          <a:xfrm>
            <a:off x="5733360" y="3557160"/>
            <a:ext cx="53305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9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Mit lehet kinyerni belőle úgy, hogy az később kereshető és összekapcsolható legyen?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Shape 12"/>
          <p:cNvSpPr/>
          <p:nvPr/>
        </p:nvSpPr>
        <p:spPr>
          <a:xfrm>
            <a:off x="777240" y="5806440"/>
            <a:ext cx="10652400" cy="502560"/>
          </a:xfrm>
          <a:prstGeom prst="roundRect">
            <a:avLst>
              <a:gd name="adj" fmla="val 7273"/>
            </a:avLst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13"/>
          <p:cNvSpPr/>
          <p:nvPr/>
        </p:nvSpPr>
        <p:spPr>
          <a:xfrm>
            <a:off x="960120" y="5925240"/>
            <a:ext cx="1028664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A mennyiség miatt ismételhető munkafolyamatokra volt szükség.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PlaceHolder 1"/>
          <p:cNvSpPr>
            <a:spLocks noGrp="1"/>
          </p:cNvSpPr>
          <p:nvPr>
            <p:ph type="sldNum" idx="9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F873D0F5-E6ED-4B23-93F8-BF79EE03C3DD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 0"/>
          <p:cNvSpPr/>
          <p:nvPr/>
        </p:nvSpPr>
        <p:spPr>
          <a:xfrm>
            <a:off x="502920" y="384120"/>
            <a:ext cx="11063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Milyen állapotban vannak a PDF-ek?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Shape 1"/>
          <p:cNvSpPr/>
          <p:nvPr/>
        </p:nvSpPr>
        <p:spPr>
          <a:xfrm>
            <a:off x="685800" y="1280160"/>
            <a:ext cx="3337200" cy="1234080"/>
          </a:xfrm>
          <a:prstGeom prst="roundRect">
            <a:avLst>
              <a:gd name="adj" fmla="val 4444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Shape 2"/>
          <p:cNvSpPr/>
          <p:nvPr/>
        </p:nvSpPr>
        <p:spPr>
          <a:xfrm>
            <a:off x="795600" y="1417320"/>
            <a:ext cx="45360" cy="95976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3"/>
          <p:cNvSpPr/>
          <p:nvPr/>
        </p:nvSpPr>
        <p:spPr>
          <a:xfrm>
            <a:off x="932760" y="1426320"/>
            <a:ext cx="29530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Valódi szöveg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4"/>
          <p:cNvSpPr/>
          <p:nvPr/>
        </p:nvSpPr>
        <p:spPr>
          <a:xfrm>
            <a:off x="932760" y="1865520"/>
            <a:ext cx="295308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kereshető PDF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Shape 5"/>
          <p:cNvSpPr/>
          <p:nvPr/>
        </p:nvSpPr>
        <p:spPr>
          <a:xfrm>
            <a:off x="4434840" y="1280160"/>
            <a:ext cx="3337200" cy="1234080"/>
          </a:xfrm>
          <a:prstGeom prst="roundRect">
            <a:avLst>
              <a:gd name="adj" fmla="val 4444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Shape 6"/>
          <p:cNvSpPr/>
          <p:nvPr/>
        </p:nvSpPr>
        <p:spPr>
          <a:xfrm>
            <a:off x="4544640" y="1417320"/>
            <a:ext cx="45360" cy="95976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7"/>
          <p:cNvSpPr/>
          <p:nvPr/>
        </p:nvSpPr>
        <p:spPr>
          <a:xfrm>
            <a:off x="4681800" y="1426320"/>
            <a:ext cx="29530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Beszkennelt kép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8"/>
          <p:cNvSpPr/>
          <p:nvPr/>
        </p:nvSpPr>
        <p:spPr>
          <a:xfrm>
            <a:off x="4681800" y="1865520"/>
            <a:ext cx="295308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OCR kell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Shape 9"/>
          <p:cNvSpPr/>
          <p:nvPr/>
        </p:nvSpPr>
        <p:spPr>
          <a:xfrm>
            <a:off x="8183880" y="1280160"/>
            <a:ext cx="3337200" cy="1234080"/>
          </a:xfrm>
          <a:prstGeom prst="roundRect">
            <a:avLst>
              <a:gd name="adj" fmla="val 4444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Shape 10"/>
          <p:cNvSpPr/>
          <p:nvPr/>
        </p:nvSpPr>
        <p:spPr>
          <a:xfrm>
            <a:off x="8293680" y="1417320"/>
            <a:ext cx="45360" cy="959760"/>
          </a:xfrm>
          <a:prstGeom prst="rect">
            <a:avLst/>
          </a:prstGeom>
          <a:solidFill>
            <a:srgbClr val="c96a5a"/>
          </a:solidFill>
          <a:ln w="12600">
            <a:solidFill>
              <a:srgbClr val="c96a5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1"/>
          <p:cNvSpPr/>
          <p:nvPr/>
        </p:nvSpPr>
        <p:spPr>
          <a:xfrm>
            <a:off x="8430840" y="1426320"/>
            <a:ext cx="29530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Részben olvasható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12"/>
          <p:cNvSpPr/>
          <p:nvPr/>
        </p:nvSpPr>
        <p:spPr>
          <a:xfrm>
            <a:off x="8430840" y="1865520"/>
            <a:ext cx="295308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vegyes tartalom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Shape 13"/>
          <p:cNvSpPr/>
          <p:nvPr/>
        </p:nvSpPr>
        <p:spPr>
          <a:xfrm>
            <a:off x="2560320" y="2880360"/>
            <a:ext cx="3337200" cy="1234080"/>
          </a:xfrm>
          <a:prstGeom prst="roundRect">
            <a:avLst>
              <a:gd name="adj" fmla="val 4444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Shape 14"/>
          <p:cNvSpPr/>
          <p:nvPr/>
        </p:nvSpPr>
        <p:spPr>
          <a:xfrm>
            <a:off x="2670120" y="3017520"/>
            <a:ext cx="45360" cy="95976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15"/>
          <p:cNvSpPr/>
          <p:nvPr/>
        </p:nvSpPr>
        <p:spPr>
          <a:xfrm>
            <a:off x="2807280" y="3026520"/>
            <a:ext cx="29530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Sérült vagy védett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16"/>
          <p:cNvSpPr/>
          <p:nvPr/>
        </p:nvSpPr>
        <p:spPr>
          <a:xfrm>
            <a:off x="2807280" y="3465720"/>
            <a:ext cx="295308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külön kezelést igényel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Shape 17"/>
          <p:cNvSpPr/>
          <p:nvPr/>
        </p:nvSpPr>
        <p:spPr>
          <a:xfrm>
            <a:off x="6309360" y="2880360"/>
            <a:ext cx="3337200" cy="1234080"/>
          </a:xfrm>
          <a:prstGeom prst="roundRect">
            <a:avLst>
              <a:gd name="adj" fmla="val 4444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Shape 18"/>
          <p:cNvSpPr/>
          <p:nvPr/>
        </p:nvSpPr>
        <p:spPr>
          <a:xfrm>
            <a:off x="6419160" y="3017520"/>
            <a:ext cx="45360" cy="95976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19"/>
          <p:cNvSpPr/>
          <p:nvPr/>
        </p:nvSpPr>
        <p:spPr>
          <a:xfrm>
            <a:off x="6556320" y="3026520"/>
            <a:ext cx="29530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Duplikátum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20"/>
          <p:cNvSpPr/>
          <p:nvPr/>
        </p:nvSpPr>
        <p:spPr>
          <a:xfrm>
            <a:off x="6556320" y="3465720"/>
            <a:ext cx="295308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össze kell vetni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Shape 21"/>
          <p:cNvSpPr/>
          <p:nvPr/>
        </p:nvSpPr>
        <p:spPr>
          <a:xfrm>
            <a:off x="777240" y="5806440"/>
            <a:ext cx="10652400" cy="502560"/>
          </a:xfrm>
          <a:prstGeom prst="roundRect">
            <a:avLst>
              <a:gd name="adj" fmla="val 7273"/>
            </a:avLst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22"/>
          <p:cNvSpPr/>
          <p:nvPr/>
        </p:nvSpPr>
        <p:spPr>
          <a:xfrm>
            <a:off x="960120" y="5925240"/>
            <a:ext cx="1028664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Minden dokumentumnál először azt kellett eldönteni: feldolgozható-e?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PlaceHolder 1"/>
          <p:cNvSpPr>
            <a:spLocks noGrp="1"/>
          </p:cNvSpPr>
          <p:nvPr>
            <p:ph type="sldNum" idx="10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3766BE53-5AC1-42F8-9F1C-41CA5D808DAE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 0"/>
          <p:cNvSpPr/>
          <p:nvPr/>
        </p:nvSpPr>
        <p:spPr>
          <a:xfrm>
            <a:off x="502920" y="320040"/>
            <a:ext cx="3565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79" strike="noStrike" u="none">
                <a:solidFill>
                  <a:srgbClr val="2a7c78"/>
                </a:solidFill>
                <a:effectLst/>
                <a:uFillTx/>
                <a:latin typeface="Aptos"/>
                <a:ea typeface="Aptos"/>
              </a:rPr>
              <a:t>2026. SZEPTEMBER 18–21.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1"/>
          <p:cNvSpPr/>
          <p:nvPr/>
        </p:nvSpPr>
        <p:spPr>
          <a:xfrm>
            <a:off x="502920" y="658440"/>
            <a:ext cx="11063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OCR és szövegkinyerés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Shape 2"/>
          <p:cNvSpPr/>
          <p:nvPr/>
        </p:nvSpPr>
        <p:spPr>
          <a:xfrm>
            <a:off x="777240" y="1508760"/>
            <a:ext cx="2788560" cy="1188360"/>
          </a:xfrm>
          <a:prstGeom prst="roundRect">
            <a:avLst>
              <a:gd name="adj" fmla="val 4615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Shape 3"/>
          <p:cNvSpPr/>
          <p:nvPr/>
        </p:nvSpPr>
        <p:spPr>
          <a:xfrm>
            <a:off x="887040" y="1645920"/>
            <a:ext cx="45360" cy="91404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 4"/>
          <p:cNvSpPr/>
          <p:nvPr/>
        </p:nvSpPr>
        <p:spPr>
          <a:xfrm>
            <a:off x="1024200" y="1654920"/>
            <a:ext cx="24044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1. PDF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5"/>
          <p:cNvSpPr/>
          <p:nvPr/>
        </p:nvSpPr>
        <p:spPr>
          <a:xfrm>
            <a:off x="1024200" y="2094120"/>
            <a:ext cx="2404440" cy="4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eredeti dokumentum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Shape 6"/>
          <p:cNvSpPr/>
          <p:nvPr/>
        </p:nvSpPr>
        <p:spPr>
          <a:xfrm>
            <a:off x="3611880" y="2103120"/>
            <a:ext cx="594360" cy="360"/>
          </a:xfrm>
          <a:prstGeom prst="line">
            <a:avLst/>
          </a:prstGeom>
          <a:ln w="31680">
            <a:solidFill>
              <a:srgbClr val="2a7c7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Shape 7"/>
          <p:cNvSpPr/>
          <p:nvPr/>
        </p:nvSpPr>
        <p:spPr>
          <a:xfrm>
            <a:off x="4251960" y="1508760"/>
            <a:ext cx="3245760" cy="1188360"/>
          </a:xfrm>
          <a:prstGeom prst="roundRect">
            <a:avLst>
              <a:gd name="adj" fmla="val 4615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Shape 8"/>
          <p:cNvSpPr/>
          <p:nvPr/>
        </p:nvSpPr>
        <p:spPr>
          <a:xfrm>
            <a:off x="4361760" y="1645920"/>
            <a:ext cx="45360" cy="91404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9"/>
          <p:cNvSpPr/>
          <p:nvPr/>
        </p:nvSpPr>
        <p:spPr>
          <a:xfrm>
            <a:off x="4498920" y="1654920"/>
            <a:ext cx="2861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2. OCR, ha kell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10"/>
          <p:cNvSpPr/>
          <p:nvPr/>
        </p:nvSpPr>
        <p:spPr>
          <a:xfrm>
            <a:off x="4498920" y="2094120"/>
            <a:ext cx="2861640" cy="4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kép → géppel olvasható szöveg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Shape 11"/>
          <p:cNvSpPr/>
          <p:nvPr/>
        </p:nvSpPr>
        <p:spPr>
          <a:xfrm>
            <a:off x="7543800" y="2103120"/>
            <a:ext cx="594360" cy="360"/>
          </a:xfrm>
          <a:prstGeom prst="line">
            <a:avLst/>
          </a:prstGeom>
          <a:ln w="31680">
            <a:solidFill>
              <a:srgbClr val="2a7c7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Shape 12"/>
          <p:cNvSpPr/>
          <p:nvPr/>
        </p:nvSpPr>
        <p:spPr>
          <a:xfrm>
            <a:off x="8183880" y="1508760"/>
            <a:ext cx="3245760" cy="1188360"/>
          </a:xfrm>
          <a:prstGeom prst="roundRect">
            <a:avLst>
              <a:gd name="adj" fmla="val 4615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Shape 13"/>
          <p:cNvSpPr/>
          <p:nvPr/>
        </p:nvSpPr>
        <p:spPr>
          <a:xfrm>
            <a:off x="8293680" y="1645920"/>
            <a:ext cx="45360" cy="91404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14"/>
          <p:cNvSpPr/>
          <p:nvPr/>
        </p:nvSpPr>
        <p:spPr>
          <a:xfrm>
            <a:off x="8430840" y="1654920"/>
            <a:ext cx="2861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3. TXT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15"/>
          <p:cNvSpPr/>
          <p:nvPr/>
        </p:nvSpPr>
        <p:spPr>
          <a:xfrm>
            <a:off x="8430840" y="2094120"/>
            <a:ext cx="2861640" cy="4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egységes szöveges bemenet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6"/>
          <p:cNvSpPr/>
          <p:nvPr/>
        </p:nvSpPr>
        <p:spPr>
          <a:xfrm>
            <a:off x="914400" y="3429000"/>
            <a:ext cx="103323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A ChatGPT innentől már egy stabil, egységes szövegréteggel dolgozott.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17"/>
          <p:cNvSpPr/>
          <p:nvPr/>
        </p:nvSpPr>
        <p:spPr>
          <a:xfrm>
            <a:off x="914400" y="4160520"/>
            <a:ext cx="103323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Nem kellett minden új feladatnál újra a PDF-et értelmezni.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sldNum" idx="11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2FB1C089-C4F7-4861-8FC4-7466C6A14708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 0"/>
          <p:cNvSpPr/>
          <p:nvPr/>
        </p:nvSpPr>
        <p:spPr>
          <a:xfrm>
            <a:off x="502920" y="384120"/>
            <a:ext cx="11063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Mit nyertem ki egy PDF-ből?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Shape 1"/>
          <p:cNvSpPr/>
          <p:nvPr/>
        </p:nvSpPr>
        <p:spPr>
          <a:xfrm>
            <a:off x="731520" y="1325880"/>
            <a:ext cx="3245760" cy="840960"/>
          </a:xfrm>
          <a:prstGeom prst="roundRect">
            <a:avLst>
              <a:gd name="adj" fmla="val 6522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Shape 2"/>
          <p:cNvSpPr/>
          <p:nvPr/>
        </p:nvSpPr>
        <p:spPr>
          <a:xfrm>
            <a:off x="841320" y="1463040"/>
            <a:ext cx="45360" cy="56664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3"/>
          <p:cNvSpPr/>
          <p:nvPr/>
        </p:nvSpPr>
        <p:spPr>
          <a:xfrm>
            <a:off x="978480" y="1472040"/>
            <a:ext cx="286164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Cím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Shape 4"/>
          <p:cNvSpPr/>
          <p:nvPr/>
        </p:nvSpPr>
        <p:spPr>
          <a:xfrm>
            <a:off x="4434840" y="1325880"/>
            <a:ext cx="3245760" cy="840960"/>
          </a:xfrm>
          <a:prstGeom prst="roundRect">
            <a:avLst>
              <a:gd name="adj" fmla="val 6522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Shape 5"/>
          <p:cNvSpPr/>
          <p:nvPr/>
        </p:nvSpPr>
        <p:spPr>
          <a:xfrm>
            <a:off x="4544640" y="1463040"/>
            <a:ext cx="45360" cy="56664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6"/>
          <p:cNvSpPr/>
          <p:nvPr/>
        </p:nvSpPr>
        <p:spPr>
          <a:xfrm>
            <a:off x="4681800" y="1472040"/>
            <a:ext cx="286164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Szerző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Shape 7"/>
          <p:cNvSpPr/>
          <p:nvPr/>
        </p:nvSpPr>
        <p:spPr>
          <a:xfrm>
            <a:off x="8138160" y="1325880"/>
            <a:ext cx="3245760" cy="840960"/>
          </a:xfrm>
          <a:prstGeom prst="roundRect">
            <a:avLst>
              <a:gd name="adj" fmla="val 6522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Shape 8"/>
          <p:cNvSpPr/>
          <p:nvPr/>
        </p:nvSpPr>
        <p:spPr>
          <a:xfrm>
            <a:off x="8247960" y="1463040"/>
            <a:ext cx="45360" cy="56664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9"/>
          <p:cNvSpPr/>
          <p:nvPr/>
        </p:nvSpPr>
        <p:spPr>
          <a:xfrm>
            <a:off x="8385120" y="1472040"/>
            <a:ext cx="286164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Dátum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Shape 10"/>
          <p:cNvSpPr/>
          <p:nvPr/>
        </p:nvSpPr>
        <p:spPr>
          <a:xfrm>
            <a:off x="731520" y="2468880"/>
            <a:ext cx="3245760" cy="840960"/>
          </a:xfrm>
          <a:prstGeom prst="roundRect">
            <a:avLst>
              <a:gd name="adj" fmla="val 6522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Shape 11"/>
          <p:cNvSpPr/>
          <p:nvPr/>
        </p:nvSpPr>
        <p:spPr>
          <a:xfrm>
            <a:off x="841320" y="2606040"/>
            <a:ext cx="45360" cy="566640"/>
          </a:xfrm>
          <a:prstGeom prst="rect">
            <a:avLst/>
          </a:prstGeom>
          <a:solidFill>
            <a:srgbClr val="c96a5a"/>
          </a:solidFill>
          <a:ln w="12600">
            <a:solidFill>
              <a:srgbClr val="c96a5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12"/>
          <p:cNvSpPr/>
          <p:nvPr/>
        </p:nvSpPr>
        <p:spPr>
          <a:xfrm>
            <a:off x="978480" y="2615040"/>
            <a:ext cx="286164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Nyelv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Shape 13"/>
          <p:cNvSpPr/>
          <p:nvPr/>
        </p:nvSpPr>
        <p:spPr>
          <a:xfrm>
            <a:off x="4434840" y="2468880"/>
            <a:ext cx="3245760" cy="840960"/>
          </a:xfrm>
          <a:prstGeom prst="roundRect">
            <a:avLst>
              <a:gd name="adj" fmla="val 6522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Shape 14"/>
          <p:cNvSpPr/>
          <p:nvPr/>
        </p:nvSpPr>
        <p:spPr>
          <a:xfrm>
            <a:off x="4544640" y="2606040"/>
            <a:ext cx="45360" cy="56664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15"/>
          <p:cNvSpPr/>
          <p:nvPr/>
        </p:nvSpPr>
        <p:spPr>
          <a:xfrm>
            <a:off x="4681800" y="2615040"/>
            <a:ext cx="286164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Dokumentumtípus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Shape 16"/>
          <p:cNvSpPr/>
          <p:nvPr/>
        </p:nvSpPr>
        <p:spPr>
          <a:xfrm>
            <a:off x="8138160" y="2468880"/>
            <a:ext cx="3245760" cy="840960"/>
          </a:xfrm>
          <a:prstGeom prst="roundRect">
            <a:avLst>
              <a:gd name="adj" fmla="val 6522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Shape 17"/>
          <p:cNvSpPr/>
          <p:nvPr/>
        </p:nvSpPr>
        <p:spPr>
          <a:xfrm>
            <a:off x="8247960" y="2606040"/>
            <a:ext cx="45360" cy="56664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18"/>
          <p:cNvSpPr/>
          <p:nvPr/>
        </p:nvSpPr>
        <p:spPr>
          <a:xfrm>
            <a:off x="8385120" y="2615040"/>
            <a:ext cx="286164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Leírás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Shape 19"/>
          <p:cNvSpPr/>
          <p:nvPr/>
        </p:nvSpPr>
        <p:spPr>
          <a:xfrm>
            <a:off x="731520" y="3611880"/>
            <a:ext cx="3245760" cy="840960"/>
          </a:xfrm>
          <a:prstGeom prst="roundRect">
            <a:avLst>
              <a:gd name="adj" fmla="val 6522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Shape 20"/>
          <p:cNvSpPr/>
          <p:nvPr/>
        </p:nvSpPr>
        <p:spPr>
          <a:xfrm>
            <a:off x="841320" y="3749040"/>
            <a:ext cx="45360" cy="56664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21"/>
          <p:cNvSpPr/>
          <p:nvPr/>
        </p:nvSpPr>
        <p:spPr>
          <a:xfrm>
            <a:off x="978480" y="3758040"/>
            <a:ext cx="286164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Kulcsszavak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Shape 22"/>
          <p:cNvSpPr/>
          <p:nvPr/>
        </p:nvSpPr>
        <p:spPr>
          <a:xfrm>
            <a:off x="4434840" y="3611880"/>
            <a:ext cx="3245760" cy="840960"/>
          </a:xfrm>
          <a:prstGeom prst="roundRect">
            <a:avLst>
              <a:gd name="adj" fmla="val 6522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Shape 23"/>
          <p:cNvSpPr/>
          <p:nvPr/>
        </p:nvSpPr>
        <p:spPr>
          <a:xfrm>
            <a:off x="4544640" y="3749040"/>
            <a:ext cx="45360" cy="566640"/>
          </a:xfrm>
          <a:prstGeom prst="rect">
            <a:avLst/>
          </a:prstGeom>
          <a:solidFill>
            <a:srgbClr val="c96a5a"/>
          </a:solidFill>
          <a:ln w="12600">
            <a:solidFill>
              <a:srgbClr val="c96a5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24"/>
          <p:cNvSpPr/>
          <p:nvPr/>
        </p:nvSpPr>
        <p:spPr>
          <a:xfrm>
            <a:off x="4681800" y="3758040"/>
            <a:ext cx="286164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Személyek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Shape 25"/>
          <p:cNvSpPr/>
          <p:nvPr/>
        </p:nvSpPr>
        <p:spPr>
          <a:xfrm>
            <a:off x="8138160" y="3611880"/>
            <a:ext cx="3245760" cy="840960"/>
          </a:xfrm>
          <a:prstGeom prst="roundRect">
            <a:avLst>
              <a:gd name="adj" fmla="val 6522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Shape 26"/>
          <p:cNvSpPr/>
          <p:nvPr/>
        </p:nvSpPr>
        <p:spPr>
          <a:xfrm>
            <a:off x="8247960" y="3749040"/>
            <a:ext cx="45360" cy="56664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27"/>
          <p:cNvSpPr/>
          <p:nvPr/>
        </p:nvSpPr>
        <p:spPr>
          <a:xfrm>
            <a:off x="8385120" y="3758040"/>
            <a:ext cx="286164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Szervezetek és helyszínek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Shape 28"/>
          <p:cNvSpPr/>
          <p:nvPr/>
        </p:nvSpPr>
        <p:spPr>
          <a:xfrm>
            <a:off x="777240" y="5806440"/>
            <a:ext cx="10652400" cy="502560"/>
          </a:xfrm>
          <a:prstGeom prst="roundRect">
            <a:avLst>
              <a:gd name="adj" fmla="val 7273"/>
            </a:avLst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29"/>
          <p:cNvSpPr/>
          <p:nvPr/>
        </p:nvSpPr>
        <p:spPr>
          <a:xfrm>
            <a:off x="960120" y="5925240"/>
            <a:ext cx="1028664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Egy fájlból strukturált, összekapcsolható adatbázisrekord lett.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PlaceHolder 1"/>
          <p:cNvSpPr>
            <a:spLocks noGrp="1"/>
          </p:cNvSpPr>
          <p:nvPr>
            <p:ph type="sldNum" idx="12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C2819948-CC0B-4723-BFE2-9F3B55560033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 0"/>
          <p:cNvSpPr/>
          <p:nvPr/>
        </p:nvSpPr>
        <p:spPr>
          <a:xfrm>
            <a:off x="502920" y="384120"/>
            <a:ext cx="11063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Megjelentek az entitások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Shape 1"/>
          <p:cNvSpPr/>
          <p:nvPr/>
        </p:nvSpPr>
        <p:spPr>
          <a:xfrm flipH="1" flipV="1">
            <a:off x="3931920" y="2057400"/>
            <a:ext cx="1188720" cy="822960"/>
          </a:xfrm>
          <a:prstGeom prst="line">
            <a:avLst/>
          </a:prstGeom>
          <a:ln w="25560">
            <a:solidFill>
              <a:srgbClr val="aabdc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Shape 2"/>
          <p:cNvSpPr/>
          <p:nvPr/>
        </p:nvSpPr>
        <p:spPr>
          <a:xfrm flipV="1">
            <a:off x="6080760" y="2286000"/>
            <a:ext cx="360" cy="320040"/>
          </a:xfrm>
          <a:prstGeom prst="line">
            <a:avLst/>
          </a:prstGeom>
          <a:ln w="25560">
            <a:solidFill>
              <a:srgbClr val="aabdc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Shape 3"/>
          <p:cNvSpPr/>
          <p:nvPr/>
        </p:nvSpPr>
        <p:spPr>
          <a:xfrm flipV="1">
            <a:off x="7040880" y="2057400"/>
            <a:ext cx="1188720" cy="822960"/>
          </a:xfrm>
          <a:prstGeom prst="line">
            <a:avLst/>
          </a:prstGeom>
          <a:ln w="25560">
            <a:solidFill>
              <a:srgbClr val="aabdc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Shape 4"/>
          <p:cNvSpPr/>
          <p:nvPr/>
        </p:nvSpPr>
        <p:spPr>
          <a:xfrm>
            <a:off x="7040880" y="3291840"/>
            <a:ext cx="1188720" cy="777240"/>
          </a:xfrm>
          <a:prstGeom prst="line">
            <a:avLst/>
          </a:prstGeom>
          <a:ln w="25560">
            <a:solidFill>
              <a:srgbClr val="aabdc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Shape 5"/>
          <p:cNvSpPr/>
          <p:nvPr/>
        </p:nvSpPr>
        <p:spPr>
          <a:xfrm flipH="1">
            <a:off x="3931920" y="3291840"/>
            <a:ext cx="1188720" cy="777240"/>
          </a:xfrm>
          <a:prstGeom prst="line">
            <a:avLst/>
          </a:prstGeom>
          <a:ln w="25560">
            <a:solidFill>
              <a:srgbClr val="aabdc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Shape 6"/>
          <p:cNvSpPr/>
          <p:nvPr/>
        </p:nvSpPr>
        <p:spPr>
          <a:xfrm>
            <a:off x="5120640" y="2606040"/>
            <a:ext cx="1919880" cy="914040"/>
          </a:xfrm>
          <a:prstGeom prst="ellipse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7"/>
          <p:cNvSpPr/>
          <p:nvPr/>
        </p:nvSpPr>
        <p:spPr>
          <a:xfrm>
            <a:off x="5303520" y="2898720"/>
            <a:ext cx="15541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Dokumentum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Shape 8"/>
          <p:cNvSpPr/>
          <p:nvPr/>
        </p:nvSpPr>
        <p:spPr>
          <a:xfrm>
            <a:off x="1828800" y="1645920"/>
            <a:ext cx="2102760" cy="822600"/>
          </a:xfrm>
          <a:prstGeom prst="ellipse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 9"/>
          <p:cNvSpPr/>
          <p:nvPr/>
        </p:nvSpPr>
        <p:spPr>
          <a:xfrm>
            <a:off x="1965960" y="1929240"/>
            <a:ext cx="182844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Személy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Shape 10"/>
          <p:cNvSpPr/>
          <p:nvPr/>
        </p:nvSpPr>
        <p:spPr>
          <a:xfrm>
            <a:off x="5029200" y="1417320"/>
            <a:ext cx="2102760" cy="822600"/>
          </a:xfrm>
          <a:prstGeom prst="ellipse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11"/>
          <p:cNvSpPr/>
          <p:nvPr/>
        </p:nvSpPr>
        <p:spPr>
          <a:xfrm>
            <a:off x="5166360" y="1700640"/>
            <a:ext cx="182844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Szervezet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Shape 12"/>
          <p:cNvSpPr/>
          <p:nvPr/>
        </p:nvSpPr>
        <p:spPr>
          <a:xfrm>
            <a:off x="8229600" y="1645920"/>
            <a:ext cx="2102760" cy="822600"/>
          </a:xfrm>
          <a:prstGeom prst="ellipse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13"/>
          <p:cNvSpPr/>
          <p:nvPr/>
        </p:nvSpPr>
        <p:spPr>
          <a:xfrm>
            <a:off x="8366760" y="1929240"/>
            <a:ext cx="182844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Helyszín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Shape 14"/>
          <p:cNvSpPr/>
          <p:nvPr/>
        </p:nvSpPr>
        <p:spPr>
          <a:xfrm>
            <a:off x="8229600" y="3657600"/>
            <a:ext cx="2102760" cy="822600"/>
          </a:xfrm>
          <a:prstGeom prst="ellipse">
            <a:avLst/>
          </a:prstGeom>
          <a:solidFill>
            <a:srgbClr val="c96a5a"/>
          </a:solidFill>
          <a:ln w="12600">
            <a:solidFill>
              <a:srgbClr val="c96a5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 15"/>
          <p:cNvSpPr/>
          <p:nvPr/>
        </p:nvSpPr>
        <p:spPr>
          <a:xfrm>
            <a:off x="8366760" y="3940920"/>
            <a:ext cx="182844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Kulcsszó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Shape 16"/>
          <p:cNvSpPr/>
          <p:nvPr/>
        </p:nvSpPr>
        <p:spPr>
          <a:xfrm>
            <a:off x="1828800" y="3657600"/>
            <a:ext cx="2102760" cy="822600"/>
          </a:xfrm>
          <a:prstGeom prst="ellipse">
            <a:avLst/>
          </a:prstGeom>
          <a:solidFill>
            <a:srgbClr val="c96a5a"/>
          </a:solidFill>
          <a:ln w="12600">
            <a:solidFill>
              <a:srgbClr val="c96a5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17"/>
          <p:cNvSpPr/>
          <p:nvPr/>
        </p:nvSpPr>
        <p:spPr>
          <a:xfrm>
            <a:off x="1965960" y="3940920"/>
            <a:ext cx="182844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50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Projekt / esemény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18"/>
          <p:cNvSpPr/>
          <p:nvPr/>
        </p:nvSpPr>
        <p:spPr>
          <a:xfrm>
            <a:off x="777240" y="5806440"/>
            <a:ext cx="10652400" cy="502560"/>
          </a:xfrm>
          <a:prstGeom prst="roundRect">
            <a:avLst>
              <a:gd name="adj" fmla="val 7273"/>
            </a:avLst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 19"/>
          <p:cNvSpPr/>
          <p:nvPr/>
        </p:nvSpPr>
        <p:spPr>
          <a:xfrm>
            <a:off x="960120" y="5925240"/>
            <a:ext cx="1028664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Ha ugyanaz a személy 100 dokumentumban szerepel, egy személyhez 100 kapcsolat tartozik.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PlaceHolder 1"/>
          <p:cNvSpPr>
            <a:spLocks noGrp="1"/>
          </p:cNvSpPr>
          <p:nvPr>
            <p:ph type="sldNum" idx="13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E7E2F8AF-C7E7-497F-A3B3-4D2AA8E1B365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ext 0"/>
          <p:cNvSpPr/>
          <p:nvPr/>
        </p:nvSpPr>
        <p:spPr>
          <a:xfrm>
            <a:off x="502920" y="320040"/>
            <a:ext cx="3565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79" strike="noStrike" u="none">
                <a:solidFill>
                  <a:srgbClr val="2a7c78"/>
                </a:solidFill>
                <a:effectLst/>
                <a:uFillTx/>
                <a:latin typeface="Aptos"/>
                <a:ea typeface="Aptos"/>
              </a:rPr>
              <a:t>2026. SZEPTEMBER 21–24.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1"/>
          <p:cNvSpPr/>
          <p:nvPr/>
        </p:nvSpPr>
        <p:spPr>
          <a:xfrm>
            <a:off x="502920" y="658440"/>
            <a:ext cx="11063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Az adatok tisztítása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2"/>
          <p:cNvSpPr/>
          <p:nvPr/>
        </p:nvSpPr>
        <p:spPr>
          <a:xfrm>
            <a:off x="731520" y="1371600"/>
            <a:ext cx="5394600" cy="347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marL="228600" indent="-228600" defTabSz="914400">
              <a:lnSpc>
                <a:spcPct val="100000"/>
              </a:lnSpc>
              <a:buClr>
                <a:srgbClr val="1f2d38"/>
              </a:buClr>
              <a:buFont typeface="Symbol" charset="2"/>
              <a:buChar char=""/>
            </a:pPr>
            <a:r>
              <a:rPr b="0" lang="en-US" sz="19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ugyanaz a személy többféle néven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f2d38"/>
              </a:buClr>
              <a:buFont typeface="Symbol" charset="2"/>
              <a:buChar char=""/>
            </a:pPr>
            <a:r>
              <a:rPr b="0" lang="en-US" sz="19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magyar és angol szervezetnév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f2d38"/>
              </a:buClr>
              <a:buFont typeface="Symbol" charset="2"/>
              <a:buChar char=""/>
            </a:pPr>
            <a:r>
              <a:rPr b="0" lang="en-US" sz="19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hasonló nevű, de különböző emberek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f2d38"/>
              </a:buClr>
              <a:buFont typeface="Symbol" charset="2"/>
              <a:buChar char=""/>
            </a:pPr>
            <a:r>
              <a:rPr b="0" lang="en-US" sz="19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hibás címek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f2d38"/>
              </a:buClr>
              <a:buFont typeface="Symbol" charset="2"/>
              <a:buChar char=""/>
            </a:pPr>
            <a:r>
              <a:rPr b="0" lang="en-US" sz="19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eltérő kulcsszóalakok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Shape 3"/>
          <p:cNvSpPr/>
          <p:nvPr/>
        </p:nvSpPr>
        <p:spPr>
          <a:xfrm>
            <a:off x="6446520" y="1325880"/>
            <a:ext cx="4800240" cy="1005480"/>
          </a:xfrm>
          <a:prstGeom prst="roundRect">
            <a:avLst>
              <a:gd name="adj" fmla="val 5455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4"/>
          <p:cNvSpPr/>
          <p:nvPr/>
        </p:nvSpPr>
        <p:spPr>
          <a:xfrm>
            <a:off x="6556320" y="1463040"/>
            <a:ext cx="45360" cy="73116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 5"/>
          <p:cNvSpPr/>
          <p:nvPr/>
        </p:nvSpPr>
        <p:spPr>
          <a:xfrm>
            <a:off x="6693480" y="1472040"/>
            <a:ext cx="4416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850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Itt már nem egyszerű adatkinyerés történt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6"/>
          <p:cNvSpPr/>
          <p:nvPr/>
        </p:nvSpPr>
        <p:spPr>
          <a:xfrm>
            <a:off x="6693480" y="1911240"/>
            <a:ext cx="4416120" cy="28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Döntés, ellenőrzés és normalizálás kellett.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Shape 7"/>
          <p:cNvSpPr/>
          <p:nvPr/>
        </p:nvSpPr>
        <p:spPr>
          <a:xfrm>
            <a:off x="6446520" y="2651760"/>
            <a:ext cx="4800240" cy="1005480"/>
          </a:xfrm>
          <a:prstGeom prst="roundRect">
            <a:avLst>
              <a:gd name="adj" fmla="val 5455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Shape 8"/>
          <p:cNvSpPr/>
          <p:nvPr/>
        </p:nvSpPr>
        <p:spPr>
          <a:xfrm>
            <a:off x="6556320" y="2788920"/>
            <a:ext cx="45360" cy="73116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9"/>
          <p:cNvSpPr/>
          <p:nvPr/>
        </p:nvSpPr>
        <p:spPr>
          <a:xfrm>
            <a:off x="6693480" y="2797920"/>
            <a:ext cx="4416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Sok javítást a ChatGPT végzett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10"/>
          <p:cNvSpPr/>
          <p:nvPr/>
        </p:nvSpPr>
        <p:spPr>
          <a:xfrm>
            <a:off x="6693480" y="3237120"/>
            <a:ext cx="4416120" cy="28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A rekordok több mezőjét együtt vizsgálta.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Shape 11"/>
          <p:cNvSpPr/>
          <p:nvPr/>
        </p:nvSpPr>
        <p:spPr>
          <a:xfrm>
            <a:off x="6446520" y="3977640"/>
            <a:ext cx="4800240" cy="1005480"/>
          </a:xfrm>
          <a:prstGeom prst="roundRect">
            <a:avLst>
              <a:gd name="adj" fmla="val 5455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Shape 12"/>
          <p:cNvSpPr/>
          <p:nvPr/>
        </p:nvSpPr>
        <p:spPr>
          <a:xfrm>
            <a:off x="6556320" y="4114800"/>
            <a:ext cx="45360" cy="73116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 13"/>
          <p:cNvSpPr/>
          <p:nvPr/>
        </p:nvSpPr>
        <p:spPr>
          <a:xfrm>
            <a:off x="6693480" y="4123800"/>
            <a:ext cx="4416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Én a következő feladatot jelöltem ki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14"/>
          <p:cNvSpPr/>
          <p:nvPr/>
        </p:nvSpPr>
        <p:spPr>
          <a:xfrm>
            <a:off x="6693480" y="4563000"/>
            <a:ext cx="4416120" cy="28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Például: „nézd meg a duplikátumokat”.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PlaceHolder 1"/>
          <p:cNvSpPr>
            <a:spLocks noGrp="1"/>
          </p:cNvSpPr>
          <p:nvPr>
            <p:ph type="sldNum" idx="14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08B88B72-4DEB-4BF8-B44A-C3AE59B67147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 0"/>
          <p:cNvSpPr/>
          <p:nvPr/>
        </p:nvSpPr>
        <p:spPr>
          <a:xfrm>
            <a:off x="502920" y="384120"/>
            <a:ext cx="11063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Hogyan dolgoztam a ChatGPT-vel?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Shape 1"/>
          <p:cNvSpPr/>
          <p:nvPr/>
        </p:nvSpPr>
        <p:spPr>
          <a:xfrm>
            <a:off x="502920" y="1554480"/>
            <a:ext cx="1938240" cy="1919880"/>
          </a:xfrm>
          <a:prstGeom prst="roundRect">
            <a:avLst>
              <a:gd name="adj" fmla="val 2381"/>
            </a:avLst>
          </a:prstGeom>
          <a:solidFill>
            <a:srgbClr val="fbfaf6"/>
          </a:solidFill>
          <a:ln w="12600">
            <a:solidFill>
              <a:srgbClr val="d8d9d4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2"/>
          <p:cNvSpPr/>
          <p:nvPr/>
        </p:nvSpPr>
        <p:spPr>
          <a:xfrm>
            <a:off x="658440" y="17373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2a7c78"/>
                </a:solidFill>
                <a:effectLst/>
                <a:uFillTx/>
                <a:latin typeface="Aptos Display"/>
                <a:ea typeface="Aptos Display"/>
              </a:rPr>
              <a:t>1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3"/>
          <p:cNvSpPr/>
          <p:nvPr/>
        </p:nvSpPr>
        <p:spPr>
          <a:xfrm>
            <a:off x="658440" y="2331720"/>
            <a:ext cx="16272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Észrevettem egy problémát</a:t>
            </a:r>
            <a:endParaRPr b="0" lang="en-US" sz="1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Shape 4"/>
          <p:cNvSpPr/>
          <p:nvPr/>
        </p:nvSpPr>
        <p:spPr>
          <a:xfrm>
            <a:off x="2468880" y="2514600"/>
            <a:ext cx="255960" cy="360"/>
          </a:xfrm>
          <a:prstGeom prst="line">
            <a:avLst/>
          </a:prstGeom>
          <a:ln w="25560">
            <a:solidFill>
              <a:srgbClr val="2a7c7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Shape 5"/>
          <p:cNvSpPr/>
          <p:nvPr/>
        </p:nvSpPr>
        <p:spPr>
          <a:xfrm>
            <a:off x="2816280" y="1554480"/>
            <a:ext cx="1938240" cy="1919880"/>
          </a:xfrm>
          <a:prstGeom prst="roundRect">
            <a:avLst>
              <a:gd name="adj" fmla="val 2381"/>
            </a:avLst>
          </a:prstGeom>
          <a:solidFill>
            <a:srgbClr val="fbfaf6"/>
          </a:solidFill>
          <a:ln w="12600">
            <a:solidFill>
              <a:srgbClr val="d8d9d4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6"/>
          <p:cNvSpPr/>
          <p:nvPr/>
        </p:nvSpPr>
        <p:spPr>
          <a:xfrm>
            <a:off x="2971800" y="17373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2a7c78"/>
                </a:solidFill>
                <a:effectLst/>
                <a:uFillTx/>
                <a:latin typeface="Aptos Display"/>
                <a:ea typeface="Aptos Display"/>
              </a:rPr>
              <a:t>2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7"/>
          <p:cNvSpPr/>
          <p:nvPr/>
        </p:nvSpPr>
        <p:spPr>
          <a:xfrm>
            <a:off x="2971800" y="2331720"/>
            <a:ext cx="16272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Megadtam a feladatot</a:t>
            </a:r>
            <a:endParaRPr b="0" lang="en-US" sz="1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Shape 8"/>
          <p:cNvSpPr/>
          <p:nvPr/>
        </p:nvSpPr>
        <p:spPr>
          <a:xfrm>
            <a:off x="4782240" y="2514600"/>
            <a:ext cx="255960" cy="360"/>
          </a:xfrm>
          <a:prstGeom prst="line">
            <a:avLst/>
          </a:prstGeom>
          <a:ln w="25560">
            <a:solidFill>
              <a:srgbClr val="2a7c7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Shape 9"/>
          <p:cNvSpPr/>
          <p:nvPr/>
        </p:nvSpPr>
        <p:spPr>
          <a:xfrm>
            <a:off x="5129640" y="1554480"/>
            <a:ext cx="1938240" cy="1919880"/>
          </a:xfrm>
          <a:prstGeom prst="roundRect">
            <a:avLst>
              <a:gd name="adj" fmla="val 2381"/>
            </a:avLst>
          </a:prstGeom>
          <a:solidFill>
            <a:srgbClr val="fbfaf6"/>
          </a:solidFill>
          <a:ln w="12600">
            <a:solidFill>
              <a:srgbClr val="d8d9d4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 10"/>
          <p:cNvSpPr/>
          <p:nvPr/>
        </p:nvSpPr>
        <p:spPr>
          <a:xfrm>
            <a:off x="5285160" y="17373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2a7c78"/>
                </a:solidFill>
                <a:effectLst/>
                <a:uFillTx/>
                <a:latin typeface="Aptos Display"/>
                <a:ea typeface="Aptos Display"/>
              </a:rPr>
              <a:t>3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 11"/>
          <p:cNvSpPr/>
          <p:nvPr/>
        </p:nvSpPr>
        <p:spPr>
          <a:xfrm>
            <a:off x="5285160" y="2331720"/>
            <a:ext cx="16272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ChatGPT elemezte és javította</a:t>
            </a:r>
            <a:endParaRPr b="0" lang="en-US" sz="1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Shape 12"/>
          <p:cNvSpPr/>
          <p:nvPr/>
        </p:nvSpPr>
        <p:spPr>
          <a:xfrm>
            <a:off x="7095600" y="2514600"/>
            <a:ext cx="255960" cy="360"/>
          </a:xfrm>
          <a:prstGeom prst="line">
            <a:avLst/>
          </a:prstGeom>
          <a:ln w="25560">
            <a:solidFill>
              <a:srgbClr val="2a7c7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Shape 13"/>
          <p:cNvSpPr/>
          <p:nvPr/>
        </p:nvSpPr>
        <p:spPr>
          <a:xfrm>
            <a:off x="7443360" y="1554480"/>
            <a:ext cx="1938240" cy="1919880"/>
          </a:xfrm>
          <a:prstGeom prst="roundRect">
            <a:avLst>
              <a:gd name="adj" fmla="val 2381"/>
            </a:avLst>
          </a:prstGeom>
          <a:solidFill>
            <a:srgbClr val="fbfaf6"/>
          </a:solidFill>
          <a:ln w="12600">
            <a:solidFill>
              <a:srgbClr val="d8d9d4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 14"/>
          <p:cNvSpPr/>
          <p:nvPr/>
        </p:nvSpPr>
        <p:spPr>
          <a:xfrm>
            <a:off x="7598520" y="17373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2a7c78"/>
                </a:solidFill>
                <a:effectLst/>
                <a:uFillTx/>
                <a:latin typeface="Aptos Display"/>
                <a:ea typeface="Aptos Display"/>
              </a:rPr>
              <a:t>4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 15"/>
          <p:cNvSpPr/>
          <p:nvPr/>
        </p:nvSpPr>
        <p:spPr>
          <a:xfrm>
            <a:off x="7598520" y="2331720"/>
            <a:ext cx="16272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Megnéztem az eredményt</a:t>
            </a:r>
            <a:endParaRPr b="0" lang="en-US" sz="1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Shape 16"/>
          <p:cNvSpPr/>
          <p:nvPr/>
        </p:nvSpPr>
        <p:spPr>
          <a:xfrm>
            <a:off x="9408960" y="2514600"/>
            <a:ext cx="255960" cy="360"/>
          </a:xfrm>
          <a:prstGeom prst="line">
            <a:avLst/>
          </a:prstGeom>
          <a:ln w="25560">
            <a:solidFill>
              <a:srgbClr val="2a7c7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Shape 17"/>
          <p:cNvSpPr/>
          <p:nvPr/>
        </p:nvSpPr>
        <p:spPr>
          <a:xfrm>
            <a:off x="9756720" y="1554480"/>
            <a:ext cx="1938240" cy="1919880"/>
          </a:xfrm>
          <a:prstGeom prst="roundRect">
            <a:avLst>
              <a:gd name="adj" fmla="val 2381"/>
            </a:avLst>
          </a:prstGeom>
          <a:solidFill>
            <a:srgbClr val="fbfaf6"/>
          </a:solidFill>
          <a:ln w="12600">
            <a:solidFill>
              <a:srgbClr val="d8d9d4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18"/>
          <p:cNvSpPr/>
          <p:nvPr/>
        </p:nvSpPr>
        <p:spPr>
          <a:xfrm>
            <a:off x="9912240" y="17373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2a7c78"/>
                </a:solidFill>
                <a:effectLst/>
                <a:uFillTx/>
                <a:latin typeface="Aptos Display"/>
                <a:ea typeface="Aptos Display"/>
              </a:rPr>
              <a:t>5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 19"/>
          <p:cNvSpPr/>
          <p:nvPr/>
        </p:nvSpPr>
        <p:spPr>
          <a:xfrm>
            <a:off x="9912240" y="2331720"/>
            <a:ext cx="16272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Kijelöltem a következő lépést</a:t>
            </a:r>
            <a:endParaRPr b="0" lang="en-US" sz="1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Text 20"/>
          <p:cNvSpPr/>
          <p:nvPr/>
        </p:nvSpPr>
        <p:spPr>
          <a:xfrm>
            <a:off x="914400" y="4251960"/>
            <a:ext cx="103323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23a59"/>
                </a:solidFill>
                <a:effectLst/>
                <a:uFillTx/>
                <a:latin typeface="Aptos Display"/>
                <a:ea typeface="Aptos Display"/>
              </a:rPr>
              <a:t>Nem egy kész tervet hajtottam végre. A folyamatot orchestráltam.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PlaceHolder 1"/>
          <p:cNvSpPr>
            <a:spLocks noGrp="1"/>
          </p:cNvSpPr>
          <p:nvPr>
            <p:ph type="sldNum" idx="15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18924556-9E89-4E2E-BB8F-1EB1AF48C3CD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ext 0"/>
          <p:cNvSpPr/>
          <p:nvPr/>
        </p:nvSpPr>
        <p:spPr>
          <a:xfrm>
            <a:off x="502920" y="384120"/>
            <a:ext cx="11063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Példa: névváltozatok és duplikátumok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Shape 1"/>
          <p:cNvSpPr/>
          <p:nvPr/>
        </p:nvSpPr>
        <p:spPr>
          <a:xfrm>
            <a:off x="685800" y="1325880"/>
            <a:ext cx="4663080" cy="1462680"/>
          </a:xfrm>
          <a:prstGeom prst="roundRect">
            <a:avLst>
              <a:gd name="adj" fmla="val 3750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Shape 2"/>
          <p:cNvSpPr/>
          <p:nvPr/>
        </p:nvSpPr>
        <p:spPr>
          <a:xfrm>
            <a:off x="795600" y="1463040"/>
            <a:ext cx="45360" cy="118836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3"/>
          <p:cNvSpPr/>
          <p:nvPr/>
        </p:nvSpPr>
        <p:spPr>
          <a:xfrm>
            <a:off x="932760" y="1472040"/>
            <a:ext cx="42789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850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Ugyanaz az ember lehet többféle rekord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4"/>
          <p:cNvSpPr/>
          <p:nvPr/>
        </p:nvSpPr>
        <p:spPr>
          <a:xfrm>
            <a:off x="932760" y="1911240"/>
            <a:ext cx="4278960" cy="74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5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magyar névsorrend • angol névsorrend • ékezetes/ékezet nélküli forma • más beosztás mellett ugyanaz a személy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Shape 5"/>
          <p:cNvSpPr/>
          <p:nvPr/>
        </p:nvSpPr>
        <p:spPr>
          <a:xfrm>
            <a:off x="5623560" y="1325880"/>
            <a:ext cx="5486040" cy="914040"/>
          </a:xfrm>
          <a:prstGeom prst="roundRect">
            <a:avLst>
              <a:gd name="adj" fmla="val 6000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Shape 6"/>
          <p:cNvSpPr/>
          <p:nvPr/>
        </p:nvSpPr>
        <p:spPr>
          <a:xfrm>
            <a:off x="5733360" y="1463040"/>
            <a:ext cx="45360" cy="63972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 7"/>
          <p:cNvSpPr/>
          <p:nvPr/>
        </p:nvSpPr>
        <p:spPr>
          <a:xfrm>
            <a:off x="5870520" y="1472040"/>
            <a:ext cx="510192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A ChatGPT több adatot vetett össze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Shape 8"/>
          <p:cNvSpPr/>
          <p:nvPr/>
        </p:nvSpPr>
        <p:spPr>
          <a:xfrm>
            <a:off x="5715000" y="2514600"/>
            <a:ext cx="2377080" cy="383760"/>
          </a:xfrm>
          <a:prstGeom prst="roundRect">
            <a:avLst>
              <a:gd name="adj" fmla="val 23810"/>
            </a:avLst>
          </a:prstGeom>
          <a:solidFill>
            <a:srgbClr val="fbfaf6"/>
          </a:solidFill>
          <a:ln w="12600">
            <a:solidFill>
              <a:srgbClr val="d4d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Shape 9"/>
          <p:cNvSpPr/>
          <p:nvPr/>
        </p:nvSpPr>
        <p:spPr>
          <a:xfrm>
            <a:off x="5788080" y="2587680"/>
            <a:ext cx="36360" cy="23724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10"/>
          <p:cNvSpPr/>
          <p:nvPr/>
        </p:nvSpPr>
        <p:spPr>
          <a:xfrm>
            <a:off x="5879520" y="2601360"/>
            <a:ext cx="21211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név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Shape 11"/>
          <p:cNvSpPr/>
          <p:nvPr/>
        </p:nvSpPr>
        <p:spPr>
          <a:xfrm>
            <a:off x="8412480" y="2514600"/>
            <a:ext cx="2377080" cy="383760"/>
          </a:xfrm>
          <a:prstGeom prst="roundRect">
            <a:avLst>
              <a:gd name="adj" fmla="val 23810"/>
            </a:avLst>
          </a:prstGeom>
          <a:solidFill>
            <a:srgbClr val="fbfaf6"/>
          </a:solidFill>
          <a:ln w="12600">
            <a:solidFill>
              <a:srgbClr val="d4d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Shape 12"/>
          <p:cNvSpPr/>
          <p:nvPr/>
        </p:nvSpPr>
        <p:spPr>
          <a:xfrm>
            <a:off x="8485560" y="2587680"/>
            <a:ext cx="36360" cy="23724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 13"/>
          <p:cNvSpPr/>
          <p:nvPr/>
        </p:nvSpPr>
        <p:spPr>
          <a:xfrm>
            <a:off x="8577000" y="2601360"/>
            <a:ext cx="21211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intézmény és beosztás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Shape 14"/>
          <p:cNvSpPr/>
          <p:nvPr/>
        </p:nvSpPr>
        <p:spPr>
          <a:xfrm>
            <a:off x="5715000" y="3173040"/>
            <a:ext cx="2377080" cy="383760"/>
          </a:xfrm>
          <a:prstGeom prst="roundRect">
            <a:avLst>
              <a:gd name="adj" fmla="val 23810"/>
            </a:avLst>
          </a:prstGeom>
          <a:solidFill>
            <a:srgbClr val="fbfaf6"/>
          </a:solidFill>
          <a:ln w="12600">
            <a:solidFill>
              <a:srgbClr val="d4d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Shape 15"/>
          <p:cNvSpPr/>
          <p:nvPr/>
        </p:nvSpPr>
        <p:spPr>
          <a:xfrm>
            <a:off x="5788080" y="3246120"/>
            <a:ext cx="36360" cy="23724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 16"/>
          <p:cNvSpPr/>
          <p:nvPr/>
        </p:nvSpPr>
        <p:spPr>
          <a:xfrm>
            <a:off x="5879520" y="3259800"/>
            <a:ext cx="21211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MTMT-azonosító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Shape 17"/>
          <p:cNvSpPr/>
          <p:nvPr/>
        </p:nvSpPr>
        <p:spPr>
          <a:xfrm>
            <a:off x="8412480" y="3173040"/>
            <a:ext cx="2377080" cy="383760"/>
          </a:xfrm>
          <a:prstGeom prst="roundRect">
            <a:avLst>
              <a:gd name="adj" fmla="val 23810"/>
            </a:avLst>
          </a:prstGeom>
          <a:solidFill>
            <a:srgbClr val="fbfaf6"/>
          </a:solidFill>
          <a:ln w="12600">
            <a:solidFill>
              <a:srgbClr val="d4d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Shape 18"/>
          <p:cNvSpPr/>
          <p:nvPr/>
        </p:nvSpPr>
        <p:spPr>
          <a:xfrm>
            <a:off x="8485560" y="3246120"/>
            <a:ext cx="36360" cy="237240"/>
          </a:xfrm>
          <a:prstGeom prst="rect">
            <a:avLst/>
          </a:prstGeom>
          <a:solidFill>
            <a:srgbClr val="c96a5a"/>
          </a:solidFill>
          <a:ln w="12600">
            <a:solidFill>
              <a:srgbClr val="c96a5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 19"/>
          <p:cNvSpPr/>
          <p:nvPr/>
        </p:nvSpPr>
        <p:spPr>
          <a:xfrm>
            <a:off x="8577000" y="3259800"/>
            <a:ext cx="21211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publikációk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Shape 20"/>
          <p:cNvSpPr/>
          <p:nvPr/>
        </p:nvSpPr>
        <p:spPr>
          <a:xfrm>
            <a:off x="5715000" y="3831480"/>
            <a:ext cx="2377080" cy="383760"/>
          </a:xfrm>
          <a:prstGeom prst="roundRect">
            <a:avLst>
              <a:gd name="adj" fmla="val 23810"/>
            </a:avLst>
          </a:prstGeom>
          <a:solidFill>
            <a:srgbClr val="fbfaf6"/>
          </a:solidFill>
          <a:ln w="12600">
            <a:solidFill>
              <a:srgbClr val="d4d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Shape 21"/>
          <p:cNvSpPr/>
          <p:nvPr/>
        </p:nvSpPr>
        <p:spPr>
          <a:xfrm>
            <a:off x="5788080" y="3904560"/>
            <a:ext cx="36360" cy="23724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 22"/>
          <p:cNvSpPr/>
          <p:nvPr/>
        </p:nvSpPr>
        <p:spPr>
          <a:xfrm>
            <a:off x="5879520" y="3918240"/>
            <a:ext cx="21211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kapcsolatok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Shape 23"/>
          <p:cNvSpPr/>
          <p:nvPr/>
        </p:nvSpPr>
        <p:spPr>
          <a:xfrm>
            <a:off x="8412480" y="3831480"/>
            <a:ext cx="2377080" cy="383760"/>
          </a:xfrm>
          <a:prstGeom prst="roundRect">
            <a:avLst>
              <a:gd name="adj" fmla="val 23810"/>
            </a:avLst>
          </a:prstGeom>
          <a:solidFill>
            <a:srgbClr val="fbfaf6"/>
          </a:solidFill>
          <a:ln w="12600">
            <a:solidFill>
              <a:srgbClr val="d4d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Shape 24"/>
          <p:cNvSpPr/>
          <p:nvPr/>
        </p:nvSpPr>
        <p:spPr>
          <a:xfrm>
            <a:off x="8485560" y="3904560"/>
            <a:ext cx="36360" cy="23724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25"/>
          <p:cNvSpPr/>
          <p:nvPr/>
        </p:nvSpPr>
        <p:spPr>
          <a:xfrm>
            <a:off x="8577000" y="3918240"/>
            <a:ext cx="21211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névváltozatok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Shape 26"/>
          <p:cNvSpPr/>
          <p:nvPr/>
        </p:nvSpPr>
        <p:spPr>
          <a:xfrm>
            <a:off x="777240" y="5806440"/>
            <a:ext cx="10652400" cy="502560"/>
          </a:xfrm>
          <a:prstGeom prst="roundRect">
            <a:avLst>
              <a:gd name="adj" fmla="val 7273"/>
            </a:avLst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" name="Text 27"/>
          <p:cNvSpPr/>
          <p:nvPr/>
        </p:nvSpPr>
        <p:spPr>
          <a:xfrm>
            <a:off x="960120" y="5925240"/>
            <a:ext cx="1028664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Így sok esetben automatikusan eldönthető volt, hogy ugyanarról a személyről van-e szó.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PlaceHolder 1"/>
          <p:cNvSpPr>
            <a:spLocks noGrp="1"/>
          </p:cNvSpPr>
          <p:nvPr>
            <p:ph type="sldNum" idx="16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E1B5930A-E3FB-412B-8D7A-3740604B4B0E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ext 0"/>
          <p:cNvSpPr/>
          <p:nvPr/>
        </p:nvSpPr>
        <p:spPr>
          <a:xfrm>
            <a:off x="502920" y="384120"/>
            <a:ext cx="11063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Példa: a kulcsszavak rendezése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Shape 1"/>
          <p:cNvSpPr/>
          <p:nvPr/>
        </p:nvSpPr>
        <p:spPr>
          <a:xfrm>
            <a:off x="685800" y="1417320"/>
            <a:ext cx="2331360" cy="383760"/>
          </a:xfrm>
          <a:prstGeom prst="roundRect">
            <a:avLst>
              <a:gd name="adj" fmla="val 23810"/>
            </a:avLst>
          </a:prstGeom>
          <a:solidFill>
            <a:srgbClr val="fbfaf6"/>
          </a:solidFill>
          <a:ln w="12600">
            <a:solidFill>
              <a:srgbClr val="d4d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Shape 2"/>
          <p:cNvSpPr/>
          <p:nvPr/>
        </p:nvSpPr>
        <p:spPr>
          <a:xfrm>
            <a:off x="758880" y="1490400"/>
            <a:ext cx="36360" cy="23724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 3"/>
          <p:cNvSpPr/>
          <p:nvPr/>
        </p:nvSpPr>
        <p:spPr>
          <a:xfrm>
            <a:off x="850320" y="1504080"/>
            <a:ext cx="20754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7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mesterséges intelligencia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Shape 4"/>
          <p:cNvSpPr/>
          <p:nvPr/>
        </p:nvSpPr>
        <p:spPr>
          <a:xfrm>
            <a:off x="3474720" y="1417320"/>
            <a:ext cx="2331360" cy="383760"/>
          </a:xfrm>
          <a:prstGeom prst="roundRect">
            <a:avLst>
              <a:gd name="adj" fmla="val 23810"/>
            </a:avLst>
          </a:prstGeom>
          <a:solidFill>
            <a:srgbClr val="fbfaf6"/>
          </a:solidFill>
          <a:ln w="12600">
            <a:solidFill>
              <a:srgbClr val="d4d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Shape 5"/>
          <p:cNvSpPr/>
          <p:nvPr/>
        </p:nvSpPr>
        <p:spPr>
          <a:xfrm>
            <a:off x="3547800" y="1490400"/>
            <a:ext cx="36360" cy="23724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" name="Text 6"/>
          <p:cNvSpPr/>
          <p:nvPr/>
        </p:nvSpPr>
        <p:spPr>
          <a:xfrm>
            <a:off x="3639240" y="1504080"/>
            <a:ext cx="20754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AI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5" name="Shape 7"/>
          <p:cNvSpPr/>
          <p:nvPr/>
        </p:nvSpPr>
        <p:spPr>
          <a:xfrm>
            <a:off x="6263640" y="1417320"/>
            <a:ext cx="2331360" cy="383760"/>
          </a:xfrm>
          <a:prstGeom prst="roundRect">
            <a:avLst>
              <a:gd name="adj" fmla="val 23810"/>
            </a:avLst>
          </a:prstGeom>
          <a:solidFill>
            <a:srgbClr val="fbfaf6"/>
          </a:solidFill>
          <a:ln w="12600">
            <a:solidFill>
              <a:srgbClr val="d4d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Shape 8"/>
          <p:cNvSpPr/>
          <p:nvPr/>
        </p:nvSpPr>
        <p:spPr>
          <a:xfrm>
            <a:off x="6336720" y="1490400"/>
            <a:ext cx="36360" cy="23724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9"/>
          <p:cNvSpPr/>
          <p:nvPr/>
        </p:nvSpPr>
        <p:spPr>
          <a:xfrm>
            <a:off x="6428160" y="1504080"/>
            <a:ext cx="20754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artificial intelligence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Shape 10"/>
          <p:cNvSpPr/>
          <p:nvPr/>
        </p:nvSpPr>
        <p:spPr>
          <a:xfrm>
            <a:off x="9052560" y="1417320"/>
            <a:ext cx="2331360" cy="383760"/>
          </a:xfrm>
          <a:prstGeom prst="roundRect">
            <a:avLst>
              <a:gd name="adj" fmla="val 23810"/>
            </a:avLst>
          </a:prstGeom>
          <a:solidFill>
            <a:srgbClr val="fbfaf6"/>
          </a:solidFill>
          <a:ln w="12600">
            <a:solidFill>
              <a:srgbClr val="d4d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Shape 11"/>
          <p:cNvSpPr/>
          <p:nvPr/>
        </p:nvSpPr>
        <p:spPr>
          <a:xfrm>
            <a:off x="9125640" y="1490400"/>
            <a:ext cx="36360" cy="237240"/>
          </a:xfrm>
          <a:prstGeom prst="rect">
            <a:avLst/>
          </a:prstGeom>
          <a:solidFill>
            <a:srgbClr val="c96a5a"/>
          </a:solidFill>
          <a:ln w="12600">
            <a:solidFill>
              <a:srgbClr val="c96a5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12"/>
          <p:cNvSpPr/>
          <p:nvPr/>
        </p:nvSpPr>
        <p:spPr>
          <a:xfrm>
            <a:off x="9217080" y="1504080"/>
            <a:ext cx="20754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MI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13"/>
          <p:cNvSpPr/>
          <p:nvPr/>
        </p:nvSpPr>
        <p:spPr>
          <a:xfrm>
            <a:off x="4617720" y="2331720"/>
            <a:ext cx="2925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konszolidáció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Shape 14"/>
          <p:cNvSpPr/>
          <p:nvPr/>
        </p:nvSpPr>
        <p:spPr>
          <a:xfrm>
            <a:off x="6080760" y="2697480"/>
            <a:ext cx="360" cy="365760"/>
          </a:xfrm>
          <a:prstGeom prst="line">
            <a:avLst/>
          </a:prstGeom>
          <a:ln w="30600">
            <a:solidFill>
              <a:srgbClr val="2a7c7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Shape 15"/>
          <p:cNvSpPr/>
          <p:nvPr/>
        </p:nvSpPr>
        <p:spPr>
          <a:xfrm>
            <a:off x="4617720" y="3246120"/>
            <a:ext cx="2925720" cy="1142640"/>
          </a:xfrm>
          <a:prstGeom prst="roundRect">
            <a:avLst>
              <a:gd name="adj" fmla="val 4800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Shape 16"/>
          <p:cNvSpPr/>
          <p:nvPr/>
        </p:nvSpPr>
        <p:spPr>
          <a:xfrm>
            <a:off x="4727520" y="3383280"/>
            <a:ext cx="45360" cy="86832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5" name="Text 17"/>
          <p:cNvSpPr/>
          <p:nvPr/>
        </p:nvSpPr>
        <p:spPr>
          <a:xfrm>
            <a:off x="4864680" y="3392280"/>
            <a:ext cx="25416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Közös fogalom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Text 18"/>
          <p:cNvSpPr/>
          <p:nvPr/>
        </p:nvSpPr>
        <p:spPr>
          <a:xfrm>
            <a:off x="4864680" y="3831480"/>
            <a:ext cx="254160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Mesterséges intelligencia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Text 19"/>
          <p:cNvSpPr/>
          <p:nvPr/>
        </p:nvSpPr>
        <p:spPr>
          <a:xfrm>
            <a:off x="914400" y="4663440"/>
            <a:ext cx="103323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A dokumentumok kulcsszavait nemcsak létre kellett hozni, hanem konszolidálni is.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PlaceHolder 1"/>
          <p:cNvSpPr>
            <a:spLocks noGrp="1"/>
          </p:cNvSpPr>
          <p:nvPr>
            <p:ph type="sldNum" idx="17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65196EF9-20AE-48C7-B237-632156B94414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Text 0"/>
          <p:cNvSpPr/>
          <p:nvPr/>
        </p:nvSpPr>
        <p:spPr>
          <a:xfrm>
            <a:off x="502920" y="320040"/>
            <a:ext cx="3565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79" strike="noStrike" u="none">
                <a:solidFill>
                  <a:srgbClr val="2a7c78"/>
                </a:solidFill>
                <a:effectLst/>
                <a:uFillTx/>
                <a:latin typeface="Aptos"/>
                <a:ea typeface="Aptos"/>
              </a:rPr>
              <a:t>2026. SZEPTEMBER 22–23.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Text 1"/>
          <p:cNvSpPr/>
          <p:nvPr/>
        </p:nvSpPr>
        <p:spPr>
          <a:xfrm>
            <a:off x="502920" y="658440"/>
            <a:ext cx="11063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Bekerült az MTMT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Shape 2"/>
          <p:cNvSpPr/>
          <p:nvPr/>
        </p:nvSpPr>
        <p:spPr>
          <a:xfrm>
            <a:off x="685800" y="1371600"/>
            <a:ext cx="2605680" cy="1188360"/>
          </a:xfrm>
          <a:prstGeom prst="roundRect">
            <a:avLst>
              <a:gd name="adj" fmla="val 4615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Shape 3"/>
          <p:cNvSpPr/>
          <p:nvPr/>
        </p:nvSpPr>
        <p:spPr>
          <a:xfrm>
            <a:off x="795600" y="1508760"/>
            <a:ext cx="45360" cy="91404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4"/>
          <p:cNvSpPr/>
          <p:nvPr/>
        </p:nvSpPr>
        <p:spPr>
          <a:xfrm>
            <a:off x="932760" y="1517760"/>
            <a:ext cx="22215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Személy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 5"/>
          <p:cNvSpPr/>
          <p:nvPr/>
        </p:nvSpPr>
        <p:spPr>
          <a:xfrm>
            <a:off x="932760" y="1956960"/>
            <a:ext cx="2221560" cy="4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oktató / kutató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Shape 6"/>
          <p:cNvSpPr/>
          <p:nvPr/>
        </p:nvSpPr>
        <p:spPr>
          <a:xfrm>
            <a:off x="3337560" y="1965960"/>
            <a:ext cx="548640" cy="360"/>
          </a:xfrm>
          <a:prstGeom prst="line">
            <a:avLst/>
          </a:prstGeom>
          <a:ln w="31680">
            <a:solidFill>
              <a:srgbClr val="2a7c7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Shape 7"/>
          <p:cNvSpPr/>
          <p:nvPr/>
        </p:nvSpPr>
        <p:spPr>
          <a:xfrm>
            <a:off x="3931920" y="1371600"/>
            <a:ext cx="2605680" cy="1188360"/>
          </a:xfrm>
          <a:prstGeom prst="roundRect">
            <a:avLst>
              <a:gd name="adj" fmla="val 4615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Shape 8"/>
          <p:cNvSpPr/>
          <p:nvPr/>
        </p:nvSpPr>
        <p:spPr>
          <a:xfrm>
            <a:off x="4041720" y="1508760"/>
            <a:ext cx="45360" cy="91404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" name="Text 9"/>
          <p:cNvSpPr/>
          <p:nvPr/>
        </p:nvSpPr>
        <p:spPr>
          <a:xfrm>
            <a:off x="4178880" y="1517760"/>
            <a:ext cx="22215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MTMT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Text 10"/>
          <p:cNvSpPr/>
          <p:nvPr/>
        </p:nvSpPr>
        <p:spPr>
          <a:xfrm>
            <a:off x="4178880" y="1956960"/>
            <a:ext cx="2221560" cy="4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publikációs adatok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Shape 11"/>
          <p:cNvSpPr/>
          <p:nvPr/>
        </p:nvSpPr>
        <p:spPr>
          <a:xfrm>
            <a:off x="6583680" y="1965960"/>
            <a:ext cx="548640" cy="360"/>
          </a:xfrm>
          <a:prstGeom prst="line">
            <a:avLst/>
          </a:prstGeom>
          <a:ln w="31680">
            <a:solidFill>
              <a:srgbClr val="2a7c7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Shape 12"/>
          <p:cNvSpPr/>
          <p:nvPr/>
        </p:nvSpPr>
        <p:spPr>
          <a:xfrm>
            <a:off x="7178040" y="1371600"/>
            <a:ext cx="4297320" cy="1188360"/>
          </a:xfrm>
          <a:prstGeom prst="roundRect">
            <a:avLst>
              <a:gd name="adj" fmla="val 4615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Shape 13"/>
          <p:cNvSpPr/>
          <p:nvPr/>
        </p:nvSpPr>
        <p:spPr>
          <a:xfrm>
            <a:off x="7287840" y="1508760"/>
            <a:ext cx="45360" cy="91404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Text 14"/>
          <p:cNvSpPr/>
          <p:nvPr/>
        </p:nvSpPr>
        <p:spPr>
          <a:xfrm>
            <a:off x="7425000" y="1517760"/>
            <a:ext cx="3913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Tudományos profil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Text 15"/>
          <p:cNvSpPr/>
          <p:nvPr/>
        </p:nvSpPr>
        <p:spPr>
          <a:xfrm>
            <a:off x="7425000" y="1956960"/>
            <a:ext cx="3913200" cy="4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művek • évszámok • témák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16"/>
          <p:cNvSpPr/>
          <p:nvPr/>
        </p:nvSpPr>
        <p:spPr>
          <a:xfrm>
            <a:off x="777240" y="3154680"/>
            <a:ext cx="379440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marL="228600" indent="-228600" defTabSz="914400">
              <a:lnSpc>
                <a:spcPct val="100000"/>
              </a:lnSpc>
              <a:buClr>
                <a:srgbClr val="1f2d38"/>
              </a:buClr>
              <a:buFont typeface="Symbol" charset="2"/>
              <a:buChar char=""/>
            </a:pPr>
            <a:r>
              <a:rPr b="0" lang="en-US" sz="18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szerzők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f2d38"/>
              </a:buClr>
              <a:buFont typeface="Symbol" charset="2"/>
              <a:buChar char=""/>
            </a:pPr>
            <a:r>
              <a:rPr b="0" lang="en-US" sz="18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publikációk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f2d38"/>
              </a:buClr>
              <a:buFont typeface="Symbol" charset="2"/>
              <a:buChar char=""/>
            </a:pPr>
            <a:r>
              <a:rPr b="0" lang="en-US" sz="18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évszámok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f2d38"/>
              </a:buClr>
              <a:buFont typeface="Symbol" charset="2"/>
              <a:buChar char=""/>
            </a:pPr>
            <a:r>
              <a:rPr b="0" lang="en-US" sz="18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bibliográfiai adatok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Shape 17"/>
          <p:cNvSpPr/>
          <p:nvPr/>
        </p:nvSpPr>
        <p:spPr>
          <a:xfrm>
            <a:off x="5577840" y="3154680"/>
            <a:ext cx="5531760" cy="1645560"/>
          </a:xfrm>
          <a:prstGeom prst="roundRect">
            <a:avLst>
              <a:gd name="adj" fmla="val 3333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Shape 18"/>
          <p:cNvSpPr/>
          <p:nvPr/>
        </p:nvSpPr>
        <p:spPr>
          <a:xfrm>
            <a:off x="5687640" y="3291840"/>
            <a:ext cx="45360" cy="137124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19"/>
          <p:cNvSpPr/>
          <p:nvPr/>
        </p:nvSpPr>
        <p:spPr>
          <a:xfrm>
            <a:off x="5824800" y="3300840"/>
            <a:ext cx="5147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Új kapcsolat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20"/>
          <p:cNvSpPr/>
          <p:nvPr/>
        </p:nvSpPr>
        <p:spPr>
          <a:xfrm>
            <a:off x="5824800" y="3740040"/>
            <a:ext cx="5147640" cy="92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személy → intézet → publikáció → kutatási téma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PlaceHolder 1"/>
          <p:cNvSpPr>
            <a:spLocks noGrp="1"/>
          </p:cNvSpPr>
          <p:nvPr>
            <p:ph type="sldNum" idx="18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B33A7E08-E3F8-422B-8820-6AB7BCF142C7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Text 0"/>
          <p:cNvSpPr/>
          <p:nvPr/>
        </p:nvSpPr>
        <p:spPr>
          <a:xfrm>
            <a:off x="502920" y="384120"/>
            <a:ext cx="11063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A tudásháló egyre több kérdést tudott megválaszolni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Shape 1"/>
          <p:cNvSpPr/>
          <p:nvPr/>
        </p:nvSpPr>
        <p:spPr>
          <a:xfrm>
            <a:off x="685800" y="1280160"/>
            <a:ext cx="3428640" cy="1234080"/>
          </a:xfrm>
          <a:prstGeom prst="roundRect">
            <a:avLst>
              <a:gd name="adj" fmla="val 4444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Shape 2"/>
          <p:cNvSpPr/>
          <p:nvPr/>
        </p:nvSpPr>
        <p:spPr>
          <a:xfrm>
            <a:off x="795600" y="1417320"/>
            <a:ext cx="45360" cy="95976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4" name="Text 3"/>
          <p:cNvSpPr/>
          <p:nvPr/>
        </p:nvSpPr>
        <p:spPr>
          <a:xfrm>
            <a:off x="932760" y="1426320"/>
            <a:ext cx="304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Kutató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Text 4"/>
          <p:cNvSpPr/>
          <p:nvPr/>
        </p:nvSpPr>
        <p:spPr>
          <a:xfrm>
            <a:off x="932760" y="1865520"/>
            <a:ext cx="30445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Hol dolgozik? Mivel foglalkozik?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Shape 5"/>
          <p:cNvSpPr/>
          <p:nvPr/>
        </p:nvSpPr>
        <p:spPr>
          <a:xfrm>
            <a:off x="4389120" y="1280160"/>
            <a:ext cx="3428640" cy="1234080"/>
          </a:xfrm>
          <a:prstGeom prst="roundRect">
            <a:avLst>
              <a:gd name="adj" fmla="val 4444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Shape 6"/>
          <p:cNvSpPr/>
          <p:nvPr/>
        </p:nvSpPr>
        <p:spPr>
          <a:xfrm>
            <a:off x="4498920" y="1417320"/>
            <a:ext cx="45360" cy="95976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8" name="Text 7"/>
          <p:cNvSpPr/>
          <p:nvPr/>
        </p:nvSpPr>
        <p:spPr>
          <a:xfrm>
            <a:off x="4636080" y="1426320"/>
            <a:ext cx="304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Publikáció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 8"/>
          <p:cNvSpPr/>
          <p:nvPr/>
        </p:nvSpPr>
        <p:spPr>
          <a:xfrm>
            <a:off x="4636080" y="1865520"/>
            <a:ext cx="30445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Miről szól? Ki írta?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Shape 9"/>
          <p:cNvSpPr/>
          <p:nvPr/>
        </p:nvSpPr>
        <p:spPr>
          <a:xfrm>
            <a:off x="8092440" y="1280160"/>
            <a:ext cx="3428640" cy="1234080"/>
          </a:xfrm>
          <a:prstGeom prst="roundRect">
            <a:avLst>
              <a:gd name="adj" fmla="val 4444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Shape 10"/>
          <p:cNvSpPr/>
          <p:nvPr/>
        </p:nvSpPr>
        <p:spPr>
          <a:xfrm>
            <a:off x="8202240" y="1417320"/>
            <a:ext cx="45360" cy="95976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Text 11"/>
          <p:cNvSpPr/>
          <p:nvPr/>
        </p:nvSpPr>
        <p:spPr>
          <a:xfrm>
            <a:off x="8339400" y="1426320"/>
            <a:ext cx="304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Dokumentum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Text 12"/>
          <p:cNvSpPr/>
          <p:nvPr/>
        </p:nvSpPr>
        <p:spPr>
          <a:xfrm>
            <a:off x="8339400" y="1865520"/>
            <a:ext cx="30445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Milyen témához kapcsolódik?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Shape 13"/>
          <p:cNvSpPr/>
          <p:nvPr/>
        </p:nvSpPr>
        <p:spPr>
          <a:xfrm>
            <a:off x="2514600" y="2971800"/>
            <a:ext cx="3428640" cy="1234080"/>
          </a:xfrm>
          <a:prstGeom prst="roundRect">
            <a:avLst>
              <a:gd name="adj" fmla="val 4444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Shape 14"/>
          <p:cNvSpPr/>
          <p:nvPr/>
        </p:nvSpPr>
        <p:spPr>
          <a:xfrm>
            <a:off x="2624400" y="3108960"/>
            <a:ext cx="45360" cy="959760"/>
          </a:xfrm>
          <a:prstGeom prst="rect">
            <a:avLst/>
          </a:prstGeom>
          <a:solidFill>
            <a:srgbClr val="c96a5a"/>
          </a:solidFill>
          <a:ln w="12600">
            <a:solidFill>
              <a:srgbClr val="c96a5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6" name="Text 15"/>
          <p:cNvSpPr/>
          <p:nvPr/>
        </p:nvSpPr>
        <p:spPr>
          <a:xfrm>
            <a:off x="2761560" y="3117960"/>
            <a:ext cx="304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Szervezet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Text 16"/>
          <p:cNvSpPr/>
          <p:nvPr/>
        </p:nvSpPr>
        <p:spPr>
          <a:xfrm>
            <a:off x="2761560" y="3557160"/>
            <a:ext cx="30445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Kik dolgoznak ott? Milyen anyagok készültek?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Shape 17"/>
          <p:cNvSpPr/>
          <p:nvPr/>
        </p:nvSpPr>
        <p:spPr>
          <a:xfrm>
            <a:off x="6217920" y="2971800"/>
            <a:ext cx="3428640" cy="1234080"/>
          </a:xfrm>
          <a:prstGeom prst="roundRect">
            <a:avLst>
              <a:gd name="adj" fmla="val 4444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9" name="Shape 18"/>
          <p:cNvSpPr/>
          <p:nvPr/>
        </p:nvSpPr>
        <p:spPr>
          <a:xfrm>
            <a:off x="6327720" y="3108960"/>
            <a:ext cx="45360" cy="95976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19"/>
          <p:cNvSpPr/>
          <p:nvPr/>
        </p:nvSpPr>
        <p:spPr>
          <a:xfrm>
            <a:off x="6464880" y="3117960"/>
            <a:ext cx="304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Helyszín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20"/>
          <p:cNvSpPr/>
          <p:nvPr/>
        </p:nvSpPr>
        <p:spPr>
          <a:xfrm>
            <a:off x="6464880" y="3557160"/>
            <a:ext cx="30445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Milyen szervezetek és emberek kapcsolódnak hozzá?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Shape 21"/>
          <p:cNvSpPr/>
          <p:nvPr/>
        </p:nvSpPr>
        <p:spPr>
          <a:xfrm>
            <a:off x="777240" y="5806440"/>
            <a:ext cx="10652400" cy="502560"/>
          </a:xfrm>
          <a:prstGeom prst="roundRect">
            <a:avLst>
              <a:gd name="adj" fmla="val 7273"/>
            </a:avLst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3" name="Text 22"/>
          <p:cNvSpPr/>
          <p:nvPr/>
        </p:nvSpPr>
        <p:spPr>
          <a:xfrm>
            <a:off x="960120" y="5925240"/>
            <a:ext cx="1028664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Ezeket a kérdéseket egyetlen eredeti adatforrás sem tudta volna önmagában megválaszolni.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PlaceHolder 1"/>
          <p:cNvSpPr>
            <a:spLocks noGrp="1"/>
          </p:cNvSpPr>
          <p:nvPr>
            <p:ph type="sldNum" idx="19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4316B001-69F8-4806-AF11-B74CE56930B0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Text 0"/>
          <p:cNvSpPr/>
          <p:nvPr/>
        </p:nvSpPr>
        <p:spPr>
          <a:xfrm>
            <a:off x="502920" y="320040"/>
            <a:ext cx="3565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79" strike="noStrike" u="none">
                <a:solidFill>
                  <a:srgbClr val="2a7c78"/>
                </a:solidFill>
                <a:effectLst/>
                <a:uFillTx/>
                <a:latin typeface="Aptos"/>
                <a:ea typeface="Aptos"/>
              </a:rPr>
              <a:t>2026. SZEPTEMBER 25–28.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6" name="Text 1"/>
          <p:cNvSpPr/>
          <p:nvPr/>
        </p:nvSpPr>
        <p:spPr>
          <a:xfrm>
            <a:off x="502920" y="658440"/>
            <a:ext cx="11063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Elkészült a webes felület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Shape 2"/>
          <p:cNvSpPr/>
          <p:nvPr/>
        </p:nvSpPr>
        <p:spPr>
          <a:xfrm>
            <a:off x="685800" y="1325880"/>
            <a:ext cx="2331360" cy="383760"/>
          </a:xfrm>
          <a:prstGeom prst="roundRect">
            <a:avLst>
              <a:gd name="adj" fmla="val 23810"/>
            </a:avLst>
          </a:prstGeom>
          <a:solidFill>
            <a:srgbClr val="fbfaf6"/>
          </a:solidFill>
          <a:ln w="12600">
            <a:solidFill>
              <a:srgbClr val="d4d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Shape 3"/>
          <p:cNvSpPr/>
          <p:nvPr/>
        </p:nvSpPr>
        <p:spPr>
          <a:xfrm>
            <a:off x="758880" y="1398960"/>
            <a:ext cx="36360" cy="23724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4"/>
          <p:cNvSpPr/>
          <p:nvPr/>
        </p:nvSpPr>
        <p:spPr>
          <a:xfrm>
            <a:off x="850320" y="1412640"/>
            <a:ext cx="20754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Dokumentumok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Shape 5"/>
          <p:cNvSpPr/>
          <p:nvPr/>
        </p:nvSpPr>
        <p:spPr>
          <a:xfrm>
            <a:off x="3474720" y="1325880"/>
            <a:ext cx="2331360" cy="383760"/>
          </a:xfrm>
          <a:prstGeom prst="roundRect">
            <a:avLst>
              <a:gd name="adj" fmla="val 23810"/>
            </a:avLst>
          </a:prstGeom>
          <a:solidFill>
            <a:srgbClr val="fbfaf6"/>
          </a:solidFill>
          <a:ln w="12600">
            <a:solidFill>
              <a:srgbClr val="d4d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Shape 6"/>
          <p:cNvSpPr/>
          <p:nvPr/>
        </p:nvSpPr>
        <p:spPr>
          <a:xfrm>
            <a:off x="3547800" y="1398960"/>
            <a:ext cx="36360" cy="23724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2" name="Text 7"/>
          <p:cNvSpPr/>
          <p:nvPr/>
        </p:nvSpPr>
        <p:spPr>
          <a:xfrm>
            <a:off x="3639240" y="1412640"/>
            <a:ext cx="20754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Személyek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Shape 8"/>
          <p:cNvSpPr/>
          <p:nvPr/>
        </p:nvSpPr>
        <p:spPr>
          <a:xfrm>
            <a:off x="6263640" y="1325880"/>
            <a:ext cx="2331360" cy="383760"/>
          </a:xfrm>
          <a:prstGeom prst="roundRect">
            <a:avLst>
              <a:gd name="adj" fmla="val 23810"/>
            </a:avLst>
          </a:prstGeom>
          <a:solidFill>
            <a:srgbClr val="fbfaf6"/>
          </a:solidFill>
          <a:ln w="12600">
            <a:solidFill>
              <a:srgbClr val="d4d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Shape 9"/>
          <p:cNvSpPr/>
          <p:nvPr/>
        </p:nvSpPr>
        <p:spPr>
          <a:xfrm>
            <a:off x="6336720" y="1398960"/>
            <a:ext cx="36360" cy="23724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10"/>
          <p:cNvSpPr/>
          <p:nvPr/>
        </p:nvSpPr>
        <p:spPr>
          <a:xfrm>
            <a:off x="6428160" y="1412640"/>
            <a:ext cx="20754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Szervezetek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Shape 11"/>
          <p:cNvSpPr/>
          <p:nvPr/>
        </p:nvSpPr>
        <p:spPr>
          <a:xfrm>
            <a:off x="9052560" y="1325880"/>
            <a:ext cx="2331360" cy="383760"/>
          </a:xfrm>
          <a:prstGeom prst="roundRect">
            <a:avLst>
              <a:gd name="adj" fmla="val 23810"/>
            </a:avLst>
          </a:prstGeom>
          <a:solidFill>
            <a:srgbClr val="fbfaf6"/>
          </a:solidFill>
          <a:ln w="12600">
            <a:solidFill>
              <a:srgbClr val="d4d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Shape 12"/>
          <p:cNvSpPr/>
          <p:nvPr/>
        </p:nvSpPr>
        <p:spPr>
          <a:xfrm>
            <a:off x="9125640" y="1398960"/>
            <a:ext cx="36360" cy="237240"/>
          </a:xfrm>
          <a:prstGeom prst="rect">
            <a:avLst/>
          </a:prstGeom>
          <a:solidFill>
            <a:srgbClr val="c96a5a"/>
          </a:solidFill>
          <a:ln w="12600">
            <a:solidFill>
              <a:srgbClr val="c96a5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8" name="Text 13"/>
          <p:cNvSpPr/>
          <p:nvPr/>
        </p:nvSpPr>
        <p:spPr>
          <a:xfrm>
            <a:off x="9217080" y="1412640"/>
            <a:ext cx="20754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Kulcsszavak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Shape 14"/>
          <p:cNvSpPr/>
          <p:nvPr/>
        </p:nvSpPr>
        <p:spPr>
          <a:xfrm>
            <a:off x="685800" y="2011680"/>
            <a:ext cx="2331360" cy="383760"/>
          </a:xfrm>
          <a:prstGeom prst="roundRect">
            <a:avLst>
              <a:gd name="adj" fmla="val 23810"/>
            </a:avLst>
          </a:prstGeom>
          <a:solidFill>
            <a:srgbClr val="fbfaf6"/>
          </a:solidFill>
          <a:ln w="12600">
            <a:solidFill>
              <a:srgbClr val="d4d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Shape 15"/>
          <p:cNvSpPr/>
          <p:nvPr/>
        </p:nvSpPr>
        <p:spPr>
          <a:xfrm>
            <a:off x="758880" y="2084760"/>
            <a:ext cx="36360" cy="23724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1" name="Text 16"/>
          <p:cNvSpPr/>
          <p:nvPr/>
        </p:nvSpPr>
        <p:spPr>
          <a:xfrm>
            <a:off x="850320" y="2098440"/>
            <a:ext cx="20754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Entitások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Shape 17"/>
          <p:cNvSpPr/>
          <p:nvPr/>
        </p:nvSpPr>
        <p:spPr>
          <a:xfrm>
            <a:off x="3474720" y="2011680"/>
            <a:ext cx="2331360" cy="383760"/>
          </a:xfrm>
          <a:prstGeom prst="roundRect">
            <a:avLst>
              <a:gd name="adj" fmla="val 23810"/>
            </a:avLst>
          </a:prstGeom>
          <a:solidFill>
            <a:srgbClr val="fbfaf6"/>
          </a:solidFill>
          <a:ln w="12600">
            <a:solidFill>
              <a:srgbClr val="d4d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Shape 18"/>
          <p:cNvSpPr/>
          <p:nvPr/>
        </p:nvSpPr>
        <p:spPr>
          <a:xfrm>
            <a:off x="3547800" y="2084760"/>
            <a:ext cx="36360" cy="23724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4" name="Text 19"/>
          <p:cNvSpPr/>
          <p:nvPr/>
        </p:nvSpPr>
        <p:spPr>
          <a:xfrm>
            <a:off x="3639240" y="2098440"/>
            <a:ext cx="20754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Helyszínek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Shape 20"/>
          <p:cNvSpPr/>
          <p:nvPr/>
        </p:nvSpPr>
        <p:spPr>
          <a:xfrm>
            <a:off x="6263640" y="2011680"/>
            <a:ext cx="2331360" cy="383760"/>
          </a:xfrm>
          <a:prstGeom prst="roundRect">
            <a:avLst>
              <a:gd name="adj" fmla="val 23810"/>
            </a:avLst>
          </a:prstGeom>
          <a:solidFill>
            <a:srgbClr val="fbfaf6"/>
          </a:solidFill>
          <a:ln w="12600">
            <a:solidFill>
              <a:srgbClr val="d4d7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6" name="Shape 21"/>
          <p:cNvSpPr/>
          <p:nvPr/>
        </p:nvSpPr>
        <p:spPr>
          <a:xfrm>
            <a:off x="6336720" y="2084760"/>
            <a:ext cx="36360" cy="23724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Text 22"/>
          <p:cNvSpPr/>
          <p:nvPr/>
        </p:nvSpPr>
        <p:spPr>
          <a:xfrm>
            <a:off x="6428160" y="2098440"/>
            <a:ext cx="20754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Publikációk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Shape 23"/>
          <p:cNvSpPr/>
          <p:nvPr/>
        </p:nvSpPr>
        <p:spPr>
          <a:xfrm>
            <a:off x="731520" y="3246120"/>
            <a:ext cx="5303160" cy="1371240"/>
          </a:xfrm>
          <a:prstGeom prst="roundRect">
            <a:avLst>
              <a:gd name="adj" fmla="val 4000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Shape 24"/>
          <p:cNvSpPr/>
          <p:nvPr/>
        </p:nvSpPr>
        <p:spPr>
          <a:xfrm>
            <a:off x="841320" y="3383280"/>
            <a:ext cx="45360" cy="109692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25"/>
          <p:cNvSpPr/>
          <p:nvPr/>
        </p:nvSpPr>
        <p:spPr>
          <a:xfrm>
            <a:off x="978480" y="3392280"/>
            <a:ext cx="4919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A weboldal feladata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Text 26"/>
          <p:cNvSpPr/>
          <p:nvPr/>
        </p:nvSpPr>
        <p:spPr>
          <a:xfrm>
            <a:off x="978480" y="3831480"/>
            <a:ext cx="4919040" cy="64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A már kialakult adatstruktúrát kereshető és böngészhető formában megmutatni.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Shape 27"/>
          <p:cNvSpPr/>
          <p:nvPr/>
        </p:nvSpPr>
        <p:spPr>
          <a:xfrm>
            <a:off x="6263640" y="3246120"/>
            <a:ext cx="5211720" cy="1371240"/>
          </a:xfrm>
          <a:prstGeom prst="roundRect">
            <a:avLst>
              <a:gd name="adj" fmla="val 4000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Shape 28"/>
          <p:cNvSpPr/>
          <p:nvPr/>
        </p:nvSpPr>
        <p:spPr>
          <a:xfrm>
            <a:off x="6373440" y="3383280"/>
            <a:ext cx="45360" cy="109692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4" name="Text 29"/>
          <p:cNvSpPr/>
          <p:nvPr/>
        </p:nvSpPr>
        <p:spPr>
          <a:xfrm>
            <a:off x="6510600" y="3392280"/>
            <a:ext cx="48276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A kereső feladata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Text 30"/>
          <p:cNvSpPr/>
          <p:nvPr/>
        </p:nvSpPr>
        <p:spPr>
          <a:xfrm>
            <a:off x="6510600" y="3831480"/>
            <a:ext cx="4827600" cy="64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A különböző entitások és kapcsolatok között navigálni.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Shape 31"/>
          <p:cNvSpPr/>
          <p:nvPr/>
        </p:nvSpPr>
        <p:spPr>
          <a:xfrm>
            <a:off x="777240" y="5806440"/>
            <a:ext cx="10652400" cy="502560"/>
          </a:xfrm>
          <a:prstGeom prst="roundRect">
            <a:avLst>
              <a:gd name="adj" fmla="val 7273"/>
            </a:avLst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7" name="Text 32"/>
          <p:cNvSpPr/>
          <p:nvPr/>
        </p:nvSpPr>
        <p:spPr>
          <a:xfrm>
            <a:off x="960120" y="5925240"/>
            <a:ext cx="1028664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A weboldal a projekt végén ráépült az addig elkészült adatokra.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PlaceHolder 1"/>
          <p:cNvSpPr>
            <a:spLocks noGrp="1"/>
          </p:cNvSpPr>
          <p:nvPr>
            <p:ph type="sldNum" idx="20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1C70F1A6-A5F0-45FA-92C8-E4E73AA69F9F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Text 0"/>
          <p:cNvSpPr/>
          <p:nvPr/>
        </p:nvSpPr>
        <p:spPr>
          <a:xfrm>
            <a:off x="502920" y="384120"/>
            <a:ext cx="11063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A weboldal visszahatott az adatbázisra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Shape 1"/>
          <p:cNvSpPr/>
          <p:nvPr/>
        </p:nvSpPr>
        <p:spPr>
          <a:xfrm>
            <a:off x="3017520" y="2103120"/>
            <a:ext cx="1554480" cy="360"/>
          </a:xfrm>
          <a:prstGeom prst="line">
            <a:avLst/>
          </a:prstGeom>
          <a:ln w="31680">
            <a:solidFill>
              <a:srgbClr val="2a7c7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Shape 2"/>
          <p:cNvSpPr/>
          <p:nvPr/>
        </p:nvSpPr>
        <p:spPr>
          <a:xfrm>
            <a:off x="7589520" y="2103120"/>
            <a:ext cx="1554480" cy="360"/>
          </a:xfrm>
          <a:prstGeom prst="line">
            <a:avLst/>
          </a:prstGeom>
          <a:ln w="31680">
            <a:solidFill>
              <a:srgbClr val="2a7c7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Shape 3"/>
          <p:cNvSpPr/>
          <p:nvPr/>
        </p:nvSpPr>
        <p:spPr>
          <a:xfrm flipH="1">
            <a:off x="2743200" y="3017520"/>
            <a:ext cx="7132320" cy="1417320"/>
          </a:xfrm>
          <a:prstGeom prst="line">
            <a:avLst/>
          </a:prstGeom>
          <a:ln w="25560">
            <a:solidFill>
              <a:srgbClr val="d6a93b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Shape 4"/>
          <p:cNvSpPr/>
          <p:nvPr/>
        </p:nvSpPr>
        <p:spPr>
          <a:xfrm>
            <a:off x="777240" y="1417320"/>
            <a:ext cx="2239920" cy="1325520"/>
          </a:xfrm>
          <a:prstGeom prst="roundRect">
            <a:avLst>
              <a:gd name="adj" fmla="val 4138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Shape 5"/>
          <p:cNvSpPr/>
          <p:nvPr/>
        </p:nvSpPr>
        <p:spPr>
          <a:xfrm>
            <a:off x="887040" y="1554480"/>
            <a:ext cx="45360" cy="105120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6"/>
          <p:cNvSpPr/>
          <p:nvPr/>
        </p:nvSpPr>
        <p:spPr>
          <a:xfrm>
            <a:off x="1024200" y="1563480"/>
            <a:ext cx="18558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Weboldal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7"/>
          <p:cNvSpPr/>
          <p:nvPr/>
        </p:nvSpPr>
        <p:spPr>
          <a:xfrm>
            <a:off x="1024200" y="2002680"/>
            <a:ext cx="185580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megnéztem a működést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Shape 8"/>
          <p:cNvSpPr/>
          <p:nvPr/>
        </p:nvSpPr>
        <p:spPr>
          <a:xfrm>
            <a:off x="4572000" y="1417320"/>
            <a:ext cx="3017160" cy="1325520"/>
          </a:xfrm>
          <a:prstGeom prst="roundRect">
            <a:avLst>
              <a:gd name="adj" fmla="val 4138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Shape 9"/>
          <p:cNvSpPr/>
          <p:nvPr/>
        </p:nvSpPr>
        <p:spPr>
          <a:xfrm>
            <a:off x="4681800" y="1554480"/>
            <a:ext cx="45360" cy="105120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 10"/>
          <p:cNvSpPr/>
          <p:nvPr/>
        </p:nvSpPr>
        <p:spPr>
          <a:xfrm>
            <a:off x="4818960" y="1563480"/>
            <a:ext cx="26330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Hiba láthatóvá vált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Text 11"/>
          <p:cNvSpPr/>
          <p:nvPr/>
        </p:nvSpPr>
        <p:spPr>
          <a:xfrm>
            <a:off x="4818960" y="2002680"/>
            <a:ext cx="263304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5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duplikátum • rossz kategória • hibás rendezés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Shape 12"/>
          <p:cNvSpPr/>
          <p:nvPr/>
        </p:nvSpPr>
        <p:spPr>
          <a:xfrm>
            <a:off x="9144000" y="1417320"/>
            <a:ext cx="2239920" cy="1325520"/>
          </a:xfrm>
          <a:prstGeom prst="roundRect">
            <a:avLst>
              <a:gd name="adj" fmla="val 4138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Shape 13"/>
          <p:cNvSpPr/>
          <p:nvPr/>
        </p:nvSpPr>
        <p:spPr>
          <a:xfrm>
            <a:off x="9253800" y="1554480"/>
            <a:ext cx="45360" cy="105120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3" name="Text 14"/>
          <p:cNvSpPr/>
          <p:nvPr/>
        </p:nvSpPr>
        <p:spPr>
          <a:xfrm>
            <a:off x="9390960" y="1563480"/>
            <a:ext cx="18558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 fontScale="850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Adatbázis-javítás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Text 15"/>
          <p:cNvSpPr/>
          <p:nvPr/>
        </p:nvSpPr>
        <p:spPr>
          <a:xfrm>
            <a:off x="9390960" y="2002680"/>
            <a:ext cx="185580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javítás az adatoknál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Shape 16"/>
          <p:cNvSpPr/>
          <p:nvPr/>
        </p:nvSpPr>
        <p:spPr>
          <a:xfrm>
            <a:off x="2834640" y="3749040"/>
            <a:ext cx="6537600" cy="1051200"/>
          </a:xfrm>
          <a:prstGeom prst="roundRect">
            <a:avLst>
              <a:gd name="adj" fmla="val 5217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Shape 17"/>
          <p:cNvSpPr/>
          <p:nvPr/>
        </p:nvSpPr>
        <p:spPr>
          <a:xfrm>
            <a:off x="2944440" y="3886200"/>
            <a:ext cx="45360" cy="776880"/>
          </a:xfrm>
          <a:prstGeom prst="rect">
            <a:avLst/>
          </a:prstGeom>
          <a:solidFill>
            <a:srgbClr val="c96a5a"/>
          </a:solidFill>
          <a:ln w="12600">
            <a:solidFill>
              <a:srgbClr val="c96a5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7" name="Text 18"/>
          <p:cNvSpPr/>
          <p:nvPr/>
        </p:nvSpPr>
        <p:spPr>
          <a:xfrm>
            <a:off x="3081600" y="3895200"/>
            <a:ext cx="61534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Új ellenőrzés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Text 19"/>
          <p:cNvSpPr/>
          <p:nvPr/>
        </p:nvSpPr>
        <p:spPr>
          <a:xfrm>
            <a:off x="3081600" y="4334400"/>
            <a:ext cx="61534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a javítás után újra megnéztem a weben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Shape 20"/>
          <p:cNvSpPr/>
          <p:nvPr/>
        </p:nvSpPr>
        <p:spPr>
          <a:xfrm>
            <a:off x="777240" y="5806440"/>
            <a:ext cx="10652400" cy="502560"/>
          </a:xfrm>
          <a:prstGeom prst="roundRect">
            <a:avLst>
              <a:gd name="adj" fmla="val 7273"/>
            </a:avLst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0" name="Text 21"/>
          <p:cNvSpPr/>
          <p:nvPr/>
        </p:nvSpPr>
        <p:spPr>
          <a:xfrm>
            <a:off x="960120" y="5925240"/>
            <a:ext cx="1028664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A weboldal nemcsak kimenet lett, hanem tesztelőeszköz is.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PlaceHolder 1"/>
          <p:cNvSpPr>
            <a:spLocks noGrp="1"/>
          </p:cNvSpPr>
          <p:nvPr>
            <p:ph type="sldNum" idx="21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69F07525-51D9-4980-A6DD-FBCE6988813F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Text 0"/>
          <p:cNvSpPr/>
          <p:nvPr/>
        </p:nvSpPr>
        <p:spPr>
          <a:xfrm>
            <a:off x="502920" y="384120"/>
            <a:ext cx="11063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A végső adatút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Shape 1"/>
          <p:cNvSpPr/>
          <p:nvPr/>
        </p:nvSpPr>
        <p:spPr>
          <a:xfrm>
            <a:off x="411480" y="1874520"/>
            <a:ext cx="1371240" cy="1325520"/>
          </a:xfrm>
          <a:prstGeom prst="roundRect">
            <a:avLst>
              <a:gd name="adj" fmla="val 2759"/>
            </a:avLst>
          </a:prstGeom>
          <a:solidFill>
            <a:srgbClr val="fbfaf6"/>
          </a:solidFill>
          <a:ln w="12600">
            <a:solidFill>
              <a:srgbClr val="d8d9d4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Shape 2"/>
          <p:cNvSpPr/>
          <p:nvPr/>
        </p:nvSpPr>
        <p:spPr>
          <a:xfrm>
            <a:off x="521280" y="2030040"/>
            <a:ext cx="45360" cy="100548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5" name="Text 3"/>
          <p:cNvSpPr/>
          <p:nvPr/>
        </p:nvSpPr>
        <p:spPr>
          <a:xfrm>
            <a:off x="640080" y="2212920"/>
            <a:ext cx="10054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Egyetemi források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Shape 4"/>
          <p:cNvSpPr/>
          <p:nvPr/>
        </p:nvSpPr>
        <p:spPr>
          <a:xfrm>
            <a:off x="1801080" y="2541960"/>
            <a:ext cx="237960" cy="360"/>
          </a:xfrm>
          <a:prstGeom prst="line">
            <a:avLst/>
          </a:prstGeom>
          <a:ln w="23040">
            <a:solidFill>
              <a:srgbClr val="2a7c7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Shape 5"/>
          <p:cNvSpPr/>
          <p:nvPr/>
        </p:nvSpPr>
        <p:spPr>
          <a:xfrm>
            <a:off x="2075760" y="1874520"/>
            <a:ext cx="1371240" cy="1325520"/>
          </a:xfrm>
          <a:prstGeom prst="roundRect">
            <a:avLst>
              <a:gd name="adj" fmla="val 2759"/>
            </a:avLst>
          </a:prstGeom>
          <a:solidFill>
            <a:srgbClr val="fbfaf6"/>
          </a:solidFill>
          <a:ln w="12600">
            <a:solidFill>
              <a:srgbClr val="d8d9d4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Shape 6"/>
          <p:cNvSpPr/>
          <p:nvPr/>
        </p:nvSpPr>
        <p:spPr>
          <a:xfrm>
            <a:off x="2185560" y="2030040"/>
            <a:ext cx="45360" cy="100548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9" name="Text 7"/>
          <p:cNvSpPr/>
          <p:nvPr/>
        </p:nvSpPr>
        <p:spPr>
          <a:xfrm>
            <a:off x="2304360" y="2212920"/>
            <a:ext cx="10054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Google Drive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0" name="Shape 8"/>
          <p:cNvSpPr/>
          <p:nvPr/>
        </p:nvSpPr>
        <p:spPr>
          <a:xfrm>
            <a:off x="3465360" y="2541960"/>
            <a:ext cx="237960" cy="360"/>
          </a:xfrm>
          <a:prstGeom prst="line">
            <a:avLst/>
          </a:prstGeom>
          <a:ln w="23040">
            <a:solidFill>
              <a:srgbClr val="2a7c7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Shape 9"/>
          <p:cNvSpPr/>
          <p:nvPr/>
        </p:nvSpPr>
        <p:spPr>
          <a:xfrm>
            <a:off x="3740040" y="1874520"/>
            <a:ext cx="1371240" cy="1325520"/>
          </a:xfrm>
          <a:prstGeom prst="roundRect">
            <a:avLst>
              <a:gd name="adj" fmla="val 2759"/>
            </a:avLst>
          </a:prstGeom>
          <a:solidFill>
            <a:srgbClr val="fbfaf6"/>
          </a:solidFill>
          <a:ln w="12600">
            <a:solidFill>
              <a:srgbClr val="d8d9d4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Shape 10"/>
          <p:cNvSpPr/>
          <p:nvPr/>
        </p:nvSpPr>
        <p:spPr>
          <a:xfrm>
            <a:off x="3849480" y="2030040"/>
            <a:ext cx="45360" cy="100548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3" name="Text 11"/>
          <p:cNvSpPr/>
          <p:nvPr/>
        </p:nvSpPr>
        <p:spPr>
          <a:xfrm>
            <a:off x="3968640" y="2212920"/>
            <a:ext cx="10054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OCR + TXT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Shape 12"/>
          <p:cNvSpPr/>
          <p:nvPr/>
        </p:nvSpPr>
        <p:spPr>
          <a:xfrm>
            <a:off x="5129640" y="2541960"/>
            <a:ext cx="237600" cy="360"/>
          </a:xfrm>
          <a:prstGeom prst="line">
            <a:avLst/>
          </a:prstGeom>
          <a:ln w="23040">
            <a:solidFill>
              <a:srgbClr val="2a7c7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Shape 13"/>
          <p:cNvSpPr/>
          <p:nvPr/>
        </p:nvSpPr>
        <p:spPr>
          <a:xfrm>
            <a:off x="5403960" y="1874520"/>
            <a:ext cx="1371240" cy="1325520"/>
          </a:xfrm>
          <a:prstGeom prst="roundRect">
            <a:avLst>
              <a:gd name="adj" fmla="val 2759"/>
            </a:avLst>
          </a:prstGeom>
          <a:solidFill>
            <a:srgbClr val="fbfaf6"/>
          </a:solidFill>
          <a:ln w="12600">
            <a:solidFill>
              <a:srgbClr val="d8d9d4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Shape 14"/>
          <p:cNvSpPr/>
          <p:nvPr/>
        </p:nvSpPr>
        <p:spPr>
          <a:xfrm>
            <a:off x="5513760" y="2030040"/>
            <a:ext cx="45360" cy="1005480"/>
          </a:xfrm>
          <a:prstGeom prst="rect">
            <a:avLst/>
          </a:prstGeom>
          <a:solidFill>
            <a:srgbClr val="c96a5a"/>
          </a:solidFill>
          <a:ln w="12600">
            <a:solidFill>
              <a:srgbClr val="c96a5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7" name="Text 15"/>
          <p:cNvSpPr/>
          <p:nvPr/>
        </p:nvSpPr>
        <p:spPr>
          <a:xfrm>
            <a:off x="5632560" y="2212920"/>
            <a:ext cx="10054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ChatGPT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8" name="Shape 16"/>
          <p:cNvSpPr/>
          <p:nvPr/>
        </p:nvSpPr>
        <p:spPr>
          <a:xfrm>
            <a:off x="6793920" y="2541960"/>
            <a:ext cx="237600" cy="360"/>
          </a:xfrm>
          <a:prstGeom prst="line">
            <a:avLst/>
          </a:prstGeom>
          <a:ln w="23040">
            <a:solidFill>
              <a:srgbClr val="2a7c7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Shape 17"/>
          <p:cNvSpPr/>
          <p:nvPr/>
        </p:nvSpPr>
        <p:spPr>
          <a:xfrm>
            <a:off x="7068240" y="1874520"/>
            <a:ext cx="1371240" cy="1325520"/>
          </a:xfrm>
          <a:prstGeom prst="roundRect">
            <a:avLst>
              <a:gd name="adj" fmla="val 2759"/>
            </a:avLst>
          </a:prstGeom>
          <a:solidFill>
            <a:srgbClr val="fbfaf6"/>
          </a:solidFill>
          <a:ln w="12600">
            <a:solidFill>
              <a:srgbClr val="d8d9d4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0" name="Shape 18"/>
          <p:cNvSpPr/>
          <p:nvPr/>
        </p:nvSpPr>
        <p:spPr>
          <a:xfrm>
            <a:off x="7178040" y="2030040"/>
            <a:ext cx="45360" cy="100548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1" name="Text 19"/>
          <p:cNvSpPr/>
          <p:nvPr/>
        </p:nvSpPr>
        <p:spPr>
          <a:xfrm>
            <a:off x="7296840" y="2212920"/>
            <a:ext cx="10054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Airtable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2" name="Shape 20"/>
          <p:cNvSpPr/>
          <p:nvPr/>
        </p:nvSpPr>
        <p:spPr>
          <a:xfrm>
            <a:off x="8458200" y="2541960"/>
            <a:ext cx="237600" cy="360"/>
          </a:xfrm>
          <a:prstGeom prst="line">
            <a:avLst/>
          </a:prstGeom>
          <a:ln w="23040">
            <a:solidFill>
              <a:srgbClr val="2a7c7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3" name="Shape 21"/>
          <p:cNvSpPr/>
          <p:nvPr/>
        </p:nvSpPr>
        <p:spPr>
          <a:xfrm>
            <a:off x="8732520" y="1874520"/>
            <a:ext cx="1371240" cy="1325520"/>
          </a:xfrm>
          <a:prstGeom prst="roundRect">
            <a:avLst>
              <a:gd name="adj" fmla="val 2759"/>
            </a:avLst>
          </a:prstGeom>
          <a:solidFill>
            <a:srgbClr val="fbfaf6"/>
          </a:solidFill>
          <a:ln w="12600">
            <a:solidFill>
              <a:srgbClr val="d8d9d4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4" name="Shape 22"/>
          <p:cNvSpPr/>
          <p:nvPr/>
        </p:nvSpPr>
        <p:spPr>
          <a:xfrm>
            <a:off x="8842320" y="2030040"/>
            <a:ext cx="45360" cy="100548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" name="Text 23"/>
          <p:cNvSpPr/>
          <p:nvPr/>
        </p:nvSpPr>
        <p:spPr>
          <a:xfrm>
            <a:off x="8961120" y="2212920"/>
            <a:ext cx="10054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Turso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" name="Shape 24"/>
          <p:cNvSpPr/>
          <p:nvPr/>
        </p:nvSpPr>
        <p:spPr>
          <a:xfrm>
            <a:off x="10122120" y="2541960"/>
            <a:ext cx="237960" cy="360"/>
          </a:xfrm>
          <a:prstGeom prst="line">
            <a:avLst/>
          </a:prstGeom>
          <a:ln w="23040">
            <a:solidFill>
              <a:srgbClr val="2a7c78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7" name="Shape 25"/>
          <p:cNvSpPr/>
          <p:nvPr/>
        </p:nvSpPr>
        <p:spPr>
          <a:xfrm>
            <a:off x="10396800" y="1874520"/>
            <a:ext cx="1371240" cy="1325520"/>
          </a:xfrm>
          <a:prstGeom prst="roundRect">
            <a:avLst>
              <a:gd name="adj" fmla="val 2759"/>
            </a:avLst>
          </a:prstGeom>
          <a:solidFill>
            <a:srgbClr val="fbfaf6"/>
          </a:solidFill>
          <a:ln w="12600">
            <a:solidFill>
              <a:srgbClr val="d8d9d4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8" name="Shape 26"/>
          <p:cNvSpPr/>
          <p:nvPr/>
        </p:nvSpPr>
        <p:spPr>
          <a:xfrm>
            <a:off x="10506600" y="2030040"/>
            <a:ext cx="45360" cy="100548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9" name="Text 27"/>
          <p:cNvSpPr/>
          <p:nvPr/>
        </p:nvSpPr>
        <p:spPr>
          <a:xfrm>
            <a:off x="10625400" y="2212920"/>
            <a:ext cx="10054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CampusOS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0" name="Text 28"/>
          <p:cNvSpPr/>
          <p:nvPr/>
        </p:nvSpPr>
        <p:spPr>
          <a:xfrm>
            <a:off x="914400" y="3977640"/>
            <a:ext cx="103323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50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123a59"/>
                </a:solidFill>
                <a:effectLst/>
                <a:uFillTx/>
                <a:latin typeface="Aptos Display"/>
                <a:ea typeface="Aptos Display"/>
              </a:rPr>
              <a:t>Ezt az architektúrát augusztus végén még nem tudtam volna felrajzolni.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1" name="Text 29"/>
          <p:cNvSpPr/>
          <p:nvPr/>
        </p:nvSpPr>
        <p:spPr>
          <a:xfrm>
            <a:off x="914400" y="4663440"/>
            <a:ext cx="103323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Szeptember végére a sok egymásra épülő lépésből ez lett a működő rendszer.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2" name="PlaceHolder 1"/>
          <p:cNvSpPr>
            <a:spLocks noGrp="1"/>
          </p:cNvSpPr>
          <p:nvPr>
            <p:ph type="sldNum" idx="22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07FFF3D1-01C7-4F59-92E5-AAD3DE51A4F6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Text 0"/>
          <p:cNvSpPr/>
          <p:nvPr/>
        </p:nvSpPr>
        <p:spPr>
          <a:xfrm>
            <a:off x="502920" y="384120"/>
            <a:ext cx="11063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Hogyan dolgoztam végig a projektet?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4" name="Shape 1"/>
          <p:cNvSpPr/>
          <p:nvPr/>
        </p:nvSpPr>
        <p:spPr>
          <a:xfrm>
            <a:off x="685800" y="1234440"/>
            <a:ext cx="5166000" cy="3885840"/>
          </a:xfrm>
          <a:prstGeom prst="roundRect">
            <a:avLst>
              <a:gd name="adj" fmla="val 1412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5" name="Shape 2"/>
          <p:cNvSpPr/>
          <p:nvPr/>
        </p:nvSpPr>
        <p:spPr>
          <a:xfrm>
            <a:off x="795600" y="1371600"/>
            <a:ext cx="45360" cy="361152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" name="Text 3"/>
          <p:cNvSpPr/>
          <p:nvPr/>
        </p:nvSpPr>
        <p:spPr>
          <a:xfrm>
            <a:off x="932760" y="1380600"/>
            <a:ext cx="47818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Én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7" name="Text 4"/>
          <p:cNvSpPr/>
          <p:nvPr/>
        </p:nvSpPr>
        <p:spPr>
          <a:xfrm>
            <a:off x="932760" y="1819800"/>
            <a:ext cx="4781880" cy="316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9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• kijelöltem a következő problémát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9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• meghatároztam a célt és a prioritást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9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• megnéztem az eredményt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9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• megadtam a következő feladatot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8" name="Shape 5"/>
          <p:cNvSpPr/>
          <p:nvPr/>
        </p:nvSpPr>
        <p:spPr>
          <a:xfrm>
            <a:off x="6309360" y="1234440"/>
            <a:ext cx="5166000" cy="3885840"/>
          </a:xfrm>
          <a:prstGeom prst="roundRect">
            <a:avLst>
              <a:gd name="adj" fmla="val 1412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9" name="Shape 6"/>
          <p:cNvSpPr/>
          <p:nvPr/>
        </p:nvSpPr>
        <p:spPr>
          <a:xfrm>
            <a:off x="6419160" y="1371600"/>
            <a:ext cx="45360" cy="361152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0" name="Text 7"/>
          <p:cNvSpPr/>
          <p:nvPr/>
        </p:nvSpPr>
        <p:spPr>
          <a:xfrm>
            <a:off x="6556320" y="1380600"/>
            <a:ext cx="47818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ChatGPT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1" name="Text 8"/>
          <p:cNvSpPr/>
          <p:nvPr/>
        </p:nvSpPr>
        <p:spPr>
          <a:xfrm>
            <a:off x="6556320" y="1819800"/>
            <a:ext cx="4781880" cy="316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9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• elemezte az adatokat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9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• felismerte a hibákat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9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• összevetette a rekordokat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9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• javított és kategorizált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9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• kutatott és programozott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9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• új megoldásokat javasolt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2" name="Shape 9"/>
          <p:cNvSpPr/>
          <p:nvPr/>
        </p:nvSpPr>
        <p:spPr>
          <a:xfrm>
            <a:off x="777240" y="5806440"/>
            <a:ext cx="10652400" cy="502560"/>
          </a:xfrm>
          <a:prstGeom prst="roundRect">
            <a:avLst>
              <a:gd name="adj" fmla="val 7273"/>
            </a:avLst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3" name="Text 10"/>
          <p:cNvSpPr/>
          <p:nvPr/>
        </p:nvSpPr>
        <p:spPr>
          <a:xfrm>
            <a:off x="960120" y="5925240"/>
            <a:ext cx="1028664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A szerepem az volt, hogy vezessem a folyamatot, és mindig kijelöljem a következő jó lépést.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PlaceHolder 1"/>
          <p:cNvSpPr>
            <a:spLocks noGrp="1"/>
          </p:cNvSpPr>
          <p:nvPr>
            <p:ph type="sldNum" idx="23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10388686-4CEA-4E42-B221-BF5B2338FEC4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Text 0"/>
          <p:cNvSpPr/>
          <p:nvPr/>
        </p:nvSpPr>
        <p:spPr>
          <a:xfrm>
            <a:off x="502920" y="384120"/>
            <a:ext cx="11063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f2d38"/>
                </a:solidFill>
                <a:effectLst/>
                <a:uFillTx/>
                <a:latin typeface="Aptos Display"/>
                <a:ea typeface="Aptos Display"/>
              </a:rPr>
              <a:t>Házi feladat: készítsetek tesztjegyzőkönyvet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Text 1"/>
          <p:cNvSpPr/>
          <p:nvPr/>
        </p:nvSpPr>
        <p:spPr>
          <a:xfrm>
            <a:off x="731520" y="1143000"/>
            <a:ext cx="10789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Válasszatok egy weboldalt vagy AI-rendszert, és készítsetek 10 tesztesetet.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7" name="Shape 2"/>
          <p:cNvSpPr/>
          <p:nvPr/>
        </p:nvSpPr>
        <p:spPr>
          <a:xfrm>
            <a:off x="502920" y="1965960"/>
            <a:ext cx="1965600" cy="1142640"/>
          </a:xfrm>
          <a:prstGeom prst="roundRect">
            <a:avLst>
              <a:gd name="adj" fmla="val 4800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8" name="Shape 3"/>
          <p:cNvSpPr/>
          <p:nvPr/>
        </p:nvSpPr>
        <p:spPr>
          <a:xfrm>
            <a:off x="612720" y="2103120"/>
            <a:ext cx="45360" cy="86832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9" name="Text 4"/>
          <p:cNvSpPr/>
          <p:nvPr/>
        </p:nvSpPr>
        <p:spPr>
          <a:xfrm>
            <a:off x="749880" y="2112120"/>
            <a:ext cx="1581480" cy="88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Mit próbáltam?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Shape 5"/>
          <p:cNvSpPr/>
          <p:nvPr/>
        </p:nvSpPr>
        <p:spPr>
          <a:xfrm>
            <a:off x="2816280" y="1965960"/>
            <a:ext cx="1965600" cy="1142640"/>
          </a:xfrm>
          <a:prstGeom prst="roundRect">
            <a:avLst>
              <a:gd name="adj" fmla="val 4800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Shape 6"/>
          <p:cNvSpPr/>
          <p:nvPr/>
        </p:nvSpPr>
        <p:spPr>
          <a:xfrm>
            <a:off x="2926080" y="2103120"/>
            <a:ext cx="45360" cy="868320"/>
          </a:xfrm>
          <a:prstGeom prst="rect">
            <a:avLst/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2" name="Text 7"/>
          <p:cNvSpPr/>
          <p:nvPr/>
        </p:nvSpPr>
        <p:spPr>
          <a:xfrm>
            <a:off x="3063240" y="2112120"/>
            <a:ext cx="1581480" cy="88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Mit vártam?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3" name="Shape 8"/>
          <p:cNvSpPr/>
          <p:nvPr/>
        </p:nvSpPr>
        <p:spPr>
          <a:xfrm>
            <a:off x="5129640" y="1965960"/>
            <a:ext cx="1965600" cy="1142640"/>
          </a:xfrm>
          <a:prstGeom prst="roundRect">
            <a:avLst>
              <a:gd name="adj" fmla="val 4800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" name="Shape 9"/>
          <p:cNvSpPr/>
          <p:nvPr/>
        </p:nvSpPr>
        <p:spPr>
          <a:xfrm>
            <a:off x="5239440" y="2103120"/>
            <a:ext cx="45360" cy="868320"/>
          </a:xfrm>
          <a:prstGeom prst="rect">
            <a:avLst/>
          </a:prstGeom>
          <a:solidFill>
            <a:srgbClr val="d6a93b"/>
          </a:solidFill>
          <a:ln w="12600">
            <a:solidFill>
              <a:srgbClr val="d6a9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5" name="Text 10"/>
          <p:cNvSpPr/>
          <p:nvPr/>
        </p:nvSpPr>
        <p:spPr>
          <a:xfrm>
            <a:off x="5376600" y="2112120"/>
            <a:ext cx="1581480" cy="88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Mi történt?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6" name="Shape 11"/>
          <p:cNvSpPr/>
          <p:nvPr/>
        </p:nvSpPr>
        <p:spPr>
          <a:xfrm>
            <a:off x="7443360" y="1965960"/>
            <a:ext cx="1965600" cy="1142640"/>
          </a:xfrm>
          <a:prstGeom prst="roundRect">
            <a:avLst>
              <a:gd name="adj" fmla="val 4800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7" name="Shape 12"/>
          <p:cNvSpPr/>
          <p:nvPr/>
        </p:nvSpPr>
        <p:spPr>
          <a:xfrm>
            <a:off x="7552800" y="2103120"/>
            <a:ext cx="45360" cy="868320"/>
          </a:xfrm>
          <a:prstGeom prst="rect">
            <a:avLst/>
          </a:prstGeom>
          <a:solidFill>
            <a:srgbClr val="c96a5a"/>
          </a:solidFill>
          <a:ln w="12600">
            <a:solidFill>
              <a:srgbClr val="c96a5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8" name="Text 13"/>
          <p:cNvSpPr/>
          <p:nvPr/>
        </p:nvSpPr>
        <p:spPr>
          <a:xfrm>
            <a:off x="7689960" y="2112120"/>
            <a:ext cx="1581480" cy="88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Hiba?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9" name="Shape 14"/>
          <p:cNvSpPr/>
          <p:nvPr/>
        </p:nvSpPr>
        <p:spPr>
          <a:xfrm>
            <a:off x="9756720" y="1965960"/>
            <a:ext cx="1965600" cy="1142640"/>
          </a:xfrm>
          <a:prstGeom prst="roundRect">
            <a:avLst>
              <a:gd name="adj" fmla="val 4800"/>
            </a:avLst>
          </a:prstGeom>
          <a:solidFill>
            <a:srgbClr val="fbfaf6"/>
          </a:solidFill>
          <a:ln w="12600">
            <a:solidFill>
              <a:srgbClr val="d9dad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0" name="Shape 15"/>
          <p:cNvSpPr/>
          <p:nvPr/>
        </p:nvSpPr>
        <p:spPr>
          <a:xfrm>
            <a:off x="9866520" y="2103120"/>
            <a:ext cx="45360" cy="868320"/>
          </a:xfrm>
          <a:prstGeom prst="rect">
            <a:avLst/>
          </a:prstGeom>
          <a:solidFill>
            <a:srgbClr val="2a7c78"/>
          </a:solidFill>
          <a:ln w="12600">
            <a:solidFill>
              <a:srgbClr val="2a7c7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1" name="Text 16"/>
          <p:cNvSpPr/>
          <p:nvPr/>
        </p:nvSpPr>
        <p:spPr>
          <a:xfrm>
            <a:off x="10003680" y="2112120"/>
            <a:ext cx="1581480" cy="88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f2d38"/>
                </a:solidFill>
                <a:effectLst/>
                <a:uFillTx/>
                <a:latin typeface="Aptos"/>
                <a:ea typeface="Aptos"/>
              </a:rPr>
              <a:t>Mit javítanék?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2" name="Text 17"/>
          <p:cNvSpPr/>
          <p:nvPr/>
        </p:nvSpPr>
        <p:spPr>
          <a:xfrm>
            <a:off x="868680" y="3703320"/>
            <a:ext cx="104695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6727b"/>
                </a:solidFill>
                <a:effectLst/>
                <a:uFillTx/>
                <a:latin typeface="Aptos"/>
                <a:ea typeface="Aptos"/>
              </a:rPr>
              <a:t>Keressetek például: hibás találat • furcsa rendezés • rossz kategória • hiányzó adat • következetlenség • félreérthető válasz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3" name="Shape 18"/>
          <p:cNvSpPr/>
          <p:nvPr/>
        </p:nvSpPr>
        <p:spPr>
          <a:xfrm>
            <a:off x="777240" y="5806440"/>
            <a:ext cx="10652400" cy="502560"/>
          </a:xfrm>
          <a:prstGeom prst="roundRect">
            <a:avLst>
              <a:gd name="adj" fmla="val 7273"/>
            </a:avLst>
          </a:prstGeom>
          <a:solidFill>
            <a:srgbClr val="123a59"/>
          </a:solidFill>
          <a:ln w="12600">
            <a:solidFill>
              <a:srgbClr val="123a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 19"/>
          <p:cNvSpPr/>
          <p:nvPr/>
        </p:nvSpPr>
        <p:spPr>
          <a:xfrm>
            <a:off x="960120" y="5925240"/>
            <a:ext cx="1028664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A cél: ne csak használjátok a rendszert, hanem próbáljátok megérteni, hogyan működik.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PlaceHolder 1"/>
          <p:cNvSpPr>
            <a:spLocks noGrp="1"/>
          </p:cNvSpPr>
          <p:nvPr>
            <p:ph type="sldNum" idx="24"/>
          </p:nvPr>
        </p:nvSpPr>
        <p:spPr>
          <a:xfrm>
            <a:off x="11841480" y="656532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DCF7A0DC-96CC-43A1-8F79-FBFF38AD9D8A}" type="slidenum">
              <a:rPr b="0" lang="en-US" sz="850" strike="noStrike" u="none">
                <a:solidFill>
                  <a:srgbClr val="899096"/>
                </a:solidFill>
                <a:effectLst/>
                <a:uFillTx/>
                <a:latin typeface="Aptos"/>
              </a:rPr>
              <a:t>&lt;number&gt;</a:t>
            </a:fld>
            <a:endParaRPr b="0" lang="en-US" sz="8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LibreOffice/25.2.3.2$Linux_X86_64 LibreOffice_project/520$Build-2</Application>
  <AppVersion>15.0000</AppVersion>
  <Company>OpenAI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2026-09-28T03:52:46Z</dcterms:created>
  <dc:creator>OpenAI</dc:creator>
  <dc:description/>
  <dc:language>en-US</dc:language>
  <cp:lastModifiedBy>OpenAI</cp:lastModifiedBy>
  <dcterms:modified xsi:type="dcterms:W3CDTF">2026-09-28T03:52:46Z</dcterms:modified>
  <cp:revision>1</cp:revision>
  <dc:subject>CampusOS – Miskolci Egyetem, Pannonhalma 11. évfolyam</dc:subject>
  <dc:title>Hogyan lesz az adatból tudás egy egyetemen?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20</vt:r8>
  </property>
  <property fmtid="{D5CDD505-2E9C-101B-9397-08002B2CF9AE}" pid="3" name="PresentationFormat">
    <vt:lpwstr>On-screen Show (16:9)</vt:lpwstr>
  </property>
  <property fmtid="{D5CDD505-2E9C-101B-9397-08002B2CF9AE}" pid="4" name="Slides">
    <vt:r8>20</vt:r8>
  </property>
</Properties>
</file>