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1" r:id="rId33"/>
    <p:sldId id="282" r:id="rId34"/>
    <p:sldId id="283" r:id="rId35"/>
    <p:sldId id="284" r:id="rId36"/>
    <p:sldId id="285" r:id="rId37"/>
    <p:sldId id="286" r:id="rId38"/>
    <p:sldId id="287" r:id="rId39"/>
    <p:sldId id="288" r:id="rId40"/>
    <p:sldId id="289" r:id="rId41"/>
    <p:sldId id="290" r:id="rId42"/>
    <p:sldId id="291" r:id="rId43"/>
    <p:sldId id="292" r:id="rId44"/>
    <p:sldId id="293" r:id="rId45"/>
    <p:sldId id="294" r:id="rId46"/>
    <p:sldId id="295" r:id="rId47"/>
    <p:sldId id="296" r:id="rId4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notesMaster" Target="notesMasters/notesMaster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Relationship Id="rId30" Type="http://schemas.openxmlformats.org/officeDocument/2006/relationships/slide" Target="slides/slide23.xml"/><Relationship Id="rId31" Type="http://schemas.openxmlformats.org/officeDocument/2006/relationships/slide" Target="slides/slide24.xml"/><Relationship Id="rId32" Type="http://schemas.openxmlformats.org/officeDocument/2006/relationships/slide" Target="slides/slide25.xml"/><Relationship Id="rId33" Type="http://schemas.openxmlformats.org/officeDocument/2006/relationships/slide" Target="slides/slide26.xml"/><Relationship Id="rId34" Type="http://schemas.openxmlformats.org/officeDocument/2006/relationships/slide" Target="slides/slide27.xml"/><Relationship Id="rId35" Type="http://schemas.openxmlformats.org/officeDocument/2006/relationships/slide" Target="slides/slide28.xml"/><Relationship Id="rId36" Type="http://schemas.openxmlformats.org/officeDocument/2006/relationships/slide" Target="slides/slide29.xml"/><Relationship Id="rId37" Type="http://schemas.openxmlformats.org/officeDocument/2006/relationships/slide" Target="slides/slide30.xml"/><Relationship Id="rId38" Type="http://schemas.openxmlformats.org/officeDocument/2006/relationships/slide" Target="slides/slide31.xml"/><Relationship Id="rId39" Type="http://schemas.openxmlformats.org/officeDocument/2006/relationships/slide" Target="slides/slide32.xml"/><Relationship Id="rId40" Type="http://schemas.openxmlformats.org/officeDocument/2006/relationships/slide" Target="slides/slide33.xml"/><Relationship Id="rId41" Type="http://schemas.openxmlformats.org/officeDocument/2006/relationships/slide" Target="slides/slide34.xml"/><Relationship Id="rId42" Type="http://schemas.openxmlformats.org/officeDocument/2006/relationships/slide" Target="slides/slide35.xml"/><Relationship Id="rId43" Type="http://schemas.openxmlformats.org/officeDocument/2006/relationships/slide" Target="slides/slide36.xml"/><Relationship Id="rId44" Type="http://schemas.openxmlformats.org/officeDocument/2006/relationships/slide" Target="slides/slide37.xml"/><Relationship Id="rId45" Type="http://schemas.openxmlformats.org/officeDocument/2006/relationships/slide" Target="slides/slide38.xml"/><Relationship Id="rId46" Type="http://schemas.openxmlformats.org/officeDocument/2006/relationships/slide" Target="slides/slide39.xml"/><Relationship Id="rId47" Type="http://schemas.openxmlformats.org/officeDocument/2006/relationships/slide" Target="slides/slide40.xml"/><Relationship Id="rId48" Type="http://schemas.openxmlformats.org/officeDocument/2006/relationships/slide" Target="slides/slide41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9C1C7-3DCD-1040-A9CF-14679D8B5DDD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E49A5-4136-284D-997B-48E1D791A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5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4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Introduce lecture topic and context.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Explain externalized services.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Describe CI/CD pipeline stages.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Clarify stateless execution.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Explain standalone service model.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Discuss concurrency principles.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Show why disposability matters.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Importance of parity.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Explain log handling.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Describe admin tasks.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Define statelessness.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Highlight the core areas covered today.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Define statefulness.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Explain downsides of stateful design.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Justify stateless approach.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Discuss state storage options.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Compare scaling modes.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Explain scaling choice.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Explain LB role.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Introduce auto-scaling mechanisms.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Explain common issues.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Define REST.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Define core architecture concepts.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Describe REST rules.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Explain resources.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Highlight HTTP verbs.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Review responses.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Explain stateless REST.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REST in cloud.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REST challenges.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Compare models.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Synthesize concepts.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Warn about common errors.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Compare legacy and cloud-native approaches.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Summarize core insights.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Preview next session.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Explain cloud-native requirements.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Explain purpose of 12-factor model.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Importance of unified codebase.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Emphasize explicit dependency management.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Show separation of config and code.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3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3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3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3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3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/Relationships>
</file>

<file path=ppt/slides/_rels/slide4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1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50A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solidFill>
                  <a:srgbClr val="FFFFFF"/>
                </a:solidFill>
              </a:rPr>
              <a:t>Cloud Architecture Principles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>
                <a:solidFill>
                  <a:srgbClr val="FFFFFF"/>
                </a:solidFill>
              </a:defRPr>
            </a:pPr>
            <a:r>
              <a:t>L2 – Cloud Architecture Principles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50A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solidFill>
                  <a:srgbClr val="FFFFFF"/>
                </a:solidFill>
              </a:rPr>
              <a:t>Factor 4: Backing Services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>
                <a:solidFill>
                  <a:srgbClr val="FFFFFF"/>
                </a:solidFill>
              </a:defRPr>
            </a:pPr>
            <a:r>
              <a:t>Treat backing services as attached resources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→ Databases, queues, storage are external services.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Replaceable without code change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→ Switching DB providers should not require rewriting core logic.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50A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solidFill>
                  <a:srgbClr val="FFFFFF"/>
                </a:solidFill>
              </a:rPr>
              <a:t>Factor 5: Build, Release, Run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>
                <a:solidFill>
                  <a:srgbClr val="FFFFFF"/>
                </a:solidFill>
              </a:defRPr>
            </a:pPr>
            <a:r>
              <a:t>Strict separation of stages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→ Build phase produces artifact; release binds config; run executes.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Immutable builds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→ No changes in runtime container after deployment.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50A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solidFill>
                  <a:srgbClr val="FFFFFF"/>
                </a:solidFill>
              </a:rPr>
              <a:t>Factor 6: Processes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>
                <a:solidFill>
                  <a:srgbClr val="FFFFFF"/>
                </a:solidFill>
              </a:defRPr>
            </a:pPr>
            <a:r>
              <a:t>Execute app as stateless processes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→ No local persistent state.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Share-nothing architecture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→ Instances do not depend on each other’s memory.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50A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solidFill>
                  <a:srgbClr val="FFFFFF"/>
                </a:solidFill>
              </a:rPr>
              <a:t>Factor 7: Port Binding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>
                <a:solidFill>
                  <a:srgbClr val="FFFFFF"/>
                </a:solidFill>
              </a:defRPr>
            </a:pPr>
            <a:r>
              <a:t>Export services via port binding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→ Application self-contains HTTP server.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No external web server dependency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→ The app handles requests directly.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50A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solidFill>
                  <a:srgbClr val="FFFFFF"/>
                </a:solidFill>
              </a:rPr>
              <a:t>Factor 8: Concurrency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>
                <a:solidFill>
                  <a:srgbClr val="FFFFFF"/>
                </a:solidFill>
              </a:defRPr>
            </a:pPr>
            <a:r>
              <a:t>Scale via process model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→ Add more instances instead of bigger instances.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Horizontal scaling orientation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→ Designed to run multiple identical processes.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50A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solidFill>
                  <a:srgbClr val="FFFFFF"/>
                </a:solidFill>
              </a:rPr>
              <a:t>Factor 9: Disposability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>
                <a:solidFill>
                  <a:srgbClr val="FFFFFF"/>
                </a:solidFill>
              </a:defRPr>
            </a:pPr>
            <a:r>
              <a:t>Fast startup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→ Enables rapid scaling.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Graceful shutdown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→ Allows safe instance termination.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50A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solidFill>
                  <a:srgbClr val="FFFFFF"/>
                </a:solidFill>
              </a:rPr>
              <a:t>Factor 10: Dev/Prod Parity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>
                <a:solidFill>
                  <a:srgbClr val="FFFFFF"/>
                </a:solidFill>
              </a:defRPr>
            </a:pPr>
            <a:r>
              <a:t>Minimal differences between environments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→ Avoid configuration drift.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Same backing services in dev and production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→ Reduces deployment surprises.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50A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solidFill>
                  <a:srgbClr val="FFFFFF"/>
                </a:solidFill>
              </a:rPr>
              <a:t>Factor 11: Logs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>
                <a:solidFill>
                  <a:srgbClr val="FFFFFF"/>
                </a:solidFill>
              </a:defRPr>
            </a:pPr>
            <a:r>
              <a:t>Treat logs as event streams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→ Applications write logs to stdout.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External log aggregation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→ Platform collects and stores logs.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50A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solidFill>
                  <a:srgbClr val="FFFFFF"/>
                </a:solidFill>
              </a:rPr>
              <a:t>Factor 12: Admin Processes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>
                <a:solidFill>
                  <a:srgbClr val="FFFFFF"/>
                </a:solidFill>
              </a:defRPr>
            </a:pPr>
            <a:r>
              <a:t>Run admin tasks as one-off processes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→ Migrations or maintenance tasks run separately.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Same codebase and environment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→ No separate tooling required.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50A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solidFill>
                  <a:srgbClr val="FFFFFF"/>
                </a:solidFill>
              </a:rPr>
              <a:t>What Is Stateless?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>
                <a:solidFill>
                  <a:srgbClr val="FFFFFF"/>
                </a:solidFill>
              </a:defRPr>
            </a:pPr>
            <a:r>
              <a:t>No client-specific data stored in memory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→ Each request is independent.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State stored externally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→ Database or distributed cache stores persistent data.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50A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solidFill>
                  <a:srgbClr val="FFFFFF"/>
                </a:solidFill>
              </a:rPr>
              <a:t>Lecture Context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>
                <a:solidFill>
                  <a:srgbClr val="FFFFFF"/>
                </a:solidFill>
              </a:defRPr>
            </a:pPr>
            <a:r>
              <a:t>Cloud Architecture Principles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→ Architectural decisions determine scalability, reliability, cost efficiency, and operational complexity.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Today’s Topics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12-Factor methodology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Stateless vs stateful design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Horizontal scaling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REST architecture basics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50A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solidFill>
                  <a:srgbClr val="FFFFFF"/>
                </a:solidFill>
              </a:rPr>
              <a:t>What Is Stateful?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>
                <a:solidFill>
                  <a:srgbClr val="FFFFFF"/>
                </a:solidFill>
              </a:defRPr>
            </a:pPr>
            <a:r>
              <a:t>Session data stored in memory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→ Application instance holds user state.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Client affinity required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→ Same client must hit same instance.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50A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solidFill>
                  <a:srgbClr val="FFFFFF"/>
                </a:solidFill>
              </a:rPr>
              <a:t>Problems with Stateful Design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>
                <a:solidFill>
                  <a:srgbClr val="FFFFFF"/>
                </a:solidFill>
              </a:defRPr>
            </a:pPr>
            <a:r>
              <a:t>Scaling difficulty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→ Load balancer must use sticky sessions.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Failure impact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→ If instance crashes, session lost.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Reduced elasticity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→ Cannot freely scale in/out.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50A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solidFill>
                  <a:srgbClr val="FFFFFF"/>
                </a:solidFill>
              </a:rPr>
              <a:t>Benefits of Stateless Design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>
                <a:solidFill>
                  <a:srgbClr val="FFFFFF"/>
                </a:solidFill>
              </a:defRPr>
            </a:pPr>
            <a:r>
              <a:t>True horizontal scaling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→ Any instance can handle any request.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Improved fault tolerance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→ No single-instance dependency.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Simplified load balancing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→ Round-robin or random routing works.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50A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solidFill>
                  <a:srgbClr val="FFFFFF"/>
                </a:solidFill>
              </a:rPr>
              <a:t>Where Should State Live?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>
                <a:solidFill>
                  <a:srgbClr val="FFFFFF"/>
                </a:solidFill>
              </a:defRPr>
            </a:pPr>
            <a:r>
              <a:t>Database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→ Persistent structured data.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Distributed cache (e.g., Redis)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→ Session or frequently accessed data.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Object storage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→ Files and large binary data.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50A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solidFill>
                  <a:srgbClr val="FFFFFF"/>
                </a:solidFill>
              </a:rPr>
              <a:t>Vertical vs Horizontal Scaling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>
                <a:solidFill>
                  <a:srgbClr val="FFFFFF"/>
                </a:solidFill>
              </a:defRPr>
            </a:pPr>
            <a:r>
              <a:t>Vertical scaling (scale up)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→ Increase CPU/RAM of single machine.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Horizontal scaling (scale out)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→ Add more instances of application.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50A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solidFill>
                  <a:srgbClr val="FFFFFF"/>
                </a:solidFill>
              </a:rPr>
              <a:t>Why Horizontal Scaling Is Preferred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>
                <a:solidFill>
                  <a:srgbClr val="FFFFFF"/>
                </a:solidFill>
              </a:defRPr>
            </a:pPr>
            <a:r>
              <a:t>Elasticity-friendly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→ Instances can be added dynamically.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Fault isolation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→ Failure of one instance does not crash system.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Cost optimization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→ Scale based on demand.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50A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solidFill>
                  <a:srgbClr val="FFFFFF"/>
                </a:solidFill>
              </a:rPr>
              <a:t>Load Balancing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>
                <a:solidFill>
                  <a:srgbClr val="FFFFFF"/>
                </a:solidFill>
              </a:defRPr>
            </a:pPr>
            <a:r>
              <a:t>Traffic distribution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→ Incoming requests distributed across instances.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Health checks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→ Remove unhealthy instances automatically.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50A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solidFill>
                  <a:srgbClr val="FFFFFF"/>
                </a:solidFill>
              </a:rPr>
              <a:t>Auto-Scaling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>
                <a:solidFill>
                  <a:srgbClr val="FFFFFF"/>
                </a:solidFill>
              </a:defRPr>
            </a:pPr>
            <a:r>
              <a:t>Metric-based scaling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→ Scale based on CPU, memory, or request count.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Event-based scaling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→ Scale based on queue length or triggers.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50A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solidFill>
                  <a:srgbClr val="FFFFFF"/>
                </a:solidFill>
              </a:rPr>
              <a:t>Scaling Challenges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>
                <a:solidFill>
                  <a:srgbClr val="FFFFFF"/>
                </a:solidFill>
              </a:defRPr>
            </a:pPr>
            <a:r>
              <a:t>Distributed state consistency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→ Ensuring consistent data across nodes.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Race conditions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→ Concurrent modifications.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Database bottlenecks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→ DB becomes single point of scaling limitation.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50A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solidFill>
                  <a:srgbClr val="FFFFFF"/>
                </a:solidFill>
              </a:rPr>
              <a:t>What Is REST?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>
                <a:solidFill>
                  <a:srgbClr val="FFFFFF"/>
                </a:solidFill>
              </a:defRPr>
            </a:pPr>
            <a:r>
              <a:t>Representational State Transfer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→ Architectural style for distributed systems.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Resource-oriented design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→ Everything modeled as resource.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50A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solidFill>
                  <a:srgbClr val="FFFFFF"/>
                </a:solidFill>
              </a:rPr>
              <a:t>What Is Cloud Architecture?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>
                <a:solidFill>
                  <a:srgbClr val="FFFFFF"/>
                </a:solidFill>
              </a:defRPr>
            </a:pPr>
            <a:r>
              <a:t>System structure definition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→ The logical organization of components and their interactions.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Component relationships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→ How services communicate, depend on, and scale with each other.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Deployment strategy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→ How infrastructure supports application behavior.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50A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solidFill>
                  <a:srgbClr val="FFFFFF"/>
                </a:solidFill>
              </a:rPr>
              <a:t>REST Constraints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>
                <a:solidFill>
                  <a:srgbClr val="FFFFFF"/>
                </a:solidFill>
              </a:defRPr>
            </a:pPr>
            <a:r>
              <a:t>Client-server separation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→ UI and backend independent.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Stateless communication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→ Each request self-contained.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Cacheable responses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→ Responses explicitly define cache behavior.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Uniform interface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→ Standardized interaction model.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50A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solidFill>
                  <a:srgbClr val="FFFFFF"/>
                </a:solidFill>
              </a:rPr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>
                <a:solidFill>
                  <a:srgbClr val="FFFFFF"/>
                </a:solidFill>
              </a:defRPr>
            </a:pPr>
            <a:r>
              <a:t>Identified by URI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→ Example: /tasks/1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Manipulated via representations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→ JSON or XML.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50A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solidFill>
                  <a:srgbClr val="FFFFFF"/>
                </a:solidFill>
              </a:rPr>
              <a:t>HTTP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>
                <a:solidFill>
                  <a:srgbClr val="FFFFFF"/>
                </a:solidFill>
              </a:defRPr>
            </a:pPr>
            <a:r>
              <a:t>GET → Retrieve resource.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POST → Create resource.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PUT → Replace resource.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PATCH → Partial update.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DELETE → Remove resource.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50A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solidFill>
                  <a:srgbClr val="FFFFFF"/>
                </a:solidFill>
              </a:rPr>
              <a:t>HTTP Status Codes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>
                <a:solidFill>
                  <a:srgbClr val="FFFFFF"/>
                </a:solidFill>
              </a:defRPr>
            </a:pPr>
            <a:r>
              <a:t>200 OK → Successful request.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201 Created → Resource created.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400 Bad Request → Validation error.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404 Not Found → Resource missing.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500 Internal Server Error → Server failure.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50A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solidFill>
                  <a:srgbClr val="FFFFFF"/>
                </a:solidFill>
              </a:rPr>
              <a:t>REST and Statelessness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>
                <a:solidFill>
                  <a:srgbClr val="FFFFFF"/>
                </a:solidFill>
              </a:defRPr>
            </a:pPr>
            <a:r>
              <a:t>Each request contains all necessary information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→ No reliance on server memory.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Session tokens instead of sessions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→ JWT replaces server-side session state.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50A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solidFill>
                  <a:srgbClr val="FFFFFF"/>
                </a:solidFill>
              </a:rPr>
              <a:t>REST in Cloud Context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>
                <a:solidFill>
                  <a:srgbClr val="FFFFFF"/>
                </a:solidFill>
              </a:defRPr>
            </a:pPr>
            <a:r>
              <a:t>API-first design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→ Services communicate over HTTP.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Microservices compatibility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→ Independent REST services.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Load balancer friendly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→ Stateless endpoints scale easily.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50A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solidFill>
                  <a:srgbClr val="FFFFFF"/>
                </a:solidFill>
              </a:rPr>
              <a:t>REST Limitations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>
                <a:solidFill>
                  <a:srgbClr val="FFFFFF"/>
                </a:solidFill>
              </a:defRPr>
            </a:pPr>
            <a:r>
              <a:t>Over-fetching/under-fetching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→ Client may need multiple calls.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Tight coupling to resource structure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→ Versioning challenges.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50A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solidFill>
                  <a:srgbClr val="FFFFFF"/>
                </a:solidFill>
              </a:rPr>
              <a:t>REST vs RPC (Conceptual)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>
                <a:solidFill>
                  <a:srgbClr val="FFFFFF"/>
                </a:solidFill>
              </a:defRPr>
            </a:pPr>
            <a:r>
              <a:t>REST → Resource-based, HTTP-native.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RPC → Procedure-based, action-oriented.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50A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solidFill>
                  <a:srgbClr val="FFFFFF"/>
                </a:solidFill>
              </a:rPr>
              <a:t>Putting It All Together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>
                <a:solidFill>
                  <a:srgbClr val="FFFFFF"/>
                </a:solidFill>
              </a:defRPr>
            </a:pPr>
            <a:r>
              <a:t>12-Factor principles support statelessness.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Statelessness enables horizontal scaling.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REST enforces distributed-friendly communication.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Horizontal scaling requires proper load balancing.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50A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solidFill>
                  <a:srgbClr val="FFFFFF"/>
                </a:solidFill>
              </a:rPr>
              <a:t>Common Architecture Mistakes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>
                <a:solidFill>
                  <a:srgbClr val="FFFFFF"/>
                </a:solidFill>
              </a:defRPr>
            </a:pPr>
            <a:r>
              <a:t>Storing sessions in memory.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Hardcoding configuration.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Ignoring graceful shutdown.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Using vertical scaling only.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50A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solidFill>
                  <a:srgbClr val="FFFFFF"/>
                </a:solidFill>
              </a:rPr>
              <a:t>Traditional vs Cloud Architecture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>
                <a:solidFill>
                  <a:srgbClr val="FFFFFF"/>
                </a:solidFill>
              </a:defRPr>
            </a:pPr>
            <a:r>
              <a:t>Monolithic systems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→ Single deployable unit containing all functionality.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Tightly coupled components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→ High interdependence between modules.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Cloud-native systems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→ Loosely coupled, independently deployable services optimized for distributed environments.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50A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solidFill>
                  <a:srgbClr val="FFFFFF"/>
                </a:solidFill>
              </a:rPr>
              <a:t>Key Takeaways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>
                <a:solidFill>
                  <a:srgbClr val="FFFFFF"/>
                </a:solidFill>
              </a:defRPr>
            </a:pPr>
            <a:r>
              <a:t>Cloud architecture is constraint-driven.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Stateless design is mandatory for elasticity.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Horizontal scaling &gt; vertical scaling.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REST supports distributed cloud systems.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50A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solidFill>
                  <a:srgbClr val="FFFFFF"/>
                </a:solidFill>
              </a:rPr>
              <a:t>Next Lecture Preview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>
                <a:solidFill>
                  <a:srgbClr val="FFFFFF"/>
                </a:solidFill>
              </a:defRPr>
            </a:pPr>
            <a:r>
              <a:t>Microservices vs Monolith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API-first system design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System decomposition strategies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50A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solidFill>
                  <a:srgbClr val="FFFFFF"/>
                </a:solidFill>
              </a:rPr>
              <a:t>Cloud-Native Principles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>
                <a:solidFill>
                  <a:srgbClr val="FFFFFF"/>
                </a:solidFill>
              </a:defRPr>
            </a:pPr>
            <a:r>
              <a:t>Automation-first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→ Infrastructure and deployments are API-driven.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Elasticity-aware design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→ Systems must tolerate dynamic scaling.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Failure tolerance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→ Assume partial failures are normal.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Observability built-in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→ Monitoring is part of system design.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50A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solidFill>
                  <a:srgbClr val="FFFFFF"/>
                </a:solidFill>
              </a:rPr>
              <a:t>What Is the 12-Factor App?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>
                <a:solidFill>
                  <a:srgbClr val="FFFFFF"/>
                </a:solidFill>
              </a:defRPr>
            </a:pPr>
            <a:r>
              <a:t>Methodology for SaaS applications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→ A set of best practices for building scalable cloud-native services.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Platform-agnostic principles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→ Designed to work across different cloud providers.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Optimized for continuous deployment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→ Supports automation and DevOps workflows.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50A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solidFill>
                  <a:srgbClr val="FFFFFF"/>
                </a:solidFill>
              </a:rPr>
              <a:t>Factor 1: Codebase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>
                <a:solidFill>
                  <a:srgbClr val="FFFFFF"/>
                </a:solidFill>
              </a:defRPr>
            </a:pPr>
            <a:r>
              <a:t>One codebase per application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→ Single source of truth in version control.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Multiple deploys from same codebase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→ Same code deployed to dev, test, production environments.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50A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solidFill>
                  <a:srgbClr val="FFFFFF"/>
                </a:solidFill>
              </a:rPr>
              <a:t>Factor 2: Dependencies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>
                <a:solidFill>
                  <a:srgbClr val="FFFFFF"/>
                </a:solidFill>
              </a:defRPr>
            </a:pPr>
            <a:r>
              <a:t>Explicit dependency declaration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→ All libraries listed in package manager files.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No implicit system dependencies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→ Avoid relying on pre-installed system components.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50A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solidFill>
                  <a:srgbClr val="FFFFFF"/>
                </a:solidFill>
              </a:rPr>
              <a:t>Factor 3: Config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>
                <a:solidFill>
                  <a:srgbClr val="FFFFFF"/>
                </a:solidFill>
              </a:defRPr>
            </a:pPr>
            <a:r>
              <a:t>Store config in environment variables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→ No hardcoded configuration inside source code.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Environment-specific configuration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→ Production and development differ via environment variables.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