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58" r:id="rId6"/>
    <p:sldId id="257" r:id="rId7"/>
    <p:sldId id="264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0" r:id="rId20"/>
    <p:sldId id="281" r:id="rId21"/>
    <p:sldId id="265" r:id="rId22"/>
    <p:sldId id="282" r:id="rId23"/>
    <p:sldId id="261" r:id="rId24"/>
    <p:sldId id="266" r:id="rId25"/>
    <p:sldId id="284" r:id="rId26"/>
    <p:sldId id="285" r:id="rId27"/>
    <p:sldId id="286" r:id="rId28"/>
    <p:sldId id="287" r:id="rId29"/>
    <p:sldId id="290" r:id="rId30"/>
    <p:sldId id="291" r:id="rId31"/>
    <p:sldId id="288" r:id="rId32"/>
    <p:sldId id="289" r:id="rId33"/>
    <p:sldId id="262" r:id="rId34"/>
    <p:sldId id="267" r:id="rId35"/>
    <p:sldId id="292" r:id="rId36"/>
    <p:sldId id="294" r:id="rId37"/>
    <p:sldId id="293" r:id="rId38"/>
    <p:sldId id="29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tván Zsolt dr. Máté" userId="6d423ac6-a2f6-4c5c-bc9d-d745caf2afe5" providerId="ADAL" clId="{CD5F1507-71E7-4986-8062-3A74122325DB}"/>
    <pc:docChg chg="modSld">
      <pc:chgData name="István Zsolt dr. Máté" userId="6d423ac6-a2f6-4c5c-bc9d-d745caf2afe5" providerId="ADAL" clId="{CD5F1507-71E7-4986-8062-3A74122325DB}" dt="2024-07-01T08:17:54.707" v="28" actId="6549"/>
      <pc:docMkLst>
        <pc:docMk/>
      </pc:docMkLst>
      <pc:sldChg chg="modSp mod">
        <pc:chgData name="István Zsolt dr. Máté" userId="6d423ac6-a2f6-4c5c-bc9d-d745caf2afe5" providerId="ADAL" clId="{CD5F1507-71E7-4986-8062-3A74122325DB}" dt="2024-07-01T08:17:00.783" v="18" actId="20577"/>
        <pc:sldMkLst>
          <pc:docMk/>
          <pc:sldMk cId="3377166661" sldId="256"/>
        </pc:sldMkLst>
      </pc:sldChg>
      <pc:sldChg chg="modSp mod">
        <pc:chgData name="István Zsolt dr. Máté" userId="6d423ac6-a2f6-4c5c-bc9d-d745caf2afe5" providerId="ADAL" clId="{CD5F1507-71E7-4986-8062-3A74122325DB}" dt="2024-07-01T08:17:24.950" v="24" actId="20577"/>
        <pc:sldMkLst>
          <pc:docMk/>
          <pc:sldMk cId="1572674804" sldId="257"/>
        </pc:sldMkLst>
      </pc:sldChg>
      <pc:sldChg chg="modSp mod">
        <pc:chgData name="István Zsolt dr. Máté" userId="6d423ac6-a2f6-4c5c-bc9d-d745caf2afe5" providerId="ADAL" clId="{CD5F1507-71E7-4986-8062-3A74122325DB}" dt="2024-07-01T08:17:54.707" v="28" actId="6549"/>
        <pc:sldMkLst>
          <pc:docMk/>
          <pc:sldMk cId="2868950462" sldId="260"/>
        </pc:sldMkLst>
      </pc:sldChg>
    </pc:docChg>
  </pc:docChgLst>
  <pc:docChgLst>
    <pc:chgData name="dr. Máté István Zsolt" userId="e3cec803-57ad-49b5-ae3b-c563a9b751cc" providerId="ADAL" clId="{7D2E10C0-73F7-456A-B156-6C545E1E06B7}"/>
    <pc:docChg chg="custSel addSld modSld sldOrd">
      <pc:chgData name="dr. Máté István Zsolt" userId="e3cec803-57ad-49b5-ae3b-c563a9b751cc" providerId="ADAL" clId="{7D2E10C0-73F7-456A-B156-6C545E1E06B7}" dt="2024-12-18T10:09:52.598" v="53" actId="27636"/>
      <pc:docMkLst>
        <pc:docMk/>
      </pc:docMkLst>
      <pc:sldChg chg="delSp modSp mod">
        <pc:chgData name="dr. Máté István Zsolt" userId="e3cec803-57ad-49b5-ae3b-c563a9b751cc" providerId="ADAL" clId="{7D2E10C0-73F7-456A-B156-6C545E1E06B7}" dt="2024-12-18T10:09:52.598" v="53" actId="27636"/>
        <pc:sldMkLst>
          <pc:docMk/>
          <pc:sldMk cId="3377166661" sldId="256"/>
        </pc:sldMkLst>
        <pc:spChg chg="mod">
          <ac:chgData name="dr. Máté István Zsolt" userId="e3cec803-57ad-49b5-ae3b-c563a9b751cc" providerId="ADAL" clId="{7D2E10C0-73F7-456A-B156-6C545E1E06B7}" dt="2024-12-18T09:06:44.440" v="1" actId="6549"/>
          <ac:spMkLst>
            <pc:docMk/>
            <pc:sldMk cId="3377166661" sldId="256"/>
            <ac:spMk id="2" creationId="{DFB08B0A-F205-72FC-A54E-5F8CB7DF0B17}"/>
          </ac:spMkLst>
        </pc:spChg>
        <pc:spChg chg="mod">
          <ac:chgData name="dr. Máté István Zsolt" userId="e3cec803-57ad-49b5-ae3b-c563a9b751cc" providerId="ADAL" clId="{7D2E10C0-73F7-456A-B156-6C545E1E06B7}" dt="2024-12-18T10:09:52.598" v="53" actId="27636"/>
          <ac:spMkLst>
            <pc:docMk/>
            <pc:sldMk cId="3377166661" sldId="256"/>
            <ac:spMk id="3" creationId="{A660F137-CBAC-3487-D80E-C91B50861B9B}"/>
          </ac:spMkLst>
        </pc:spChg>
        <pc:spChg chg="del">
          <ac:chgData name="dr. Máté István Zsolt" userId="e3cec803-57ad-49b5-ae3b-c563a9b751cc" providerId="ADAL" clId="{7D2E10C0-73F7-456A-B156-6C545E1E06B7}" dt="2024-12-18T09:06:59.997" v="3" actId="478"/>
          <ac:spMkLst>
            <pc:docMk/>
            <pc:sldMk cId="3377166661" sldId="256"/>
            <ac:spMk id="4" creationId="{FF97364B-0BAB-074D-4D85-D5F77517C0A7}"/>
          </ac:spMkLst>
        </pc:spChg>
      </pc:sldChg>
      <pc:sldChg chg="modSp mod">
        <pc:chgData name="dr. Máté István Zsolt" userId="e3cec803-57ad-49b5-ae3b-c563a9b751cc" providerId="ADAL" clId="{7D2E10C0-73F7-456A-B156-6C545E1E06B7}" dt="2024-12-18T09:07:48.859" v="13"/>
        <pc:sldMkLst>
          <pc:docMk/>
          <pc:sldMk cId="1572674804" sldId="257"/>
        </pc:sldMkLst>
        <pc:spChg chg="mod">
          <ac:chgData name="dr. Máté István Zsolt" userId="e3cec803-57ad-49b5-ae3b-c563a9b751cc" providerId="ADAL" clId="{7D2E10C0-73F7-456A-B156-6C545E1E06B7}" dt="2024-12-18T09:07:48.859" v="13"/>
          <ac:spMkLst>
            <pc:docMk/>
            <pc:sldMk cId="1572674804" sldId="257"/>
            <ac:spMk id="2" creationId="{C2C6C307-B8B7-A1D3-206B-C250F58AFF36}"/>
          </ac:spMkLst>
        </pc:spChg>
      </pc:sldChg>
      <pc:sldChg chg="modSp mod">
        <pc:chgData name="dr. Máté István Zsolt" userId="e3cec803-57ad-49b5-ae3b-c563a9b751cc" providerId="ADAL" clId="{7D2E10C0-73F7-456A-B156-6C545E1E06B7}" dt="2024-12-18T09:08:59.234" v="25" actId="6549"/>
        <pc:sldMkLst>
          <pc:docMk/>
          <pc:sldMk cId="2960014957" sldId="258"/>
        </pc:sldMkLst>
        <pc:spChg chg="mod">
          <ac:chgData name="dr. Máté István Zsolt" userId="e3cec803-57ad-49b5-ae3b-c563a9b751cc" providerId="ADAL" clId="{7D2E10C0-73F7-456A-B156-6C545E1E06B7}" dt="2024-12-18T09:08:59.234" v="25" actId="6549"/>
          <ac:spMkLst>
            <pc:docMk/>
            <pc:sldMk cId="2960014957" sldId="258"/>
            <ac:spMk id="3" creationId="{EEA63AB9-0668-1E5A-A727-8FB49F5D9BB1}"/>
          </ac:spMkLst>
        </pc:spChg>
      </pc:sldChg>
      <pc:sldChg chg="modSp mod">
        <pc:chgData name="dr. Máté István Zsolt" userId="e3cec803-57ad-49b5-ae3b-c563a9b751cc" providerId="ADAL" clId="{7D2E10C0-73F7-456A-B156-6C545E1E06B7}" dt="2024-12-18T09:08:10.439" v="14"/>
        <pc:sldMkLst>
          <pc:docMk/>
          <pc:sldMk cId="2868950462" sldId="260"/>
        </pc:sldMkLst>
        <pc:spChg chg="mod">
          <ac:chgData name="dr. Máté István Zsolt" userId="e3cec803-57ad-49b5-ae3b-c563a9b751cc" providerId="ADAL" clId="{7D2E10C0-73F7-456A-B156-6C545E1E06B7}" dt="2024-12-18T09:08:10.439" v="14"/>
          <ac:spMkLst>
            <pc:docMk/>
            <pc:sldMk cId="2868950462" sldId="260"/>
            <ac:spMk id="2" creationId="{9E4AA241-2FCA-F090-B39C-4F59C82A80D4}"/>
          </ac:spMkLst>
        </pc:spChg>
      </pc:sldChg>
      <pc:sldChg chg="modSp new mod">
        <pc:chgData name="dr. Máté István Zsolt" userId="e3cec803-57ad-49b5-ae3b-c563a9b751cc" providerId="ADAL" clId="{7D2E10C0-73F7-456A-B156-6C545E1E06B7}" dt="2024-12-18T09:08:34.337" v="22" actId="20577"/>
        <pc:sldMkLst>
          <pc:docMk/>
          <pc:sldMk cId="4091451205" sldId="261"/>
        </pc:sldMkLst>
        <pc:spChg chg="mod">
          <ac:chgData name="dr. Máté István Zsolt" userId="e3cec803-57ad-49b5-ae3b-c563a9b751cc" providerId="ADAL" clId="{7D2E10C0-73F7-456A-B156-6C545E1E06B7}" dt="2024-12-18T09:08:34.337" v="22" actId="20577"/>
          <ac:spMkLst>
            <pc:docMk/>
            <pc:sldMk cId="4091451205" sldId="261"/>
            <ac:spMk id="2" creationId="{1F66C7BD-3A2E-130B-3DC9-F2F2E67DD5FD}"/>
          </ac:spMkLst>
        </pc:spChg>
      </pc:sldChg>
      <pc:sldChg chg="modSp new mod">
        <pc:chgData name="dr. Máté István Zsolt" userId="e3cec803-57ad-49b5-ae3b-c563a9b751cc" providerId="ADAL" clId="{7D2E10C0-73F7-456A-B156-6C545E1E06B7}" dt="2024-12-18T09:08:47.149" v="24"/>
        <pc:sldMkLst>
          <pc:docMk/>
          <pc:sldMk cId="852919752" sldId="262"/>
        </pc:sldMkLst>
        <pc:spChg chg="mod">
          <ac:chgData name="dr. Máté István Zsolt" userId="e3cec803-57ad-49b5-ae3b-c563a9b751cc" providerId="ADAL" clId="{7D2E10C0-73F7-456A-B156-6C545E1E06B7}" dt="2024-12-18T09:08:47.149" v="24"/>
          <ac:spMkLst>
            <pc:docMk/>
            <pc:sldMk cId="852919752" sldId="262"/>
            <ac:spMk id="2" creationId="{B39F93E3-0D29-58DA-19FF-A27961C466C5}"/>
          </ac:spMkLst>
        </pc:spChg>
      </pc:sldChg>
      <pc:sldChg chg="modSp new mod">
        <pc:chgData name="dr. Máté István Zsolt" userId="e3cec803-57ad-49b5-ae3b-c563a9b751cc" providerId="ADAL" clId="{7D2E10C0-73F7-456A-B156-6C545E1E06B7}" dt="2024-12-18T09:09:22.674" v="33" actId="20577"/>
        <pc:sldMkLst>
          <pc:docMk/>
          <pc:sldMk cId="917658829" sldId="263"/>
        </pc:sldMkLst>
        <pc:spChg chg="mod">
          <ac:chgData name="dr. Máté István Zsolt" userId="e3cec803-57ad-49b5-ae3b-c563a9b751cc" providerId="ADAL" clId="{7D2E10C0-73F7-456A-B156-6C545E1E06B7}" dt="2024-12-18T09:09:22.674" v="33" actId="20577"/>
          <ac:spMkLst>
            <pc:docMk/>
            <pc:sldMk cId="917658829" sldId="263"/>
            <ac:spMk id="2" creationId="{681B53EA-FDFF-AD38-985B-855D58F07B3F}"/>
          </ac:spMkLst>
        </pc:spChg>
      </pc:sldChg>
      <pc:sldChg chg="addSp delSp modSp new mod modClrScheme chgLayout">
        <pc:chgData name="dr. Máté István Zsolt" userId="e3cec803-57ad-49b5-ae3b-c563a9b751cc" providerId="ADAL" clId="{7D2E10C0-73F7-456A-B156-6C545E1E06B7}" dt="2024-12-18T09:09:36.355" v="35" actId="700"/>
        <pc:sldMkLst>
          <pc:docMk/>
          <pc:sldMk cId="1845256991" sldId="264"/>
        </pc:sldMkLst>
        <pc:spChg chg="del mod ord">
          <ac:chgData name="dr. Máté István Zsolt" userId="e3cec803-57ad-49b5-ae3b-c563a9b751cc" providerId="ADAL" clId="{7D2E10C0-73F7-456A-B156-6C545E1E06B7}" dt="2024-12-18T09:09:36.355" v="35" actId="700"/>
          <ac:spMkLst>
            <pc:docMk/>
            <pc:sldMk cId="1845256991" sldId="264"/>
            <ac:spMk id="2" creationId="{46275E24-A939-8C57-C68C-CF298DF951AA}"/>
          </ac:spMkLst>
        </pc:spChg>
        <pc:spChg chg="del mod ord">
          <ac:chgData name="dr. Máté István Zsolt" userId="e3cec803-57ad-49b5-ae3b-c563a9b751cc" providerId="ADAL" clId="{7D2E10C0-73F7-456A-B156-6C545E1E06B7}" dt="2024-12-18T09:09:36.355" v="35" actId="700"/>
          <ac:spMkLst>
            <pc:docMk/>
            <pc:sldMk cId="1845256991" sldId="264"/>
            <ac:spMk id="3" creationId="{2CC0B1F7-22A2-D9F9-C015-B110C8CEC8BC}"/>
          </ac:spMkLst>
        </pc:spChg>
        <pc:spChg chg="add mod ord">
          <ac:chgData name="dr. Máté István Zsolt" userId="e3cec803-57ad-49b5-ae3b-c563a9b751cc" providerId="ADAL" clId="{7D2E10C0-73F7-456A-B156-6C545E1E06B7}" dt="2024-12-18T09:09:36.355" v="35" actId="700"/>
          <ac:spMkLst>
            <pc:docMk/>
            <pc:sldMk cId="1845256991" sldId="264"/>
            <ac:spMk id="4" creationId="{2E1F33C6-6D55-78C0-495C-6BB5F2D5E960}"/>
          </ac:spMkLst>
        </pc:spChg>
        <pc:spChg chg="add mod ord">
          <ac:chgData name="dr. Máté István Zsolt" userId="e3cec803-57ad-49b5-ae3b-c563a9b751cc" providerId="ADAL" clId="{7D2E10C0-73F7-456A-B156-6C545E1E06B7}" dt="2024-12-18T09:09:36.355" v="35" actId="700"/>
          <ac:spMkLst>
            <pc:docMk/>
            <pc:sldMk cId="1845256991" sldId="264"/>
            <ac:spMk id="5" creationId="{CA9E38FC-7117-9DA4-2574-B99D21CD2DB1}"/>
          </ac:spMkLst>
        </pc:spChg>
      </pc:sldChg>
      <pc:sldChg chg="add ord">
        <pc:chgData name="dr. Máté István Zsolt" userId="e3cec803-57ad-49b5-ae3b-c563a9b751cc" providerId="ADAL" clId="{7D2E10C0-73F7-456A-B156-6C545E1E06B7}" dt="2024-12-18T09:09:45.412" v="38"/>
        <pc:sldMkLst>
          <pc:docMk/>
          <pc:sldMk cId="4239888239" sldId="265"/>
        </pc:sldMkLst>
      </pc:sldChg>
      <pc:sldChg chg="add ord">
        <pc:chgData name="dr. Máté István Zsolt" userId="e3cec803-57ad-49b5-ae3b-c563a9b751cc" providerId="ADAL" clId="{7D2E10C0-73F7-456A-B156-6C545E1E06B7}" dt="2024-12-18T09:09:48.667" v="41"/>
        <pc:sldMkLst>
          <pc:docMk/>
          <pc:sldMk cId="412635627" sldId="266"/>
        </pc:sldMkLst>
      </pc:sldChg>
      <pc:sldChg chg="add ord">
        <pc:chgData name="dr. Máté István Zsolt" userId="e3cec803-57ad-49b5-ae3b-c563a9b751cc" providerId="ADAL" clId="{7D2E10C0-73F7-456A-B156-6C545E1E06B7}" dt="2024-12-18T09:09:55.462" v="46"/>
        <pc:sldMkLst>
          <pc:docMk/>
          <pc:sldMk cId="1981925031" sldId="267"/>
        </pc:sldMkLst>
      </pc:sldChg>
      <pc:sldChg chg="add ord">
        <pc:chgData name="dr. Máté István Zsolt" userId="e3cec803-57ad-49b5-ae3b-c563a9b751cc" providerId="ADAL" clId="{7D2E10C0-73F7-456A-B156-6C545E1E06B7}" dt="2024-12-18T09:10:03.443" v="49"/>
        <pc:sldMkLst>
          <pc:docMk/>
          <pc:sldMk cId="3367463131" sldId="268"/>
        </pc:sldMkLst>
      </pc:sldChg>
    </pc:docChg>
  </pc:docChgLst>
  <pc:docChgLst>
    <pc:chgData name="István Zsolt dr. Máté" userId="6d423ac6-a2f6-4c5c-bc9d-d745caf2afe5" providerId="ADAL" clId="{8CD65EBD-1743-4069-93ED-C1D960EDB7F7}"/>
    <pc:docChg chg="undo custSel modSld">
      <pc:chgData name="István Zsolt dr. Máté" userId="6d423ac6-a2f6-4c5c-bc9d-d745caf2afe5" providerId="ADAL" clId="{8CD65EBD-1743-4069-93ED-C1D960EDB7F7}" dt="2024-12-18T09:03:25.142" v="17" actId="6549"/>
      <pc:docMkLst>
        <pc:docMk/>
      </pc:docMkLst>
      <pc:sldChg chg="addSp modSp">
        <pc:chgData name="István Zsolt dr. Máté" userId="6d423ac6-a2f6-4c5c-bc9d-d745caf2afe5" providerId="ADAL" clId="{8CD65EBD-1743-4069-93ED-C1D960EDB7F7}" dt="2024-11-01T14:33:47.719" v="0"/>
        <pc:sldMkLst>
          <pc:docMk/>
          <pc:sldMk cId="3377166661" sldId="256"/>
        </pc:sldMkLst>
        <pc:spChg chg="mod">
          <ac:chgData name="István Zsolt dr. Máté" userId="6d423ac6-a2f6-4c5c-bc9d-d745caf2afe5" providerId="ADAL" clId="{8CD65EBD-1743-4069-93ED-C1D960EDB7F7}" dt="2024-11-01T14:33:47.719" v="0"/>
          <ac:spMkLst>
            <pc:docMk/>
            <pc:sldMk cId="3377166661" sldId="256"/>
            <ac:spMk id="6" creationId="{6187B1BB-95C4-A67D-524C-BACCD86BC0BB}"/>
          </ac:spMkLst>
        </pc:spChg>
        <pc:grpChg chg="add mod">
          <ac:chgData name="István Zsolt dr. Máté" userId="6d423ac6-a2f6-4c5c-bc9d-d745caf2afe5" providerId="ADAL" clId="{8CD65EBD-1743-4069-93ED-C1D960EDB7F7}" dt="2024-11-01T14:33:47.719" v="0"/>
          <ac:grpSpMkLst>
            <pc:docMk/>
            <pc:sldMk cId="3377166661" sldId="256"/>
            <ac:grpSpMk id="5" creationId="{086C48DF-90F4-3AA5-292E-736D935D76BC}"/>
          </ac:grpSpMkLst>
        </pc:grpChg>
        <pc:picChg chg="mod">
          <ac:chgData name="István Zsolt dr. Máté" userId="6d423ac6-a2f6-4c5c-bc9d-d745caf2afe5" providerId="ADAL" clId="{8CD65EBD-1743-4069-93ED-C1D960EDB7F7}" dt="2024-11-01T14:33:47.719" v="0"/>
          <ac:picMkLst>
            <pc:docMk/>
            <pc:sldMk cId="3377166661" sldId="256"/>
            <ac:picMk id="7" creationId="{58AB4B9A-55C3-687B-2517-6353FD141165}"/>
          </ac:picMkLst>
        </pc:picChg>
      </pc:sldChg>
      <pc:sldChg chg="modSp mod">
        <pc:chgData name="István Zsolt dr. Máté" userId="6d423ac6-a2f6-4c5c-bc9d-d745caf2afe5" providerId="ADAL" clId="{8CD65EBD-1743-4069-93ED-C1D960EDB7F7}" dt="2024-12-18T09:03:25.142" v="17" actId="6549"/>
        <pc:sldMkLst>
          <pc:docMk/>
          <pc:sldMk cId="2960014957" sldId="258"/>
        </pc:sldMkLst>
        <pc:spChg chg="mod">
          <ac:chgData name="István Zsolt dr. Máté" userId="6d423ac6-a2f6-4c5c-bc9d-d745caf2afe5" providerId="ADAL" clId="{8CD65EBD-1743-4069-93ED-C1D960EDB7F7}" dt="2024-12-18T09:03:25.142" v="17" actId="6549"/>
          <ac:spMkLst>
            <pc:docMk/>
            <pc:sldMk cId="2960014957" sldId="258"/>
            <ac:spMk id="3" creationId="{EEA63AB9-0668-1E5A-A727-8FB49F5D9B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EB88-2AA9-4331-ADFC-1F91C89EC502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7C06-11F3-46B8-8350-3115332ED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3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https://hvg.hu/tudomany/20100504_10_eves_az_iloveyou_virus</a:t>
            </a:r>
            <a:br>
              <a:rPr lang="hu-HU" dirty="0"/>
            </a:br>
            <a:r>
              <a:rPr lang="hu-HU" dirty="0" err="1"/>
              <a:t>Onel</a:t>
            </a:r>
            <a:r>
              <a:rPr lang="hu-HU" dirty="0"/>
              <a:t> De </a:t>
            </a:r>
            <a:r>
              <a:rPr lang="hu-HU" dirty="0" err="1"/>
              <a:t>Guzman</a:t>
            </a:r>
            <a:r>
              <a:rPr lang="hu-HU" dirty="0"/>
              <a:t> k</a:t>
            </a:r>
            <a:r>
              <a:rPr lang="hu-HU" b="0" i="0" dirty="0">
                <a:solidFill>
                  <a:srgbClr val="000000"/>
                </a:solidFill>
                <a:effectLst/>
                <a:latin typeface="PT Sans" panose="020B0503020203020204" pitchFamily="34" charset="-18"/>
              </a:rPr>
              <a:t>özépiskolai érettségi dolgozatának részeként írta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7C06-11F3-46B8-8350-3115332ED3A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537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3222-6A9F-52F0-1C1D-72A72342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79F94C-3239-DBE2-6BAD-7A1F6FB26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74B86EF-DAD7-6B81-4E17-2B3C2EBE6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Görög mítosz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57EB334-BCFA-7C5F-34E7-6FFCAC8CC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7C06-11F3-46B8-8350-3115332ED3A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29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689A-54B3-B417-8DD6-8440EEA1D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EBDBDD0-CE8A-322E-8979-11769B2E9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2BEB1DB-E7C8-DD59-CB59-C228E9317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D8F589-8BC6-6374-B551-77F0EEFA7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7C06-11F3-46B8-8350-3115332ED3A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29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97C06-11F3-46B8-8350-3115332ED3A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7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24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488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90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13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7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545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27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09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74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3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793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7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75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98D2B2A-2EA8-46EA-A1A0-9E02B71444AF}" type="datetimeFigureOut">
              <a:rPr lang="hu-HU" smtClean="0"/>
              <a:t>2025. 03. 19.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A8B8546-3FAE-430B-ADD5-B800364257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936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B08B0A-F205-72FC-A54E-5F8CB7DF0B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Cybersecurity Threat Identification and </a:t>
            </a:r>
            <a:r>
              <a:rPr lang="en-GB" noProof="0" dirty="0" err="1"/>
              <a:t>Defense</a:t>
            </a:r>
            <a:r>
              <a:rPr lang="en-GB" noProof="0" dirty="0"/>
              <a:t> Methods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60F137-CBAC-3487-D80E-C91B50861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86C48DF-90F4-3AA5-292E-736D935D76BC}"/>
              </a:ext>
            </a:extLst>
          </p:cNvPr>
          <p:cNvGrpSpPr/>
          <p:nvPr/>
        </p:nvGrpSpPr>
        <p:grpSpPr>
          <a:xfrm>
            <a:off x="68009" y="3233"/>
            <a:ext cx="3771989" cy="276999"/>
            <a:chOff x="68009" y="3233"/>
            <a:chExt cx="3771989" cy="276999"/>
          </a:xfrm>
        </p:grpSpPr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6187B1BB-95C4-A67D-524C-BACCD86BC0BB}"/>
                </a:ext>
              </a:extLst>
            </p:cNvPr>
            <p:cNvSpPr txBox="1"/>
            <p:nvPr/>
          </p:nvSpPr>
          <p:spPr>
            <a:xfrm>
              <a:off x="810001" y="3233"/>
              <a:ext cx="3029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0" i="0" noProof="0" dirty="0">
                  <a:effectLst/>
                  <a:latin typeface="Source Sans Pro" panose="020B0503030403020204" pitchFamily="34" charset="0"/>
                </a:rPr>
                <a:t>This work is licensed under CC BY-NC-SA 4.0.</a:t>
              </a:r>
              <a:endParaRPr lang="en-GB" sz="1200" noProof="0" dirty="0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58AB4B9A-55C3-687B-2517-6353FD141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09" y="51733"/>
              <a:ext cx="732274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16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C9B403-C87B-A025-AD31-4D3D7503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Growing Impact of Cybercrime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E92BFE-4F03-EA3C-D266-75ABA688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71.1 million people fall victim to cybercrime every year. </a:t>
            </a:r>
          </a:p>
          <a:p>
            <a:r>
              <a:rPr lang="en-GB" noProof="0" dirty="0"/>
              <a:t>The number of cyberattacks increases by 15% annually. </a:t>
            </a:r>
          </a:p>
          <a:p>
            <a:r>
              <a:rPr lang="en-GB" noProof="0" dirty="0"/>
              <a:t>Every 40 seconds, a business is attacked by ransomware somewhere in the world. </a:t>
            </a:r>
          </a:p>
          <a:p>
            <a:r>
              <a:rPr lang="en-GB" noProof="0" dirty="0"/>
              <a:t>The estimated global financial loss due to cybercrime is $318 billion per year (equivalent to 9.5 million years of wages). </a:t>
            </a:r>
          </a:p>
          <a:p>
            <a:r>
              <a:rPr lang="en-GB" noProof="0" dirty="0"/>
              <a:t>These figures are expected to rise further due to advancements in artificial intelligence (AI).</a:t>
            </a:r>
          </a:p>
          <a:p>
            <a:pPr marL="0" indent="0">
              <a:buNone/>
            </a:pPr>
            <a:r>
              <a:rPr lang="en-GB" noProof="0" dirty="0"/>
              <a:t>source: https://hu.euronews.com/2024/05/08/evente-15-al-no-a-kiberbunozok-altal-okozott-kar-vilagszerte</a:t>
            </a:r>
          </a:p>
        </p:txBody>
      </p:sp>
    </p:spTree>
    <p:extLst>
      <p:ext uri="{BB962C8B-B14F-4D97-AF65-F5344CB8AC3E}">
        <p14:creationId xmlns:p14="http://schemas.microsoft.com/office/powerpoint/2010/main" val="354688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A602E6-4B1C-3C23-B6F3-C0321727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Distribution of Damages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073780-45A5-1206-1FF4-8A36A7F6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Source: Microsoft Digital </a:t>
            </a:r>
            <a:r>
              <a:rPr lang="en-GB" noProof="0" dirty="0" err="1"/>
              <a:t>Defense</a:t>
            </a:r>
            <a:r>
              <a:rPr lang="en-GB" noProof="0" dirty="0"/>
              <a:t> Report 2024</a:t>
            </a:r>
          </a:p>
          <a:p>
            <a:endParaRPr lang="en-GB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0B3A1A-9EEE-5208-1790-FF0DEFF9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12" y="2222287"/>
            <a:ext cx="4644828" cy="265036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0CA1F4E-257C-B3C0-F5D5-E477010B6A8C}"/>
              </a:ext>
            </a:extLst>
          </p:cNvPr>
          <p:cNvSpPr txBox="1"/>
          <p:nvPr/>
        </p:nvSpPr>
        <p:spPr>
          <a:xfrm>
            <a:off x="6202680" y="2377440"/>
            <a:ext cx="524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Cryptocurrency theft</a:t>
            </a:r>
            <a:br>
              <a:rPr lang="en-GB" noProof="0" dirty="0"/>
            </a:br>
            <a:r>
              <a:rPr lang="en-GB" noProof="0" dirty="0"/>
              <a:t>Cybercriminal services</a:t>
            </a:r>
            <a:br>
              <a:rPr lang="en-GB" noProof="0" dirty="0"/>
            </a:br>
            <a:r>
              <a:rPr lang="en-GB" noProof="0" dirty="0"/>
              <a:t>Data destruction</a:t>
            </a:r>
            <a:br>
              <a:rPr lang="en-GB" noProof="0" dirty="0"/>
            </a:br>
            <a:r>
              <a:rPr lang="en-GB" noProof="0" dirty="0"/>
              <a:t>Data theft for financial gain</a:t>
            </a:r>
            <a:br>
              <a:rPr lang="en-GB" noProof="0" dirty="0"/>
            </a:br>
            <a:r>
              <a:rPr lang="en-GB" noProof="0" dirty="0"/>
              <a:t>Disruption/Sabotage</a:t>
            </a:r>
            <a:br>
              <a:rPr lang="en-GB" noProof="0" dirty="0"/>
            </a:br>
            <a:r>
              <a:rPr lang="en-GB" noProof="0" dirty="0"/>
              <a:t>Election interference</a:t>
            </a:r>
            <a:br>
              <a:rPr lang="en-GB" noProof="0" dirty="0"/>
            </a:br>
            <a:r>
              <a:rPr lang="en-GB" noProof="0" dirty="0"/>
              <a:t>Espionage</a:t>
            </a:r>
            <a:br>
              <a:rPr lang="en-GB" noProof="0" dirty="0"/>
            </a:br>
            <a:r>
              <a:rPr lang="en-GB" noProof="0" dirty="0"/>
              <a:t>Influence operations</a:t>
            </a:r>
            <a:br>
              <a:rPr lang="en-GB" noProof="0" dirty="0"/>
            </a:br>
            <a:r>
              <a:rPr lang="en-GB" noProof="0" dirty="0"/>
              <a:t>Ransomware/Extortion</a:t>
            </a:r>
          </a:p>
        </p:txBody>
      </p:sp>
    </p:spTree>
    <p:extLst>
      <p:ext uri="{BB962C8B-B14F-4D97-AF65-F5344CB8AC3E}">
        <p14:creationId xmlns:p14="http://schemas.microsoft.com/office/powerpoint/2010/main" val="388106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43784F-A24C-F060-5CF8-CFE77220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Distribution of Damages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0DF9C2-4752-5EBC-3B39-5676E54B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31" y="2038350"/>
            <a:ext cx="9606399" cy="44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1AC01-DC92-1367-545C-F2CE5C31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Targets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C9DCED-2D29-1BC8-1EFF-2DC2CDAF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32" y="1888201"/>
            <a:ext cx="9360000" cy="4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2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379B-9198-062C-DE00-DBB2E2E2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5CC47-894A-D7F4-6192-88EDC384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Targets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230F743-85B6-978C-CBD6-800F038D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812"/>
            <a:ext cx="9360000" cy="46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707C6-3004-4E55-7B31-956B86EC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Propagation of Malicious Code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5FF4E5F-654F-F9E8-DBFF-BC23DA0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8" y="2385887"/>
            <a:ext cx="10352969" cy="357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4AA241-2FCA-F090-B39C-4F59C82A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Methods for Identifying Suspicious Activities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0C7695-7E83-1905-88E5-EA63DCF56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895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A6C4D2-F5FE-D08B-6E6F-83DCB876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Main Types of Suspicious Activities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F2E1690-2068-5C72-A0AC-10A453A1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2288962"/>
            <a:ext cx="4948186" cy="375500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D1E963C-9995-BC18-7B3A-ED880BA761F0}"/>
              </a:ext>
            </a:extLst>
          </p:cNvPr>
          <p:cNvSpPr txBox="1"/>
          <p:nvPr/>
        </p:nvSpPr>
        <p:spPr>
          <a:xfrm>
            <a:off x="667503" y="6267450"/>
            <a:ext cx="1057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Source: https://www.progress.com/blogs/science-of-network-anomalies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6F36A4-34FA-10B1-3B1F-038FA6A41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0526" y="3289300"/>
            <a:ext cx="583882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noProof="0" dirty="0"/>
              <a:t>Network anomalies (e.g., sudden increase in traffic)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noProof="0" dirty="0"/>
              <a:t>Unusual user behaviour (e.g., an employee logging in at night from a foreign IP)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noProof="0" dirty="0"/>
              <a:t>Data theft attempts (e.g., unauthorized access)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noProof="0" dirty="0"/>
              <a:t>Malware and exploit attacks </a:t>
            </a:r>
          </a:p>
        </p:txBody>
      </p:sp>
    </p:spTree>
    <p:extLst>
      <p:ext uri="{BB962C8B-B14F-4D97-AF65-F5344CB8AC3E}">
        <p14:creationId xmlns:p14="http://schemas.microsoft.com/office/powerpoint/2010/main" val="324846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4BBE2-8EB0-D0EA-187B-631DBAD3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18B640A1-B2A0-F839-DAA6-569C9FD5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286750" cy="970450"/>
          </a:xfrm>
        </p:spPr>
        <p:txBody>
          <a:bodyPr/>
          <a:lstStyle/>
          <a:p>
            <a:r>
              <a:rPr lang="en-GB" noProof="0" dirty="0"/>
              <a:t>Methods for Detecting Suspicious Activities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9B4311C-AEE6-F2FF-9C9D-B3C63A18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  <a:p>
            <a:r>
              <a:rPr lang="en-GB" noProof="0" dirty="0"/>
              <a:t>Heuristic analysis – Based on predefined rules and patterns</a:t>
            </a:r>
          </a:p>
          <a:p>
            <a:r>
              <a:rPr lang="en-GB" noProof="0" dirty="0"/>
              <a:t>Artificial intelligence and machine learning – Capable of detecting previously unknown attack patterns</a:t>
            </a:r>
          </a:p>
          <a:p>
            <a:r>
              <a:rPr lang="en-GB" noProof="0" dirty="0" err="1"/>
              <a:t>Behavior</a:t>
            </a:r>
            <a:r>
              <a:rPr lang="en-GB" noProof="0" dirty="0"/>
              <a:t>-based detection – Monitoring deviations from normal user </a:t>
            </a:r>
            <a:r>
              <a:rPr lang="en-GB" noProof="0" dirty="0" err="1"/>
              <a:t>behavior</a:t>
            </a:r>
            <a:endParaRPr lang="en-GB" noProof="0" dirty="0"/>
          </a:p>
          <a:p>
            <a:r>
              <a:rPr lang="en-GB" noProof="0" dirty="0"/>
              <a:t>SIEM systems (Security Information and Event Management) – Security information and event management tools</a:t>
            </a:r>
          </a:p>
        </p:txBody>
      </p:sp>
    </p:spTree>
    <p:extLst>
      <p:ext uri="{BB962C8B-B14F-4D97-AF65-F5344CB8AC3E}">
        <p14:creationId xmlns:p14="http://schemas.microsoft.com/office/powerpoint/2010/main" val="4239888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EB524B-5DF0-55B5-615C-B8355BF6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SIEM Systems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6D6D2D-AD75-EF36-999E-A53E514E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0" y="2222287"/>
            <a:ext cx="6077386" cy="3636511"/>
          </a:xfrm>
        </p:spPr>
        <p:txBody>
          <a:bodyPr>
            <a:normAutofit fontScale="85000" lnSpcReduction="10000"/>
          </a:bodyPr>
          <a:lstStyle/>
          <a:p>
            <a:r>
              <a:rPr lang="en-GB" noProof="0" dirty="0"/>
              <a:t>SIEM tools collect, aggregate, and </a:t>
            </a:r>
            <a:r>
              <a:rPr lang="en-GB" noProof="0" dirty="0" err="1"/>
              <a:t>analyze</a:t>
            </a:r>
            <a:r>
              <a:rPr lang="en-GB" noProof="0" dirty="0"/>
              <a:t> vast amounts of data from an organization's applications, devices, servers, and users in real-time, enabling security teams to detect and block attacks.</a:t>
            </a:r>
          </a:p>
          <a:p>
            <a:r>
              <a:rPr lang="en-GB" noProof="0" dirty="0"/>
              <a:t>Log Management: The system gathers large volumes of data in one place, organizes it, and determines whether there are indicators of threats, attacks, or security incidents.</a:t>
            </a:r>
          </a:p>
          <a:p>
            <a:r>
              <a:rPr lang="en-GB" noProof="0" dirty="0"/>
              <a:t>Event Correlation: The system processes and organizes data to identify relationships and patterns, allowing for rapid detection and response to potential threats.</a:t>
            </a:r>
          </a:p>
          <a:p>
            <a:r>
              <a:rPr lang="en-GB" noProof="0" dirty="0"/>
              <a:t>Incident Monitoring and Mitigation: The technology continuously monitors security incidents within the organization's network, sends alerts, and conducts audits of all activities related to incidents.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A143534-92A0-D8DE-3244-A4294D93F074}"/>
              </a:ext>
            </a:extLst>
          </p:cNvPr>
          <p:cNvSpPr txBox="1"/>
          <p:nvPr/>
        </p:nvSpPr>
        <p:spPr>
          <a:xfrm>
            <a:off x="810000" y="5962650"/>
            <a:ext cx="10571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/>
              <a:t>https://nki.gov.hu/it-biztonsag/elemzesek/a-siem-rendszerek-mukodese/</a:t>
            </a:r>
          </a:p>
        </p:txBody>
      </p:sp>
      <p:pic>
        <p:nvPicPr>
          <p:cNvPr id="6146" name="Picture 2" descr="Kimeneti kép">
            <a:extLst>
              <a:ext uri="{FF2B5EF4-FFF2-40B4-BE49-F238E27FC236}">
                <a16:creationId xmlns:a16="http://schemas.microsoft.com/office/drawing/2014/main" id="{23671033-5F29-121B-553E-97D6049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7" y="2284496"/>
            <a:ext cx="4880128" cy="308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A5CE38-87CF-409A-BA19-7D9E3410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63AB9-0668-1E5A-A727-8FB49F5D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Common cyber threats: phishing, malware, ransomware.</a:t>
            </a:r>
          </a:p>
          <a:p>
            <a:r>
              <a:rPr lang="en-GB" noProof="0" dirty="0"/>
              <a:t>Case studies and real-world examples.</a:t>
            </a:r>
          </a:p>
          <a:p>
            <a:r>
              <a:rPr lang="en-GB" noProof="0" dirty="0"/>
              <a:t>Methods for identifying suspicious activities.</a:t>
            </a:r>
          </a:p>
          <a:p>
            <a:r>
              <a:rPr lang="en-GB" noProof="0" dirty="0"/>
              <a:t>Creating and managing strong passwords.</a:t>
            </a:r>
          </a:p>
          <a:p>
            <a:r>
              <a:rPr lang="en-GB" noProof="0" dirty="0"/>
              <a:t>Importance of two-factor authentication.</a:t>
            </a:r>
          </a:p>
          <a:p>
            <a:r>
              <a:rPr lang="en-GB" noProof="0" dirty="0"/>
              <a:t>Tips for secure password usage</a:t>
            </a:r>
          </a:p>
        </p:txBody>
      </p:sp>
    </p:spTree>
    <p:extLst>
      <p:ext uri="{BB962C8B-B14F-4D97-AF65-F5344CB8AC3E}">
        <p14:creationId xmlns:p14="http://schemas.microsoft.com/office/powerpoint/2010/main" val="296001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6C7BD-3A2E-130B-3DC9-F2F2E67D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Passwords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280EC0-7A2D-E6FC-ECF0-047CEF36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145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360C-6D5C-88C1-A552-6A6AC816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2F3DD74-98C5-E3B5-A767-F2CEC569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Strong Passwords Are Important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BE7D85A-0DB0-664A-26A8-C9419426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noProof="0" dirty="0"/>
              <a:t>Weak passwords can be cracked by hackers in seconds. </a:t>
            </a:r>
          </a:p>
          <a:p>
            <a:r>
              <a:rPr lang="en-GB" sz="1400" noProof="0" dirty="0"/>
              <a:t>The 10 most common passwords can be broken in less than a second, whereas complex passwords may theoretically take hundreds or even thousands of years to crack.</a:t>
            </a:r>
          </a:p>
          <a:p>
            <a:r>
              <a:rPr lang="en-GB" sz="1400" noProof="0" dirty="0"/>
              <a:t>In 2022, cybercriminals had access to 24 billion username and password combinations.</a:t>
            </a:r>
          </a:p>
          <a:p>
            <a:r>
              <a:rPr lang="en-GB" sz="1400" noProof="0" dirty="0"/>
              <a:t>In the event of a password leakage, compromised passwords can grant access to additional accounts.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r>
              <a:rPr lang="en-GB" sz="1200" noProof="0" dirty="0"/>
              <a:t>Source: MTI 2023.06.17 https://hirado.hu/extra/tudomany-high-tech/cikk/2023/06/17/felelmetes-statisztika-tobb-mint-20-milliard-felhasznalonev-es-jelszokombinacio-van-a-kiberbunozok-kezeben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63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D33A89-96D2-0419-9B5B-3C71B0F0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Most Commonly Used Passwords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A5BA7E-9135-DF51-2D75-4FEEB705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2562663" cy="3636511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123456</a:t>
            </a:r>
          </a:p>
          <a:p>
            <a:r>
              <a:rPr lang="en-GB" noProof="0" dirty="0"/>
              <a:t>123456789</a:t>
            </a:r>
          </a:p>
          <a:p>
            <a:r>
              <a:rPr lang="en-GB" noProof="0" dirty="0"/>
              <a:t>12345678</a:t>
            </a:r>
          </a:p>
          <a:p>
            <a:r>
              <a:rPr lang="en-GB" noProof="0" dirty="0"/>
              <a:t>password</a:t>
            </a:r>
          </a:p>
          <a:p>
            <a:r>
              <a:rPr lang="en-GB" noProof="0" dirty="0"/>
              <a:t>qwerty123</a:t>
            </a:r>
          </a:p>
          <a:p>
            <a:r>
              <a:rPr lang="en-GB" noProof="0" dirty="0"/>
              <a:t>qwerty1</a:t>
            </a:r>
          </a:p>
          <a:p>
            <a:r>
              <a:rPr lang="en-GB" noProof="0" dirty="0"/>
              <a:t>111111</a:t>
            </a:r>
          </a:p>
          <a:p>
            <a:r>
              <a:rPr lang="en-GB" noProof="0" dirty="0"/>
              <a:t>12345</a:t>
            </a:r>
          </a:p>
          <a:p>
            <a:r>
              <a:rPr lang="en-GB" noProof="0" dirty="0"/>
              <a:t>secret</a:t>
            </a:r>
          </a:p>
          <a:p>
            <a:r>
              <a:rPr lang="en-GB" noProof="0" dirty="0"/>
              <a:t>123123</a:t>
            </a:r>
          </a:p>
        </p:txBody>
      </p:sp>
    </p:spTree>
    <p:extLst>
      <p:ext uri="{BB962C8B-B14F-4D97-AF65-F5344CB8AC3E}">
        <p14:creationId xmlns:p14="http://schemas.microsoft.com/office/powerpoint/2010/main" val="62385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BC62CA-F004-08B2-F486-9975E720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Weak passwords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410444-13D6-8DC0-88E0-DBA85B99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Contains personal information (e.g., name, birthdate).</a:t>
            </a:r>
          </a:p>
          <a:p>
            <a:r>
              <a:rPr lang="en-GB" noProof="0" dirty="0"/>
              <a:t>Too short (typically less than 8 characters).</a:t>
            </a:r>
          </a:p>
          <a:p>
            <a:r>
              <a:rPr lang="en-GB" noProof="0" dirty="0"/>
              <a:t>Sequential characters.</a:t>
            </a:r>
          </a:p>
          <a:p>
            <a:r>
              <a:rPr lang="en-GB" noProof="0" dirty="0"/>
              <a:t>The same password is used in multiple places.</a:t>
            </a:r>
          </a:p>
          <a:p>
            <a:r>
              <a:rPr lang="en-GB" noProof="0" dirty="0"/>
              <a:t>Contains only letters or numbers.</a:t>
            </a:r>
          </a:p>
        </p:txBody>
      </p:sp>
    </p:spTree>
    <p:extLst>
      <p:ext uri="{BB962C8B-B14F-4D97-AF65-F5344CB8AC3E}">
        <p14:creationId xmlns:p14="http://schemas.microsoft.com/office/powerpoint/2010/main" val="225262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9B2881-F6D6-9B90-21E7-213E474C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Risks of Weak Passwords 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BC4FF8-1A3C-AA9C-48D6-EE4CE518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/>
              <a:t>Unauthorized Access</a:t>
            </a:r>
          </a:p>
          <a:p>
            <a:pPr lvl="1"/>
            <a:r>
              <a:rPr lang="en-GB" noProof="0" dirty="0"/>
              <a:t>Hacking a personal social media account or gaining entry into a confidential corporate database.</a:t>
            </a:r>
          </a:p>
          <a:p>
            <a:pPr lvl="1"/>
            <a:r>
              <a:rPr lang="en-GB" noProof="0" dirty="0"/>
              <a:t>An attacker can steal sensitive data, impersonate the victim, or disrupt operations.</a:t>
            </a:r>
          </a:p>
          <a:p>
            <a:r>
              <a:rPr lang="en-GB" noProof="0" dirty="0"/>
              <a:t>Account Takeover</a:t>
            </a:r>
          </a:p>
          <a:p>
            <a:pPr lvl="1"/>
            <a:r>
              <a:rPr lang="en-GB" noProof="0" dirty="0"/>
              <a:t>If attackers gain access to one account, they can use the information found there to compromise other accounts, especially if the same password is reused.</a:t>
            </a:r>
          </a:p>
          <a:p>
            <a:pPr lvl="1"/>
            <a:r>
              <a:rPr lang="en-GB" noProof="0" dirty="0"/>
              <a:t>This can create a domino effect, leading to widespread data loss.</a:t>
            </a:r>
          </a:p>
          <a:p>
            <a:r>
              <a:rPr lang="en-GB" noProof="0" dirty="0"/>
              <a:t>Data Breach</a:t>
            </a:r>
          </a:p>
          <a:p>
            <a:pPr lvl="1"/>
            <a:r>
              <a:rPr lang="en-GB" noProof="0" dirty="0"/>
              <a:t>A single weak password can result in an entire database being compromised.</a:t>
            </a:r>
          </a:p>
          <a:p>
            <a:pPr lvl="1"/>
            <a:r>
              <a:rPr lang="en-GB" noProof="0" dirty="0"/>
              <a:t>Attackers can use one breached account to infiltrate an entire network, including personal and business data.</a:t>
            </a:r>
          </a:p>
          <a:p>
            <a:r>
              <a:rPr lang="en-GB" noProof="0" dirty="0"/>
              <a:t>Identity Theft</a:t>
            </a:r>
          </a:p>
          <a:p>
            <a:pPr lvl="1"/>
            <a:r>
              <a:rPr lang="en-GB" noProof="0" dirty="0"/>
              <a:t>With a compromised password, attackers can impersonate the victim.</a:t>
            </a:r>
          </a:p>
          <a:p>
            <a:pPr lvl="1"/>
            <a:r>
              <a:rPr lang="en-GB" noProof="0" dirty="0"/>
              <a:t>They may apply for loans or carry out fraudulent activities in the victim's name.</a:t>
            </a:r>
          </a:p>
        </p:txBody>
      </p:sp>
    </p:spTree>
    <p:extLst>
      <p:ext uri="{BB962C8B-B14F-4D97-AF65-F5344CB8AC3E}">
        <p14:creationId xmlns:p14="http://schemas.microsoft.com/office/powerpoint/2010/main" val="409955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409E-B39A-C96C-3AC7-5BFEC84C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669627-DC06-82A0-3D3E-A8C6C9A1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Risks of Weak Passwords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3164B2-9CA1-B6E9-1ECA-CC6BF53D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/>
              <a:t>Financial Losses</a:t>
            </a:r>
          </a:p>
          <a:p>
            <a:pPr lvl="1"/>
            <a:r>
              <a:rPr lang="en-GB" noProof="0" dirty="0"/>
              <a:t>Weak passwords can lead to direct financial losses.</a:t>
            </a:r>
          </a:p>
          <a:p>
            <a:pPr lvl="1"/>
            <a:r>
              <a:rPr lang="en-GB" noProof="0" dirty="0"/>
              <a:t>A compromised business account may result in the theft of intellectual property, money, or customer data.</a:t>
            </a:r>
          </a:p>
          <a:p>
            <a:pPr lvl="1"/>
            <a:r>
              <a:rPr lang="en-GB" noProof="0" dirty="0"/>
              <a:t>For individuals, losing banking or credit card information can cause significant financial damage.</a:t>
            </a:r>
          </a:p>
          <a:p>
            <a:r>
              <a:rPr lang="en-GB" noProof="0" dirty="0"/>
              <a:t>Loss of Website Control</a:t>
            </a:r>
          </a:p>
          <a:p>
            <a:pPr lvl="1"/>
            <a:r>
              <a:rPr lang="en-GB" noProof="0" dirty="0"/>
              <a:t>For website administrators, weak passwords pose a serious risk.</a:t>
            </a:r>
          </a:p>
          <a:p>
            <a:pPr lvl="1"/>
            <a:r>
              <a:rPr lang="en-GB" noProof="0" dirty="0"/>
              <a:t>Attackers can take over the site, modify content, steal customer data, or redirect visitors to malicious websites.</a:t>
            </a:r>
          </a:p>
          <a:p>
            <a:r>
              <a:rPr lang="en-GB" noProof="0" dirty="0"/>
              <a:t>Reputation Damage</a:t>
            </a:r>
          </a:p>
          <a:p>
            <a:pPr lvl="1"/>
            <a:r>
              <a:rPr lang="en-GB" noProof="0" dirty="0"/>
              <a:t>The impact of weak passwords extends beyond financial losses.</a:t>
            </a:r>
          </a:p>
          <a:p>
            <a:pPr lvl="1"/>
            <a:r>
              <a:rPr lang="en-GB" noProof="0" dirty="0"/>
              <a:t>A security breach can lead to a loss of customer trust, causing long-term damage to a company’s brand.</a:t>
            </a:r>
          </a:p>
          <a:p>
            <a:r>
              <a:rPr lang="en-GB" noProof="0" dirty="0"/>
              <a:t>Legal Consequences</a:t>
            </a:r>
          </a:p>
          <a:p>
            <a:pPr lvl="1"/>
            <a:r>
              <a:rPr lang="en-GB" noProof="0" dirty="0"/>
              <a:t>Data breaches can have legal repercussions.</a:t>
            </a:r>
          </a:p>
          <a:p>
            <a:pPr lvl="1"/>
            <a:r>
              <a:rPr lang="en-GB" noProof="0" dirty="0"/>
              <a:t>Affected individuals may take legal action, and companies may face severe fines for failing to protect sensitive data.</a:t>
            </a:r>
          </a:p>
        </p:txBody>
      </p:sp>
    </p:spTree>
    <p:extLst>
      <p:ext uri="{BB962C8B-B14F-4D97-AF65-F5344CB8AC3E}">
        <p14:creationId xmlns:p14="http://schemas.microsoft.com/office/powerpoint/2010/main" val="262061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5AA1A4-E885-6729-AA6F-83C3FD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Common Password Cracking Techniques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2D6E8C-66D5-2003-8B79-CC3D2536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Brute Force Attacks</a:t>
            </a:r>
          </a:p>
          <a:p>
            <a:pPr lvl="1"/>
            <a:r>
              <a:rPr lang="en-GB" noProof="0" dirty="0"/>
              <a:t>A brute force attack is a trial-and-error method where attackers systematically try every possible password combination.</a:t>
            </a:r>
          </a:p>
          <a:p>
            <a:pPr lvl="1"/>
            <a:r>
              <a:rPr lang="en-GB" noProof="0" dirty="0"/>
              <a:t>While time-consuming, it is effective against weak, short, and simple passwords.</a:t>
            </a:r>
          </a:p>
          <a:p>
            <a:pPr lvl="1"/>
            <a:r>
              <a:rPr lang="en-GB" noProof="0" dirty="0"/>
              <a:t>Attackers use bots and automated tools to speed up the process.</a:t>
            </a:r>
          </a:p>
          <a:p>
            <a:r>
              <a:rPr lang="en-GB" noProof="0" dirty="0"/>
              <a:t>Dictionary Attacks</a:t>
            </a:r>
          </a:p>
          <a:p>
            <a:pPr lvl="1"/>
            <a:r>
              <a:rPr lang="en-GB" noProof="0" dirty="0"/>
              <a:t>Dictionary attacks use a pre-compiled list of likely passwords.</a:t>
            </a:r>
          </a:p>
          <a:p>
            <a:pPr lvl="1"/>
            <a:r>
              <a:rPr lang="en-GB" noProof="0" dirty="0"/>
              <a:t>Instead of testing all possible combinations, attackers focus on commonly used words and phrases.</a:t>
            </a:r>
          </a:p>
          <a:p>
            <a:r>
              <a:rPr lang="en-GB" noProof="0" dirty="0"/>
              <a:t>Rainbow Table Attacks</a:t>
            </a:r>
          </a:p>
          <a:p>
            <a:pPr lvl="1"/>
            <a:r>
              <a:rPr lang="en-GB" noProof="0" dirty="0"/>
              <a:t>A rainbow table is a pre-generated lookup table that helps decrypt password hashes.</a:t>
            </a:r>
          </a:p>
          <a:p>
            <a:pPr lvl="1"/>
            <a:r>
              <a:rPr lang="en-GB" noProof="0" dirty="0"/>
              <a:t>Attackers use these tables to quickly compare user password hashes with known values in the table.</a:t>
            </a:r>
          </a:p>
        </p:txBody>
      </p:sp>
    </p:spTree>
    <p:extLst>
      <p:ext uri="{BB962C8B-B14F-4D97-AF65-F5344CB8AC3E}">
        <p14:creationId xmlns:p14="http://schemas.microsoft.com/office/powerpoint/2010/main" val="45211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A04F-6331-65B3-F75F-FF74E157B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41EA0-7B73-A884-4AD1-2C6FF986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Common Password Cracking Techniques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ED508F-86F4-8CAE-580E-3FD7439D7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Credential stealing</a:t>
            </a:r>
          </a:p>
          <a:p>
            <a:pPr lvl="1"/>
            <a:r>
              <a:rPr lang="en-GB" noProof="0" dirty="0"/>
              <a:t>Automated attacks where attackers use stolen usernames and passwords.</a:t>
            </a:r>
          </a:p>
          <a:p>
            <a:pPr lvl="1"/>
            <a:r>
              <a:rPr lang="en-GB" noProof="0" dirty="0"/>
              <a:t>This is especially dangerous if someone reuses the same password across multiple accounts.</a:t>
            </a:r>
          </a:p>
          <a:p>
            <a:r>
              <a:rPr lang="en-GB" noProof="0" dirty="0"/>
              <a:t>Social Engineering</a:t>
            </a:r>
          </a:p>
          <a:p>
            <a:pPr lvl="1"/>
            <a:r>
              <a:rPr lang="en-GB" noProof="0" dirty="0"/>
              <a:t>Attackers use psychological manipulation to trick people into revealing confidential information.</a:t>
            </a:r>
          </a:p>
          <a:p>
            <a:pPr lvl="1"/>
            <a:r>
              <a:rPr lang="en-GB" noProof="0" dirty="0"/>
              <a:t>Examples: Phishing, where the attacker impersonates a trusted person or organization.</a:t>
            </a:r>
          </a:p>
          <a:p>
            <a:r>
              <a:rPr lang="en-GB" noProof="0" dirty="0"/>
              <a:t>Password Spraying</a:t>
            </a:r>
          </a:p>
          <a:p>
            <a:pPr lvl="1"/>
            <a:r>
              <a:rPr lang="en-GB" noProof="0" dirty="0"/>
              <a:t>Attackers attempt a small set of commonly used passwords across many user accounts.</a:t>
            </a:r>
          </a:p>
          <a:p>
            <a:pPr lvl="1"/>
            <a:r>
              <a:rPr lang="en-GB" noProof="0" dirty="0"/>
              <a:t>Unlike brute force attacks, they do not target a single account with thousands of passwords but instead test a few passwords across multiple accounts.</a:t>
            </a:r>
          </a:p>
        </p:txBody>
      </p:sp>
    </p:spTree>
    <p:extLst>
      <p:ext uri="{BB962C8B-B14F-4D97-AF65-F5344CB8AC3E}">
        <p14:creationId xmlns:p14="http://schemas.microsoft.com/office/powerpoint/2010/main" val="1099439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C5C4F5-B42C-9E4E-122E-A64394F6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Safe Password Management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E6C529-5C59-1D0B-2BF7-35581A3C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Do not write it down on paper or in digital notes.</a:t>
            </a:r>
          </a:p>
          <a:p>
            <a:r>
              <a:rPr lang="en-GB" noProof="0" dirty="0"/>
              <a:t>Use a password manager</a:t>
            </a:r>
          </a:p>
          <a:p>
            <a:r>
              <a:rPr lang="en-GB" noProof="0" dirty="0"/>
              <a:t>Do not share it with anyone.</a:t>
            </a:r>
          </a:p>
          <a:p>
            <a:r>
              <a:rPr lang="en-GB" noProof="0" dirty="0"/>
              <a:t>Avoid patterns and dictionary words.</a:t>
            </a:r>
          </a:p>
          <a:p>
            <a:r>
              <a:rPr lang="en-GB" noProof="0" dirty="0"/>
              <a:t>Do not reuse the same password across multiple accounts.</a:t>
            </a:r>
          </a:p>
          <a:p>
            <a:r>
              <a:rPr lang="en-GB" noProof="0" dirty="0"/>
              <a:t>Use passphrases.</a:t>
            </a:r>
          </a:p>
          <a:p>
            <a:r>
              <a:rPr lang="en-GB" noProof="0" dirty="0"/>
              <a:t>Enable two-factor authentication (2FA).</a:t>
            </a:r>
          </a:p>
        </p:txBody>
      </p:sp>
    </p:spTree>
    <p:extLst>
      <p:ext uri="{BB962C8B-B14F-4D97-AF65-F5344CB8AC3E}">
        <p14:creationId xmlns:p14="http://schemas.microsoft.com/office/powerpoint/2010/main" val="115827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28EAF4-631A-203F-2F37-ECFF7A90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to Create Strong Passwords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E47FDB-DFDF-5B8E-D7A3-25EEB3C6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Tekintsük</a:t>
            </a:r>
            <a:r>
              <a:rPr lang="en-GB" noProof="0" dirty="0"/>
              <a:t> </a:t>
            </a:r>
            <a:r>
              <a:rPr lang="en-GB" noProof="0" dirty="0" err="1"/>
              <a:t>át</a:t>
            </a:r>
            <a:r>
              <a:rPr lang="en-GB" noProof="0" dirty="0"/>
              <a:t> a </a:t>
            </a:r>
            <a:r>
              <a:rPr lang="en-GB" noProof="0" dirty="0" err="1"/>
              <a:t>használt</a:t>
            </a:r>
            <a:r>
              <a:rPr lang="en-GB" noProof="0" dirty="0"/>
              <a:t> </a:t>
            </a:r>
            <a:r>
              <a:rPr lang="en-GB" noProof="0" dirty="0" err="1"/>
              <a:t>jelszavakat</a:t>
            </a:r>
            <a:endParaRPr lang="en-GB" noProof="0" dirty="0"/>
          </a:p>
          <a:p>
            <a:r>
              <a:rPr lang="en-GB" noProof="0" dirty="0" err="1"/>
              <a:t>Legalább</a:t>
            </a:r>
            <a:r>
              <a:rPr lang="en-GB" noProof="0" dirty="0"/>
              <a:t> 12-16 </a:t>
            </a:r>
            <a:r>
              <a:rPr lang="en-GB" noProof="0" dirty="0" err="1"/>
              <a:t>karakter</a:t>
            </a:r>
            <a:r>
              <a:rPr lang="en-GB" noProof="0" dirty="0"/>
              <a:t> </a:t>
            </a:r>
            <a:r>
              <a:rPr lang="en-GB" noProof="0" dirty="0" err="1"/>
              <a:t>hosszú</a:t>
            </a:r>
            <a:r>
              <a:rPr lang="en-GB" noProof="0" dirty="0"/>
              <a:t> </a:t>
            </a:r>
            <a:r>
              <a:rPr lang="en-GB" noProof="0" dirty="0" err="1"/>
              <a:t>legyen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Használjon</a:t>
            </a:r>
            <a:r>
              <a:rPr lang="en-GB" noProof="0" dirty="0"/>
              <a:t> </a:t>
            </a:r>
            <a:r>
              <a:rPr lang="en-GB" noProof="0" dirty="0" err="1"/>
              <a:t>kis</a:t>
            </a:r>
            <a:r>
              <a:rPr lang="en-GB" noProof="0" dirty="0"/>
              <a:t>-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nagybetűket</a:t>
            </a:r>
            <a:r>
              <a:rPr lang="en-GB" noProof="0" dirty="0"/>
              <a:t>, </a:t>
            </a:r>
            <a:r>
              <a:rPr lang="en-GB" noProof="0" dirty="0" err="1"/>
              <a:t>számokat</a:t>
            </a:r>
            <a:r>
              <a:rPr lang="en-GB" noProof="0" dirty="0"/>
              <a:t>, </a:t>
            </a:r>
            <a:r>
              <a:rPr lang="en-GB" noProof="0" dirty="0" err="1"/>
              <a:t>különleges</a:t>
            </a:r>
            <a:r>
              <a:rPr lang="en-GB" noProof="0" dirty="0"/>
              <a:t> </a:t>
            </a:r>
            <a:r>
              <a:rPr lang="en-GB" noProof="0" dirty="0" err="1"/>
              <a:t>karaktereket</a:t>
            </a:r>
            <a:r>
              <a:rPr lang="en-GB" noProof="0" dirty="0"/>
              <a:t> (!@#$%^&amp;*).</a:t>
            </a:r>
          </a:p>
          <a:p>
            <a:r>
              <a:rPr lang="en-GB" noProof="0" dirty="0"/>
              <a:t>Ne </a:t>
            </a:r>
            <a:r>
              <a:rPr lang="en-GB" noProof="0" dirty="0" err="1"/>
              <a:t>legyenek</a:t>
            </a:r>
            <a:r>
              <a:rPr lang="en-GB" noProof="0" dirty="0"/>
              <a:t> </a:t>
            </a:r>
            <a:r>
              <a:rPr lang="en-GB" noProof="0" dirty="0" err="1"/>
              <a:t>szavak</a:t>
            </a:r>
            <a:r>
              <a:rPr lang="en-GB" noProof="0" dirty="0"/>
              <a:t> </a:t>
            </a:r>
            <a:r>
              <a:rPr lang="en-GB" noProof="0" dirty="0" err="1"/>
              <a:t>vagy</a:t>
            </a:r>
            <a:r>
              <a:rPr lang="en-GB" noProof="0" dirty="0"/>
              <a:t> </a:t>
            </a:r>
            <a:r>
              <a:rPr lang="en-GB" noProof="0" dirty="0" err="1"/>
              <a:t>könnyen</a:t>
            </a:r>
            <a:r>
              <a:rPr lang="en-GB" noProof="0" dirty="0"/>
              <a:t> </a:t>
            </a:r>
            <a:r>
              <a:rPr lang="en-GB" noProof="0" dirty="0" err="1"/>
              <a:t>kitalálható</a:t>
            </a:r>
            <a:r>
              <a:rPr lang="en-GB" noProof="0" dirty="0"/>
              <a:t> </a:t>
            </a:r>
            <a:r>
              <a:rPr lang="en-GB" noProof="0" dirty="0" err="1"/>
              <a:t>minták</a:t>
            </a:r>
            <a:r>
              <a:rPr lang="en-GB" noProof="0" dirty="0"/>
              <a:t> (pl. "1234").</a:t>
            </a:r>
          </a:p>
          <a:p>
            <a:r>
              <a:rPr lang="en-GB" noProof="0" dirty="0"/>
              <a:t>Egyedi </a:t>
            </a:r>
            <a:r>
              <a:rPr lang="en-GB" noProof="0" dirty="0" err="1"/>
              <a:t>legyen</a:t>
            </a:r>
            <a:r>
              <a:rPr lang="en-GB" noProof="0" dirty="0"/>
              <a:t> </a:t>
            </a:r>
            <a:r>
              <a:rPr lang="en-GB" noProof="0" dirty="0" err="1"/>
              <a:t>minden</a:t>
            </a:r>
            <a:r>
              <a:rPr lang="en-GB" noProof="0" dirty="0"/>
              <a:t> </a:t>
            </a:r>
            <a:r>
              <a:rPr lang="en-GB" noProof="0" dirty="0" err="1"/>
              <a:t>fiókhoz</a:t>
            </a:r>
            <a:r>
              <a:rPr lang="en-GB" noProof="0" dirty="0"/>
              <a:t>.</a:t>
            </a:r>
          </a:p>
          <a:p>
            <a:r>
              <a:rPr lang="en-GB" noProof="0" dirty="0" err="1"/>
              <a:t>Frissítsük</a:t>
            </a:r>
            <a:r>
              <a:rPr lang="en-GB" noProof="0" dirty="0"/>
              <a:t> </a:t>
            </a:r>
            <a:r>
              <a:rPr lang="en-GB" noProof="0" dirty="0" err="1"/>
              <a:t>gyakran</a:t>
            </a:r>
            <a:r>
              <a:rPr lang="en-GB" noProof="0" dirty="0"/>
              <a:t> a </a:t>
            </a:r>
            <a:r>
              <a:rPr lang="en-GB" noProof="0" dirty="0" err="1"/>
              <a:t>jelszavakat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30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6C307-B8B7-A1D3-206B-C250F58A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Common Cyber Threats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1B2198A-C8BC-C8CC-68F2-0CE49F67E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2674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9F93E3-0D29-58DA-19FF-A27961C4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 Factor Authentication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344093-A2A5-2A8E-07FF-E517CFE3C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2919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FDA38-0B55-F1B3-2B09-CBFBD446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3D5584A-78D1-76A2-27AE-3955B60B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Multi-Factor Authentication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EB9E84EB-AA33-183F-C56A-4CCBC304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What is Multi-Factor Authentication (MFA)?</a:t>
            </a:r>
          </a:p>
          <a:p>
            <a:pPr lvl="1"/>
            <a:r>
              <a:rPr lang="en-GB" noProof="0" dirty="0"/>
              <a:t>It verifies a user's identity using multiple independent factors.</a:t>
            </a:r>
          </a:p>
          <a:p>
            <a:pPr lvl="1"/>
            <a:r>
              <a:rPr lang="en-GB" noProof="0" dirty="0"/>
              <a:t>It significantly enhances security compared to simple password-based authentication.</a:t>
            </a:r>
          </a:p>
          <a:p>
            <a:r>
              <a:rPr lang="en-GB" noProof="0" dirty="0"/>
              <a:t>Types of Authentication Factors:</a:t>
            </a:r>
          </a:p>
          <a:p>
            <a:pPr lvl="1"/>
            <a:r>
              <a:rPr lang="en-GB" noProof="0" dirty="0"/>
              <a:t>Knowledge-based: Something you know (e.g., password, PIN code).</a:t>
            </a:r>
          </a:p>
          <a:p>
            <a:pPr lvl="1"/>
            <a:r>
              <a:rPr lang="en-GB" noProof="0" dirty="0"/>
              <a:t>Possession-based: Something you have (e.g., mobile phone, hardware token).</a:t>
            </a:r>
          </a:p>
          <a:p>
            <a:pPr lvl="1"/>
            <a:r>
              <a:rPr lang="en-GB" noProof="0" dirty="0"/>
              <a:t>Biometric: Something you are (e.g., fingerprint, facial recognition).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Always enable it whenever available!</a:t>
            </a:r>
          </a:p>
        </p:txBody>
      </p:sp>
    </p:spTree>
    <p:extLst>
      <p:ext uri="{BB962C8B-B14F-4D97-AF65-F5344CB8AC3E}">
        <p14:creationId xmlns:p14="http://schemas.microsoft.com/office/powerpoint/2010/main" val="1981925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CCC7BC-1284-3D80-41D4-12749330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Advantages / Challenges of Multi-Factor Authentication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BA6385-BCD7-4FF9-9101-C4DBEA858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Advantages</a:t>
            </a:r>
          </a:p>
          <a:p>
            <a:pPr lvl="1"/>
            <a:r>
              <a:rPr lang="en-GB" noProof="0" dirty="0"/>
              <a:t>Protection against phishing and unauthorized access.</a:t>
            </a:r>
          </a:p>
          <a:p>
            <a:pPr lvl="1"/>
            <a:r>
              <a:rPr lang="en-GB" noProof="0" dirty="0"/>
              <a:t>Reduces the likelihood of successful attacks.</a:t>
            </a:r>
          </a:p>
          <a:p>
            <a:pPr lvl="1"/>
            <a:r>
              <a:rPr lang="en-GB" noProof="0" dirty="0"/>
              <a:t>Helps comply with security regulations (GDPR, PSD2).</a:t>
            </a:r>
          </a:p>
          <a:p>
            <a:r>
              <a:rPr lang="en-GB" noProof="0" dirty="0"/>
              <a:t>Challenges</a:t>
            </a:r>
          </a:p>
          <a:p>
            <a:pPr lvl="1"/>
            <a:r>
              <a:rPr lang="en-GB" noProof="0" dirty="0"/>
              <a:t>User resistance (inconvenience).</a:t>
            </a:r>
          </a:p>
          <a:p>
            <a:pPr lvl="1"/>
            <a:r>
              <a:rPr lang="en-GB" noProof="0" dirty="0"/>
              <a:t>Technical issues (lost devices, system malfunctions).</a:t>
            </a:r>
          </a:p>
          <a:p>
            <a:pPr lvl="1"/>
            <a:r>
              <a:rPr lang="en-GB" noProof="0" dirty="0"/>
              <a:t>Vulnerabilities of SMS-based MFA (SIM swap attacks).</a:t>
            </a:r>
          </a:p>
        </p:txBody>
      </p:sp>
    </p:spTree>
    <p:extLst>
      <p:ext uri="{BB962C8B-B14F-4D97-AF65-F5344CB8AC3E}">
        <p14:creationId xmlns:p14="http://schemas.microsoft.com/office/powerpoint/2010/main" val="1151392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FFAC3-251F-0310-0EAE-D8524311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Examples of MFA Usage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FD7388-6917-80D8-C7FF-0149FAC6C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Ügyfélkapu</a:t>
            </a:r>
            <a:endParaRPr lang="en-GB" noProof="0" dirty="0"/>
          </a:p>
          <a:p>
            <a:r>
              <a:rPr lang="en-GB" noProof="0" dirty="0"/>
              <a:t>Internet banking</a:t>
            </a:r>
          </a:p>
          <a:p>
            <a:r>
              <a:rPr lang="en-GB" noProof="0" dirty="0"/>
              <a:t>E-mail services (pl. Gmail, Outlook)</a:t>
            </a:r>
          </a:p>
          <a:p>
            <a:r>
              <a:rPr lang="en-GB" noProof="0" dirty="0"/>
              <a:t>VPN, Remote desktop</a:t>
            </a:r>
          </a:p>
          <a:p>
            <a:r>
              <a:rPr lang="en-GB" noProof="0" dirty="0"/>
              <a:t>Social media accounts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8752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F5CA63-F0BD-BE4C-8F1C-C1157DA9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 MFA implementations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3CA1C6-DE67-5137-EC4D-265B45F9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829863" cy="3636511"/>
          </a:xfrm>
        </p:spPr>
        <p:txBody>
          <a:bodyPr/>
          <a:lstStyle/>
          <a:p>
            <a:r>
              <a:rPr lang="en-GB" noProof="0" dirty="0"/>
              <a:t>SMS-based authentication</a:t>
            </a:r>
          </a:p>
          <a:p>
            <a:r>
              <a:rPr lang="en-GB" noProof="0" dirty="0"/>
              <a:t>Mobile applications (Authenticator, Authy)</a:t>
            </a:r>
          </a:p>
          <a:p>
            <a:r>
              <a:rPr lang="en-GB" noProof="0" dirty="0"/>
              <a:t>Hardware tokens (YubiKey)</a:t>
            </a:r>
          </a:p>
          <a:p>
            <a:r>
              <a:rPr lang="en-GB" noProof="0" dirty="0"/>
              <a:t>Biometric solutions (e.g., Face ID, fingerprint scanners)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0B0A37-D18E-E2DF-EDA2-C56536EB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5" y="2905044"/>
            <a:ext cx="4047626" cy="22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48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49B08A-9560-B19E-B9CA-6C980780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Coding task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F163E1-67AF-F85F-A9B3-783412F4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Implement a simple signature-based virus scanner that scans files in a specified directory and detects whether they contain known malicious signatures. The program should:</a:t>
            </a:r>
          </a:p>
          <a:p>
            <a:pPr lvl="1"/>
            <a:r>
              <a:rPr lang="en-GB" noProof="0" dirty="0"/>
              <a:t>Read a list of virus signatures from a predefined file (signatures.txt), where each line contains a known malicious pattern.</a:t>
            </a:r>
          </a:p>
          <a:p>
            <a:pPr lvl="1"/>
            <a:r>
              <a:rPr lang="en-GB" noProof="0" dirty="0"/>
              <a:t>Scan all files in a given directory for these signatures.</a:t>
            </a:r>
          </a:p>
          <a:p>
            <a:pPr lvl="1"/>
            <a:r>
              <a:rPr lang="en-GB" noProof="0" dirty="0"/>
              <a:t>Report infected files, showing the filename and the matched signature.</a:t>
            </a:r>
          </a:p>
          <a:p>
            <a:pPr lvl="1"/>
            <a:r>
              <a:rPr lang="en-GB" noProof="0" dirty="0"/>
              <a:t>Provide a summary of the total number of scanned files and detected infections.</a:t>
            </a:r>
          </a:p>
        </p:txBody>
      </p:sp>
    </p:spTree>
    <p:extLst>
      <p:ext uri="{BB962C8B-B14F-4D97-AF65-F5344CB8AC3E}">
        <p14:creationId xmlns:p14="http://schemas.microsoft.com/office/powerpoint/2010/main" val="75813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CD6A3E-A0A0-7998-06BA-16567524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Requirements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44DD8E-9770-F164-408A-FCAB1256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Use any programming language for implementation.</a:t>
            </a:r>
          </a:p>
          <a:p>
            <a:r>
              <a:rPr lang="en-GB" noProof="0" dirty="0"/>
              <a:t>The code should accept the directory path as a command-line argument.</a:t>
            </a:r>
          </a:p>
          <a:p>
            <a:r>
              <a:rPr lang="en-GB" noProof="0" dirty="0"/>
              <a:t>The signature file (signatures.txt) should contain simple hexadecimal or ASCII patterns that represent known malware.</a:t>
            </a:r>
          </a:p>
          <a:p>
            <a:r>
              <a:rPr lang="en-GB" noProof="0" dirty="0"/>
              <a:t>The program should read each file in binary mode to search for signatures.</a:t>
            </a:r>
          </a:p>
          <a:p>
            <a:r>
              <a:rPr lang="en-GB" noProof="0" dirty="0"/>
              <a:t>Implement basic exception handling (e.g., handling permission errors, missing files).</a:t>
            </a:r>
          </a:p>
          <a:p>
            <a:pPr marL="0" indent="0">
              <a:buNone/>
            </a:pPr>
            <a:r>
              <a:rPr lang="en-GB" noProof="0" dirty="0"/>
              <a:t>Example signature file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E8 3F 00 00 00 59 85 C0 75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4D 5A 90 00 03 00 </a:t>
            </a:r>
            <a:r>
              <a:rPr lang="en-GB" noProof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00 00</a:t>
            </a:r>
            <a:endParaRPr lang="en-GB" noProof="0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Expected output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Scanning directory: /path/to/directory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[INFECTED] file1.exe - Matched signature: 4D 5A 90 00 03 00 00 00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[INFECTED] file2.dll - Matched signature: E8 3F 00 00 00 59 85 C0 75</a:t>
            </a:r>
          </a:p>
          <a:p>
            <a:pPr marL="0" indent="0">
              <a:buNone/>
            </a:pPr>
            <a:r>
              <a:rPr lang="en-GB" noProof="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Scan complete: 10 files scanned, 2 infections found.</a:t>
            </a:r>
          </a:p>
        </p:txBody>
      </p:sp>
    </p:spTree>
    <p:extLst>
      <p:ext uri="{BB962C8B-B14F-4D97-AF65-F5344CB8AC3E}">
        <p14:creationId xmlns:p14="http://schemas.microsoft.com/office/powerpoint/2010/main" val="312335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2E1F33C6-6D55-78C0-495C-6BB5F2D5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Malicious Software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A9E38FC-7117-9DA4-2574-B99D21CD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Malicious software, also known as malware, malicious software, malicious code, or abbreviated as </a:t>
            </a:r>
            <a:r>
              <a:rPr lang="en-GB" noProof="0" dirty="0" err="1"/>
              <a:t>malcode</a:t>
            </a:r>
            <a:r>
              <a:rPr lang="en-GB" noProof="0" dirty="0"/>
              <a:t>, refers to programs or code snippets that are intentionally designed to perform harmful activities without the user's consent or knowledge.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525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874A87-40ED-6B19-2F55-D429EA68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Goals of Malicious Software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D168E5-0F0D-C533-C5B6-6CFD4712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763688" cy="41885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noProof="0" dirty="0"/>
              <a:t>Data Theft and Trading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Theft of passwords, banking information, personal and sensitive data (e.g., keyloggers).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Stolen data may be used or sold on the black market.</a:t>
            </a:r>
          </a:p>
          <a:p>
            <a:pPr>
              <a:buNone/>
            </a:pPr>
            <a:r>
              <a:rPr lang="en-GB" b="1" noProof="0" dirty="0"/>
              <a:t>System Damage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Disruption of system functionality.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Methods: file deletion, data corruption, complete system paralysis.</a:t>
            </a:r>
          </a:p>
          <a:p>
            <a:pPr>
              <a:buNone/>
            </a:pPr>
            <a:r>
              <a:rPr lang="en-GB" b="1" noProof="0" dirty="0"/>
              <a:t>Illegal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Spam distribution and use of infected systems for attacks.</a:t>
            </a:r>
          </a:p>
          <a:p>
            <a:pPr>
              <a:buNone/>
            </a:pPr>
            <a:r>
              <a:rPr lang="en-GB" b="1" noProof="0" dirty="0"/>
              <a:t>System Disruption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Execution of </a:t>
            </a:r>
            <a:r>
              <a:rPr lang="en-GB" b="1" noProof="0" dirty="0"/>
              <a:t>Denial-of-Service (DoS) attacks</a:t>
            </a:r>
            <a:r>
              <a:rPr lang="en-GB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Slowness, instability, and errors, making computer use difficult for the user.</a:t>
            </a:r>
          </a:p>
          <a:p>
            <a:pPr>
              <a:buNone/>
            </a:pPr>
            <a:r>
              <a:rPr lang="en-GB" b="1" noProof="0" dirty="0"/>
              <a:t>Resource Exploitation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Hidden malware and cryptocurrency mining software.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Excessive CPU and memory usage, reducing computer performance and lifespan.</a:t>
            </a:r>
          </a:p>
          <a:p>
            <a:pPr>
              <a:buNone/>
            </a:pPr>
            <a:r>
              <a:rPr lang="en-GB" b="1" noProof="0" dirty="0"/>
              <a:t>Data Traffic and Storage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/>
              <a:t>Consequences: excessive storage and data traffic consumption, leading to system performance degradation.</a:t>
            </a:r>
          </a:p>
        </p:txBody>
      </p:sp>
    </p:spTree>
    <p:extLst>
      <p:ext uri="{BB962C8B-B14F-4D97-AF65-F5344CB8AC3E}">
        <p14:creationId xmlns:p14="http://schemas.microsoft.com/office/powerpoint/2010/main" val="399786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61003F-99D3-3F4A-199F-B6006439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Malicious Code - Viruses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7FB21D-9CB7-B9A2-7CE8-D04899004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noProof="0" dirty="0"/>
              <a:t>Viruses are malicious programs that spread by attaching themselves to infected files.  </a:t>
            </a:r>
          </a:p>
          <a:p>
            <a:endParaRPr lang="en-GB" noProof="0" dirty="0"/>
          </a:p>
          <a:p>
            <a:r>
              <a:rPr lang="en-GB" noProof="0" dirty="0"/>
              <a:t>Activation mechanism: the user opens or executes the infected file.  </a:t>
            </a:r>
          </a:p>
          <a:p>
            <a:r>
              <a:rPr lang="en-GB" noProof="0" dirty="0"/>
              <a:t>Spread and system damage:</a:t>
            </a:r>
          </a:p>
          <a:p>
            <a:pPr lvl="1"/>
            <a:r>
              <a:rPr lang="en-GB" noProof="0" dirty="0"/>
              <a:t>  Target system components.  </a:t>
            </a:r>
          </a:p>
          <a:p>
            <a:pPr lvl="1"/>
            <a:r>
              <a:rPr lang="en-GB" noProof="0" dirty="0"/>
              <a:t>  Can corrupt or delete data.  </a:t>
            </a:r>
          </a:p>
          <a:p>
            <a:pPr lvl="1"/>
            <a:r>
              <a:rPr lang="en-GB" noProof="0" dirty="0"/>
              <a:t>  May completely destroy systems.  </a:t>
            </a:r>
          </a:p>
          <a:p>
            <a:r>
              <a:rPr lang="en-GB" noProof="0" dirty="0"/>
              <a:t>A computer virus replicates itself and embeds itself into a program, becoming part of it.  </a:t>
            </a:r>
          </a:p>
          <a:p>
            <a:r>
              <a:rPr lang="en-GB" noProof="0" dirty="0"/>
              <a:t>Most viruses hide within executable files.  </a:t>
            </a:r>
          </a:p>
          <a:p>
            <a:r>
              <a:rPr lang="en-GB" noProof="0" dirty="0"/>
              <a:t>The infected host program may continue to function.  </a:t>
            </a:r>
          </a:p>
          <a:p>
            <a:r>
              <a:rPr lang="en-GB" noProof="0" dirty="0"/>
              <a:t>Some viruses are designed to destroy their host programs.</a:t>
            </a:r>
          </a:p>
        </p:txBody>
      </p:sp>
    </p:spTree>
    <p:extLst>
      <p:ext uri="{BB962C8B-B14F-4D97-AF65-F5344CB8AC3E}">
        <p14:creationId xmlns:p14="http://schemas.microsoft.com/office/powerpoint/2010/main" val="10226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1480-9A51-103F-C16D-F87CB988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5CD989-3DB2-A293-9FD8-E3269560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Malicious Code - Worms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0A888D-4220-35D9-DEA4-C8881428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52767"/>
            <a:ext cx="11058150" cy="40813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noProof="0" dirty="0"/>
              <a:t>Worms operate independently and do not require user interaction to spread.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noProof="0" dirty="0"/>
              <a:t>A worm is a standalone program that does not need a host file to propagate.</a:t>
            </a:r>
          </a:p>
          <a:p>
            <a:pPr>
              <a:buNone/>
            </a:pPr>
            <a:r>
              <a:rPr lang="en-GB" sz="1400" b="1" noProof="0" dirty="0"/>
              <a:t>Example: The "ILOVEYOU" Worm (2000)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noProof="0" dirty="0"/>
              <a:t>Within ten days, it reached </a:t>
            </a:r>
            <a:r>
              <a:rPr lang="en-GB" sz="1400" b="1" noProof="0" dirty="0"/>
              <a:t>10% of all internet-connected computers</a:t>
            </a:r>
            <a:r>
              <a:rPr lang="en-GB" sz="1400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noProof="0" dirty="0"/>
              <a:t>Impacts:</a:t>
            </a:r>
            <a:r>
              <a:rPr lang="en-GB" sz="1400" noProof="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Crashed servers and paralyzed corporate and government databases.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noProof="0" dirty="0"/>
              <a:t>Infection method:</a:t>
            </a:r>
            <a:r>
              <a:rPr lang="en-GB" sz="1400" noProof="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Users received an email with the subject </a:t>
            </a:r>
            <a:r>
              <a:rPr lang="en-GB" sz="1400" b="1" noProof="0" dirty="0"/>
              <a:t>"I LOVE YOU"</a:t>
            </a:r>
            <a:r>
              <a:rPr lang="en-GB" sz="1400" noProof="0" dirty="0"/>
              <a:t>, containing an attachment:</a:t>
            </a:r>
            <a:br>
              <a:rPr lang="en-GB" sz="1400" noProof="0" dirty="0"/>
            </a:br>
            <a:r>
              <a:rPr lang="en-GB" sz="1400" b="1" noProof="0" dirty="0"/>
              <a:t>LOVE-LETTER-FOR-YOU.TXT.vbs</a:t>
            </a:r>
            <a:r>
              <a:rPr lang="en-GB" sz="1400" noProof="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The worm, written in </a:t>
            </a:r>
            <a:r>
              <a:rPr lang="en-GB" sz="1400" b="1" noProof="0" dirty="0"/>
              <a:t>VBScript</a:t>
            </a:r>
            <a:r>
              <a:rPr lang="en-GB" sz="1400" noProof="0" dirty="0"/>
              <a:t>, searched the infected computer's </a:t>
            </a:r>
            <a:r>
              <a:rPr lang="en-GB" sz="1400" b="1" noProof="0" dirty="0"/>
              <a:t>Outlook address book</a:t>
            </a:r>
            <a:r>
              <a:rPr lang="en-GB" sz="1400" noProof="0" dirty="0"/>
              <a:t> and immediately forwarded itself to all contacts.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noProof="0" dirty="0"/>
              <a:t>It </a:t>
            </a:r>
            <a:r>
              <a:rPr lang="en-GB" sz="1400" b="1" noProof="0" dirty="0"/>
              <a:t>overwrote music and image files with binary garbage</a:t>
            </a:r>
            <a:r>
              <a:rPr lang="en-GB" sz="1400" noProof="0" dirty="0"/>
              <a:t>.</a:t>
            </a:r>
          </a:p>
          <a:p>
            <a:r>
              <a:rPr lang="en-GB" sz="1400" noProof="0" dirty="0"/>
              <a:t>Ransomware has also spread using similar worm-based techniques.</a:t>
            </a:r>
          </a:p>
        </p:txBody>
      </p:sp>
    </p:spTree>
    <p:extLst>
      <p:ext uri="{BB962C8B-B14F-4D97-AF65-F5344CB8AC3E}">
        <p14:creationId xmlns:p14="http://schemas.microsoft.com/office/powerpoint/2010/main" val="31279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A8624-CB5E-E6EC-7E78-E3000F8D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48348-7EAE-F3BE-F482-3C285804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Malicious Code - Trojans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CEF66D-590F-4694-99AF-CC29FDB56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195617"/>
            <a:ext cx="10554574" cy="36365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noProof="0" dirty="0"/>
              <a:t>Named after the Trojan Horse from Greek mythology, these malicious programs use deception to infiltrate a system. They disguise themselves as harmless or useful applications while secretly performing harmful activities.  </a:t>
            </a:r>
          </a:p>
          <a:p>
            <a:pPr marL="0" indent="0">
              <a:buNone/>
            </a:pPr>
            <a:r>
              <a:rPr lang="en-GB" noProof="0" dirty="0"/>
              <a:t>Types of Trojans</a:t>
            </a:r>
          </a:p>
          <a:p>
            <a:r>
              <a:rPr lang="en-GB" noProof="0" dirty="0"/>
              <a:t>Backdoor Trojan:</a:t>
            </a:r>
          </a:p>
          <a:p>
            <a:pPr lvl="1"/>
            <a:r>
              <a:rPr lang="en-GB" noProof="0" dirty="0"/>
              <a:t>  Attackers gain </a:t>
            </a:r>
            <a:r>
              <a:rPr lang="en-GB" b="1" noProof="0" dirty="0"/>
              <a:t>unauthorized access </a:t>
            </a:r>
            <a:r>
              <a:rPr lang="en-GB" noProof="0" dirty="0"/>
              <a:t>to the infected computer and can remotely control it.  </a:t>
            </a:r>
          </a:p>
          <a:p>
            <a:pPr lvl="1"/>
            <a:r>
              <a:rPr lang="en-GB" noProof="0" dirty="0"/>
              <a:t>  Purpose:  </a:t>
            </a:r>
          </a:p>
          <a:p>
            <a:pPr lvl="2"/>
            <a:r>
              <a:rPr lang="en-GB" noProof="0" dirty="0"/>
              <a:t>  </a:t>
            </a:r>
            <a:r>
              <a:rPr lang="en-GB" b="1" noProof="0" dirty="0"/>
              <a:t>Transfer files </a:t>
            </a:r>
            <a:r>
              <a:rPr lang="en-GB" noProof="0" dirty="0"/>
              <a:t>to the compromised system.  </a:t>
            </a:r>
          </a:p>
          <a:p>
            <a:pPr lvl="2"/>
            <a:r>
              <a:rPr lang="en-GB" noProof="0" dirty="0"/>
              <a:t>  </a:t>
            </a:r>
            <a:r>
              <a:rPr lang="en-GB" b="1" noProof="0" dirty="0"/>
              <a:t>Execute files and commands </a:t>
            </a:r>
            <a:r>
              <a:rPr lang="en-GB" noProof="0" dirty="0"/>
              <a:t>on the infected device.  </a:t>
            </a:r>
          </a:p>
          <a:p>
            <a:r>
              <a:rPr lang="en-GB" noProof="0" dirty="0"/>
              <a:t>RAT (Remote Access Tool)</a:t>
            </a:r>
          </a:p>
          <a:p>
            <a:pPr lvl="1"/>
            <a:r>
              <a:rPr lang="en-GB" noProof="0" dirty="0"/>
              <a:t>A type of backdoor Trojan that allows </a:t>
            </a:r>
            <a:r>
              <a:rPr lang="en-GB" b="1" noProof="0" dirty="0"/>
              <a:t>remote control </a:t>
            </a:r>
            <a:r>
              <a:rPr lang="en-GB" noProof="0" dirty="0"/>
              <a:t>over the victim’s system, often used for spying or executing commands.  </a:t>
            </a:r>
          </a:p>
          <a:p>
            <a:r>
              <a:rPr lang="en-GB" noProof="0" dirty="0"/>
              <a:t>Spyware (Keylogging &amp; Monitoring Software):</a:t>
            </a:r>
          </a:p>
          <a:p>
            <a:pPr lvl="1"/>
            <a:r>
              <a:rPr lang="en-GB" b="1" noProof="0" dirty="0"/>
              <a:t>Tracks user activity</a:t>
            </a:r>
            <a:r>
              <a:rPr lang="en-GB" noProof="0" dirty="0"/>
              <a:t>, including passwords and browsing history.  </a:t>
            </a:r>
          </a:p>
          <a:p>
            <a:pPr lvl="1"/>
            <a:r>
              <a:rPr lang="en-GB" noProof="0" dirty="0"/>
              <a:t>Often used to steal sensitive information without the user’s knowledge.</a:t>
            </a:r>
          </a:p>
        </p:txBody>
      </p:sp>
    </p:spTree>
    <p:extLst>
      <p:ext uri="{BB962C8B-B14F-4D97-AF65-F5344CB8AC3E}">
        <p14:creationId xmlns:p14="http://schemas.microsoft.com/office/powerpoint/2010/main" val="54463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F2B5-93AA-A756-9CF7-9AC78E03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C5629-F301-266C-08DC-BA09A23D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Types of Malicious Code - Bots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485F55-97BE-8E09-E82D-D204B9DA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1" y="2277075"/>
            <a:ext cx="11125199" cy="292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400" noProof="0" dirty="0"/>
              <a:t>The term bot originates from the word robot and refers to automated processes.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Bots are malicious software programs that turn an infected system into a bot, allowing it to execute remote commands.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Infected computers often become part of a larger network of compromised devices called a botnet.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Botnets are commonly used for: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Distributed Denial-of-Service (DDoS) attacks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Spam distribution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noProof="0" dirty="0"/>
              <a:t>Other cybercriminal activities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1400" noProof="0" dirty="0"/>
              <a:t>Bots operate autonomously and silently, often without the user’s knowledge, and remain accessible to attackers for executing commands remotely.</a:t>
            </a:r>
          </a:p>
        </p:txBody>
      </p:sp>
    </p:spTree>
    <p:extLst>
      <p:ext uri="{BB962C8B-B14F-4D97-AF65-F5344CB8AC3E}">
        <p14:creationId xmlns:p14="http://schemas.microsoft.com/office/powerpoint/2010/main" val="157529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Jegyezhető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Jegyezhető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64b57c-3d16-4725-abf8-48b7bc1271c1">
      <Terms xmlns="http://schemas.microsoft.com/office/infopath/2007/PartnerControls"/>
    </lcf76f155ced4ddcb4097134ff3c332f>
    <TaxCatchAll xmlns="c27a9451-686d-47cb-b118-49bfe2f078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535AC82DD1D334EACF8F16700BAAF14" ma:contentTypeVersion="15" ma:contentTypeDescription="Új dokumentum létrehozása." ma:contentTypeScope="" ma:versionID="0e8c3298061a3ac9fedfc644376cbaf9">
  <xsd:schema xmlns:xsd="http://www.w3.org/2001/XMLSchema" xmlns:xs="http://www.w3.org/2001/XMLSchema" xmlns:p="http://schemas.microsoft.com/office/2006/metadata/properties" xmlns:ns2="ac64b57c-3d16-4725-abf8-48b7bc1271c1" xmlns:ns3="c27a9451-686d-47cb-b118-49bfe2f078de" targetNamespace="http://schemas.microsoft.com/office/2006/metadata/properties" ma:root="true" ma:fieldsID="7a37eb2917d6186619ab4e3916dfd260" ns2:_="" ns3:_="">
    <xsd:import namespace="ac64b57c-3d16-4725-abf8-48b7bc1271c1"/>
    <xsd:import namespace="c27a9451-686d-47cb-b118-49bfe2f078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b57c-3d16-4725-abf8-48b7bc127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c99f900b-7d3d-441a-b54d-267c3940a7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a9451-686d-47cb-b118-49bfe2f078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406fd7-2e2d-4d91-a96f-c6013bb096c0}" ma:internalName="TaxCatchAll" ma:showField="CatchAllData" ma:web="c27a9451-686d-47cb-b118-49bfe2f078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75E35-428D-4442-B8C6-3FB6A227B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F7E047-B2E6-41F0-9776-375F74983557}">
  <ds:schemaRefs>
    <ds:schemaRef ds:uri="http://schemas.microsoft.com/office/2006/metadata/properties"/>
    <ds:schemaRef ds:uri="http://schemas.microsoft.com/office/infopath/2007/PartnerControls"/>
    <ds:schemaRef ds:uri="ac64b57c-3d16-4725-abf8-48b7bc1271c1"/>
    <ds:schemaRef ds:uri="c27a9451-686d-47cb-b118-49bfe2f078de"/>
  </ds:schemaRefs>
</ds:datastoreItem>
</file>

<file path=customXml/itemProps3.xml><?xml version="1.0" encoding="utf-8"?>
<ds:datastoreItem xmlns:ds="http://schemas.openxmlformats.org/officeDocument/2006/customXml" ds:itemID="{C2BB86FB-D166-4EA9-872A-CC5976F0C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64b57c-3d16-4725-abf8-48b7bc1271c1"/>
    <ds:schemaRef ds:uri="c27a9451-686d-47cb-b118-49bfe2f07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TM03457503[[fn=Jegyezhető]]</Template>
  <TotalTime>496</TotalTime>
  <Words>2323</Words>
  <Application>Microsoft Office PowerPoint</Application>
  <PresentationFormat>Szélesvásznú</PresentationFormat>
  <Paragraphs>269</Paragraphs>
  <Slides>36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4" baseType="lpstr">
      <vt:lpstr>Aptos</vt:lpstr>
      <vt:lpstr>Arial</vt:lpstr>
      <vt:lpstr>Century Gothic</vt:lpstr>
      <vt:lpstr>PT Sans</vt:lpstr>
      <vt:lpstr>Sans Serif Collection</vt:lpstr>
      <vt:lpstr>Source Sans Pro</vt:lpstr>
      <vt:lpstr>Wingdings 2</vt:lpstr>
      <vt:lpstr>Jegyezhető</vt:lpstr>
      <vt:lpstr>Cybersecurity Threat Identification and Defense Methods</vt:lpstr>
      <vt:lpstr>Content</vt:lpstr>
      <vt:lpstr>Common Cyber Threats</vt:lpstr>
      <vt:lpstr>Malicious Software</vt:lpstr>
      <vt:lpstr>Goals of Malicious Software</vt:lpstr>
      <vt:lpstr>Types of Malicious Code - Viruses</vt:lpstr>
      <vt:lpstr>Types of Malicious Code - Worms</vt:lpstr>
      <vt:lpstr>Types of Malicious Code - Trojans</vt:lpstr>
      <vt:lpstr>Types of Malicious Code - Bots</vt:lpstr>
      <vt:lpstr>The Growing Impact of Cybercrime</vt:lpstr>
      <vt:lpstr>Distribution of Damages</vt:lpstr>
      <vt:lpstr>Distribution of Damages</vt:lpstr>
      <vt:lpstr>The Targets</vt:lpstr>
      <vt:lpstr>The Targets</vt:lpstr>
      <vt:lpstr>Propagation of Malicious Code</vt:lpstr>
      <vt:lpstr>Methods for Identifying Suspicious Activities</vt:lpstr>
      <vt:lpstr>Main Types of Suspicious Activities</vt:lpstr>
      <vt:lpstr>Methods for Detecting Suspicious Activities</vt:lpstr>
      <vt:lpstr>SIEM Systems</vt:lpstr>
      <vt:lpstr>Passwords</vt:lpstr>
      <vt:lpstr>Why Strong Passwords Are Important</vt:lpstr>
      <vt:lpstr>Most Commonly Used Passwords</vt:lpstr>
      <vt:lpstr>Weak passwords</vt:lpstr>
      <vt:lpstr>Risks of Weak Passwords 1</vt:lpstr>
      <vt:lpstr>Risks of Weak Passwords 2</vt:lpstr>
      <vt:lpstr>Common Password Cracking Techniques</vt:lpstr>
      <vt:lpstr>Common Password Cracking Techniques</vt:lpstr>
      <vt:lpstr>Safe Password Management</vt:lpstr>
      <vt:lpstr>How to Create Strong Passwords</vt:lpstr>
      <vt:lpstr>2 Factor Authentication</vt:lpstr>
      <vt:lpstr>Multi-Factor Authentication</vt:lpstr>
      <vt:lpstr>Advantages / Challenges of Multi-Factor Authentication</vt:lpstr>
      <vt:lpstr>Examples of MFA Usage</vt:lpstr>
      <vt:lpstr> MFA implementations</vt:lpstr>
      <vt:lpstr>Coding task</vt:lpstr>
      <vt:lpstr>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Máté István Zsolt</dc:creator>
  <cp:lastModifiedBy>Hornyák Olivér</cp:lastModifiedBy>
  <cp:revision>13</cp:revision>
  <dcterms:created xsi:type="dcterms:W3CDTF">2024-07-01T07:11:03Z</dcterms:created>
  <dcterms:modified xsi:type="dcterms:W3CDTF">2025-03-19T07:35:08Z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0x0101009535AC82DD1D334EACF8F16700BAAF14</vt:lpwstr>
  </property>
  <property fmtid="{D5CDD505-2E9C-101B-9397-08002B2CF9AE}" pid="3" name="MediaServiceImageTags">
    <vt:lpwstr/>
  </property>
</Properties>
</file>