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 id="25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4 – Containerization &amp; Deployment" id="{CC4ABB67-E854-42E6-8CEE-7C92B56769C7}">
          <p14:sldIdLst>
            <p14:sldId id="2561"/>
          </p14:sldIdLst>
        </p14:section>
        <p14:section name="Containerization &amp; Deployment Overview" id="{63D1BFA0-CB7A-4DF2-B70A-5BFB8CAAA77E}">
          <p14:sldIdLst>
            <p14:sldId id="2562"/>
            <p14:sldId id="2563"/>
            <p14:sldId id="2564"/>
            <p14:sldId id="2565"/>
            <p14:sldId id="2566"/>
            <p14:sldId id="2567"/>
            <p14:sldId id="2568"/>
            <p14:sldId id="2569"/>
            <p14:sldId id="2570"/>
            <p14:sldId id="2571"/>
            <p14:sldId id="2572"/>
            <p14:sldId id="2573"/>
            <p14:sldId id="2574"/>
            <p14:sldId id="2575"/>
            <p14:sldId id="2576"/>
            <p14:sldId id="2577"/>
            <p14:sldId id="2578"/>
            <p14:sldId id="2579"/>
            <p14:sldId id="2580"/>
            <p14:sldId id="2581"/>
            <p14:sldId id="2582"/>
            <p14:sldId id="2583"/>
            <p14:sldId id="2584"/>
            <p14:sldId id="2585"/>
            <p14:sldId id="2586"/>
            <p14:sldId id="2587"/>
            <p14:sldId id="2588"/>
            <p14:sldId id="2589"/>
            <p14:sldId id="2590"/>
            <p14:sldId id="2591"/>
            <p14:sldId id="25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FBE12-B82F-4246-99F3-BB0D38011F2A}"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A7F477A4-8C91-48BA-B40D-CDB1EFAABC6E}">
      <dgm:prSet/>
      <dgm:spPr/>
      <dgm:t>
        <a:bodyPr/>
        <a:lstStyle/>
        <a:p>
          <a:pPr>
            <a:lnSpc>
              <a:spcPct val="100000"/>
            </a:lnSpc>
            <a:defRPr b="1"/>
          </a:pPr>
          <a:r>
            <a:rPr lang="en-US"/>
            <a:t>Dockerfile Instructions Create Layers</a:t>
          </a:r>
        </a:p>
      </dgm:t>
    </dgm:pt>
    <dgm:pt modelId="{F72B11E7-24DF-40A1-AFED-7885E416EE39}" type="parTrans" cxnId="{BB70AACB-81A1-4CFB-BDDD-F45B97E82588}">
      <dgm:prSet/>
      <dgm:spPr/>
      <dgm:t>
        <a:bodyPr/>
        <a:lstStyle/>
        <a:p>
          <a:endParaRPr lang="en-US"/>
        </a:p>
      </dgm:t>
    </dgm:pt>
    <dgm:pt modelId="{400C733E-7906-4CDF-BCD3-AE7CD1E90BFA}" type="sibTrans" cxnId="{BB70AACB-81A1-4CFB-BDDD-F45B97E82588}">
      <dgm:prSet/>
      <dgm:spPr/>
      <dgm:t>
        <a:bodyPr/>
        <a:lstStyle/>
        <a:p>
          <a:pPr>
            <a:lnSpc>
              <a:spcPct val="100000"/>
            </a:lnSpc>
            <a:defRPr b="1"/>
          </a:pPr>
          <a:endParaRPr lang="en-US"/>
        </a:p>
      </dgm:t>
    </dgm:pt>
    <dgm:pt modelId="{30F86290-3F0C-4A6D-B4A3-8B6BDEA57323}">
      <dgm:prSet/>
      <dgm:spPr/>
      <dgm:t>
        <a:bodyPr/>
        <a:lstStyle/>
        <a:p>
          <a:pPr>
            <a:lnSpc>
              <a:spcPct val="100000"/>
            </a:lnSpc>
          </a:pPr>
          <a:r>
            <a:rPr lang="en-US"/>
            <a:t>Each Dockerfile instruction generates a separate layer in the image, forming a layered architecture.</a:t>
          </a:r>
        </a:p>
      </dgm:t>
    </dgm:pt>
    <dgm:pt modelId="{8796C392-3C8B-411F-A994-467365020A60}" type="parTrans" cxnId="{6A24C34A-A234-4CA5-8EBE-7F0638D39AA4}">
      <dgm:prSet/>
      <dgm:spPr/>
      <dgm:t>
        <a:bodyPr/>
        <a:lstStyle/>
        <a:p>
          <a:endParaRPr lang="en-US"/>
        </a:p>
      </dgm:t>
    </dgm:pt>
    <dgm:pt modelId="{5D5548B4-B04E-46D0-B256-F343E8429EC7}" type="sibTrans" cxnId="{6A24C34A-A234-4CA5-8EBE-7F0638D39AA4}">
      <dgm:prSet/>
      <dgm:spPr/>
      <dgm:t>
        <a:bodyPr/>
        <a:lstStyle/>
        <a:p>
          <a:endParaRPr lang="en-US"/>
        </a:p>
      </dgm:t>
    </dgm:pt>
    <dgm:pt modelId="{C1855C97-877E-4293-9B9A-4C216FED9225}">
      <dgm:prSet/>
      <dgm:spPr/>
      <dgm:t>
        <a:bodyPr/>
        <a:lstStyle/>
        <a:p>
          <a:pPr>
            <a:lnSpc>
              <a:spcPct val="100000"/>
            </a:lnSpc>
            <a:defRPr b="1"/>
          </a:pPr>
          <a:r>
            <a:rPr lang="en-US"/>
            <a:t>Layer Caching Speeds Builds</a:t>
          </a:r>
        </a:p>
      </dgm:t>
    </dgm:pt>
    <dgm:pt modelId="{E75F57EC-A113-48ED-AB93-02E68CF0AF95}" type="parTrans" cxnId="{84992154-5591-4A2A-B776-7D3A96C2FDC5}">
      <dgm:prSet/>
      <dgm:spPr/>
      <dgm:t>
        <a:bodyPr/>
        <a:lstStyle/>
        <a:p>
          <a:endParaRPr lang="en-US"/>
        </a:p>
      </dgm:t>
    </dgm:pt>
    <dgm:pt modelId="{A50A811E-99DC-46F2-8C4B-0FE8A059B4B6}" type="sibTrans" cxnId="{84992154-5591-4A2A-B776-7D3A96C2FDC5}">
      <dgm:prSet/>
      <dgm:spPr/>
      <dgm:t>
        <a:bodyPr/>
        <a:lstStyle/>
        <a:p>
          <a:pPr>
            <a:lnSpc>
              <a:spcPct val="100000"/>
            </a:lnSpc>
            <a:defRPr b="1"/>
          </a:pPr>
          <a:endParaRPr lang="en-US"/>
        </a:p>
      </dgm:t>
    </dgm:pt>
    <dgm:pt modelId="{A9E1304F-3EB7-4653-BD2C-BB3D2C869E61}">
      <dgm:prSet/>
      <dgm:spPr/>
      <dgm:t>
        <a:bodyPr/>
        <a:lstStyle/>
        <a:p>
          <a:pPr>
            <a:lnSpc>
              <a:spcPct val="100000"/>
            </a:lnSpc>
          </a:pPr>
          <a:r>
            <a:rPr lang="en-US"/>
            <a:t>Docker caches unchanged layers to reuse them, significantly speeding up subsequent image builds.</a:t>
          </a:r>
        </a:p>
      </dgm:t>
    </dgm:pt>
    <dgm:pt modelId="{5EC1FAB1-32A1-44FC-A193-D8CF7CCA73D9}" type="parTrans" cxnId="{11E5773F-E2D7-492E-8A46-D562EDB6BEF8}">
      <dgm:prSet/>
      <dgm:spPr/>
      <dgm:t>
        <a:bodyPr/>
        <a:lstStyle/>
        <a:p>
          <a:endParaRPr lang="en-US"/>
        </a:p>
      </dgm:t>
    </dgm:pt>
    <dgm:pt modelId="{DD58F03F-19A2-4199-82B5-760F37F7C4B4}" type="sibTrans" cxnId="{11E5773F-E2D7-492E-8A46-D562EDB6BEF8}">
      <dgm:prSet/>
      <dgm:spPr/>
      <dgm:t>
        <a:bodyPr/>
        <a:lstStyle/>
        <a:p>
          <a:endParaRPr lang="en-US"/>
        </a:p>
      </dgm:t>
    </dgm:pt>
    <dgm:pt modelId="{BA670ACC-104B-4F98-AD30-A9D6772C1848}">
      <dgm:prSet/>
      <dgm:spPr/>
      <dgm:t>
        <a:bodyPr/>
        <a:lstStyle/>
        <a:p>
          <a:pPr>
            <a:lnSpc>
              <a:spcPct val="100000"/>
            </a:lnSpc>
            <a:defRPr b="1"/>
          </a:pPr>
          <a:r>
            <a:rPr lang="en-US"/>
            <a:t>Image Reuse Enhances Efficiency</a:t>
          </a:r>
        </a:p>
      </dgm:t>
    </dgm:pt>
    <dgm:pt modelId="{9662EBF3-AFBE-42AE-ADA4-439910BA021C}" type="parTrans" cxnId="{BE6FA52A-C87F-4A4B-93E2-80D9E801AE63}">
      <dgm:prSet/>
      <dgm:spPr/>
      <dgm:t>
        <a:bodyPr/>
        <a:lstStyle/>
        <a:p>
          <a:endParaRPr lang="en-US"/>
        </a:p>
      </dgm:t>
    </dgm:pt>
    <dgm:pt modelId="{9D909C9B-091E-43C9-973C-0D44E89377F8}" type="sibTrans" cxnId="{BE6FA52A-C87F-4A4B-93E2-80D9E801AE63}">
      <dgm:prSet/>
      <dgm:spPr/>
      <dgm:t>
        <a:bodyPr/>
        <a:lstStyle/>
        <a:p>
          <a:endParaRPr lang="en-US"/>
        </a:p>
      </dgm:t>
    </dgm:pt>
    <dgm:pt modelId="{A6A19C46-83D2-41EB-B0D0-8A0C1973BC0F}">
      <dgm:prSet/>
      <dgm:spPr/>
      <dgm:t>
        <a:bodyPr/>
        <a:lstStyle/>
        <a:p>
          <a:pPr>
            <a:lnSpc>
              <a:spcPct val="100000"/>
            </a:lnSpc>
          </a:pPr>
          <a:r>
            <a:rPr lang="en-US"/>
            <a:t>Shared layers across images reduce storage use and improve build efficiency for multiple projects.</a:t>
          </a:r>
        </a:p>
      </dgm:t>
    </dgm:pt>
    <dgm:pt modelId="{D9F2BE07-9D03-47B3-A7DB-BD77DBD67FF4}" type="parTrans" cxnId="{7150E08D-D19C-418D-9135-0928EDDC1370}">
      <dgm:prSet/>
      <dgm:spPr/>
      <dgm:t>
        <a:bodyPr/>
        <a:lstStyle/>
        <a:p>
          <a:endParaRPr lang="en-US"/>
        </a:p>
      </dgm:t>
    </dgm:pt>
    <dgm:pt modelId="{C973352B-4C0C-4BF1-888C-D82956FCDECA}" type="sibTrans" cxnId="{7150E08D-D19C-418D-9135-0928EDDC1370}">
      <dgm:prSet/>
      <dgm:spPr/>
      <dgm:t>
        <a:bodyPr/>
        <a:lstStyle/>
        <a:p>
          <a:endParaRPr lang="en-US"/>
        </a:p>
      </dgm:t>
    </dgm:pt>
    <dgm:pt modelId="{5CB712A8-A52E-4D4A-80FF-072475885CB6}" type="pres">
      <dgm:prSet presAssocID="{175FBE12-B82F-4246-99F3-BB0D38011F2A}" presName="Root" presStyleCnt="0">
        <dgm:presLayoutVars>
          <dgm:dir/>
          <dgm:resizeHandles val="exact"/>
        </dgm:presLayoutVars>
      </dgm:prSet>
      <dgm:spPr/>
    </dgm:pt>
    <dgm:pt modelId="{21989059-4C9E-42D6-BC1D-8C7EEE91036A}" type="pres">
      <dgm:prSet presAssocID="{A7F477A4-8C91-48BA-B40D-CDB1EFAABC6E}" presName="Composite" presStyleCnt="0"/>
      <dgm:spPr/>
    </dgm:pt>
    <dgm:pt modelId="{60545EA5-82DA-4B19-A891-D85893327EB5}" type="pres">
      <dgm:prSet presAssocID="{A7F477A4-8C91-48BA-B40D-CDB1EFAABC6E}"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6" b="6"/>
          <a:stretch/>
        </a:blipFill>
      </dgm:spPr>
      <dgm:extLst>
        <a:ext uri="{E40237B7-FDA0-4F09-8148-C483321AD2D9}">
          <dgm14:cNvPr xmlns:dgm14="http://schemas.microsoft.com/office/drawing/2010/diagram" id="0" name="" descr="Database big data symbol badge"/>
        </a:ext>
      </dgm:extLst>
    </dgm:pt>
    <dgm:pt modelId="{A76E9195-E453-4598-B3CE-0FC91D151123}" type="pres">
      <dgm:prSet presAssocID="{A7F477A4-8C91-48BA-B40D-CDB1EFAABC6E}" presName="Subtitle" presStyleLbl="revTx" presStyleIdx="0" presStyleCnt="6">
        <dgm:presLayoutVars>
          <dgm:chMax val="0"/>
          <dgm:bulletEnabled/>
        </dgm:presLayoutVars>
      </dgm:prSet>
      <dgm:spPr/>
    </dgm:pt>
    <dgm:pt modelId="{79935206-7972-4254-94A2-0F5683316F16}" type="pres">
      <dgm:prSet presAssocID="{A7F477A4-8C91-48BA-B40D-CDB1EFAABC6E}" presName="Description" presStyleLbl="revTx" presStyleIdx="1" presStyleCnt="6">
        <dgm:presLayoutVars>
          <dgm:bulletEnabled/>
        </dgm:presLayoutVars>
      </dgm:prSet>
      <dgm:spPr/>
    </dgm:pt>
    <dgm:pt modelId="{7A0AB907-CD09-4264-834B-F753033315B1}" type="pres">
      <dgm:prSet presAssocID="{400C733E-7906-4CDF-BCD3-AE7CD1E90BFA}" presName="sibTrans" presStyleLbl="sibTrans2D1" presStyleIdx="0" presStyleCnt="0"/>
      <dgm:spPr/>
    </dgm:pt>
    <dgm:pt modelId="{73B9CA92-B2DF-4F9C-9C11-D61E771CAFD0}" type="pres">
      <dgm:prSet presAssocID="{C1855C97-877E-4293-9B9A-4C216FED9225}" presName="Composite" presStyleCnt="0"/>
      <dgm:spPr/>
    </dgm:pt>
    <dgm:pt modelId="{4A02E2EB-8CD3-44C1-98DA-04C369900A81}" type="pres">
      <dgm:prSet presAssocID="{C1855C97-877E-4293-9B9A-4C216FED922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0470" r="22781" b="2"/>
          <a:stretch/>
        </a:blipFill>
      </dgm:spPr>
      <dgm:extLst>
        <a:ext uri="{E40237B7-FDA0-4F09-8148-C483321AD2D9}">
          <dgm14:cNvPr xmlns:dgm14="http://schemas.microsoft.com/office/drawing/2010/diagram" id="0" name="" descr="Businesswoman using laptop and mobile phone with data storage icon on blackboard"/>
        </a:ext>
      </dgm:extLst>
    </dgm:pt>
    <dgm:pt modelId="{EBC21E44-C8CC-4502-BF62-4C242803B897}" type="pres">
      <dgm:prSet presAssocID="{C1855C97-877E-4293-9B9A-4C216FED9225}" presName="Subtitle" presStyleLbl="revTx" presStyleIdx="2" presStyleCnt="6">
        <dgm:presLayoutVars>
          <dgm:chMax val="0"/>
          <dgm:bulletEnabled/>
        </dgm:presLayoutVars>
      </dgm:prSet>
      <dgm:spPr/>
    </dgm:pt>
    <dgm:pt modelId="{0FFCF9CF-983D-4ACE-A2E6-CBDCB56A7CFF}" type="pres">
      <dgm:prSet presAssocID="{C1855C97-877E-4293-9B9A-4C216FED9225}" presName="Description" presStyleLbl="revTx" presStyleIdx="3" presStyleCnt="6">
        <dgm:presLayoutVars>
          <dgm:bulletEnabled/>
        </dgm:presLayoutVars>
      </dgm:prSet>
      <dgm:spPr/>
    </dgm:pt>
    <dgm:pt modelId="{BAE81768-B242-4B32-BFE2-EB3F42469FB3}" type="pres">
      <dgm:prSet presAssocID="{A50A811E-99DC-46F2-8C4B-0FE8A059B4B6}" presName="sibTrans" presStyleLbl="sibTrans2D1" presStyleIdx="0" presStyleCnt="0"/>
      <dgm:spPr/>
    </dgm:pt>
    <dgm:pt modelId="{17549572-C4EE-4922-B348-B2F10DC9F816}" type="pres">
      <dgm:prSet presAssocID="{BA670ACC-104B-4F98-AD30-A9D6772C1848}" presName="Composite" presStyleCnt="0"/>
      <dgm:spPr/>
    </dgm:pt>
    <dgm:pt modelId="{F5DD6925-88AA-4088-BA71-5F5E393D8673}" type="pres">
      <dgm:prSet presAssocID="{BA670ACC-104B-4F98-AD30-A9D6772C184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068" r="19434" b="4"/>
          <a:stretch/>
        </a:blipFill>
      </dgm:spPr>
      <dgm:extLst>
        <a:ext uri="{E40237B7-FDA0-4F09-8148-C483321AD2D9}">
          <dgm14:cNvPr xmlns:dgm14="http://schemas.microsoft.com/office/drawing/2010/diagram" id="0" name="" descr="Female drawing flow chart"/>
        </a:ext>
      </dgm:extLst>
    </dgm:pt>
    <dgm:pt modelId="{EA658C61-D7CC-4576-857C-D7533E996AF8}" type="pres">
      <dgm:prSet presAssocID="{BA670ACC-104B-4F98-AD30-A9D6772C1848}" presName="Subtitle" presStyleLbl="revTx" presStyleIdx="4" presStyleCnt="6">
        <dgm:presLayoutVars>
          <dgm:chMax val="0"/>
          <dgm:bulletEnabled/>
        </dgm:presLayoutVars>
      </dgm:prSet>
      <dgm:spPr/>
    </dgm:pt>
    <dgm:pt modelId="{D9C4E6AD-68EE-488D-9AF2-F6C8CEF1424E}" type="pres">
      <dgm:prSet presAssocID="{BA670ACC-104B-4F98-AD30-A9D6772C1848}" presName="Description" presStyleLbl="revTx" presStyleIdx="5" presStyleCnt="6">
        <dgm:presLayoutVars>
          <dgm:bulletEnabled/>
        </dgm:presLayoutVars>
      </dgm:prSet>
      <dgm:spPr/>
    </dgm:pt>
  </dgm:ptLst>
  <dgm:cxnLst>
    <dgm:cxn modelId="{BE6FA52A-C87F-4A4B-93E2-80D9E801AE63}" srcId="{175FBE12-B82F-4246-99F3-BB0D38011F2A}" destId="{BA670ACC-104B-4F98-AD30-A9D6772C1848}" srcOrd="2" destOrd="0" parTransId="{9662EBF3-AFBE-42AE-ADA4-439910BA021C}" sibTransId="{9D909C9B-091E-43C9-973C-0D44E89377F8}"/>
    <dgm:cxn modelId="{2C05582B-9D60-4DAC-AFDC-6AFBF9006BC3}" type="presOf" srcId="{BA670ACC-104B-4F98-AD30-A9D6772C1848}" destId="{EA658C61-D7CC-4576-857C-D7533E996AF8}" srcOrd="0" destOrd="0" presId="urn:microsoft.com/office/officeart/2024/3/layout/verticalVisualTextBlock1"/>
    <dgm:cxn modelId="{11E5773F-E2D7-492E-8A46-D562EDB6BEF8}" srcId="{C1855C97-877E-4293-9B9A-4C216FED9225}" destId="{A9E1304F-3EB7-4653-BD2C-BB3D2C869E61}" srcOrd="0" destOrd="0" parTransId="{5EC1FAB1-32A1-44FC-A193-D8CF7CCA73D9}" sibTransId="{DD58F03F-19A2-4199-82B5-760F37F7C4B4}"/>
    <dgm:cxn modelId="{6A24C34A-A234-4CA5-8EBE-7F0638D39AA4}" srcId="{A7F477A4-8C91-48BA-B40D-CDB1EFAABC6E}" destId="{30F86290-3F0C-4A6D-B4A3-8B6BDEA57323}" srcOrd="0" destOrd="0" parTransId="{8796C392-3C8B-411F-A994-467365020A60}" sibTransId="{5D5548B4-B04E-46D0-B256-F343E8429EC7}"/>
    <dgm:cxn modelId="{72C8C94B-1624-43A4-92B1-4FB4D9671949}" type="presOf" srcId="{30F86290-3F0C-4A6D-B4A3-8B6BDEA57323}" destId="{79935206-7972-4254-94A2-0F5683316F16}" srcOrd="0" destOrd="0" presId="urn:microsoft.com/office/officeart/2024/3/layout/verticalVisualTextBlock1"/>
    <dgm:cxn modelId="{20933873-8328-45F7-B924-88C278164E2E}" type="presOf" srcId="{400C733E-7906-4CDF-BCD3-AE7CD1E90BFA}" destId="{7A0AB907-CD09-4264-834B-F753033315B1}" srcOrd="0" destOrd="0" presId="urn:microsoft.com/office/officeart/2024/3/layout/verticalVisualTextBlock1"/>
    <dgm:cxn modelId="{84992154-5591-4A2A-B776-7D3A96C2FDC5}" srcId="{175FBE12-B82F-4246-99F3-BB0D38011F2A}" destId="{C1855C97-877E-4293-9B9A-4C216FED9225}" srcOrd="1" destOrd="0" parTransId="{E75F57EC-A113-48ED-AB93-02E68CF0AF95}" sibTransId="{A50A811E-99DC-46F2-8C4B-0FE8A059B4B6}"/>
    <dgm:cxn modelId="{369AD38C-3315-46DE-8E03-23A76EDF2692}" type="presOf" srcId="{175FBE12-B82F-4246-99F3-BB0D38011F2A}" destId="{5CB712A8-A52E-4D4A-80FF-072475885CB6}" srcOrd="0" destOrd="0" presId="urn:microsoft.com/office/officeart/2024/3/layout/verticalVisualTextBlock1"/>
    <dgm:cxn modelId="{7150E08D-D19C-418D-9135-0928EDDC1370}" srcId="{BA670ACC-104B-4F98-AD30-A9D6772C1848}" destId="{A6A19C46-83D2-41EB-B0D0-8A0C1973BC0F}" srcOrd="0" destOrd="0" parTransId="{D9F2BE07-9D03-47B3-A7DB-BD77DBD67FF4}" sibTransId="{C973352B-4C0C-4BF1-888C-D82956FCDECA}"/>
    <dgm:cxn modelId="{E1CFAAA7-8BD0-4FF3-9DE7-6FFFEABB4008}" type="presOf" srcId="{A50A811E-99DC-46F2-8C4B-0FE8A059B4B6}" destId="{BAE81768-B242-4B32-BFE2-EB3F42469FB3}" srcOrd="0" destOrd="0" presId="urn:microsoft.com/office/officeart/2024/3/layout/verticalVisualTextBlock1"/>
    <dgm:cxn modelId="{403566A8-BE5B-4053-917E-B180D2BDF3B2}" type="presOf" srcId="{A7F477A4-8C91-48BA-B40D-CDB1EFAABC6E}" destId="{A76E9195-E453-4598-B3CE-0FC91D151123}" srcOrd="0" destOrd="0" presId="urn:microsoft.com/office/officeart/2024/3/layout/verticalVisualTextBlock1"/>
    <dgm:cxn modelId="{DC327DAA-39F3-49E3-AF71-A479ADF9F39D}" type="presOf" srcId="{A6A19C46-83D2-41EB-B0D0-8A0C1973BC0F}" destId="{D9C4E6AD-68EE-488D-9AF2-F6C8CEF1424E}" srcOrd="0" destOrd="0" presId="urn:microsoft.com/office/officeart/2024/3/layout/verticalVisualTextBlock1"/>
    <dgm:cxn modelId="{239DA7B1-077C-4145-8BDC-8D6198CBD253}" type="presOf" srcId="{A9E1304F-3EB7-4653-BD2C-BB3D2C869E61}" destId="{0FFCF9CF-983D-4ACE-A2E6-CBDCB56A7CFF}" srcOrd="0" destOrd="0" presId="urn:microsoft.com/office/officeart/2024/3/layout/verticalVisualTextBlock1"/>
    <dgm:cxn modelId="{BB70AACB-81A1-4CFB-BDDD-F45B97E82588}" srcId="{175FBE12-B82F-4246-99F3-BB0D38011F2A}" destId="{A7F477A4-8C91-48BA-B40D-CDB1EFAABC6E}" srcOrd="0" destOrd="0" parTransId="{F72B11E7-24DF-40A1-AFED-7885E416EE39}" sibTransId="{400C733E-7906-4CDF-BCD3-AE7CD1E90BFA}"/>
    <dgm:cxn modelId="{362FBCE3-2FF1-4A06-B519-B6B277742A3A}" type="presOf" srcId="{C1855C97-877E-4293-9B9A-4C216FED9225}" destId="{EBC21E44-C8CC-4502-BF62-4C242803B897}" srcOrd="0" destOrd="0" presId="urn:microsoft.com/office/officeart/2024/3/layout/verticalVisualTextBlock1"/>
    <dgm:cxn modelId="{C7DD0BE0-34A0-4373-A49A-71AA2032509E}" type="presParOf" srcId="{5CB712A8-A52E-4D4A-80FF-072475885CB6}" destId="{21989059-4C9E-42D6-BC1D-8C7EEE91036A}" srcOrd="0" destOrd="0" presId="urn:microsoft.com/office/officeart/2024/3/layout/verticalVisualTextBlock1"/>
    <dgm:cxn modelId="{097EE746-FDBD-41D0-A703-8A77719CA04D}" type="presParOf" srcId="{21989059-4C9E-42D6-BC1D-8C7EEE91036A}" destId="{60545EA5-82DA-4B19-A891-D85893327EB5}" srcOrd="0" destOrd="0" presId="urn:microsoft.com/office/officeart/2024/3/layout/verticalVisualTextBlock1"/>
    <dgm:cxn modelId="{588D00CE-C522-4EE5-9A8C-F396FA27BA45}" type="presParOf" srcId="{21989059-4C9E-42D6-BC1D-8C7EEE91036A}" destId="{A76E9195-E453-4598-B3CE-0FC91D151123}" srcOrd="1" destOrd="0" presId="urn:microsoft.com/office/officeart/2024/3/layout/verticalVisualTextBlock1"/>
    <dgm:cxn modelId="{7651F423-7424-4343-942C-C1E8CC4EF32F}" type="presParOf" srcId="{21989059-4C9E-42D6-BC1D-8C7EEE91036A}" destId="{79935206-7972-4254-94A2-0F5683316F16}" srcOrd="2" destOrd="0" presId="urn:microsoft.com/office/officeart/2024/3/layout/verticalVisualTextBlock1"/>
    <dgm:cxn modelId="{1AC28479-B67B-45C4-A932-BD9843414CCD}" type="presParOf" srcId="{5CB712A8-A52E-4D4A-80FF-072475885CB6}" destId="{7A0AB907-CD09-4264-834B-F753033315B1}" srcOrd="1" destOrd="0" presId="urn:microsoft.com/office/officeart/2024/3/layout/verticalVisualTextBlock1"/>
    <dgm:cxn modelId="{A0D1A287-99CD-48CC-A294-E5776C058600}" type="presParOf" srcId="{5CB712A8-A52E-4D4A-80FF-072475885CB6}" destId="{73B9CA92-B2DF-4F9C-9C11-D61E771CAFD0}" srcOrd="2" destOrd="0" presId="urn:microsoft.com/office/officeart/2024/3/layout/verticalVisualTextBlock1"/>
    <dgm:cxn modelId="{9FAFC86E-B3C8-4E7B-ACC1-FA65B2D4A7F4}" type="presParOf" srcId="{73B9CA92-B2DF-4F9C-9C11-D61E771CAFD0}" destId="{4A02E2EB-8CD3-44C1-98DA-04C369900A81}" srcOrd="0" destOrd="0" presId="urn:microsoft.com/office/officeart/2024/3/layout/verticalVisualTextBlock1"/>
    <dgm:cxn modelId="{9459B673-91C7-491E-A99A-8AE327113B94}" type="presParOf" srcId="{73B9CA92-B2DF-4F9C-9C11-D61E771CAFD0}" destId="{EBC21E44-C8CC-4502-BF62-4C242803B897}" srcOrd="1" destOrd="0" presId="urn:microsoft.com/office/officeart/2024/3/layout/verticalVisualTextBlock1"/>
    <dgm:cxn modelId="{7ED2E9EE-22D2-482A-ABFB-F941F5EE3F98}" type="presParOf" srcId="{73B9CA92-B2DF-4F9C-9C11-D61E771CAFD0}" destId="{0FFCF9CF-983D-4ACE-A2E6-CBDCB56A7CFF}" srcOrd="2" destOrd="0" presId="urn:microsoft.com/office/officeart/2024/3/layout/verticalVisualTextBlock1"/>
    <dgm:cxn modelId="{29B4AD77-8E5A-4E6C-8124-911F8F818E77}" type="presParOf" srcId="{5CB712A8-A52E-4D4A-80FF-072475885CB6}" destId="{BAE81768-B242-4B32-BFE2-EB3F42469FB3}" srcOrd="3" destOrd="0" presId="urn:microsoft.com/office/officeart/2024/3/layout/verticalVisualTextBlock1"/>
    <dgm:cxn modelId="{65A6C8E2-236B-4C09-9EAB-9E07B806D954}" type="presParOf" srcId="{5CB712A8-A52E-4D4A-80FF-072475885CB6}" destId="{17549572-C4EE-4922-B348-B2F10DC9F816}" srcOrd="4" destOrd="0" presId="urn:microsoft.com/office/officeart/2024/3/layout/verticalVisualTextBlock1"/>
    <dgm:cxn modelId="{BC7B8B37-7684-415E-A247-2761B287ED49}" type="presParOf" srcId="{17549572-C4EE-4922-B348-B2F10DC9F816}" destId="{F5DD6925-88AA-4088-BA71-5F5E393D8673}" srcOrd="0" destOrd="0" presId="urn:microsoft.com/office/officeart/2024/3/layout/verticalVisualTextBlock1"/>
    <dgm:cxn modelId="{F7A458D5-D9D1-4FC2-A5A0-B30E4530EFFB}" type="presParOf" srcId="{17549572-C4EE-4922-B348-B2F10DC9F816}" destId="{EA658C61-D7CC-4576-857C-D7533E996AF8}" srcOrd="1" destOrd="0" presId="urn:microsoft.com/office/officeart/2024/3/layout/verticalVisualTextBlock1"/>
    <dgm:cxn modelId="{14339DD8-38FA-4F0A-90E7-4CA09D23D838}" type="presParOf" srcId="{17549572-C4EE-4922-B348-B2F10DC9F816}" destId="{D9C4E6AD-68EE-488D-9AF2-F6C8CEF1424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A4878-FAD9-4EDF-8788-39CDF59B245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93D2D111-17F0-4578-9F4A-70D9ADB2921A}">
      <dgm:prSet/>
      <dgm:spPr/>
      <dgm:t>
        <a:bodyPr/>
        <a:lstStyle/>
        <a:p>
          <a:pPr>
            <a:lnSpc>
              <a:spcPct val="100000"/>
            </a:lnSpc>
            <a:defRPr b="1"/>
          </a:pPr>
          <a:r>
            <a:rPr lang="en-US"/>
            <a:t>Recreate Deployment</a:t>
          </a:r>
        </a:p>
      </dgm:t>
    </dgm:pt>
    <dgm:pt modelId="{18790ECC-A728-4E64-BAD8-00EF1D50D741}" type="parTrans" cxnId="{DC1A8D87-CE0B-4017-B3EE-0F9586BEB8B9}">
      <dgm:prSet/>
      <dgm:spPr/>
      <dgm:t>
        <a:bodyPr/>
        <a:lstStyle/>
        <a:p>
          <a:endParaRPr lang="en-US"/>
        </a:p>
      </dgm:t>
    </dgm:pt>
    <dgm:pt modelId="{549DE116-2015-4787-B583-22451329ECCC}" type="sibTrans" cxnId="{DC1A8D87-CE0B-4017-B3EE-0F9586BEB8B9}">
      <dgm:prSet/>
      <dgm:spPr/>
      <dgm:t>
        <a:bodyPr/>
        <a:lstStyle/>
        <a:p>
          <a:pPr>
            <a:lnSpc>
              <a:spcPct val="100000"/>
            </a:lnSpc>
            <a:defRPr b="1"/>
          </a:pPr>
          <a:endParaRPr lang="en-US"/>
        </a:p>
      </dgm:t>
    </dgm:pt>
    <dgm:pt modelId="{A54D8B0A-3A8E-4DBB-B6ED-BC6275A5B491}">
      <dgm:prSet/>
      <dgm:spPr/>
      <dgm:t>
        <a:bodyPr/>
        <a:lstStyle/>
        <a:p>
          <a:pPr>
            <a:lnSpc>
              <a:spcPct val="100000"/>
            </a:lnSpc>
          </a:pPr>
          <a:r>
            <a:rPr lang="en-US"/>
            <a:t>Recreate deployment replaces the old application version entirely with the new one in a single step.</a:t>
          </a:r>
        </a:p>
      </dgm:t>
    </dgm:pt>
    <dgm:pt modelId="{7A245B6F-E0E0-4B4E-B991-66589C291D1C}" type="parTrans" cxnId="{E526EB5D-7715-4F83-BEA1-410C436D3DA2}">
      <dgm:prSet/>
      <dgm:spPr/>
      <dgm:t>
        <a:bodyPr/>
        <a:lstStyle/>
        <a:p>
          <a:endParaRPr lang="en-US"/>
        </a:p>
      </dgm:t>
    </dgm:pt>
    <dgm:pt modelId="{C491CA2F-5725-411B-A86A-A4149388A176}" type="sibTrans" cxnId="{E526EB5D-7715-4F83-BEA1-410C436D3DA2}">
      <dgm:prSet/>
      <dgm:spPr/>
      <dgm:t>
        <a:bodyPr/>
        <a:lstStyle/>
        <a:p>
          <a:endParaRPr lang="en-US"/>
        </a:p>
      </dgm:t>
    </dgm:pt>
    <dgm:pt modelId="{150BA4B8-AA38-4150-9333-CD13F3988539}">
      <dgm:prSet/>
      <dgm:spPr/>
      <dgm:t>
        <a:bodyPr/>
        <a:lstStyle/>
        <a:p>
          <a:pPr>
            <a:lnSpc>
              <a:spcPct val="100000"/>
            </a:lnSpc>
            <a:defRPr b="1"/>
          </a:pPr>
          <a:r>
            <a:rPr lang="en-US"/>
            <a:t>Rolling Updates</a:t>
          </a:r>
        </a:p>
      </dgm:t>
    </dgm:pt>
    <dgm:pt modelId="{65939E01-315C-4C41-BC87-78FCF056C723}" type="parTrans" cxnId="{F2F73A6C-B6F0-4F44-9926-8DA5C94E33DA}">
      <dgm:prSet/>
      <dgm:spPr/>
      <dgm:t>
        <a:bodyPr/>
        <a:lstStyle/>
        <a:p>
          <a:endParaRPr lang="en-US"/>
        </a:p>
      </dgm:t>
    </dgm:pt>
    <dgm:pt modelId="{12BD3963-CFA7-4F3D-BA51-5FC1C0E4ACFF}" type="sibTrans" cxnId="{F2F73A6C-B6F0-4F44-9926-8DA5C94E33DA}">
      <dgm:prSet/>
      <dgm:spPr/>
      <dgm:t>
        <a:bodyPr/>
        <a:lstStyle/>
        <a:p>
          <a:pPr>
            <a:lnSpc>
              <a:spcPct val="100000"/>
            </a:lnSpc>
            <a:defRPr b="1"/>
          </a:pPr>
          <a:endParaRPr lang="en-US"/>
        </a:p>
      </dgm:t>
    </dgm:pt>
    <dgm:pt modelId="{0C38C70A-43CE-4696-B2A4-3AD8EFE0BA68}">
      <dgm:prSet/>
      <dgm:spPr/>
      <dgm:t>
        <a:bodyPr/>
        <a:lstStyle/>
        <a:p>
          <a:pPr>
            <a:lnSpc>
              <a:spcPct val="100000"/>
            </a:lnSpc>
          </a:pPr>
          <a:r>
            <a:rPr lang="en-US"/>
            <a:t>Rolling updates gradually replace instances to reduce downtime and ensure continuous service availability.</a:t>
          </a:r>
        </a:p>
      </dgm:t>
    </dgm:pt>
    <dgm:pt modelId="{93CAF0F8-F4DC-4F03-9FB9-90967ECC204E}" type="parTrans" cxnId="{D47558C1-9048-4A5A-A01E-672A61B1AA10}">
      <dgm:prSet/>
      <dgm:spPr/>
      <dgm:t>
        <a:bodyPr/>
        <a:lstStyle/>
        <a:p>
          <a:endParaRPr lang="en-US"/>
        </a:p>
      </dgm:t>
    </dgm:pt>
    <dgm:pt modelId="{747A366C-D144-403A-B4F2-84A3C3B62E34}" type="sibTrans" cxnId="{D47558C1-9048-4A5A-A01E-672A61B1AA10}">
      <dgm:prSet/>
      <dgm:spPr/>
      <dgm:t>
        <a:bodyPr/>
        <a:lstStyle/>
        <a:p>
          <a:endParaRPr lang="en-US"/>
        </a:p>
      </dgm:t>
    </dgm:pt>
    <dgm:pt modelId="{F38F0860-C05C-4241-92BA-B5D6364A5605}">
      <dgm:prSet/>
      <dgm:spPr/>
      <dgm:t>
        <a:bodyPr/>
        <a:lstStyle/>
        <a:p>
          <a:pPr>
            <a:lnSpc>
              <a:spcPct val="100000"/>
            </a:lnSpc>
            <a:defRPr b="1"/>
          </a:pPr>
          <a:r>
            <a:rPr lang="en-US"/>
            <a:t>Blue-Green Deployment</a:t>
          </a:r>
        </a:p>
      </dgm:t>
    </dgm:pt>
    <dgm:pt modelId="{A0F9AEF6-4127-4FD4-A0AB-E0D8FAC09D73}" type="parTrans" cxnId="{7B89F6F4-5FDE-4C83-8E21-FD1DB7B7B70F}">
      <dgm:prSet/>
      <dgm:spPr/>
      <dgm:t>
        <a:bodyPr/>
        <a:lstStyle/>
        <a:p>
          <a:endParaRPr lang="en-US"/>
        </a:p>
      </dgm:t>
    </dgm:pt>
    <dgm:pt modelId="{A79C77E3-0BE9-4262-AE6C-26273B2019BA}" type="sibTrans" cxnId="{7B89F6F4-5FDE-4C83-8E21-FD1DB7B7B70F}">
      <dgm:prSet/>
      <dgm:spPr/>
      <dgm:t>
        <a:bodyPr/>
        <a:lstStyle/>
        <a:p>
          <a:endParaRPr lang="en-US"/>
        </a:p>
      </dgm:t>
    </dgm:pt>
    <dgm:pt modelId="{AFFEAD66-0DD5-4FA8-A6F7-98F458F2162D}">
      <dgm:prSet/>
      <dgm:spPr/>
      <dgm:t>
        <a:bodyPr/>
        <a:lstStyle/>
        <a:p>
          <a:pPr>
            <a:lnSpc>
              <a:spcPct val="100000"/>
            </a:lnSpc>
          </a:pPr>
          <a:r>
            <a:rPr lang="en-US"/>
            <a:t>Blue-green deployments switch traffic between two environments to minimize risk during releases.</a:t>
          </a:r>
        </a:p>
      </dgm:t>
    </dgm:pt>
    <dgm:pt modelId="{34F2B1CD-5C48-4244-9374-8A9F24AD1450}" type="parTrans" cxnId="{6F4893CF-CB0B-46FE-9B6E-DC14795F4459}">
      <dgm:prSet/>
      <dgm:spPr/>
      <dgm:t>
        <a:bodyPr/>
        <a:lstStyle/>
        <a:p>
          <a:endParaRPr lang="en-US"/>
        </a:p>
      </dgm:t>
    </dgm:pt>
    <dgm:pt modelId="{0C36A4FD-8471-41D6-886E-860FEE9DF208}" type="sibTrans" cxnId="{6F4893CF-CB0B-46FE-9B6E-DC14795F4459}">
      <dgm:prSet/>
      <dgm:spPr/>
      <dgm:t>
        <a:bodyPr/>
        <a:lstStyle/>
        <a:p>
          <a:endParaRPr lang="en-US"/>
        </a:p>
      </dgm:t>
    </dgm:pt>
    <dgm:pt modelId="{BDDAD384-6C74-4085-BA44-2919C99AED48}" type="pres">
      <dgm:prSet presAssocID="{3D2A4878-FAD9-4EDF-8788-39CDF59B2450}" presName="Root" presStyleCnt="0">
        <dgm:presLayoutVars>
          <dgm:dir/>
          <dgm:resizeHandles val="exact"/>
        </dgm:presLayoutVars>
      </dgm:prSet>
      <dgm:spPr/>
    </dgm:pt>
    <dgm:pt modelId="{CFE9FB3D-D26A-4DA0-86E8-FE560B2E4314}" type="pres">
      <dgm:prSet presAssocID="{93D2D111-17F0-4578-9F4A-70D9ADB2921A}" presName="Composite" presStyleCnt="0"/>
      <dgm:spPr/>
    </dgm:pt>
    <dgm:pt modelId="{2A83711E-E6CA-4094-9D28-3AFB1255C34E}" type="pres">
      <dgm:prSet presAssocID="{93D2D111-17F0-4578-9F4A-70D9ADB2921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2090" r="21161" b="2"/>
          <a:stretch/>
        </a:blipFill>
      </dgm:spPr>
      <dgm:extLst>
        <a:ext uri="{E40237B7-FDA0-4F09-8148-C483321AD2D9}">
          <dgm14:cNvPr xmlns:dgm14="http://schemas.microsoft.com/office/drawing/2010/diagram" id="0" name="" descr="Technical Service and support keyboard for hard disk"/>
        </a:ext>
      </dgm:extLst>
    </dgm:pt>
    <dgm:pt modelId="{3815E137-B7EB-4A19-9B99-13B023023B00}" type="pres">
      <dgm:prSet presAssocID="{93D2D111-17F0-4578-9F4A-70D9ADB2921A}" presName="Subtitle" presStyleLbl="revTx" presStyleIdx="0" presStyleCnt="6">
        <dgm:presLayoutVars>
          <dgm:chMax val="0"/>
          <dgm:bulletEnabled/>
        </dgm:presLayoutVars>
      </dgm:prSet>
      <dgm:spPr/>
    </dgm:pt>
    <dgm:pt modelId="{1A016AC1-53E9-4305-A694-5DDDA7B9480D}" type="pres">
      <dgm:prSet presAssocID="{93D2D111-17F0-4578-9F4A-70D9ADB2921A}" presName="Description" presStyleLbl="revTx" presStyleIdx="1" presStyleCnt="6">
        <dgm:presLayoutVars>
          <dgm:bulletEnabled/>
        </dgm:presLayoutVars>
      </dgm:prSet>
      <dgm:spPr/>
    </dgm:pt>
    <dgm:pt modelId="{6792FC7B-2BAE-41E3-AE59-BAE3FD45C5AD}" type="pres">
      <dgm:prSet presAssocID="{549DE116-2015-4787-B583-22451329ECCC}" presName="sibTrans" presStyleLbl="sibTrans2D1" presStyleIdx="0" presStyleCnt="0"/>
      <dgm:spPr/>
    </dgm:pt>
    <dgm:pt modelId="{E396C7C0-9380-4D05-8E59-730AEEED03F5}" type="pres">
      <dgm:prSet presAssocID="{150BA4B8-AA38-4150-9333-CD13F3988539}" presName="Composite" presStyleCnt="0"/>
      <dgm:spPr/>
    </dgm:pt>
    <dgm:pt modelId="{6C00EC0A-C86A-4598-853B-F1F25B73D65D}" type="pres">
      <dgm:prSet presAssocID="{150BA4B8-AA38-4150-9333-CD13F3988539}"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0203" r="18302" b="7"/>
          <a:stretch/>
        </a:blipFill>
      </dgm:spPr>
      <dgm:extLst>
        <a:ext uri="{E40237B7-FDA0-4F09-8148-C483321AD2D9}">
          <dgm14:cNvPr xmlns:dgm14="http://schemas.microsoft.com/office/drawing/2010/diagram" id="0" name="" descr="Yellow chat bubble with performance meter icon on blue background. Horizontal composition with copy space. Performance concept."/>
        </a:ext>
      </dgm:extLst>
    </dgm:pt>
    <dgm:pt modelId="{257844B0-C3AB-4963-BE4F-25223EB089CE}" type="pres">
      <dgm:prSet presAssocID="{150BA4B8-AA38-4150-9333-CD13F3988539}" presName="Subtitle" presStyleLbl="revTx" presStyleIdx="2" presStyleCnt="6">
        <dgm:presLayoutVars>
          <dgm:chMax val="0"/>
          <dgm:bulletEnabled/>
        </dgm:presLayoutVars>
      </dgm:prSet>
      <dgm:spPr/>
    </dgm:pt>
    <dgm:pt modelId="{DEFA2B47-2461-4D56-AA49-F7FEBED4F754}" type="pres">
      <dgm:prSet presAssocID="{150BA4B8-AA38-4150-9333-CD13F3988539}" presName="Description" presStyleLbl="revTx" presStyleIdx="3" presStyleCnt="6">
        <dgm:presLayoutVars>
          <dgm:bulletEnabled/>
        </dgm:presLayoutVars>
      </dgm:prSet>
      <dgm:spPr/>
    </dgm:pt>
    <dgm:pt modelId="{6A8751F2-AF80-499C-A6D5-8A1FB33C0992}" type="pres">
      <dgm:prSet presAssocID="{12BD3963-CFA7-4F3D-BA51-5FC1C0E4ACFF}" presName="sibTrans" presStyleLbl="sibTrans2D1" presStyleIdx="0" presStyleCnt="0"/>
      <dgm:spPr/>
    </dgm:pt>
    <dgm:pt modelId="{95357137-24A3-411E-BF45-2FD9CFEF8AA9}" type="pres">
      <dgm:prSet presAssocID="{F38F0860-C05C-4241-92BA-B5D6364A5605}" presName="Composite" presStyleCnt="0"/>
      <dgm:spPr/>
    </dgm:pt>
    <dgm:pt modelId="{CC7D9512-EC88-42AB-B4AE-91FF662CE4C7}" type="pres">
      <dgm:prSet presAssocID="{F38F0860-C05C-4241-92BA-B5D6364A5605}"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350" r="11400" b="1"/>
          <a:stretch/>
        </a:blipFill>
      </dgm:spPr>
      <dgm:extLst>
        <a:ext uri="{E40237B7-FDA0-4F09-8148-C483321AD2D9}">
          <dgm14:cNvPr xmlns:dgm14="http://schemas.microsoft.com/office/drawing/2010/diagram" id="0" name="" descr="Long exposure of car passing over railroad crossing"/>
        </a:ext>
      </dgm:extLst>
    </dgm:pt>
    <dgm:pt modelId="{B48C8D82-794E-49AD-96E9-1D42B612F690}" type="pres">
      <dgm:prSet presAssocID="{F38F0860-C05C-4241-92BA-B5D6364A5605}" presName="Subtitle" presStyleLbl="revTx" presStyleIdx="4" presStyleCnt="6">
        <dgm:presLayoutVars>
          <dgm:chMax val="0"/>
          <dgm:bulletEnabled/>
        </dgm:presLayoutVars>
      </dgm:prSet>
      <dgm:spPr/>
    </dgm:pt>
    <dgm:pt modelId="{B58DF8C0-BEEA-4A9A-BF6D-91D954A01179}" type="pres">
      <dgm:prSet presAssocID="{F38F0860-C05C-4241-92BA-B5D6364A5605}" presName="Description" presStyleLbl="revTx" presStyleIdx="5" presStyleCnt="6">
        <dgm:presLayoutVars>
          <dgm:bulletEnabled/>
        </dgm:presLayoutVars>
      </dgm:prSet>
      <dgm:spPr/>
    </dgm:pt>
  </dgm:ptLst>
  <dgm:cxnLst>
    <dgm:cxn modelId="{BFEB8711-EB7D-4F76-9683-1A9523A146C6}" type="presOf" srcId="{F38F0860-C05C-4241-92BA-B5D6364A5605}" destId="{B48C8D82-794E-49AD-96E9-1D42B612F690}" srcOrd="0" destOrd="0" presId="urn:microsoft.com/office/officeart/2024/3/layout/verticalVisualTextBlock1"/>
    <dgm:cxn modelId="{5AA55B5B-0D71-409D-877A-022ADEB7CC3C}" type="presOf" srcId="{150BA4B8-AA38-4150-9333-CD13F3988539}" destId="{257844B0-C3AB-4963-BE4F-25223EB089CE}" srcOrd="0" destOrd="0" presId="urn:microsoft.com/office/officeart/2024/3/layout/verticalVisualTextBlock1"/>
    <dgm:cxn modelId="{E526EB5D-7715-4F83-BEA1-410C436D3DA2}" srcId="{93D2D111-17F0-4578-9F4A-70D9ADB2921A}" destId="{A54D8B0A-3A8E-4DBB-B6ED-BC6275A5B491}" srcOrd="0" destOrd="0" parTransId="{7A245B6F-E0E0-4B4E-B991-66589C291D1C}" sibTransId="{C491CA2F-5725-411B-A86A-A4149388A176}"/>
    <dgm:cxn modelId="{22C6B065-491F-49E3-9558-F04F1613C567}" type="presOf" srcId="{AFFEAD66-0DD5-4FA8-A6F7-98F458F2162D}" destId="{B58DF8C0-BEEA-4A9A-BF6D-91D954A01179}" srcOrd="0" destOrd="0" presId="urn:microsoft.com/office/officeart/2024/3/layout/verticalVisualTextBlock1"/>
    <dgm:cxn modelId="{F2F73A6C-B6F0-4F44-9926-8DA5C94E33DA}" srcId="{3D2A4878-FAD9-4EDF-8788-39CDF59B2450}" destId="{150BA4B8-AA38-4150-9333-CD13F3988539}" srcOrd="1" destOrd="0" parTransId="{65939E01-315C-4C41-BC87-78FCF056C723}" sibTransId="{12BD3963-CFA7-4F3D-BA51-5FC1C0E4ACFF}"/>
    <dgm:cxn modelId="{87DB327C-6980-45CE-8385-B0E08A650D8B}" type="presOf" srcId="{12BD3963-CFA7-4F3D-BA51-5FC1C0E4ACFF}" destId="{6A8751F2-AF80-499C-A6D5-8A1FB33C0992}" srcOrd="0" destOrd="0" presId="urn:microsoft.com/office/officeart/2024/3/layout/verticalVisualTextBlock1"/>
    <dgm:cxn modelId="{5C226B86-CDBB-422F-88D9-DF6ACEE709F0}" type="presOf" srcId="{549DE116-2015-4787-B583-22451329ECCC}" destId="{6792FC7B-2BAE-41E3-AE59-BAE3FD45C5AD}" srcOrd="0" destOrd="0" presId="urn:microsoft.com/office/officeart/2024/3/layout/verticalVisualTextBlock1"/>
    <dgm:cxn modelId="{97123887-384E-41C3-9D0C-D413E22CD416}" type="presOf" srcId="{0C38C70A-43CE-4696-B2A4-3AD8EFE0BA68}" destId="{DEFA2B47-2461-4D56-AA49-F7FEBED4F754}" srcOrd="0" destOrd="0" presId="urn:microsoft.com/office/officeart/2024/3/layout/verticalVisualTextBlock1"/>
    <dgm:cxn modelId="{DC1A8D87-CE0B-4017-B3EE-0F9586BEB8B9}" srcId="{3D2A4878-FAD9-4EDF-8788-39CDF59B2450}" destId="{93D2D111-17F0-4578-9F4A-70D9ADB2921A}" srcOrd="0" destOrd="0" parTransId="{18790ECC-A728-4E64-BAD8-00EF1D50D741}" sibTransId="{549DE116-2015-4787-B583-22451329ECCC}"/>
    <dgm:cxn modelId="{D47558C1-9048-4A5A-A01E-672A61B1AA10}" srcId="{150BA4B8-AA38-4150-9333-CD13F3988539}" destId="{0C38C70A-43CE-4696-B2A4-3AD8EFE0BA68}" srcOrd="0" destOrd="0" parTransId="{93CAF0F8-F4DC-4F03-9FB9-90967ECC204E}" sibTransId="{747A366C-D144-403A-B4F2-84A3C3B62E34}"/>
    <dgm:cxn modelId="{6F4893CF-CB0B-46FE-9B6E-DC14795F4459}" srcId="{F38F0860-C05C-4241-92BA-B5D6364A5605}" destId="{AFFEAD66-0DD5-4FA8-A6F7-98F458F2162D}" srcOrd="0" destOrd="0" parTransId="{34F2B1CD-5C48-4244-9374-8A9F24AD1450}" sibTransId="{0C36A4FD-8471-41D6-886E-860FEE9DF208}"/>
    <dgm:cxn modelId="{2A1A7AE1-4E65-4C8D-A4DB-D6D1EEAD5A94}" type="presOf" srcId="{93D2D111-17F0-4578-9F4A-70D9ADB2921A}" destId="{3815E137-B7EB-4A19-9B99-13B023023B00}" srcOrd="0" destOrd="0" presId="urn:microsoft.com/office/officeart/2024/3/layout/verticalVisualTextBlock1"/>
    <dgm:cxn modelId="{52BE22E8-0754-4B2C-9260-3EE0B4BB48B1}" type="presOf" srcId="{3D2A4878-FAD9-4EDF-8788-39CDF59B2450}" destId="{BDDAD384-6C74-4085-BA44-2919C99AED48}" srcOrd="0" destOrd="0" presId="urn:microsoft.com/office/officeart/2024/3/layout/verticalVisualTextBlock1"/>
    <dgm:cxn modelId="{7B89F6F4-5FDE-4C83-8E21-FD1DB7B7B70F}" srcId="{3D2A4878-FAD9-4EDF-8788-39CDF59B2450}" destId="{F38F0860-C05C-4241-92BA-B5D6364A5605}" srcOrd="2" destOrd="0" parTransId="{A0F9AEF6-4127-4FD4-A0AB-E0D8FAC09D73}" sibTransId="{A79C77E3-0BE9-4262-AE6C-26273B2019BA}"/>
    <dgm:cxn modelId="{DDEF27F5-530B-47EB-8283-F570BF04BE1F}" type="presOf" srcId="{A54D8B0A-3A8E-4DBB-B6ED-BC6275A5B491}" destId="{1A016AC1-53E9-4305-A694-5DDDA7B9480D}" srcOrd="0" destOrd="0" presId="urn:microsoft.com/office/officeart/2024/3/layout/verticalVisualTextBlock1"/>
    <dgm:cxn modelId="{FEA93F26-129C-461B-BE7D-FAA3A9604F20}" type="presParOf" srcId="{BDDAD384-6C74-4085-BA44-2919C99AED48}" destId="{CFE9FB3D-D26A-4DA0-86E8-FE560B2E4314}" srcOrd="0" destOrd="0" presId="urn:microsoft.com/office/officeart/2024/3/layout/verticalVisualTextBlock1"/>
    <dgm:cxn modelId="{1D0879AA-A9BE-40E4-A547-CE622223AD1C}" type="presParOf" srcId="{CFE9FB3D-D26A-4DA0-86E8-FE560B2E4314}" destId="{2A83711E-E6CA-4094-9D28-3AFB1255C34E}" srcOrd="0" destOrd="0" presId="urn:microsoft.com/office/officeart/2024/3/layout/verticalVisualTextBlock1"/>
    <dgm:cxn modelId="{E9306550-1562-4208-AA96-BEE94ADAAC87}" type="presParOf" srcId="{CFE9FB3D-D26A-4DA0-86E8-FE560B2E4314}" destId="{3815E137-B7EB-4A19-9B99-13B023023B00}" srcOrd="1" destOrd="0" presId="urn:microsoft.com/office/officeart/2024/3/layout/verticalVisualTextBlock1"/>
    <dgm:cxn modelId="{4CEE4C9E-EEAB-4FCF-8A04-517E2D4A1F7D}" type="presParOf" srcId="{CFE9FB3D-D26A-4DA0-86E8-FE560B2E4314}" destId="{1A016AC1-53E9-4305-A694-5DDDA7B9480D}" srcOrd="2" destOrd="0" presId="urn:microsoft.com/office/officeart/2024/3/layout/verticalVisualTextBlock1"/>
    <dgm:cxn modelId="{501397E1-396B-4B87-AC60-5731663EE5DB}" type="presParOf" srcId="{BDDAD384-6C74-4085-BA44-2919C99AED48}" destId="{6792FC7B-2BAE-41E3-AE59-BAE3FD45C5AD}" srcOrd="1" destOrd="0" presId="urn:microsoft.com/office/officeart/2024/3/layout/verticalVisualTextBlock1"/>
    <dgm:cxn modelId="{1316C0FB-8C3C-41C8-9C50-2607F770E1A4}" type="presParOf" srcId="{BDDAD384-6C74-4085-BA44-2919C99AED48}" destId="{E396C7C0-9380-4D05-8E59-730AEEED03F5}" srcOrd="2" destOrd="0" presId="urn:microsoft.com/office/officeart/2024/3/layout/verticalVisualTextBlock1"/>
    <dgm:cxn modelId="{1B8EC208-62A8-400E-A41B-3F918F5B8EBE}" type="presParOf" srcId="{E396C7C0-9380-4D05-8E59-730AEEED03F5}" destId="{6C00EC0A-C86A-4598-853B-F1F25B73D65D}" srcOrd="0" destOrd="0" presId="urn:microsoft.com/office/officeart/2024/3/layout/verticalVisualTextBlock1"/>
    <dgm:cxn modelId="{D7BB4DB4-325A-4909-ABDD-71C5F0786760}" type="presParOf" srcId="{E396C7C0-9380-4D05-8E59-730AEEED03F5}" destId="{257844B0-C3AB-4963-BE4F-25223EB089CE}" srcOrd="1" destOrd="0" presId="urn:microsoft.com/office/officeart/2024/3/layout/verticalVisualTextBlock1"/>
    <dgm:cxn modelId="{DC39DC87-0AE6-4EFF-A86B-9F1E595325C3}" type="presParOf" srcId="{E396C7C0-9380-4D05-8E59-730AEEED03F5}" destId="{DEFA2B47-2461-4D56-AA49-F7FEBED4F754}" srcOrd="2" destOrd="0" presId="urn:microsoft.com/office/officeart/2024/3/layout/verticalVisualTextBlock1"/>
    <dgm:cxn modelId="{01DC91E5-C2B2-4433-9ACC-748BEAE368FB}" type="presParOf" srcId="{BDDAD384-6C74-4085-BA44-2919C99AED48}" destId="{6A8751F2-AF80-499C-A6D5-8A1FB33C0992}" srcOrd="3" destOrd="0" presId="urn:microsoft.com/office/officeart/2024/3/layout/verticalVisualTextBlock1"/>
    <dgm:cxn modelId="{6DC550E2-4D08-4B2E-9460-752E10FD1C88}" type="presParOf" srcId="{BDDAD384-6C74-4085-BA44-2919C99AED48}" destId="{95357137-24A3-411E-BF45-2FD9CFEF8AA9}" srcOrd="4" destOrd="0" presId="urn:microsoft.com/office/officeart/2024/3/layout/verticalVisualTextBlock1"/>
    <dgm:cxn modelId="{E8B624F8-B59B-40C9-A689-2ACBC63AA2F3}" type="presParOf" srcId="{95357137-24A3-411E-BF45-2FD9CFEF8AA9}" destId="{CC7D9512-EC88-42AB-B4AE-91FF662CE4C7}" srcOrd="0" destOrd="0" presId="urn:microsoft.com/office/officeart/2024/3/layout/verticalVisualTextBlock1"/>
    <dgm:cxn modelId="{CA957F7B-C10D-44EF-86F2-B008C80AA1FD}" type="presParOf" srcId="{95357137-24A3-411E-BF45-2FD9CFEF8AA9}" destId="{B48C8D82-794E-49AD-96E9-1D42B612F690}" srcOrd="1" destOrd="0" presId="urn:microsoft.com/office/officeart/2024/3/layout/verticalVisualTextBlock1"/>
    <dgm:cxn modelId="{F9594D25-919A-427C-8DB1-18DD131E1C90}" type="presParOf" srcId="{95357137-24A3-411E-BF45-2FD9CFEF8AA9}" destId="{B58DF8C0-BEEA-4A9A-BF6D-91D954A0117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45EA5-82DA-4B19-A891-D85893327EB5}">
      <dsp:nvSpPr>
        <dsp:cNvPr id="0" name=""/>
        <dsp:cNvSpPr/>
      </dsp:nvSpPr>
      <dsp:spPr>
        <a:xfrm>
          <a:off x="0" y="0"/>
          <a:ext cx="1453515" cy="14535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6" b="6"/>
          <a:stretch/>
        </a:blipFill>
        <a:ln>
          <a:noFill/>
        </a:ln>
        <a:effectLst/>
      </dsp:spPr>
      <dsp:style>
        <a:lnRef idx="0">
          <a:scrgbClr r="0" g="0" b="0"/>
        </a:lnRef>
        <a:fillRef idx="3">
          <a:scrgbClr r="0" g="0" b="0"/>
        </a:fillRef>
        <a:effectRef idx="2">
          <a:scrgbClr r="0" g="0" b="0"/>
        </a:effectRef>
        <a:fontRef idx="minor">
          <a:schemeClr val="lt1"/>
        </a:fontRef>
      </dsp:style>
    </dsp:sp>
    <dsp:sp modelId="{A76E9195-E453-4598-B3CE-0FC91D151123}">
      <dsp:nvSpPr>
        <dsp:cNvPr id="0" name=""/>
        <dsp:cNvSpPr/>
      </dsp:nvSpPr>
      <dsp:spPr>
        <a:xfrm>
          <a:off x="1633515" y="0"/>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Dockerfile Instructions Create Layers</a:t>
          </a:r>
        </a:p>
      </dsp:txBody>
      <dsp:txXfrm>
        <a:off x="1633515" y="0"/>
        <a:ext cx="9330140" cy="369520"/>
      </dsp:txXfrm>
    </dsp:sp>
    <dsp:sp modelId="{79935206-7972-4254-94A2-0F5683316F16}">
      <dsp:nvSpPr>
        <dsp:cNvPr id="0" name=""/>
        <dsp:cNvSpPr/>
      </dsp:nvSpPr>
      <dsp:spPr>
        <a:xfrm>
          <a:off x="1633515" y="369520"/>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Each Dockerfile instruction generates a separate layer in the image, forming a layered architecture.</a:t>
          </a:r>
        </a:p>
      </dsp:txBody>
      <dsp:txXfrm>
        <a:off x="1633515" y="369520"/>
        <a:ext cx="9330140" cy="1083995"/>
      </dsp:txXfrm>
    </dsp:sp>
    <dsp:sp modelId="{4A02E2EB-8CD3-44C1-98DA-04C369900A81}">
      <dsp:nvSpPr>
        <dsp:cNvPr id="0" name=""/>
        <dsp:cNvSpPr/>
      </dsp:nvSpPr>
      <dsp:spPr>
        <a:xfrm>
          <a:off x="0" y="1569797"/>
          <a:ext cx="1453515" cy="14535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0470" r="22781" b="2"/>
          <a:stretch/>
        </a:blipFill>
        <a:ln>
          <a:noFill/>
        </a:ln>
        <a:effectLst/>
      </dsp:spPr>
      <dsp:style>
        <a:lnRef idx="0">
          <a:scrgbClr r="0" g="0" b="0"/>
        </a:lnRef>
        <a:fillRef idx="3">
          <a:scrgbClr r="0" g="0" b="0"/>
        </a:fillRef>
        <a:effectRef idx="2">
          <a:scrgbClr r="0" g="0" b="0"/>
        </a:effectRef>
        <a:fontRef idx="minor">
          <a:schemeClr val="lt1"/>
        </a:fontRef>
      </dsp:style>
    </dsp:sp>
    <dsp:sp modelId="{EBC21E44-C8CC-4502-BF62-4C242803B897}">
      <dsp:nvSpPr>
        <dsp:cNvPr id="0" name=""/>
        <dsp:cNvSpPr/>
      </dsp:nvSpPr>
      <dsp:spPr>
        <a:xfrm>
          <a:off x="1633515" y="1569797"/>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Layer Caching Speeds Builds</a:t>
          </a:r>
        </a:p>
      </dsp:txBody>
      <dsp:txXfrm>
        <a:off x="1633515" y="1569797"/>
        <a:ext cx="9330140" cy="369520"/>
      </dsp:txXfrm>
    </dsp:sp>
    <dsp:sp modelId="{0FFCF9CF-983D-4ACE-A2E6-CBDCB56A7CFF}">
      <dsp:nvSpPr>
        <dsp:cNvPr id="0" name=""/>
        <dsp:cNvSpPr/>
      </dsp:nvSpPr>
      <dsp:spPr>
        <a:xfrm>
          <a:off x="1633515" y="1939317"/>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Docker caches unchanged layers to reuse them, significantly speeding up subsequent image builds.</a:t>
          </a:r>
        </a:p>
      </dsp:txBody>
      <dsp:txXfrm>
        <a:off x="1633515" y="1939317"/>
        <a:ext cx="9330140" cy="1083995"/>
      </dsp:txXfrm>
    </dsp:sp>
    <dsp:sp modelId="{F5DD6925-88AA-4088-BA71-5F5E393D8673}">
      <dsp:nvSpPr>
        <dsp:cNvPr id="0" name=""/>
        <dsp:cNvSpPr/>
      </dsp:nvSpPr>
      <dsp:spPr>
        <a:xfrm>
          <a:off x="0" y="3139594"/>
          <a:ext cx="1453515" cy="145351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068" r="19434" b="4"/>
          <a:stretch/>
        </a:blipFill>
        <a:ln>
          <a:noFill/>
        </a:ln>
        <a:effectLst/>
      </dsp:spPr>
      <dsp:style>
        <a:lnRef idx="0">
          <a:scrgbClr r="0" g="0" b="0"/>
        </a:lnRef>
        <a:fillRef idx="3">
          <a:scrgbClr r="0" g="0" b="0"/>
        </a:fillRef>
        <a:effectRef idx="2">
          <a:scrgbClr r="0" g="0" b="0"/>
        </a:effectRef>
        <a:fontRef idx="minor">
          <a:schemeClr val="lt1"/>
        </a:fontRef>
      </dsp:style>
    </dsp:sp>
    <dsp:sp modelId="{EA658C61-D7CC-4576-857C-D7533E996AF8}">
      <dsp:nvSpPr>
        <dsp:cNvPr id="0" name=""/>
        <dsp:cNvSpPr/>
      </dsp:nvSpPr>
      <dsp:spPr>
        <a:xfrm>
          <a:off x="1633515" y="3139594"/>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Image Reuse Enhances Efficiency</a:t>
          </a:r>
        </a:p>
      </dsp:txBody>
      <dsp:txXfrm>
        <a:off x="1633515" y="3139594"/>
        <a:ext cx="9330140" cy="369520"/>
      </dsp:txXfrm>
    </dsp:sp>
    <dsp:sp modelId="{D9C4E6AD-68EE-488D-9AF2-F6C8CEF1424E}">
      <dsp:nvSpPr>
        <dsp:cNvPr id="0" name=""/>
        <dsp:cNvSpPr/>
      </dsp:nvSpPr>
      <dsp:spPr>
        <a:xfrm>
          <a:off x="1633515" y="3509114"/>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Shared layers across images reduce storage use and improve build efficiency for multiple projects.</a:t>
          </a:r>
        </a:p>
      </dsp:txBody>
      <dsp:txXfrm>
        <a:off x="1633515" y="3509114"/>
        <a:ext cx="9330140" cy="1083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3711E-E6CA-4094-9D28-3AFB1255C34E}">
      <dsp:nvSpPr>
        <dsp:cNvPr id="0" name=""/>
        <dsp:cNvSpPr/>
      </dsp:nvSpPr>
      <dsp:spPr>
        <a:xfrm>
          <a:off x="0" y="0"/>
          <a:ext cx="1453515" cy="14535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2090" r="21161" b="2"/>
          <a:stretch/>
        </a:blipFill>
        <a:ln>
          <a:noFill/>
        </a:ln>
        <a:effectLst/>
      </dsp:spPr>
      <dsp:style>
        <a:lnRef idx="0">
          <a:scrgbClr r="0" g="0" b="0"/>
        </a:lnRef>
        <a:fillRef idx="3">
          <a:scrgbClr r="0" g="0" b="0"/>
        </a:fillRef>
        <a:effectRef idx="2">
          <a:scrgbClr r="0" g="0" b="0"/>
        </a:effectRef>
        <a:fontRef idx="minor">
          <a:schemeClr val="lt1"/>
        </a:fontRef>
      </dsp:style>
    </dsp:sp>
    <dsp:sp modelId="{3815E137-B7EB-4A19-9B99-13B023023B00}">
      <dsp:nvSpPr>
        <dsp:cNvPr id="0" name=""/>
        <dsp:cNvSpPr/>
      </dsp:nvSpPr>
      <dsp:spPr>
        <a:xfrm>
          <a:off x="1633515" y="0"/>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Recreate Deployment</a:t>
          </a:r>
        </a:p>
      </dsp:txBody>
      <dsp:txXfrm>
        <a:off x="1633515" y="0"/>
        <a:ext cx="9330140" cy="369520"/>
      </dsp:txXfrm>
    </dsp:sp>
    <dsp:sp modelId="{1A016AC1-53E9-4305-A694-5DDDA7B9480D}">
      <dsp:nvSpPr>
        <dsp:cNvPr id="0" name=""/>
        <dsp:cNvSpPr/>
      </dsp:nvSpPr>
      <dsp:spPr>
        <a:xfrm>
          <a:off x="1633515" y="369520"/>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Recreate deployment replaces the old application version entirely with the new one in a single step.</a:t>
          </a:r>
        </a:p>
      </dsp:txBody>
      <dsp:txXfrm>
        <a:off x="1633515" y="369520"/>
        <a:ext cx="9330140" cy="1083995"/>
      </dsp:txXfrm>
    </dsp:sp>
    <dsp:sp modelId="{6C00EC0A-C86A-4598-853B-F1F25B73D65D}">
      <dsp:nvSpPr>
        <dsp:cNvPr id="0" name=""/>
        <dsp:cNvSpPr/>
      </dsp:nvSpPr>
      <dsp:spPr>
        <a:xfrm>
          <a:off x="0" y="1569797"/>
          <a:ext cx="1453515" cy="14535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0203" r="18302" b="7"/>
          <a:stretch/>
        </a:blipFill>
        <a:ln>
          <a:noFill/>
        </a:ln>
        <a:effectLst/>
      </dsp:spPr>
      <dsp:style>
        <a:lnRef idx="0">
          <a:scrgbClr r="0" g="0" b="0"/>
        </a:lnRef>
        <a:fillRef idx="3">
          <a:scrgbClr r="0" g="0" b="0"/>
        </a:fillRef>
        <a:effectRef idx="2">
          <a:scrgbClr r="0" g="0" b="0"/>
        </a:effectRef>
        <a:fontRef idx="minor">
          <a:schemeClr val="lt1"/>
        </a:fontRef>
      </dsp:style>
    </dsp:sp>
    <dsp:sp modelId="{257844B0-C3AB-4963-BE4F-25223EB089CE}">
      <dsp:nvSpPr>
        <dsp:cNvPr id="0" name=""/>
        <dsp:cNvSpPr/>
      </dsp:nvSpPr>
      <dsp:spPr>
        <a:xfrm>
          <a:off x="1633515" y="1569797"/>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Rolling Updates</a:t>
          </a:r>
        </a:p>
      </dsp:txBody>
      <dsp:txXfrm>
        <a:off x="1633515" y="1569797"/>
        <a:ext cx="9330140" cy="369520"/>
      </dsp:txXfrm>
    </dsp:sp>
    <dsp:sp modelId="{DEFA2B47-2461-4D56-AA49-F7FEBED4F754}">
      <dsp:nvSpPr>
        <dsp:cNvPr id="0" name=""/>
        <dsp:cNvSpPr/>
      </dsp:nvSpPr>
      <dsp:spPr>
        <a:xfrm>
          <a:off x="1633515" y="1939317"/>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Rolling updates gradually replace instances to reduce downtime and ensure continuous service availability.</a:t>
          </a:r>
        </a:p>
      </dsp:txBody>
      <dsp:txXfrm>
        <a:off x="1633515" y="1939317"/>
        <a:ext cx="9330140" cy="1083995"/>
      </dsp:txXfrm>
    </dsp:sp>
    <dsp:sp modelId="{CC7D9512-EC88-42AB-B4AE-91FF662CE4C7}">
      <dsp:nvSpPr>
        <dsp:cNvPr id="0" name=""/>
        <dsp:cNvSpPr/>
      </dsp:nvSpPr>
      <dsp:spPr>
        <a:xfrm>
          <a:off x="0" y="3139594"/>
          <a:ext cx="1453515" cy="145351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2350" r="11400" b="1"/>
          <a:stretch/>
        </a:blipFill>
        <a:ln>
          <a:noFill/>
        </a:ln>
        <a:effectLst/>
      </dsp:spPr>
      <dsp:style>
        <a:lnRef idx="0">
          <a:scrgbClr r="0" g="0" b="0"/>
        </a:lnRef>
        <a:fillRef idx="3">
          <a:scrgbClr r="0" g="0" b="0"/>
        </a:fillRef>
        <a:effectRef idx="2">
          <a:scrgbClr r="0" g="0" b="0"/>
        </a:effectRef>
        <a:fontRef idx="minor">
          <a:schemeClr val="lt1"/>
        </a:fontRef>
      </dsp:style>
    </dsp:sp>
    <dsp:sp modelId="{B48C8D82-794E-49AD-96E9-1D42B612F690}">
      <dsp:nvSpPr>
        <dsp:cNvPr id="0" name=""/>
        <dsp:cNvSpPr/>
      </dsp:nvSpPr>
      <dsp:spPr>
        <a:xfrm>
          <a:off x="1633515" y="3139594"/>
          <a:ext cx="9330140" cy="36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Blue-Green Deployment</a:t>
          </a:r>
        </a:p>
      </dsp:txBody>
      <dsp:txXfrm>
        <a:off x="1633515" y="3139594"/>
        <a:ext cx="9330140" cy="369520"/>
      </dsp:txXfrm>
    </dsp:sp>
    <dsp:sp modelId="{B58DF8C0-BEEA-4A9A-BF6D-91D954A01179}">
      <dsp:nvSpPr>
        <dsp:cNvPr id="0" name=""/>
        <dsp:cNvSpPr/>
      </dsp:nvSpPr>
      <dsp:spPr>
        <a:xfrm>
          <a:off x="1633515" y="3509114"/>
          <a:ext cx="9330140" cy="1083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Blue-green deployments switch traffic between two environments to minimize risk during releases.</a:t>
          </a:r>
        </a:p>
      </dsp:txBody>
      <dsp:txXfrm>
        <a:off x="1633515" y="3509114"/>
        <a:ext cx="9330140" cy="10839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E1713-74D6-4DBE-894D-77070FC269B7}" type="datetimeFigureOut">
              <a:t>2026. 03. 23.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0C7A3-B736-496D-9804-26B518BE7119}" type="slidenum">
              <a:t>‹#›</a:t>
            </a:fld>
            <a:endParaRPr lang="en-US"/>
          </a:p>
        </p:txBody>
      </p:sp>
    </p:spTree>
    <p:extLst>
      <p:ext uri="{BB962C8B-B14F-4D97-AF65-F5344CB8AC3E}">
        <p14:creationId xmlns:p14="http://schemas.microsoft.com/office/powerpoint/2010/main" val="181829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C5D328FF-FD94-43ED-899F-5A9C8721409F}" type="slidenum">
              <a:t>1</a:t>
            </a:fld>
            <a:endParaRPr lang="en-US"/>
          </a:p>
        </p:txBody>
      </p:sp>
    </p:spTree>
    <p:extLst>
      <p:ext uri="{BB962C8B-B14F-4D97-AF65-F5344CB8AC3E}">
        <p14:creationId xmlns:p14="http://schemas.microsoft.com/office/powerpoint/2010/main" val="7781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describes how the docker build command creates an image from a Dockerfile. Each instruction in the Dockerfile results in a layer, forming a layered architecture that supports caching. If certain layers have not changed, Docker can reuse them, making subsequent builds much faster. The concept of image reuse is emphasized, showing how shared layers reduce storage usage and improve efficiency across multiple builds and projects.</a:t>
            </a:r>
          </a:p>
        </p:txBody>
      </p:sp>
      <p:sp>
        <p:nvSpPr>
          <p:cNvPr id="4" name="Slide Number Placeholder 3"/>
          <p:cNvSpPr>
            <a:spLocks noGrp="1"/>
          </p:cNvSpPr>
          <p:nvPr>
            <p:ph type="sldNum" sz="quarter" idx="5"/>
          </p:nvPr>
        </p:nvSpPr>
        <p:spPr/>
        <p:txBody>
          <a:bodyPr/>
          <a:lstStyle/>
          <a:p>
            <a:fld id="{C5D328FF-FD94-43ED-899F-5A9C8721409F}" type="slidenum">
              <a:t>10</a:t>
            </a:fld>
            <a:endParaRPr lang="en-US"/>
          </a:p>
        </p:txBody>
      </p:sp>
    </p:spTree>
    <p:extLst>
      <p:ext uri="{BB962C8B-B14F-4D97-AF65-F5344CB8AC3E}">
        <p14:creationId xmlns:p14="http://schemas.microsoft.com/office/powerpoint/2010/main" val="91653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focuses on running containers using the docker run command. It explains that this command starts a container from a specified image. Port mapping is highlighted as a way to connect container ports to host ports, enabling external access to services. Detached mode is also discussed, allowing containers to run in the background. These options illustrate how containers are executed and interacted with in practice.</a:t>
            </a:r>
          </a:p>
        </p:txBody>
      </p:sp>
      <p:sp>
        <p:nvSpPr>
          <p:cNvPr id="4" name="Slide Number Placeholder 3"/>
          <p:cNvSpPr>
            <a:spLocks noGrp="1"/>
          </p:cNvSpPr>
          <p:nvPr>
            <p:ph type="sldNum" sz="quarter" idx="5"/>
          </p:nvPr>
        </p:nvSpPr>
        <p:spPr/>
        <p:txBody>
          <a:bodyPr/>
          <a:lstStyle/>
          <a:p>
            <a:fld id="{C5D328FF-FD94-43ED-899F-5A9C8721409F}" type="slidenum">
              <a:t>11</a:t>
            </a:fld>
            <a:endParaRPr lang="en-US"/>
          </a:p>
        </p:txBody>
      </p:sp>
    </p:spTree>
    <p:extLst>
      <p:ext uri="{BB962C8B-B14F-4D97-AF65-F5344CB8AC3E}">
        <p14:creationId xmlns:p14="http://schemas.microsoft.com/office/powerpoint/2010/main" val="203644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the lifecycle of a container, which includes creation, starting, stopping, and removal. Containers are compared to processes in this regard. Their ephemeral nature is emphasized, noting that containers are typically short-lived. Stateless behavior is also discussed, reinforcing that data should not be stored inside containers unless explicitly persisted elsewhere.</a:t>
            </a:r>
          </a:p>
        </p:txBody>
      </p:sp>
      <p:sp>
        <p:nvSpPr>
          <p:cNvPr id="4" name="Slide Number Placeholder 3"/>
          <p:cNvSpPr>
            <a:spLocks noGrp="1"/>
          </p:cNvSpPr>
          <p:nvPr>
            <p:ph type="sldNum" sz="quarter" idx="5"/>
          </p:nvPr>
        </p:nvSpPr>
        <p:spPr/>
        <p:txBody>
          <a:bodyPr/>
          <a:lstStyle/>
          <a:p>
            <a:fld id="{C5D328FF-FD94-43ED-899F-5A9C8721409F}" type="slidenum">
              <a:t>12</a:t>
            </a:fld>
            <a:endParaRPr lang="en-US"/>
          </a:p>
        </p:txBody>
      </p:sp>
    </p:spTree>
    <p:extLst>
      <p:ext uri="{BB962C8B-B14F-4D97-AF65-F5344CB8AC3E}">
        <p14:creationId xmlns:p14="http://schemas.microsoft.com/office/powerpoint/2010/main" val="136493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why containers should be stateless by design. Storing important data inside containers is discouraged because containers can be stopped and replaced at any time. Replaceable instances enable horizontal scaling and resilience. This approach aligns with cloud-native design principles, where infrastructure is treated as disposable and systems are built to recover gracefully from failures.</a:t>
            </a:r>
          </a:p>
        </p:txBody>
      </p:sp>
      <p:sp>
        <p:nvSpPr>
          <p:cNvPr id="4" name="Slide Number Placeholder 3"/>
          <p:cNvSpPr>
            <a:spLocks noGrp="1"/>
          </p:cNvSpPr>
          <p:nvPr>
            <p:ph type="sldNum" sz="quarter" idx="5"/>
          </p:nvPr>
        </p:nvSpPr>
        <p:spPr/>
        <p:txBody>
          <a:bodyPr/>
          <a:lstStyle/>
          <a:p>
            <a:fld id="{C5D328FF-FD94-43ED-899F-5A9C8721409F}" type="slidenum">
              <a:t>13</a:t>
            </a:fld>
            <a:endParaRPr lang="en-US"/>
          </a:p>
        </p:txBody>
      </p:sp>
    </p:spTree>
    <p:extLst>
      <p:ext uri="{BB962C8B-B14F-4D97-AF65-F5344CB8AC3E}">
        <p14:creationId xmlns:p14="http://schemas.microsoft.com/office/powerpoint/2010/main" val="1364859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mechanisms for persisting data when using containers. Volumes are described as external storage attached to containers, while bind mounts map host directories into containers. The slide explains why these mechanisms are needed: to ensure that important data survives container restarts and removals. This separation of compute and storage is a core practice in containerized systems.</a:t>
            </a:r>
          </a:p>
        </p:txBody>
      </p:sp>
      <p:sp>
        <p:nvSpPr>
          <p:cNvPr id="4" name="Slide Number Placeholder 3"/>
          <p:cNvSpPr>
            <a:spLocks noGrp="1"/>
          </p:cNvSpPr>
          <p:nvPr>
            <p:ph type="sldNum" sz="quarter" idx="5"/>
          </p:nvPr>
        </p:nvSpPr>
        <p:spPr/>
        <p:txBody>
          <a:bodyPr/>
          <a:lstStyle/>
          <a:p>
            <a:fld id="{C5D328FF-FD94-43ED-899F-5A9C8721409F}" type="slidenum">
              <a:t>14</a:t>
            </a:fld>
            <a:endParaRPr lang="en-US"/>
          </a:p>
        </p:txBody>
      </p:sp>
    </p:spTree>
    <p:extLst>
      <p:ext uri="{BB962C8B-B14F-4D97-AF65-F5344CB8AC3E}">
        <p14:creationId xmlns:p14="http://schemas.microsoft.com/office/powerpoint/2010/main" val="154977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describes how container networking works. Containers run in isolated network namespaces by default, improving security and isolation. Ports must be explicitly exposed to allow external communication. The slide also notes that containers can communicate with each other through internal networks, enabling service-to-service interaction in microservice architectures.</a:t>
            </a:r>
          </a:p>
        </p:txBody>
      </p:sp>
      <p:sp>
        <p:nvSpPr>
          <p:cNvPr id="4" name="Slide Number Placeholder 3"/>
          <p:cNvSpPr>
            <a:spLocks noGrp="1"/>
          </p:cNvSpPr>
          <p:nvPr>
            <p:ph type="sldNum" sz="quarter" idx="5"/>
          </p:nvPr>
        </p:nvSpPr>
        <p:spPr/>
        <p:txBody>
          <a:bodyPr/>
          <a:lstStyle/>
          <a:p>
            <a:fld id="{C5D328FF-FD94-43ED-899F-5A9C8721409F}" type="slidenum">
              <a:t>15</a:t>
            </a:fld>
            <a:endParaRPr lang="en-US"/>
          </a:p>
        </p:txBody>
      </p:sp>
    </p:spTree>
    <p:extLst>
      <p:ext uri="{BB962C8B-B14F-4D97-AF65-F5344CB8AC3E}">
        <p14:creationId xmlns:p14="http://schemas.microsoft.com/office/powerpoint/2010/main" val="40335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the relationship between microservices and containers. Each microservice typically runs in its own container, allowing independent deployment and scaling. This separation enables teams to update services without impacting others and provides flexibility in choosing different technology stacks for different services.</a:t>
            </a:r>
          </a:p>
        </p:txBody>
      </p:sp>
      <p:sp>
        <p:nvSpPr>
          <p:cNvPr id="4" name="Slide Number Placeholder 3"/>
          <p:cNvSpPr>
            <a:spLocks noGrp="1"/>
          </p:cNvSpPr>
          <p:nvPr>
            <p:ph type="sldNum" sz="quarter" idx="5"/>
          </p:nvPr>
        </p:nvSpPr>
        <p:spPr/>
        <p:txBody>
          <a:bodyPr/>
          <a:lstStyle/>
          <a:p>
            <a:fld id="{C5D328FF-FD94-43ED-899F-5A9C8721409F}" type="slidenum">
              <a:t>16</a:t>
            </a:fld>
            <a:endParaRPr lang="en-US"/>
          </a:p>
        </p:txBody>
      </p:sp>
    </p:spTree>
    <p:extLst>
      <p:ext uri="{BB962C8B-B14F-4D97-AF65-F5344CB8AC3E}">
        <p14:creationId xmlns:p14="http://schemas.microsoft.com/office/powerpoint/2010/main" val="2374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container registries as centralized storage systems for container images. Registries support versioning through image tags and make it easy for teams and automated systems to share and retrieve images. Registries play a crucial role in CI/CD pipelines and deployment workflows.</a:t>
            </a:r>
          </a:p>
        </p:txBody>
      </p:sp>
      <p:sp>
        <p:nvSpPr>
          <p:cNvPr id="4" name="Slide Number Placeholder 3"/>
          <p:cNvSpPr>
            <a:spLocks noGrp="1"/>
          </p:cNvSpPr>
          <p:nvPr>
            <p:ph type="sldNum" sz="quarter" idx="5"/>
          </p:nvPr>
        </p:nvSpPr>
        <p:spPr/>
        <p:txBody>
          <a:bodyPr/>
          <a:lstStyle/>
          <a:p>
            <a:fld id="{C5D328FF-FD94-43ED-899F-5A9C8721409F}" type="slidenum">
              <a:t>17</a:t>
            </a:fld>
            <a:endParaRPr lang="en-US"/>
          </a:p>
        </p:txBody>
      </p:sp>
    </p:spTree>
    <p:extLst>
      <p:ext uri="{BB962C8B-B14F-4D97-AF65-F5344CB8AC3E}">
        <p14:creationId xmlns:p14="http://schemas.microsoft.com/office/powerpoint/2010/main" val="291370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compares public and private container registries. Public registries, such as Docker Hub, provide open access to images, while private registries restrict access for internal use. Security considerations are emphasized, particularly the need to protect sensitive images and credentials in enterprise environments.</a:t>
            </a:r>
          </a:p>
        </p:txBody>
      </p:sp>
      <p:sp>
        <p:nvSpPr>
          <p:cNvPr id="4" name="Slide Number Placeholder 3"/>
          <p:cNvSpPr>
            <a:spLocks noGrp="1"/>
          </p:cNvSpPr>
          <p:nvPr>
            <p:ph type="sldNum" sz="quarter" idx="5"/>
          </p:nvPr>
        </p:nvSpPr>
        <p:spPr/>
        <p:txBody>
          <a:bodyPr/>
          <a:lstStyle/>
          <a:p>
            <a:fld id="{C5D328FF-FD94-43ED-899F-5A9C8721409F}" type="slidenum">
              <a:t>18</a:t>
            </a:fld>
            <a:endParaRPr lang="en-US"/>
          </a:p>
        </p:txBody>
      </p:sp>
    </p:spTree>
    <p:extLst>
      <p:ext uri="{BB962C8B-B14F-4D97-AF65-F5344CB8AC3E}">
        <p14:creationId xmlns:p14="http://schemas.microsoft.com/office/powerpoint/2010/main" val="401553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how containers fit into CI/CD pipelines. Continuous Integration systems automatically build container images, while Continuous Deployment processes deploy those containers to target environments. Automation is highlighted as a major benefit, reducing manual effort and lowering the risk of human error.</a:t>
            </a:r>
          </a:p>
        </p:txBody>
      </p:sp>
      <p:sp>
        <p:nvSpPr>
          <p:cNvPr id="4" name="Slide Number Placeholder 3"/>
          <p:cNvSpPr>
            <a:spLocks noGrp="1"/>
          </p:cNvSpPr>
          <p:nvPr>
            <p:ph type="sldNum" sz="quarter" idx="5"/>
          </p:nvPr>
        </p:nvSpPr>
        <p:spPr/>
        <p:txBody>
          <a:bodyPr/>
          <a:lstStyle/>
          <a:p>
            <a:fld id="{C5D328FF-FD94-43ED-899F-5A9C8721409F}" type="slidenum">
              <a:t>19</a:t>
            </a:fld>
            <a:endParaRPr lang="en-US"/>
          </a:p>
        </p:txBody>
      </p:sp>
    </p:spTree>
    <p:extLst>
      <p:ext uri="{BB962C8B-B14F-4D97-AF65-F5344CB8AC3E}">
        <p14:creationId xmlns:p14="http://schemas.microsoft.com/office/powerpoint/2010/main" val="123084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 – Containerization &amp; Deployment, What Is Containerization?, Containers vs Virtual Machines, What Is Docker?, Docker Concepts, Dockerfile Basics, Example Dockerfile, Docker Build Process, Docker Run, Container Lifecycle, Stateless Containers, Persisting Data, Container Networking, Microservices + Containers, Container Registries, Public vs Private Registries, CI/CD and Containers, Container Orchestration, Why Orchestration Is Needed, Basic Kubernetes Concepts, Containers in Cloud Platforms, Azure Container Services Overview, Azure Container Instances, Azure App Service for Containers, Azure Kubernetes Service (AKS), Deployment Strategies, Environment Configuration, Security Basics, Observability, Summary</a:t>
            </a:r>
          </a:p>
        </p:txBody>
      </p:sp>
      <p:sp>
        <p:nvSpPr>
          <p:cNvPr id="4" name="Slide Number Placeholder 3"/>
          <p:cNvSpPr>
            <a:spLocks noGrp="1"/>
          </p:cNvSpPr>
          <p:nvPr>
            <p:ph type="sldNum" sz="quarter" idx="5"/>
          </p:nvPr>
        </p:nvSpPr>
        <p:spPr/>
        <p:txBody>
          <a:bodyPr/>
          <a:lstStyle/>
          <a:p>
            <a:fld id="{C5D328FF-FD94-43ED-899F-5A9C8721409F}" type="slidenum">
              <a:t>2</a:t>
            </a:fld>
            <a:endParaRPr lang="en-US"/>
          </a:p>
        </p:txBody>
      </p:sp>
    </p:spTree>
    <p:extLst>
      <p:ext uri="{BB962C8B-B14F-4D97-AF65-F5344CB8AC3E}">
        <p14:creationId xmlns:p14="http://schemas.microsoft.com/office/powerpoint/2010/main" val="594192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container orchestration as the process of managing many containers across multiple hosts. Orchestration platforms handle tasks such as scheduling, scaling, and failure recovery. Kubernetes is mentioned as the industry-standard tool for container orchestration.</a:t>
            </a:r>
          </a:p>
        </p:txBody>
      </p:sp>
      <p:sp>
        <p:nvSpPr>
          <p:cNvPr id="4" name="Slide Number Placeholder 3"/>
          <p:cNvSpPr>
            <a:spLocks noGrp="1"/>
          </p:cNvSpPr>
          <p:nvPr>
            <p:ph type="sldNum" sz="quarter" idx="5"/>
          </p:nvPr>
        </p:nvSpPr>
        <p:spPr/>
        <p:txBody>
          <a:bodyPr/>
          <a:lstStyle/>
          <a:p>
            <a:fld id="{C5D328FF-FD94-43ED-899F-5A9C8721409F}" type="slidenum">
              <a:t>20</a:t>
            </a:fld>
            <a:endParaRPr lang="en-US"/>
          </a:p>
        </p:txBody>
      </p:sp>
    </p:spTree>
    <p:extLst>
      <p:ext uri="{BB962C8B-B14F-4D97-AF65-F5344CB8AC3E}">
        <p14:creationId xmlns:p14="http://schemas.microsoft.com/office/powerpoint/2010/main" val="930463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why orchestration is necessary in large-scale container environments. It enables automatic scaling, self-healing by restarting failed containers, and load balancing across multiple instances. These capabilities are essential for reliable and scalable cloud applications.</a:t>
            </a:r>
          </a:p>
        </p:txBody>
      </p:sp>
      <p:sp>
        <p:nvSpPr>
          <p:cNvPr id="4" name="Slide Number Placeholder 3"/>
          <p:cNvSpPr>
            <a:spLocks noGrp="1"/>
          </p:cNvSpPr>
          <p:nvPr>
            <p:ph type="sldNum" sz="quarter" idx="5"/>
          </p:nvPr>
        </p:nvSpPr>
        <p:spPr/>
        <p:txBody>
          <a:bodyPr/>
          <a:lstStyle/>
          <a:p>
            <a:fld id="{C5D328FF-FD94-43ED-899F-5A9C8721409F}" type="slidenum">
              <a:t>21</a:t>
            </a:fld>
            <a:endParaRPr lang="en-US"/>
          </a:p>
        </p:txBody>
      </p:sp>
    </p:spTree>
    <p:extLst>
      <p:ext uri="{BB962C8B-B14F-4D97-AF65-F5344CB8AC3E}">
        <p14:creationId xmlns:p14="http://schemas.microsoft.com/office/powerpoint/2010/main" val="1950939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core Kubernetes concepts. A Pod is described as the smallest deployable unit, containing one or more containers. Deployments manage replica counts and updates, while Services expose Pods to the network. These abstractions simplify managing complex distributed systems.</a:t>
            </a:r>
          </a:p>
        </p:txBody>
      </p:sp>
      <p:sp>
        <p:nvSpPr>
          <p:cNvPr id="4" name="Slide Number Placeholder 3"/>
          <p:cNvSpPr>
            <a:spLocks noGrp="1"/>
          </p:cNvSpPr>
          <p:nvPr>
            <p:ph type="sldNum" sz="quarter" idx="5"/>
          </p:nvPr>
        </p:nvSpPr>
        <p:spPr/>
        <p:txBody>
          <a:bodyPr/>
          <a:lstStyle/>
          <a:p>
            <a:fld id="{C5D328FF-FD94-43ED-899F-5A9C8721409F}" type="slidenum">
              <a:t>22</a:t>
            </a:fld>
            <a:endParaRPr lang="en-US"/>
          </a:p>
        </p:txBody>
      </p:sp>
    </p:spTree>
    <p:extLst>
      <p:ext uri="{BB962C8B-B14F-4D97-AF65-F5344CB8AC3E}">
        <p14:creationId xmlns:p14="http://schemas.microsoft.com/office/powerpoint/2010/main" val="4116599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highlights how containers are treated as first-class citizens in modern cloud platforms. Managed services abstract away infrastructure concerns, making deployment and scaling easier. Containers enable straightforward horizontal scaling in the cloud.</a:t>
            </a:r>
          </a:p>
        </p:txBody>
      </p:sp>
      <p:sp>
        <p:nvSpPr>
          <p:cNvPr id="4" name="Slide Number Placeholder 3"/>
          <p:cNvSpPr>
            <a:spLocks noGrp="1"/>
          </p:cNvSpPr>
          <p:nvPr>
            <p:ph type="sldNum" sz="quarter" idx="5"/>
          </p:nvPr>
        </p:nvSpPr>
        <p:spPr/>
        <p:txBody>
          <a:bodyPr/>
          <a:lstStyle/>
          <a:p>
            <a:fld id="{C5D328FF-FD94-43ED-899F-5A9C8721409F}" type="slidenum">
              <a:t>23</a:t>
            </a:fld>
            <a:endParaRPr lang="en-US"/>
          </a:p>
        </p:txBody>
      </p:sp>
    </p:spTree>
    <p:extLst>
      <p:ext uri="{BB962C8B-B14F-4D97-AF65-F5344CB8AC3E}">
        <p14:creationId xmlns:p14="http://schemas.microsoft.com/office/powerpoint/2010/main" val="178670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provides an overview of Azure’s container services, including Container Instances, App Service for containers, and Azure Kubernetes Service. Each option supports different levels of abstraction and use cases, from simple workloads to complex orchestration needs.</a:t>
            </a:r>
          </a:p>
        </p:txBody>
      </p:sp>
      <p:sp>
        <p:nvSpPr>
          <p:cNvPr id="4" name="Slide Number Placeholder 3"/>
          <p:cNvSpPr>
            <a:spLocks noGrp="1"/>
          </p:cNvSpPr>
          <p:nvPr>
            <p:ph type="sldNum" sz="quarter" idx="5"/>
          </p:nvPr>
        </p:nvSpPr>
        <p:spPr/>
        <p:txBody>
          <a:bodyPr/>
          <a:lstStyle/>
          <a:p>
            <a:fld id="{C5D328FF-FD94-43ED-899F-5A9C8721409F}" type="slidenum">
              <a:t>24</a:t>
            </a:fld>
            <a:endParaRPr lang="en-US"/>
          </a:p>
        </p:txBody>
      </p:sp>
    </p:spTree>
    <p:extLst>
      <p:ext uri="{BB962C8B-B14F-4D97-AF65-F5344CB8AC3E}">
        <p14:creationId xmlns:p14="http://schemas.microsoft.com/office/powerpoint/2010/main" val="3791975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describes Azure Container Instances as a serverless approach to running containers. There is no need to manage infrastructure, startup times are fast, and billing is based on actual usage. This makes ACI suitable for simple or short-lived workloads.</a:t>
            </a:r>
          </a:p>
        </p:txBody>
      </p:sp>
      <p:sp>
        <p:nvSpPr>
          <p:cNvPr id="4" name="Slide Number Placeholder 3"/>
          <p:cNvSpPr>
            <a:spLocks noGrp="1"/>
          </p:cNvSpPr>
          <p:nvPr>
            <p:ph type="sldNum" sz="quarter" idx="5"/>
          </p:nvPr>
        </p:nvSpPr>
        <p:spPr/>
        <p:txBody>
          <a:bodyPr/>
          <a:lstStyle/>
          <a:p>
            <a:fld id="{C5D328FF-FD94-43ED-899F-5A9C8721409F}" type="slidenum">
              <a:t>25</a:t>
            </a:fld>
            <a:endParaRPr lang="en-US"/>
          </a:p>
        </p:txBody>
      </p:sp>
    </p:spTree>
    <p:extLst>
      <p:ext uri="{BB962C8B-B14F-4D97-AF65-F5344CB8AC3E}">
        <p14:creationId xmlns:p14="http://schemas.microsoft.com/office/powerpoint/2010/main" val="3179281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how Azure App Service supports containerized web applications. It provides Platform-as-a-Service features such as built-in scaling, load balancing, and CI/CD integration, simplifying container deployment for web workloads.</a:t>
            </a:r>
          </a:p>
        </p:txBody>
      </p:sp>
      <p:sp>
        <p:nvSpPr>
          <p:cNvPr id="4" name="Slide Number Placeholder 3"/>
          <p:cNvSpPr>
            <a:spLocks noGrp="1"/>
          </p:cNvSpPr>
          <p:nvPr>
            <p:ph type="sldNum" sz="quarter" idx="5"/>
          </p:nvPr>
        </p:nvSpPr>
        <p:spPr/>
        <p:txBody>
          <a:bodyPr/>
          <a:lstStyle/>
          <a:p>
            <a:fld id="{C5D328FF-FD94-43ED-899F-5A9C8721409F}" type="slidenum">
              <a:t>26</a:t>
            </a:fld>
            <a:endParaRPr lang="en-US"/>
          </a:p>
        </p:txBody>
      </p:sp>
    </p:spTree>
    <p:extLst>
      <p:ext uri="{BB962C8B-B14F-4D97-AF65-F5344CB8AC3E}">
        <p14:creationId xmlns:p14="http://schemas.microsoft.com/office/powerpoint/2010/main" val="465310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describes AKS as a managed Kubernetes offering. Azure handles cluster management tasks, allowing teams to focus on application deployment. AKS supports large-scale, production-ready microservice systems and is widely used in enterprise environments.</a:t>
            </a:r>
          </a:p>
        </p:txBody>
      </p:sp>
      <p:sp>
        <p:nvSpPr>
          <p:cNvPr id="4" name="Slide Number Placeholder 3"/>
          <p:cNvSpPr>
            <a:spLocks noGrp="1"/>
          </p:cNvSpPr>
          <p:nvPr>
            <p:ph type="sldNum" sz="quarter" idx="5"/>
          </p:nvPr>
        </p:nvSpPr>
        <p:spPr/>
        <p:txBody>
          <a:bodyPr/>
          <a:lstStyle/>
          <a:p>
            <a:fld id="{C5D328FF-FD94-43ED-899F-5A9C8721409F}" type="slidenum">
              <a:t>27</a:t>
            </a:fld>
            <a:endParaRPr lang="en-US"/>
          </a:p>
        </p:txBody>
      </p:sp>
    </p:spTree>
    <p:extLst>
      <p:ext uri="{BB962C8B-B14F-4D97-AF65-F5344CB8AC3E}">
        <p14:creationId xmlns:p14="http://schemas.microsoft.com/office/powerpoint/2010/main" val="708608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common deployment strategies. Recreate strategies replace the old version entirely. Rolling updates gradually replace instances to reduce downtime. Blue-green deployments switch traffic between two environments, minimizing risk during releases.</a:t>
            </a:r>
          </a:p>
        </p:txBody>
      </p:sp>
      <p:sp>
        <p:nvSpPr>
          <p:cNvPr id="4" name="Slide Number Placeholder 3"/>
          <p:cNvSpPr>
            <a:spLocks noGrp="1"/>
          </p:cNvSpPr>
          <p:nvPr>
            <p:ph type="sldNum" sz="quarter" idx="5"/>
          </p:nvPr>
        </p:nvSpPr>
        <p:spPr/>
        <p:txBody>
          <a:bodyPr/>
          <a:lstStyle/>
          <a:p>
            <a:fld id="{C5D328FF-FD94-43ED-899F-5A9C8721409F}" type="slidenum">
              <a:t>28</a:t>
            </a:fld>
            <a:endParaRPr lang="en-US"/>
          </a:p>
        </p:txBody>
      </p:sp>
    </p:spTree>
    <p:extLst>
      <p:ext uri="{BB962C8B-B14F-4D97-AF65-F5344CB8AC3E}">
        <p14:creationId xmlns:p14="http://schemas.microsoft.com/office/powerpoint/2010/main" val="3364709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focuses on configuration management in containerized systems. Environment variables are used to inject configuration, secrets management ensures secure handling of sensitive data, and configuration is kept separate from code to support multiple environments.</a:t>
            </a:r>
          </a:p>
        </p:txBody>
      </p:sp>
      <p:sp>
        <p:nvSpPr>
          <p:cNvPr id="4" name="Slide Number Placeholder 3"/>
          <p:cNvSpPr>
            <a:spLocks noGrp="1"/>
          </p:cNvSpPr>
          <p:nvPr>
            <p:ph type="sldNum" sz="quarter" idx="5"/>
          </p:nvPr>
        </p:nvSpPr>
        <p:spPr/>
        <p:txBody>
          <a:bodyPr/>
          <a:lstStyle/>
          <a:p>
            <a:fld id="{C5D328FF-FD94-43ED-899F-5A9C8721409F}" type="slidenum">
              <a:t>29</a:t>
            </a:fld>
            <a:endParaRPr lang="en-US"/>
          </a:p>
        </p:txBody>
      </p:sp>
    </p:spTree>
    <p:extLst>
      <p:ext uri="{BB962C8B-B14F-4D97-AF65-F5344CB8AC3E}">
        <p14:creationId xmlns:p14="http://schemas.microsoft.com/office/powerpoint/2010/main" val="28413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opening slide introduces the concept of containerization and deployment as a foundational topic in modern cloud computing. Containerization refers to the process of packaging applications together with their dependencies so they can run reliably across different computing environments. This includes local development machines, testing environments, and production cloud platforms. The slide emphasizes why containerization matters in practice: it enables application portability, meaning the same container image can be reused everywhere; scalability, allowing applications to run multiple instances efficiently; and consistency, ensuring that discrepancies between development and production environments are minimized. These characteristics directly address common problems such as environment-related bugs and manual deployment errors. The slide sets the context for the lecture by framing containerization not as a tooling detail, but as a strategic enabler for cloud-native architectures and DevOps practices.</a:t>
            </a:r>
          </a:p>
        </p:txBody>
      </p:sp>
      <p:sp>
        <p:nvSpPr>
          <p:cNvPr id="4" name="Slide Number Placeholder 3"/>
          <p:cNvSpPr>
            <a:spLocks noGrp="1"/>
          </p:cNvSpPr>
          <p:nvPr>
            <p:ph type="sldNum" sz="quarter" idx="5"/>
          </p:nvPr>
        </p:nvSpPr>
        <p:spPr/>
        <p:txBody>
          <a:bodyPr/>
          <a:lstStyle/>
          <a:p>
            <a:fld id="{C5D328FF-FD94-43ED-899F-5A9C8721409F}" type="slidenum">
              <a:t>3</a:t>
            </a:fld>
            <a:endParaRPr lang="en-US"/>
          </a:p>
        </p:txBody>
      </p:sp>
    </p:spTree>
    <p:extLst>
      <p:ext uri="{BB962C8B-B14F-4D97-AF65-F5344CB8AC3E}">
        <p14:creationId xmlns:p14="http://schemas.microsoft.com/office/powerpoint/2010/main" val="1988105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outlines basic container security principles. Images may contain vulnerabilities due to outdated packages, so scanning is important. Containers should follow the principle of least privilege, and secrets such as credentials must never be hardcoded.</a:t>
            </a:r>
          </a:p>
        </p:txBody>
      </p:sp>
      <p:sp>
        <p:nvSpPr>
          <p:cNvPr id="4" name="Slide Number Placeholder 3"/>
          <p:cNvSpPr>
            <a:spLocks noGrp="1"/>
          </p:cNvSpPr>
          <p:nvPr>
            <p:ph type="sldNum" sz="quarter" idx="5"/>
          </p:nvPr>
        </p:nvSpPr>
        <p:spPr/>
        <p:txBody>
          <a:bodyPr/>
          <a:lstStyle/>
          <a:p>
            <a:fld id="{C5D328FF-FD94-43ED-899F-5A9C8721409F}" type="slidenum">
              <a:t>30</a:t>
            </a:fld>
            <a:endParaRPr lang="en-US"/>
          </a:p>
        </p:txBody>
      </p:sp>
    </p:spTree>
    <p:extLst>
      <p:ext uri="{BB962C8B-B14F-4D97-AF65-F5344CB8AC3E}">
        <p14:creationId xmlns:p14="http://schemas.microsoft.com/office/powerpoint/2010/main" val="2787623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observability as a key requirement for running containers in production. Logging captures application behavior, monitoring tracks performance metrics, and tracing follows request flows across services. Together, these practices enable effective debugging and system insight.</a:t>
            </a:r>
          </a:p>
        </p:txBody>
      </p:sp>
      <p:sp>
        <p:nvSpPr>
          <p:cNvPr id="4" name="Slide Number Placeholder 3"/>
          <p:cNvSpPr>
            <a:spLocks noGrp="1"/>
          </p:cNvSpPr>
          <p:nvPr>
            <p:ph type="sldNum" sz="quarter" idx="5"/>
          </p:nvPr>
        </p:nvSpPr>
        <p:spPr/>
        <p:txBody>
          <a:bodyPr/>
          <a:lstStyle/>
          <a:p>
            <a:fld id="{C5D328FF-FD94-43ED-899F-5A9C8721409F}" type="slidenum">
              <a:t>31</a:t>
            </a:fld>
            <a:endParaRPr lang="en-US"/>
          </a:p>
        </p:txBody>
      </p:sp>
    </p:spTree>
    <p:extLst>
      <p:ext uri="{BB962C8B-B14F-4D97-AF65-F5344CB8AC3E}">
        <p14:creationId xmlns:p14="http://schemas.microsoft.com/office/powerpoint/2010/main" val="2024083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concluding slide summarizes the lecture. Containers are presented as portable units of software that package applications with their dependencies. Docker is highlighted as the standard tool for building and running containers. Cloud platforms, particularly Azure, provide multiple ways to run containers at scale. Overall, containerization is positioned as a foundational technology for modern cloud applications, microservices, and DevOps practices.</a:t>
            </a:r>
          </a:p>
        </p:txBody>
      </p:sp>
      <p:sp>
        <p:nvSpPr>
          <p:cNvPr id="4" name="Slide Number Placeholder 3"/>
          <p:cNvSpPr>
            <a:spLocks noGrp="1"/>
          </p:cNvSpPr>
          <p:nvPr>
            <p:ph type="sldNum" sz="quarter" idx="5"/>
          </p:nvPr>
        </p:nvSpPr>
        <p:spPr/>
        <p:txBody>
          <a:bodyPr/>
          <a:lstStyle/>
          <a:p>
            <a:fld id="{C5D328FF-FD94-43ED-899F-5A9C8721409F}" type="slidenum">
              <a:t>32</a:t>
            </a:fld>
            <a:endParaRPr lang="en-US"/>
          </a:p>
        </p:txBody>
      </p:sp>
    </p:spTree>
    <p:extLst>
      <p:ext uri="{BB962C8B-B14F-4D97-AF65-F5344CB8AC3E}">
        <p14:creationId xmlns:p14="http://schemas.microsoft.com/office/powerpoint/2010/main" val="38370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containerization as the practice of packaging an application together with all of its required dependencies, including libraries, runtime components, and configuration. By bundling everything into a single unit, containers ensure that the application can run the same way regardless of where it is deployed. The concept of lightweight virtualization is introduced, highlighting that containers share the host operating system kernel rather than running a full operating system for each instance. This makes them faster to start and more resource-efficient than traditional virtual machines. The slide also stresses the importance of a consistent runtime environment, which reduces deployment friction and makes CI/CD pipelines more reliable. Altogether, containerization is presented as a key building block of cloud-native system design.</a:t>
            </a:r>
          </a:p>
        </p:txBody>
      </p:sp>
      <p:sp>
        <p:nvSpPr>
          <p:cNvPr id="4" name="Slide Number Placeholder 3"/>
          <p:cNvSpPr>
            <a:spLocks noGrp="1"/>
          </p:cNvSpPr>
          <p:nvPr>
            <p:ph type="sldNum" sz="quarter" idx="5"/>
          </p:nvPr>
        </p:nvSpPr>
        <p:spPr/>
        <p:txBody>
          <a:bodyPr/>
          <a:lstStyle/>
          <a:p>
            <a:fld id="{C5D328FF-FD94-43ED-899F-5A9C8721409F}" type="slidenum">
              <a:t>4</a:t>
            </a:fld>
            <a:endParaRPr lang="en-US"/>
          </a:p>
        </p:txBody>
      </p:sp>
    </p:spTree>
    <p:extLst>
      <p:ext uri="{BB962C8B-B14F-4D97-AF65-F5344CB8AC3E}">
        <p14:creationId xmlns:p14="http://schemas.microsoft.com/office/powerpoint/2010/main" val="423165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compares containers and virtual machines to clarify their differences and use cases. Virtual machines are described as heavy-weight solutions where each instance includes a full operating system, leading to higher resource consumption and slower startup times. Containers, in contrast, share the host OS kernel and isolate applications at the process level, which makes them much lighter and faster to start. The slide emphasizes resource efficiency, noting that containers typically use less CPU and memory, allowing higher density on the same infrastructure. This comparison helps learners understand why containers are often preferred in modern cloud environments, especially for microservices and scalable workloads.</a:t>
            </a:r>
          </a:p>
        </p:txBody>
      </p:sp>
      <p:sp>
        <p:nvSpPr>
          <p:cNvPr id="4" name="Slide Number Placeholder 3"/>
          <p:cNvSpPr>
            <a:spLocks noGrp="1"/>
          </p:cNvSpPr>
          <p:nvPr>
            <p:ph type="sldNum" sz="quarter" idx="5"/>
          </p:nvPr>
        </p:nvSpPr>
        <p:spPr/>
        <p:txBody>
          <a:bodyPr/>
          <a:lstStyle/>
          <a:p>
            <a:fld id="{C5D328FF-FD94-43ED-899F-5A9C8721409F}" type="slidenum">
              <a:t>5</a:t>
            </a:fld>
            <a:endParaRPr lang="en-US"/>
          </a:p>
        </p:txBody>
      </p:sp>
    </p:spTree>
    <p:extLst>
      <p:ext uri="{BB962C8B-B14F-4D97-AF65-F5344CB8AC3E}">
        <p14:creationId xmlns:p14="http://schemas.microsoft.com/office/powerpoint/2010/main" val="120250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Docker as the most widely used containerization platform. Docker provides tools to build, run, and manage containers in a standardized way. It has become the de facto standard in the container ecosystem, supported by a large community and integrated into most cloud platforms and CI/CD systems. The slide explains the distinction between images and containers, where images serve as immutable templates and containers are the running instances created from those images. By standardizing how applications are packaged and executed, Docker plays a central role in enabling portable and reproducible deployments.</a:t>
            </a:r>
          </a:p>
        </p:txBody>
      </p:sp>
      <p:sp>
        <p:nvSpPr>
          <p:cNvPr id="4" name="Slide Number Placeholder 3"/>
          <p:cNvSpPr>
            <a:spLocks noGrp="1"/>
          </p:cNvSpPr>
          <p:nvPr>
            <p:ph type="sldNum" sz="quarter" idx="5"/>
          </p:nvPr>
        </p:nvSpPr>
        <p:spPr/>
        <p:txBody>
          <a:bodyPr/>
          <a:lstStyle/>
          <a:p>
            <a:fld id="{C5D328FF-FD94-43ED-899F-5A9C8721409F}" type="slidenum">
              <a:t>6</a:t>
            </a:fld>
            <a:endParaRPr lang="en-US"/>
          </a:p>
        </p:txBody>
      </p:sp>
    </p:spTree>
    <p:extLst>
      <p:ext uri="{BB962C8B-B14F-4D97-AF65-F5344CB8AC3E}">
        <p14:creationId xmlns:p14="http://schemas.microsoft.com/office/powerpoint/2010/main" val="84444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outlines the core concepts used in Docker. An image is defined as a read-only template that specifies the application, its dependencies, and its environment. A container is a running instance of an image, representing the actual execution of the application. The Dockerfile is introduced as a script that defines how an image is built, step by step. Understanding these concepts is essential because they form the mental model used when working with Docker-based systems. Together, images, containers, and Dockerfiles enable repeatable builds, consistent runtime behavior, and automation across environments.</a:t>
            </a:r>
          </a:p>
        </p:txBody>
      </p:sp>
      <p:sp>
        <p:nvSpPr>
          <p:cNvPr id="4" name="Slide Number Placeholder 3"/>
          <p:cNvSpPr>
            <a:spLocks noGrp="1"/>
          </p:cNvSpPr>
          <p:nvPr>
            <p:ph type="sldNum" sz="quarter" idx="5"/>
          </p:nvPr>
        </p:nvSpPr>
        <p:spPr/>
        <p:txBody>
          <a:bodyPr/>
          <a:lstStyle/>
          <a:p>
            <a:fld id="{C5D328FF-FD94-43ED-899F-5A9C8721409F}" type="slidenum">
              <a:t>7</a:t>
            </a:fld>
            <a:endParaRPr lang="en-US"/>
          </a:p>
        </p:txBody>
      </p:sp>
    </p:spTree>
    <p:extLst>
      <p:ext uri="{BB962C8B-B14F-4D97-AF65-F5344CB8AC3E}">
        <p14:creationId xmlns:p14="http://schemas.microsoft.com/office/powerpoint/2010/main" val="264826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the most common Dockerfile instructions used to build container images. FROM defines the base image, such as a specific language runtime. WORKDIR sets the working directory inside the container. COPY transfers files from the host into the image. RUN executes commands during the image build process, often used to install dependencies. CMD defines the default command that runs when the container starts. These instructions together describe how an application environment is constructed in a deterministic and automated way.</a:t>
            </a:r>
          </a:p>
        </p:txBody>
      </p:sp>
      <p:sp>
        <p:nvSpPr>
          <p:cNvPr id="4" name="Slide Number Placeholder 3"/>
          <p:cNvSpPr>
            <a:spLocks noGrp="1"/>
          </p:cNvSpPr>
          <p:nvPr>
            <p:ph type="sldNum" sz="quarter" idx="5"/>
          </p:nvPr>
        </p:nvSpPr>
        <p:spPr/>
        <p:txBody>
          <a:bodyPr/>
          <a:lstStyle/>
          <a:p>
            <a:fld id="{C5D328FF-FD94-43ED-899F-5A9C8721409F}" type="slidenum">
              <a:t>8</a:t>
            </a:fld>
            <a:endParaRPr lang="en-US"/>
          </a:p>
        </p:txBody>
      </p:sp>
    </p:spTree>
    <p:extLst>
      <p:ext uri="{BB962C8B-B14F-4D97-AF65-F5344CB8AC3E}">
        <p14:creationId xmlns:p14="http://schemas.microsoft.com/office/powerpoint/2010/main" val="333409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presents a concrete example of a Dockerfile for a Node.js API. It shows how a Node.js base image is selected, how the working directory is configured, how dependency files are copied and installed, and how the application source code is added. Finally, the CMD instruction specifies the command used to start the application. The explanation highlights that this Dockerfile builds a container capable of running a Node.js backend service, illustrating how abstract concepts translate into a real, usable configuration.</a:t>
            </a:r>
          </a:p>
        </p:txBody>
      </p:sp>
      <p:sp>
        <p:nvSpPr>
          <p:cNvPr id="4" name="Slide Number Placeholder 3"/>
          <p:cNvSpPr>
            <a:spLocks noGrp="1"/>
          </p:cNvSpPr>
          <p:nvPr>
            <p:ph type="sldNum" sz="quarter" idx="5"/>
          </p:nvPr>
        </p:nvSpPr>
        <p:spPr/>
        <p:txBody>
          <a:bodyPr/>
          <a:lstStyle/>
          <a:p>
            <a:fld id="{C5D328FF-FD94-43ED-899F-5A9C8721409F}" type="slidenum">
              <a:t>9</a:t>
            </a:fld>
            <a:endParaRPr lang="en-US"/>
          </a:p>
        </p:txBody>
      </p:sp>
    </p:spTree>
    <p:extLst>
      <p:ext uri="{BB962C8B-B14F-4D97-AF65-F5344CB8AC3E}">
        <p14:creationId xmlns:p14="http://schemas.microsoft.com/office/powerpoint/2010/main" val="1455484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with Picture">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7223309"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4974183" cy="2624418"/>
          </a:xfrm>
        </p:spPr>
        <p:txBody>
          <a:bodyPr vert="horz" lIns="91440" tIns="45720" rIns="91440" bIns="45720" rtlCol="0" anchor="t">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4312625"/>
            <a:ext cx="4974183" cy="1065807"/>
          </a:xfrm>
        </p:spPr>
        <p:txBody>
          <a:bodyPr vert="horz" lIns="91440" tIns="45720" rIns="91440" bIns="45720" rtlCol="0" anchor="b">
            <a:normAutofit/>
          </a:bodyPr>
          <a:lstStyle>
            <a:lvl1pPr marL="0" indent="0">
              <a:buNone/>
              <a:defRPr lang="en-US" sz="1600" cap="all" baseline="0" dirty="0"/>
            </a:lvl1pPr>
          </a:lstStyle>
          <a:p>
            <a:pPr lvl="0"/>
            <a:r>
              <a:rPr lang="en-US"/>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7238313" y="812266"/>
            <a:ext cx="3829736"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627599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solidFill>
        <a:effectLst/>
      </p:bgPr>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8B3FAB4B-5BE6-36A5-AC57-A8A4DE80EDF0}"/>
              </a:ext>
            </a:extLst>
          </p:cNvPr>
          <p:cNvSpPr/>
          <p:nvPr userDrawn="1"/>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4" name="Shape 1">
            <a:extLst>
              <a:ext uri="{FF2B5EF4-FFF2-40B4-BE49-F238E27FC236}">
                <a16:creationId xmlns:a16="http://schemas.microsoft.com/office/drawing/2014/main" id="{455D774B-5A74-ECBA-B23F-FDB73925D455}"/>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br>
              <a:rPr lang="en-US" sz="1800" b="0" i="0" u="none" strike="noStrike" cap="none" noProof="0">
                <a:solidFill>
                  <a:schemeClr val="lt1"/>
                </a:solidFill>
                <a:latin typeface="Karla"/>
                <a:ea typeface="Karla"/>
                <a:cs typeface="Karla"/>
                <a:sym typeface="Karla"/>
              </a:rPr>
            </a:b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80331" y="1525905"/>
            <a:ext cx="8838202" cy="846396"/>
          </a:xfrm>
        </p:spPr>
        <p:txBody>
          <a:bodyPr anchor="b">
            <a:normAutofit/>
          </a:bodyPr>
          <a:lstStyle>
            <a:lvl1pPr>
              <a:defRPr sz="44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80332" y="2650524"/>
            <a:ext cx="8838202" cy="2386352"/>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327C2936-23FD-A202-FEC8-A04EC6038E21}"/>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A74C11B4-B6D5-47F5-335E-A913C2501ED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040C422B-2C69-102F-F573-37A60C6CA35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8024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CA9E58B-E51C-E405-905F-70ADA8DA97C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5981630" y="787402"/>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63974" y="1339060"/>
            <a:ext cx="3927674" cy="794540"/>
          </a:xfrm>
        </p:spPr>
        <p:txBody>
          <a:bodyPr vert="horz" lIns="91440" tIns="45720" rIns="91440" bIns="45720" rtlCol="0" anchor="t">
            <a:normAutofit/>
          </a:bodyPr>
          <a:lstStyle>
            <a:lvl1pPr>
              <a:defRPr lang="en-US" sz="4800" dirty="0"/>
            </a:lvl1pPr>
          </a:lstStyle>
          <a:p>
            <a:pPr lvl="0"/>
            <a:r>
              <a:rPr lang="en-US"/>
              <a:t>Agenda</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62056" y="2430700"/>
            <a:ext cx="3927674" cy="2947733"/>
          </a:xfrm>
        </p:spPr>
        <p:txBody>
          <a:bodyPr vert="horz" lIns="91440" tIns="45720" rIns="91440" bIns="45720" rtlCol="0" anchor="t">
            <a:normAutofit/>
          </a:bodyPr>
          <a:lstStyle>
            <a:lvl1pPr marL="0" indent="0">
              <a:buNone/>
              <a:defRPr lang="en-US" sz="1600" dirty="0"/>
            </a:lvl1pPr>
          </a:lstStyle>
          <a:p>
            <a:pPr lvl="0"/>
            <a:r>
              <a:rPr lang="en-US"/>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72663" y="812266"/>
            <a:ext cx="5096260" cy="4928136"/>
          </a:xfrm>
          <a:blipFill>
            <a:blip r:embed="rId2">
              <a:alphaModFix amt="70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a:t> </a:t>
            </a:r>
          </a:p>
        </p:txBody>
      </p:sp>
      <p:sp>
        <p:nvSpPr>
          <p:cNvPr id="8" name="Footer Placeholder 4">
            <a:extLst>
              <a:ext uri="{FF2B5EF4-FFF2-40B4-BE49-F238E27FC236}">
                <a16:creationId xmlns:a16="http://schemas.microsoft.com/office/drawing/2014/main" id="{E01417BD-FFDA-56B8-4551-B115E221D4D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58EBB8A5-D4C6-548F-819A-FE7750FBFDD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9453150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44A8A6-B09A-3C25-2DA9-92129860EDBD}"/>
              </a:ext>
            </a:extLst>
          </p:cNvPr>
          <p:cNvGrpSpPr/>
          <p:nvPr/>
        </p:nvGrpSpPr>
        <p:grpSpPr>
          <a:xfrm>
            <a:off x="858371" y="1538141"/>
            <a:ext cx="5594950" cy="3781718"/>
            <a:chOff x="521208" y="647905"/>
            <a:chExt cx="11365969" cy="5565740"/>
          </a:xfrm>
        </p:grpSpPr>
        <p:sp>
          <p:nvSpPr>
            <p:cNvPr id="36" name="Shape">
              <a:extLst>
                <a:ext uri="{FF2B5EF4-FFF2-40B4-BE49-F238E27FC236}">
                  <a16:creationId xmlns:a16="http://schemas.microsoft.com/office/drawing/2014/main" id="{18600D5A-4CF6-D9F9-1A3A-5136CC2CE45D}"/>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37" name="Shape">
              <a:extLst>
                <a:ext uri="{FF2B5EF4-FFF2-40B4-BE49-F238E27FC236}">
                  <a16:creationId xmlns:a16="http://schemas.microsoft.com/office/drawing/2014/main" id="{69249D5A-EA70-0210-8234-7481C00A91D0}"/>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9F42DEFD-DF95-ABA5-F5E7-97EE2BC38A02}"/>
              </a:ext>
            </a:extLst>
          </p:cNvPr>
          <p:cNvSpPr>
            <a:spLocks noGrp="1"/>
          </p:cNvSpPr>
          <p:nvPr>
            <p:ph type="title"/>
          </p:nvPr>
        </p:nvSpPr>
        <p:spPr>
          <a:xfrm>
            <a:off x="1305332" y="2009984"/>
            <a:ext cx="4515599" cy="2692020"/>
          </a:xfrm>
        </p:spPr>
        <p:txBody>
          <a:bodyPr anchor="ct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7028878" y="2129872"/>
            <a:ext cx="4304752" cy="2454797"/>
          </a:xfrm>
        </p:spPr>
        <p:txBody>
          <a:bodyPr anchor="ct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1BCE18F-7F76-B015-517A-B218F96C3D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D4B1BEB0-0A50-8032-92AF-CE95330EA0A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5677150-7CBF-C5C3-D369-2021EB4B3F0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8551161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7B2878-E57A-BF28-CA0B-25C595B6B23B}"/>
              </a:ext>
            </a:extLst>
          </p:cNvPr>
          <p:cNvGrpSpPr/>
          <p:nvPr/>
        </p:nvGrpSpPr>
        <p:grpSpPr>
          <a:xfrm>
            <a:off x="858371" y="971570"/>
            <a:ext cx="4956175" cy="4914861"/>
            <a:chOff x="521208" y="647905"/>
            <a:chExt cx="11365969" cy="5565740"/>
          </a:xfrm>
        </p:grpSpPr>
        <p:sp>
          <p:nvSpPr>
            <p:cNvPr id="7" name="Shape">
              <a:extLst>
                <a:ext uri="{FF2B5EF4-FFF2-40B4-BE49-F238E27FC236}">
                  <a16:creationId xmlns:a16="http://schemas.microsoft.com/office/drawing/2014/main" id="{F08FFA22-A55A-8523-9665-963EF8BF5CEE}"/>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249E8B92-9DA1-2B88-C923-D1B15EB00E1E}"/>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B7E33A4B-2075-9CF4-BC69-F5E43B10A54B}"/>
              </a:ext>
            </a:extLst>
          </p:cNvPr>
          <p:cNvSpPr>
            <a:spLocks noGrp="1"/>
          </p:cNvSpPr>
          <p:nvPr>
            <p:ph type="title"/>
          </p:nvPr>
        </p:nvSpPr>
        <p:spPr>
          <a:xfrm>
            <a:off x="1307592" y="1478826"/>
            <a:ext cx="3846237" cy="3744148"/>
          </a:xfrm>
        </p:spPr>
        <p:txBody>
          <a:bodyPr anchor="ct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623177" y="1727014"/>
            <a:ext cx="4956175" cy="34612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D96A57-F4BE-9BFE-192B-8B6BE3EB504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112D03E-A50A-19D0-5987-28EA74509B0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5919D5AA-125E-CB20-B949-8633A826DAD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5733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D8BB-05AF-A317-C2B4-DC1CB87B9246}"/>
              </a:ext>
            </a:extLst>
          </p:cNvPr>
          <p:cNvGrpSpPr/>
          <p:nvPr/>
        </p:nvGrpSpPr>
        <p:grpSpPr>
          <a:xfrm>
            <a:off x="858371" y="971570"/>
            <a:ext cx="4708425" cy="4914861"/>
            <a:chOff x="521208" y="647905"/>
            <a:chExt cx="10797805" cy="5565740"/>
          </a:xfrm>
        </p:grpSpPr>
        <p:sp>
          <p:nvSpPr>
            <p:cNvPr id="7" name="Shape">
              <a:extLst>
                <a:ext uri="{FF2B5EF4-FFF2-40B4-BE49-F238E27FC236}">
                  <a16:creationId xmlns:a16="http://schemas.microsoft.com/office/drawing/2014/main" id="{D76689D7-5D3E-ECBB-6775-7B400A96F3D7}"/>
                </a:ext>
              </a:extLst>
            </p:cNvPr>
            <p:cNvSpPr/>
            <p:nvPr/>
          </p:nvSpPr>
          <p:spPr>
            <a:xfrm>
              <a:off x="725405" y="1009217"/>
              <a:ext cx="10593608"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93638B9C-5DAA-F32E-C1B3-8B5DF702E8BE}"/>
                </a:ext>
              </a:extLst>
            </p:cNvPr>
            <p:cNvSpPr/>
            <p:nvPr/>
          </p:nvSpPr>
          <p:spPr>
            <a:xfrm>
              <a:off x="521208" y="647905"/>
              <a:ext cx="10441168"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84027933-14DD-AC05-2EC9-CE1166FE7EDB}"/>
              </a:ext>
            </a:extLst>
          </p:cNvPr>
          <p:cNvSpPr>
            <a:spLocks noGrp="1"/>
          </p:cNvSpPr>
          <p:nvPr>
            <p:ph type="title"/>
          </p:nvPr>
        </p:nvSpPr>
        <p:spPr>
          <a:xfrm>
            <a:off x="1307593" y="1478826"/>
            <a:ext cx="3647180" cy="3744148"/>
          </a:xfrm>
        </p:spPr>
        <p:txBody>
          <a:bodyPr anchor="ct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379486" y="971569"/>
            <a:ext cx="5199866" cy="49148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C4A6CC-4DAE-D6DF-005D-9A746EA3416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2D53F9-F5D7-A57F-631C-1011FA2D28D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DF767895-A265-B576-2779-D9431696A27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871229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38F88781-30C8-3349-475F-145EFAD547E5}"/>
              </a:ext>
            </a:extLst>
          </p:cNvPr>
          <p:cNvSpPr/>
          <p:nvPr/>
        </p:nvSpPr>
        <p:spPr>
          <a:xfrm>
            <a:off x="924451" y="1290629"/>
            <a:ext cx="3469803" cy="459580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5C0C482B-4AFD-2FA3-38E4-917E66DA8BB7}"/>
              </a:ext>
            </a:extLst>
          </p:cNvPr>
          <p:cNvSpPr/>
          <p:nvPr/>
        </p:nvSpPr>
        <p:spPr>
          <a:xfrm>
            <a:off x="858371" y="971570"/>
            <a:ext cx="3378902" cy="474288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Title 1">
            <a:extLst>
              <a:ext uri="{FF2B5EF4-FFF2-40B4-BE49-F238E27FC236}">
                <a16:creationId xmlns:a16="http://schemas.microsoft.com/office/drawing/2014/main" id="{00CC4C23-E507-7EE9-B6A1-7AC512473B88}"/>
              </a:ext>
            </a:extLst>
          </p:cNvPr>
          <p:cNvSpPr>
            <a:spLocks noGrp="1"/>
          </p:cNvSpPr>
          <p:nvPr>
            <p:ph type="title"/>
          </p:nvPr>
        </p:nvSpPr>
        <p:spPr>
          <a:xfrm>
            <a:off x="1305332" y="1388700"/>
            <a:ext cx="2480605" cy="3908620"/>
          </a:xfrm>
        </p:spPr>
        <p:txBody>
          <a:bodyPr anchor="ct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206945" y="796935"/>
            <a:ext cx="6369358" cy="526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F846573-B9BF-5258-A368-AE00F48459D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FCD80948-8FBA-8AE9-029C-B469581BC9FE}"/>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7811F34A-A62C-BC8F-113D-3A7AD96EFFF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66074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518C51F0-983B-E75D-43D9-AB5A1692E483}"/>
              </a:ext>
            </a:extLst>
          </p:cNvPr>
          <p:cNvSpPr/>
          <p:nvPr/>
        </p:nvSpPr>
        <p:spPr>
          <a:xfrm>
            <a:off x="678727" y="1027243"/>
            <a:ext cx="3469803" cy="296055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4F13FE91-399F-901F-6CF0-0447176EA2EF}"/>
              </a:ext>
            </a:extLst>
          </p:cNvPr>
          <p:cNvSpPr/>
          <p:nvPr/>
        </p:nvSpPr>
        <p:spPr>
          <a:xfrm>
            <a:off x="612647" y="708184"/>
            <a:ext cx="3378902" cy="3101816"/>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Title 1">
            <a:extLst>
              <a:ext uri="{FF2B5EF4-FFF2-40B4-BE49-F238E27FC236}">
                <a16:creationId xmlns:a16="http://schemas.microsoft.com/office/drawing/2014/main" id="{830AF312-BB7E-63CF-42C0-3AAF17BB4CC9}"/>
              </a:ext>
            </a:extLst>
          </p:cNvPr>
          <p:cNvSpPr>
            <a:spLocks noGrp="1"/>
          </p:cNvSpPr>
          <p:nvPr>
            <p:ph type="title"/>
          </p:nvPr>
        </p:nvSpPr>
        <p:spPr>
          <a:xfrm>
            <a:off x="1059609" y="1170994"/>
            <a:ext cx="2474546" cy="2192044"/>
          </a:xfrm>
        </p:spPr>
        <p:txBody>
          <a:bodyPr anchor="ct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3300" y="708184"/>
            <a:ext cx="67630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C75D260-6D49-B6E6-0AF7-CB139EC2E17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CE7449F8-8E08-2E2D-E1DC-B35D55FA98C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B7485ACA-FF2D-E071-ABB4-8D1CBF292DA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39537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514175"/>
            <a:ext cx="6426389" cy="1315029"/>
          </a:xfrm>
        </p:spPr>
        <p:txBody>
          <a:bodyPr anchor="b"/>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a:prstGeom prst="rect">
            <a:avLst/>
          </a:prstGeom>
        </p:spPr>
        <p:txBody>
          <a:bodyPr/>
          <a:lstStyle/>
          <a:p>
            <a:endParaRPr lang="en-US"/>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11894081-07CB-999F-D411-9154D25C9500}"/>
              </a:ext>
            </a:extLst>
          </p:cNvPr>
          <p:cNvCxnSpPr>
            <a:cxnSpLocks/>
          </p:cNvCxnSpPr>
          <p:nvPr/>
        </p:nvCxnSpPr>
        <p:spPr>
          <a:xfrm>
            <a:off x="457108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449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3319"/>
            <a:ext cx="6339541"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a:prstGeom prst="rect">
            <a:avLst/>
          </a:prstGeom>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a:t> </a:t>
            </a:r>
          </a:p>
        </p:txBody>
      </p:sp>
      <p:cxnSp>
        <p:nvCxnSpPr>
          <p:cNvPr id="3" name="Straight Connector 2">
            <a:extLst>
              <a:ext uri="{FF2B5EF4-FFF2-40B4-BE49-F238E27FC236}">
                <a16:creationId xmlns:a16="http://schemas.microsoft.com/office/drawing/2014/main" id="{B316B204-7C08-FBD9-C195-7CBD8936FB7B}"/>
              </a:ext>
            </a:extLst>
          </p:cNvPr>
          <p:cNvCxnSpPr>
            <a:cxnSpLocks/>
          </p:cNvCxnSpPr>
          <p:nvPr/>
        </p:nvCxnSpPr>
        <p:spPr>
          <a:xfrm>
            <a:off x="761419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48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555536"/>
            <a:ext cx="6950232"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a:prstGeom prst="rect">
            <a:avLst/>
          </a:prstGeom>
        </p:spPr>
        <p:txBody>
          <a:bodyPr/>
          <a:lstStyle/>
          <a:p>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5" name="Straight Connector 4">
            <a:extLst>
              <a:ext uri="{FF2B5EF4-FFF2-40B4-BE49-F238E27FC236}">
                <a16:creationId xmlns:a16="http://schemas.microsoft.com/office/drawing/2014/main" id="{8AE22ED6-A6FC-6BAB-A8E5-6EFB749B5EC5}"/>
              </a:ext>
            </a:extLst>
          </p:cNvPr>
          <p:cNvCxnSpPr>
            <a:cxnSpLocks/>
          </p:cNvCxnSpPr>
          <p:nvPr/>
        </p:nvCxnSpPr>
        <p:spPr>
          <a:xfrm>
            <a:off x="403399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43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8A1486C-62DF-0286-F0FA-6D8E6C8513B7}"/>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p>
        </p:txBody>
      </p:sp>
      <p:sp>
        <p:nvSpPr>
          <p:cNvPr id="7" name="Text Placeholder 2">
            <a:extLst>
              <a:ext uri="{FF2B5EF4-FFF2-40B4-BE49-F238E27FC236}">
                <a16:creationId xmlns:a16="http://schemas.microsoft.com/office/drawing/2014/main" id="{F873A82E-EC69-8912-507C-DA9B307DE6F2}"/>
              </a:ext>
            </a:extLst>
          </p:cNvPr>
          <p:cNvSpPr>
            <a:spLocks noGrp="1"/>
          </p:cNvSpPr>
          <p:nvPr>
            <p:ph idx="1"/>
          </p:nvPr>
        </p:nvSpPr>
        <p:spPr>
          <a:xfrm>
            <a:off x="612647" y="1629786"/>
            <a:ext cx="1096365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0CDC75B5-A903-6188-96C8-F110399607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0" name="Date Placeholder 3">
            <a:extLst>
              <a:ext uri="{FF2B5EF4-FFF2-40B4-BE49-F238E27FC236}">
                <a16:creationId xmlns:a16="http://schemas.microsoft.com/office/drawing/2014/main" id="{B97D771A-54A9-9D83-6EAA-DDC7151C862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2" name="Slide Number Placeholder 5">
            <a:extLst>
              <a:ext uri="{FF2B5EF4-FFF2-40B4-BE49-F238E27FC236}">
                <a16:creationId xmlns:a16="http://schemas.microsoft.com/office/drawing/2014/main" id="{52259B42-FA10-6971-2364-7DC5DFA2DAA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0460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2478"/>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a:prstGeom prst="rect">
            <a:avLst/>
          </a:prstGeo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80821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64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99533"/>
            <a:ext cx="4477512" cy="1328932"/>
          </a:xfrm>
        </p:spPr>
        <p:txBody>
          <a:bodyPr anchor="b">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A54EE92A-D40E-A2FF-476E-83554812296F}"/>
              </a:ext>
            </a:extLst>
          </p:cNvPr>
          <p:cNvCxnSpPr>
            <a:cxnSpLocks/>
          </p:cNvCxnSpPr>
          <p:nvPr/>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D94575-E64C-2C45-ED82-56D9EFD2AB39}"/>
              </a:ext>
            </a:extLst>
          </p:cNvPr>
          <p:cNvCxnSpPr>
            <a:cxnSpLocks/>
          </p:cNvCxnSpPr>
          <p:nvPr userDrawn="1"/>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919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38716"/>
            <a:ext cx="4494189" cy="1288169"/>
          </a:xfrm>
        </p:spPr>
        <p:txBody>
          <a:bodyPr anchor="b">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a:prstGeom prst="rect">
            <a:avLst/>
          </a:prstGeo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a:prstGeom prst="rect">
            <a:avLst/>
          </a:prstGeom>
        </p:spPr>
        <p:txBody>
          <a:bodyPr/>
          <a:lstStyle>
            <a:lvl1pPr>
              <a:defRPr>
                <a:solidFill>
                  <a:schemeClr val="tx1"/>
                </a:solidFill>
                <a:effectLst/>
              </a:defRPr>
            </a:lvl1p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cxnSp>
        <p:nvCxnSpPr>
          <p:cNvPr id="3" name="Straight Connector 2">
            <a:extLst>
              <a:ext uri="{FF2B5EF4-FFF2-40B4-BE49-F238E27FC236}">
                <a16:creationId xmlns:a16="http://schemas.microsoft.com/office/drawing/2014/main" id="{1FAD69B9-5A14-83A8-41F7-86017A14E034}"/>
              </a:ext>
            </a:extLst>
          </p:cNvPr>
          <p:cNvCxnSpPr>
            <a:cxnSpLocks/>
          </p:cNvCxnSpPr>
          <p:nvPr/>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24A26F-E6FC-DE28-35E6-D03BF996DC47}"/>
              </a:ext>
            </a:extLst>
          </p:cNvPr>
          <p:cNvCxnSpPr>
            <a:cxnSpLocks/>
          </p:cNvCxnSpPr>
          <p:nvPr userDrawn="1"/>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232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00039"/>
            <a:ext cx="3363514" cy="1667226"/>
          </a:xfrm>
        </p:spPr>
        <p:txBody>
          <a:bodyPr anchor="b">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315569"/>
            <a:ext cx="3363513"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a:prstGeom prst="rect">
            <a:avLst/>
          </a:prstGeo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3B3C7E6A-ACFC-5D7E-62EC-7EDD357DED5D}"/>
              </a:ext>
            </a:extLst>
          </p:cNvPr>
          <p:cNvCxnSpPr>
            <a:cxnSpLocks/>
          </p:cNvCxnSpPr>
          <p:nvPr/>
        </p:nvCxnSpPr>
        <p:spPr>
          <a:xfrm>
            <a:off x="760018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17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500039"/>
            <a:ext cx="3363514" cy="1667226"/>
          </a:xfrm>
        </p:spPr>
        <p:txBody>
          <a:bodyPr anchor="b">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363513"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a:prstGeom prst="rect">
            <a:avLst/>
          </a:prstGeo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607856"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cxnSp>
        <p:nvCxnSpPr>
          <p:cNvPr id="3" name="Straight Connector 2">
            <a:extLst>
              <a:ext uri="{FF2B5EF4-FFF2-40B4-BE49-F238E27FC236}">
                <a16:creationId xmlns:a16="http://schemas.microsoft.com/office/drawing/2014/main" id="{F2A89F80-5D6A-4ABF-AB9F-E9B855484CF2}"/>
              </a:ext>
            </a:extLst>
          </p:cNvPr>
          <p:cNvCxnSpPr>
            <a:cxnSpLocks/>
          </p:cNvCxnSpPr>
          <p:nvPr/>
        </p:nvCxnSpPr>
        <p:spPr>
          <a:xfrm>
            <a:off x="459722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850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90511"/>
            <a:ext cx="2699254" cy="1858941"/>
          </a:xfrm>
        </p:spPr>
        <p:txBody>
          <a:bodyPr anchor="b"/>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EC6861E3-1150-D516-3BEE-655B15B4B936}"/>
              </a:ext>
            </a:extLst>
          </p:cNvPr>
          <p:cNvCxnSpPr>
            <a:cxnSpLocks/>
          </p:cNvCxnSpPr>
          <p:nvPr/>
        </p:nvCxnSpPr>
        <p:spPr>
          <a:xfrm>
            <a:off x="83408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271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699254" cy="1858941"/>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a:prstGeom prst="rect">
            <a:avLst/>
          </a:prstGeo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lang="en-US" dirty="0"/>
            </a:lvl1pPr>
          </a:lstStyle>
          <a:p>
            <a:r>
              <a:rPr lang="en-US"/>
              <a:t> </a:t>
            </a:r>
          </a:p>
        </p:txBody>
      </p:sp>
      <p:cxnSp>
        <p:nvCxnSpPr>
          <p:cNvPr id="3" name="Straight Connector 2">
            <a:extLst>
              <a:ext uri="{FF2B5EF4-FFF2-40B4-BE49-F238E27FC236}">
                <a16:creationId xmlns:a16="http://schemas.microsoft.com/office/drawing/2014/main" id="{94B94044-CD6D-BA64-4DAF-CF4588CD625D}"/>
              </a:ext>
            </a:extLst>
          </p:cNvPr>
          <p:cNvCxnSpPr>
            <a:cxnSpLocks/>
          </p:cNvCxnSpPr>
          <p:nvPr/>
        </p:nvCxnSpPr>
        <p:spPr>
          <a:xfrm>
            <a:off x="385504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382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457610"/>
            <a:ext cx="4019522" cy="1617925"/>
          </a:xfrm>
        </p:spPr>
        <p:txBody>
          <a:bodyPr anchor="t">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1422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10" y="4457611"/>
            <a:ext cx="6426391" cy="16179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9620E07E-3D6A-C86E-678B-DE98A157F07A}"/>
              </a:ext>
            </a:extLst>
          </p:cNvPr>
          <p:cNvCxnSpPr>
            <a:cxnSpLocks/>
          </p:cNvCxnSpPr>
          <p:nvPr/>
        </p:nvCxnSpPr>
        <p:spPr>
          <a:xfrm>
            <a:off x="0" y="414223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8AF9810-922B-05C3-1FAC-78185AB607C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323AD7B9-A665-0D5C-1732-A369FD093C99}"/>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087B8D0A-511A-808A-9972-2B279CED552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53204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60029"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B58B5EBB-F005-1B2B-24BF-B4DBB49FF96A}"/>
              </a:ext>
            </a:extLst>
          </p:cNvPr>
          <p:cNvCxnSpPr>
            <a:cxnSpLocks/>
          </p:cNvCxnSpPr>
          <p:nvPr/>
        </p:nvCxnSpPr>
        <p:spPr>
          <a:xfrm>
            <a:off x="0" y="3453964"/>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EE91E5E-1D54-4277-467D-BF89B7943D9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57E62A-1224-89D2-C4D8-65D8B0271FF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BB0821DC-7B6A-0BDA-7ED9-271E04FA2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700637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a:prstGeom prst="rect">
            <a:avLst/>
          </a:prstGeom>
        </p:spPr>
        <p:txBody>
          <a:bodyPr/>
          <a:lstStyle/>
          <a:p>
            <a:fld id="{AEAA3239-9EA4-4A65-A281-97F994456D9F}"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a:t> </a:t>
            </a:r>
          </a:p>
        </p:txBody>
      </p:sp>
      <p:cxnSp>
        <p:nvCxnSpPr>
          <p:cNvPr id="3" name="Straight Connector 2">
            <a:extLst>
              <a:ext uri="{FF2B5EF4-FFF2-40B4-BE49-F238E27FC236}">
                <a16:creationId xmlns:a16="http://schemas.microsoft.com/office/drawing/2014/main" id="{EB6FCCB7-3844-DE9F-A18B-F5FFF900264C}"/>
              </a:ext>
            </a:extLst>
          </p:cNvPr>
          <p:cNvCxnSpPr>
            <a:cxnSpLocks/>
          </p:cNvCxnSpPr>
          <p:nvPr/>
        </p:nvCxnSpPr>
        <p:spPr>
          <a:xfrm>
            <a:off x="-1" y="362589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47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7E220B-260A-1899-9D05-BB8723A88261}"/>
              </a:ext>
            </a:extLst>
          </p:cNvPr>
          <p:cNvGrpSpPr/>
          <p:nvPr/>
        </p:nvGrpSpPr>
        <p:grpSpPr>
          <a:xfrm>
            <a:off x="6941116" y="366348"/>
            <a:ext cx="4886768" cy="6125303"/>
            <a:chOff x="521210" y="647905"/>
            <a:chExt cx="11365967" cy="5565740"/>
          </a:xfrm>
        </p:grpSpPr>
        <p:sp>
          <p:nvSpPr>
            <p:cNvPr id="5" name="Shape 2">
              <a:extLst>
                <a:ext uri="{FF2B5EF4-FFF2-40B4-BE49-F238E27FC236}">
                  <a16:creationId xmlns:a16="http://schemas.microsoft.com/office/drawing/2014/main" id="{91ECAE7C-A949-93C0-3EB3-0B16C6DAC3B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C0165170-3C5A-515F-1EA4-AA3CB178D565}"/>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77F9E3EB-FD43-A59C-A54A-F11FA9251FDC}"/>
              </a:ext>
            </a:extLst>
          </p:cNvPr>
          <p:cNvSpPr>
            <a:spLocks noGrp="1"/>
          </p:cNvSpPr>
          <p:nvPr>
            <p:ph type="title"/>
          </p:nvPr>
        </p:nvSpPr>
        <p:spPr>
          <a:xfrm>
            <a:off x="7168896" y="1129554"/>
            <a:ext cx="4219626" cy="3475236"/>
          </a:xfrm>
        </p:spPr>
        <p:txBody>
          <a:bodyPr anchor="b">
            <a:normAutofit/>
          </a:bodyPr>
          <a:lstStyle>
            <a:lvl1pPr>
              <a:defRPr sz="4800"/>
            </a:lvl1pPr>
          </a:lstStyle>
          <a:p>
            <a:r>
              <a:rPr lang="en-US"/>
              <a:t>Click to edit Master title style</a:t>
            </a:r>
          </a:p>
        </p:txBody>
      </p:sp>
      <p:sp>
        <p:nvSpPr>
          <p:cNvPr id="15" name="Subtitle 2">
            <a:extLst>
              <a:ext uri="{FF2B5EF4-FFF2-40B4-BE49-F238E27FC236}">
                <a16:creationId xmlns:a16="http://schemas.microsoft.com/office/drawing/2014/main" id="{56AC0B9A-E217-462C-714E-6E5BE5799003}"/>
              </a:ext>
            </a:extLst>
          </p:cNvPr>
          <p:cNvSpPr>
            <a:spLocks noGrp="1"/>
          </p:cNvSpPr>
          <p:nvPr>
            <p:ph type="subTitle" idx="1"/>
          </p:nvPr>
        </p:nvSpPr>
        <p:spPr>
          <a:xfrm>
            <a:off x="7168895" y="4731335"/>
            <a:ext cx="4219626" cy="1184585"/>
          </a:xfrm>
        </p:spPr>
        <p:txBody>
          <a:bodyPr vert="horz" lIns="91440" tIns="45720" rIns="91440" bIns="45720" rtlCol="0" anchor="t">
            <a:normAutofit/>
          </a:bodyPr>
          <a:lstStyle>
            <a:lvl1pPr marL="0" indent="0">
              <a:buNone/>
              <a:defRPr lang="en-US" sz="1600" cap="all" baseline="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cxnSp>
        <p:nvCxnSpPr>
          <p:cNvPr id="12" name="Straight Connector 11">
            <a:extLst>
              <a:ext uri="{FF2B5EF4-FFF2-40B4-BE49-F238E27FC236}">
                <a16:creationId xmlns:a16="http://schemas.microsoft.com/office/drawing/2014/main" id="{AF16905E-92F3-BA17-041B-A2D4BCBF5BB2}"/>
              </a:ext>
            </a:extLst>
          </p:cNvPr>
          <p:cNvCxnSpPr>
            <a:cxnSpLocks/>
          </p:cNvCxnSpPr>
          <p:nvPr userDrawn="1"/>
        </p:nvCxnSpPr>
        <p:spPr>
          <a:xfrm>
            <a:off x="659257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206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38424"/>
            <a:ext cx="4485564" cy="4488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a:prstGeom prst="rect">
            <a:avLst/>
          </a:prstGeo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a:prstGeom prst="rect">
            <a:avLst/>
          </a:prstGeom>
        </p:spPr>
        <p:txBody>
          <a:bodyPr/>
          <a:lstStyle/>
          <a:p>
            <a:fld id="{AEAA3239-9EA4-4A65-A281-97F994456D9F}" type="slidenum">
              <a:rPr lang="en-US" smtClean="0"/>
              <a:t>‹#›</a:t>
            </a:fld>
            <a:endParaRPr lang="en-US"/>
          </a:p>
        </p:txBody>
      </p:sp>
      <p:sp>
        <p:nvSpPr>
          <p:cNvPr id="3" name="Shape">
            <a:extLst>
              <a:ext uri="{FF2B5EF4-FFF2-40B4-BE49-F238E27FC236}">
                <a16:creationId xmlns:a16="http://schemas.microsoft.com/office/drawing/2014/main" id="{7D2E59BA-BC78-5994-0E85-6CEE8FE1A2C7}"/>
              </a:ext>
            </a:extLst>
          </p:cNvPr>
          <p:cNvSpPr/>
          <p:nvPr/>
        </p:nvSpPr>
        <p:spPr>
          <a:xfrm>
            <a:off x="5774454" y="2174531"/>
            <a:ext cx="5804899" cy="415206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5" name="Picture Placeholder 10">
            <a:extLst>
              <a:ext uri="{FF2B5EF4-FFF2-40B4-BE49-F238E27FC236}">
                <a16:creationId xmlns:a16="http://schemas.microsoft.com/office/drawing/2014/main" id="{7C8527F9-0AAC-2962-54C9-733B06E86439}"/>
              </a:ext>
            </a:extLst>
          </p:cNvPr>
          <p:cNvSpPr>
            <a:spLocks noGrp="1"/>
          </p:cNvSpPr>
          <p:nvPr>
            <p:ph type="pic" sz="quarter" idx="18" hasCustomPrompt="1"/>
          </p:nvPr>
        </p:nvSpPr>
        <p:spPr>
          <a:xfrm>
            <a:off x="5644314" y="1838424"/>
            <a:ext cx="5715205" cy="429232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a:t> </a:t>
            </a:r>
          </a:p>
        </p:txBody>
      </p:sp>
    </p:spTree>
    <p:extLst>
      <p:ext uri="{BB962C8B-B14F-4D97-AF65-F5344CB8AC3E}">
        <p14:creationId xmlns:p14="http://schemas.microsoft.com/office/powerpoint/2010/main" val="22652645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50FC415C-6548-7A71-9590-9F59EEF87C10}"/>
              </a:ext>
            </a:extLst>
          </p:cNvPr>
          <p:cNvSpPr/>
          <p:nvPr/>
        </p:nvSpPr>
        <p:spPr>
          <a:xfrm>
            <a:off x="5440228" y="2239339"/>
            <a:ext cx="6139125" cy="3880753"/>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113357"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0">
            <a:extLst>
              <a:ext uri="{FF2B5EF4-FFF2-40B4-BE49-F238E27FC236}">
                <a16:creationId xmlns:a16="http://schemas.microsoft.com/office/drawing/2014/main" id="{5013ECA8-A109-DA0B-779F-91413FC01923}"/>
              </a:ext>
            </a:extLst>
          </p:cNvPr>
          <p:cNvSpPr>
            <a:spLocks noGrp="1"/>
          </p:cNvSpPr>
          <p:nvPr>
            <p:ph type="pic" sz="quarter" idx="18" hasCustomPrompt="1"/>
          </p:nvPr>
        </p:nvSpPr>
        <p:spPr>
          <a:xfrm>
            <a:off x="5315252" y="1912398"/>
            <a:ext cx="6044267" cy="401184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lang="en-US" dirty="0"/>
            </a:lvl1pPr>
          </a:lstStyle>
          <a:p>
            <a:r>
              <a:rPr lang="en-US"/>
              <a:t> </a:t>
            </a:r>
          </a:p>
        </p:txBody>
      </p:sp>
      <p:sp>
        <p:nvSpPr>
          <p:cNvPr id="7" name="Footer Placeholder 4">
            <a:extLst>
              <a:ext uri="{FF2B5EF4-FFF2-40B4-BE49-F238E27FC236}">
                <a16:creationId xmlns:a16="http://schemas.microsoft.com/office/drawing/2014/main" id="{F87E7E84-44E5-0E60-3EE3-8737B2A18FA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38E621FE-7CC2-0C35-A07D-B3FC44FD4C2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A00CB403-B088-E56C-7827-A20ABF5769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86203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2677956A-C88F-78CB-7428-13BB3FEF3483}"/>
              </a:ext>
            </a:extLst>
          </p:cNvPr>
          <p:cNvSpPr/>
          <p:nvPr/>
        </p:nvSpPr>
        <p:spPr>
          <a:xfrm>
            <a:off x="739739" y="1970410"/>
            <a:ext cx="5804899" cy="434956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anchor="b"/>
          <a:lstStyle/>
          <a:p>
            <a:r>
              <a:rPr lang="en-US"/>
              <a:t>Click to edit Master title style</a:t>
            </a:r>
          </a:p>
        </p:txBody>
      </p:sp>
      <p:sp>
        <p:nvSpPr>
          <p:cNvPr id="5" name="Picture Placeholder 10">
            <a:extLst>
              <a:ext uri="{FF2B5EF4-FFF2-40B4-BE49-F238E27FC236}">
                <a16:creationId xmlns:a16="http://schemas.microsoft.com/office/drawing/2014/main" id="{186B2304-4EA6-E2B5-F4F8-D1686841F0A1}"/>
              </a:ext>
            </a:extLst>
          </p:cNvPr>
          <p:cNvSpPr>
            <a:spLocks noGrp="1"/>
          </p:cNvSpPr>
          <p:nvPr>
            <p:ph type="pic" sz="quarter" idx="18" hasCustomPrompt="1"/>
          </p:nvPr>
        </p:nvSpPr>
        <p:spPr>
          <a:xfrm>
            <a:off x="609599" y="1627632"/>
            <a:ext cx="5715205" cy="4496489"/>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627632"/>
            <a:ext cx="4479145" cy="46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a:prstGeom prst="rect">
            <a:avLst/>
          </a:prstGeo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955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D5D7C530-B577-9E02-8A60-5EDBB72006B5}"/>
              </a:ext>
            </a:extLst>
          </p:cNvPr>
          <p:cNvSpPr/>
          <p:nvPr/>
        </p:nvSpPr>
        <p:spPr>
          <a:xfrm>
            <a:off x="675680" y="2516628"/>
            <a:ext cx="4609551" cy="3620904"/>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anchor="t">
            <a:normAutofit/>
          </a:bodyPr>
          <a:lstStyle>
            <a:lvl1pPr>
              <a:defRPr sz="3600"/>
            </a:lvl1pPr>
          </a:lstStyle>
          <a:p>
            <a:r>
              <a:rPr lang="en-US"/>
              <a:t>Click to edit Master title style</a:t>
            </a:r>
          </a:p>
        </p:txBody>
      </p:sp>
      <p:sp>
        <p:nvSpPr>
          <p:cNvPr id="4" name="Picture Placeholder 10">
            <a:extLst>
              <a:ext uri="{FF2B5EF4-FFF2-40B4-BE49-F238E27FC236}">
                <a16:creationId xmlns:a16="http://schemas.microsoft.com/office/drawing/2014/main" id="{4F75EDFE-D268-4D74-752B-6DB079CF1C9C}"/>
              </a:ext>
            </a:extLst>
          </p:cNvPr>
          <p:cNvSpPr>
            <a:spLocks noGrp="1"/>
          </p:cNvSpPr>
          <p:nvPr>
            <p:ph type="pic" sz="quarter" idx="15" hasCustomPrompt="1"/>
          </p:nvPr>
        </p:nvSpPr>
        <p:spPr>
          <a:xfrm>
            <a:off x="609599" y="2173850"/>
            <a:ext cx="4488792" cy="379367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6B72A591-427A-90CA-36AE-C150001B388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9FBD4796-905C-132A-092E-22E9AF1B017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FFED0402-467D-E037-9829-BCC7DE3B8845}"/>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249996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6E70FB67-0F80-BE17-D86B-F8A00D36D16F}"/>
              </a:ext>
            </a:extLst>
          </p:cNvPr>
          <p:cNvSpPr/>
          <p:nvPr/>
        </p:nvSpPr>
        <p:spPr>
          <a:xfrm>
            <a:off x="792041" y="2637923"/>
            <a:ext cx="3529341" cy="3508440"/>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anchor="t">
            <a:no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5960" y="2295145"/>
            <a:ext cx="3436881" cy="367584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82135E48-6254-45C6-7DDB-66AFB41506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DE660DF9-E1C4-5761-5FC3-5D2AEF15370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BEF33CE-9AB9-2977-453D-017FBD4238B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288859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5" name="Title 9">
            <a:extLst>
              <a:ext uri="{FF2B5EF4-FFF2-40B4-BE49-F238E27FC236}">
                <a16:creationId xmlns:a16="http://schemas.microsoft.com/office/drawing/2014/main" id="{213AB558-35C1-4A44-D31A-525DE98EC36A}"/>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a:t>Click to edit Master title style</a:t>
            </a:r>
          </a:p>
        </p:txBody>
      </p:sp>
      <p:sp>
        <p:nvSpPr>
          <p:cNvPr id="4" name="Content Placeholder 5">
            <a:extLst>
              <a:ext uri="{FF2B5EF4-FFF2-40B4-BE49-F238E27FC236}">
                <a16:creationId xmlns:a16="http://schemas.microsoft.com/office/drawing/2014/main" id="{0A5A92EC-E3FB-31E9-61F0-EE7ECD707D39}"/>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a:t>##%</a:t>
            </a:r>
          </a:p>
        </p:txBody>
      </p:sp>
      <p:sp>
        <p:nvSpPr>
          <p:cNvPr id="8" name="Footer Placeholder 4">
            <a:extLst>
              <a:ext uri="{FF2B5EF4-FFF2-40B4-BE49-F238E27FC236}">
                <a16:creationId xmlns:a16="http://schemas.microsoft.com/office/drawing/2014/main" id="{0772E3F0-624C-9464-9338-4D71D7C1241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DDC64F13-B276-91F5-3FAF-69DAEAF48A4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7A266EE2-59A7-B270-100C-C647392CA5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52892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10" name="Title 9">
            <a:extLst>
              <a:ext uri="{FF2B5EF4-FFF2-40B4-BE49-F238E27FC236}">
                <a16:creationId xmlns:a16="http://schemas.microsoft.com/office/drawing/2014/main" id="{CFF24796-27C6-1A14-59BA-1D20CAD01649}"/>
              </a:ext>
            </a:extLst>
          </p:cNvPr>
          <p:cNvSpPr>
            <a:spLocks noGrp="1"/>
          </p:cNvSpPr>
          <p:nvPr>
            <p:ph type="title"/>
          </p:nvPr>
        </p:nvSpPr>
        <p:spPr>
          <a:xfrm>
            <a:off x="1042666" y="4411825"/>
            <a:ext cx="8385556" cy="1500447"/>
          </a:xfrm>
        </p:spPr>
        <p:txBody>
          <a:bodyPr>
            <a:normAutofit/>
          </a:bodyPr>
          <a:lstStyle>
            <a:lvl1pPr>
              <a:lnSpc>
                <a:spcPct val="120000"/>
              </a:lnSpc>
              <a:spcBef>
                <a:spcPts val="1000"/>
              </a:spcBef>
              <a:defRPr sz="2400" cap="all" baseline="0">
                <a:latin typeface="+mn-lt"/>
              </a:defRPr>
            </a:lvl1pPr>
          </a:lstStyle>
          <a:p>
            <a:r>
              <a:rPr lang="en-US"/>
              <a:t>Click to edit Master title style</a:t>
            </a:r>
          </a:p>
        </p:txBody>
      </p:sp>
      <p:sp>
        <p:nvSpPr>
          <p:cNvPr id="6" name="Content Placeholder 5">
            <a:extLst>
              <a:ext uri="{FF2B5EF4-FFF2-40B4-BE49-F238E27FC236}">
                <a16:creationId xmlns:a16="http://schemas.microsoft.com/office/drawing/2014/main" id="{339E7A66-804B-6952-8FF1-16C74E3D536B}"/>
              </a:ext>
            </a:extLst>
          </p:cNvPr>
          <p:cNvSpPr>
            <a:spLocks noGrp="1"/>
          </p:cNvSpPr>
          <p:nvPr>
            <p:ph sz="quarter" idx="10" hasCustomPrompt="1"/>
          </p:nvPr>
        </p:nvSpPr>
        <p:spPr>
          <a:xfrm>
            <a:off x="1042666" y="731564"/>
            <a:ext cx="9918700" cy="3680261"/>
          </a:xfrm>
        </p:spPr>
        <p:txBody>
          <a:bodyPr anchor="b">
            <a:noAutofit/>
          </a:bodyPr>
          <a:lstStyle>
            <a:lvl1pPr marL="0" indent="0">
              <a:lnSpc>
                <a:spcPct val="90000"/>
              </a:lnSpc>
              <a:buNone/>
              <a:defRPr sz="23200">
                <a:latin typeface="+mj-lt"/>
              </a:defRPr>
            </a:lvl1pPr>
          </a:lstStyle>
          <a:p>
            <a:pPr lvl="0"/>
            <a:r>
              <a:rPr lang="en-US"/>
              <a:t>##%</a:t>
            </a:r>
          </a:p>
        </p:txBody>
      </p:sp>
      <p:sp>
        <p:nvSpPr>
          <p:cNvPr id="8" name="Footer Placeholder 4">
            <a:extLst>
              <a:ext uri="{FF2B5EF4-FFF2-40B4-BE49-F238E27FC236}">
                <a16:creationId xmlns:a16="http://schemas.microsoft.com/office/drawing/2014/main" id="{48B0C2F5-833E-589B-382A-13B46D9A4B26}"/>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FB498214-05A5-D7BC-183C-F46B38033726}"/>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21D5C440-7C25-FCBF-0AFD-9A43D18655E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4634193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6" name="Title 9">
            <a:extLst>
              <a:ext uri="{FF2B5EF4-FFF2-40B4-BE49-F238E27FC236}">
                <a16:creationId xmlns:a16="http://schemas.microsoft.com/office/drawing/2014/main" id="{966F0FDE-BE83-A597-B207-9E1836880992}"/>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a:t>Click to edit Master title style</a:t>
            </a:r>
          </a:p>
        </p:txBody>
      </p:sp>
      <p:sp>
        <p:nvSpPr>
          <p:cNvPr id="5" name="Content Placeholder 5">
            <a:extLst>
              <a:ext uri="{FF2B5EF4-FFF2-40B4-BE49-F238E27FC236}">
                <a16:creationId xmlns:a16="http://schemas.microsoft.com/office/drawing/2014/main" id="{AECA9D19-419F-EF79-9149-F59A94F89DF0}"/>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a:t>##%</a:t>
            </a:r>
          </a:p>
        </p:txBody>
      </p:sp>
      <p:sp>
        <p:nvSpPr>
          <p:cNvPr id="8" name="Footer Placeholder 4">
            <a:extLst>
              <a:ext uri="{FF2B5EF4-FFF2-40B4-BE49-F238E27FC236}">
                <a16:creationId xmlns:a16="http://schemas.microsoft.com/office/drawing/2014/main" id="{F573A4C0-0776-77C6-66AA-8AB5D53B5E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22B00FB5-92F5-2777-E446-7B3B689332FF}"/>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0F52380C-3432-CA29-4761-532477B722E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480754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A53F8570-6B05-5072-2FE4-39B21A8F9EA3}"/>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08F171EE-5BF3-25A4-19B0-5E5E7959125A}"/>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9927" y="1322671"/>
            <a:ext cx="9298005" cy="3907858"/>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7CE3EBB0-2A3C-612E-DC6C-0AE876654FE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075E6F7F-E895-1277-02D6-F925FA6D27A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39676103-43BF-3489-0BCB-B1D89DE77C04}"/>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7199361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67509756-1709-4FB3-87C9-65E52F8A642D}"/>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CF72170A-AA7E-9DE2-6ECB-19945A37EAD7}"/>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C3C9F461-9F58-7EDE-FFF1-E8FCAD2E23AE}"/>
              </a:ext>
            </a:extLst>
          </p:cNvPr>
          <p:cNvSpPr>
            <a:spLocks noGrp="1"/>
          </p:cNvSpPr>
          <p:nvPr>
            <p:ph sz="quarter" idx="14" hasCustomPrompt="1"/>
          </p:nvPr>
        </p:nvSpPr>
        <p:spPr>
          <a:xfrm>
            <a:off x="1319927" y="1322104"/>
            <a:ext cx="9297987" cy="3908425"/>
          </a:xfrm>
        </p:spPr>
        <p:txBody>
          <a:bodyPr anchor="ctr">
            <a:noAutofit/>
          </a:bodyPr>
          <a:lstStyle>
            <a:lvl1pPr marL="0" indent="0">
              <a:lnSpc>
                <a:spcPct val="90000"/>
              </a:lnSpc>
              <a:buNone/>
              <a:defRPr sz="6000" b="1" cap="all" baseline="0"/>
            </a:lvl1pPr>
            <a:lvl2pPr marL="228600" indent="0">
              <a:lnSpc>
                <a:spcPct val="90000"/>
              </a:lnSpc>
              <a:buNone/>
              <a:defRPr sz="5400"/>
            </a:lvl2pPr>
            <a:lvl3pPr marL="457200" indent="0">
              <a:lnSpc>
                <a:spcPct val="90000"/>
              </a:lnSpc>
              <a:buNone/>
              <a:defRPr sz="4800"/>
            </a:lvl3pPr>
            <a:lvl4pPr marL="685800" indent="0">
              <a:lnSpc>
                <a:spcPct val="90000"/>
              </a:lnSpc>
              <a:buNone/>
              <a:defRPr sz="4400"/>
            </a:lvl4pPr>
            <a:lvl5pPr marL="914400" indent="0">
              <a:lnSpc>
                <a:spcPct val="90000"/>
              </a:lnSpc>
              <a:buNone/>
              <a:defRPr sz="400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B368E2D6-4C18-38E3-8152-99531147293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9CB827A9-A5DE-C188-2939-D60BED18436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4" name="Slide Number Placeholder 5">
            <a:extLst>
              <a:ext uri="{FF2B5EF4-FFF2-40B4-BE49-F238E27FC236}">
                <a16:creationId xmlns:a16="http://schemas.microsoft.com/office/drawing/2014/main" id="{2FEBF00D-1E46-AF2D-0D8E-2F38D533C171}"/>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1223386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F24906-AE7E-6354-BEF6-653E4278B8E2}"/>
              </a:ext>
            </a:extLst>
          </p:cNvPr>
          <p:cNvGrpSpPr/>
          <p:nvPr/>
        </p:nvGrpSpPr>
        <p:grpSpPr>
          <a:xfrm>
            <a:off x="365760" y="366348"/>
            <a:ext cx="4886768" cy="6125303"/>
            <a:chOff x="521210" y="647905"/>
            <a:chExt cx="11365967" cy="5565740"/>
          </a:xfrm>
        </p:grpSpPr>
        <p:sp>
          <p:nvSpPr>
            <p:cNvPr id="8" name="Shape 2">
              <a:extLst>
                <a:ext uri="{FF2B5EF4-FFF2-40B4-BE49-F238E27FC236}">
                  <a16:creationId xmlns:a16="http://schemas.microsoft.com/office/drawing/2014/main" id="{97863BD0-3668-62B2-C6F4-BD77D371C35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A731F6E5-8C9E-C424-E6F3-6E6FC4DD5464}"/>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5" name="Title 4">
            <a:extLst>
              <a:ext uri="{FF2B5EF4-FFF2-40B4-BE49-F238E27FC236}">
                <a16:creationId xmlns:a16="http://schemas.microsoft.com/office/drawing/2014/main" id="{1FE1C070-AE3A-DBC9-E7FC-B233E403A44B}"/>
              </a:ext>
            </a:extLst>
          </p:cNvPr>
          <p:cNvSpPr>
            <a:spLocks noGrp="1"/>
          </p:cNvSpPr>
          <p:nvPr>
            <p:ph type="title"/>
          </p:nvPr>
        </p:nvSpPr>
        <p:spPr>
          <a:xfrm>
            <a:off x="593541" y="603503"/>
            <a:ext cx="4235820" cy="3739895"/>
          </a:xfrm>
        </p:spPr>
        <p:txBody>
          <a:bodyPr>
            <a:normAutofit/>
          </a:bodyPr>
          <a:lstStyle>
            <a:lvl1pPr>
              <a:defRPr sz="5200"/>
            </a:lvl1pPr>
          </a:lstStyle>
          <a:p>
            <a:r>
              <a:rPr lang="en-US"/>
              <a:t>Click to edit Master title style</a:t>
            </a:r>
          </a:p>
        </p:txBody>
      </p:sp>
      <p:sp>
        <p:nvSpPr>
          <p:cNvPr id="13" name="Subtitle 2">
            <a:extLst>
              <a:ext uri="{FF2B5EF4-FFF2-40B4-BE49-F238E27FC236}">
                <a16:creationId xmlns:a16="http://schemas.microsoft.com/office/drawing/2014/main" id="{2F9F140D-1A01-09CE-B008-51350362BB32}"/>
              </a:ext>
            </a:extLst>
          </p:cNvPr>
          <p:cNvSpPr>
            <a:spLocks noGrp="1"/>
          </p:cNvSpPr>
          <p:nvPr>
            <p:ph type="subTitle" idx="1"/>
          </p:nvPr>
        </p:nvSpPr>
        <p:spPr>
          <a:xfrm>
            <a:off x="593541" y="4661255"/>
            <a:ext cx="4235820" cy="1380744"/>
          </a:xfrm>
        </p:spPr>
        <p:txBody>
          <a:bodyPr vert="horz" lIns="91440" tIns="45720" rIns="91440" bIns="45720" rtlCol="0" anchor="b">
            <a:normAutofit/>
          </a:bodyPr>
          <a:lstStyle>
            <a:lvl1pPr marL="0" indent="0">
              <a:buNone/>
              <a:defRPr lang="en-US" sz="1800" cap="all" baseline="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613962" y="0"/>
            <a:ext cx="6578038"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cxnSp>
        <p:nvCxnSpPr>
          <p:cNvPr id="10" name="Straight Connector 9">
            <a:extLst>
              <a:ext uri="{FF2B5EF4-FFF2-40B4-BE49-F238E27FC236}">
                <a16:creationId xmlns:a16="http://schemas.microsoft.com/office/drawing/2014/main" id="{E33280CB-6F3A-4AAC-F373-F6910037E871}"/>
              </a:ext>
            </a:extLst>
          </p:cNvPr>
          <p:cNvCxnSpPr>
            <a:cxnSpLocks/>
          </p:cNvCxnSpPr>
          <p:nvPr/>
        </p:nvCxnSpPr>
        <p:spPr>
          <a:xfrm>
            <a:off x="5594712"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6843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F509C9-EBD3-FFB9-4531-BBE9EE870C9B}"/>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F77DADAD-5C68-8B22-D7D6-9EFA4FCE9FBF}"/>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C84AEDAF-DA87-0FC6-A421-8548D43C9150}"/>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9" name="Content Placeholder 6">
            <a:extLst>
              <a:ext uri="{FF2B5EF4-FFF2-40B4-BE49-F238E27FC236}">
                <a16:creationId xmlns:a16="http://schemas.microsoft.com/office/drawing/2014/main" id="{3F4551C1-F77D-5DEA-D4A6-E296C313BDBD}"/>
              </a:ext>
            </a:extLst>
          </p:cNvPr>
          <p:cNvSpPr>
            <a:spLocks noGrp="1"/>
          </p:cNvSpPr>
          <p:nvPr>
            <p:ph sz="quarter" idx="13" hasCustomPrompt="1"/>
          </p:nvPr>
        </p:nvSpPr>
        <p:spPr>
          <a:xfrm>
            <a:off x="811593" y="844209"/>
            <a:ext cx="10362510" cy="4968161"/>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C2AFDFC-279D-866C-97E4-0413DAD3750E}"/>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D329DF21-7E57-6F8D-84A6-32DD2CDC664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8" name="Slide Number Placeholder 5">
            <a:extLst>
              <a:ext uri="{FF2B5EF4-FFF2-40B4-BE49-F238E27FC236}">
                <a16:creationId xmlns:a16="http://schemas.microsoft.com/office/drawing/2014/main" id="{7F0DFF13-FAC1-37BC-2037-41048E69625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5600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6" name="Title 7">
            <a:extLst>
              <a:ext uri="{FF2B5EF4-FFF2-40B4-BE49-F238E27FC236}">
                <a16:creationId xmlns:a16="http://schemas.microsoft.com/office/drawing/2014/main" id="{C8B71B71-DED1-B066-5130-1F2DE6145746}"/>
              </a:ext>
            </a:extLst>
          </p:cNvPr>
          <p:cNvSpPr>
            <a:spLocks noGrp="1"/>
          </p:cNvSpPr>
          <p:nvPr>
            <p:ph type="title" hasCustomPrompt="1"/>
          </p:nvPr>
        </p:nvSpPr>
        <p:spPr>
          <a:xfrm>
            <a:off x="1263157" y="4171150"/>
            <a:ext cx="9427773" cy="466344"/>
          </a:xfrm>
        </p:spPr>
        <p:txBody>
          <a:bodyPr anchor="ctr">
            <a:normAutofit/>
          </a:bodyPr>
          <a:lstStyle>
            <a:lvl1pPr algn="ctr">
              <a:lnSpc>
                <a:spcPct val="120000"/>
              </a:lnSpc>
              <a:defRPr sz="2200" b="1" cap="all" baseline="0">
                <a:latin typeface="+mn-lt"/>
              </a:defRPr>
            </a:lvl1pPr>
          </a:lstStyle>
          <a:p>
            <a:r>
              <a:rPr lang="en-US"/>
              <a:t>Quote Author</a:t>
            </a:r>
          </a:p>
        </p:txBody>
      </p:sp>
      <p:sp>
        <p:nvSpPr>
          <p:cNvPr id="2" name="Content Placeholder 6">
            <a:extLst>
              <a:ext uri="{FF2B5EF4-FFF2-40B4-BE49-F238E27FC236}">
                <a16:creationId xmlns:a16="http://schemas.microsoft.com/office/drawing/2014/main" id="{764B92A2-9C11-A473-0B3F-CAAD66CB9FFC}"/>
              </a:ext>
            </a:extLst>
          </p:cNvPr>
          <p:cNvSpPr>
            <a:spLocks noGrp="1"/>
          </p:cNvSpPr>
          <p:nvPr>
            <p:ph sz="quarter" idx="10" hasCustomPrompt="1"/>
          </p:nvPr>
        </p:nvSpPr>
        <p:spPr>
          <a:xfrm>
            <a:off x="1050623" y="1475874"/>
            <a:ext cx="9852843" cy="2393479"/>
          </a:xfrm>
        </p:spPr>
        <p:txBody>
          <a:bodyPr anchor="b">
            <a:normAutofit/>
          </a:bodyPr>
          <a:lstStyle>
            <a:lvl1pPr marL="228600" indent="0" algn="ctr">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add Quote</a:t>
            </a:r>
          </a:p>
        </p:txBody>
      </p:sp>
      <p:sp>
        <p:nvSpPr>
          <p:cNvPr id="4" name="Footer Placeholder 4">
            <a:extLst>
              <a:ext uri="{FF2B5EF4-FFF2-40B4-BE49-F238E27FC236}">
                <a16:creationId xmlns:a16="http://schemas.microsoft.com/office/drawing/2014/main" id="{B47B8EDB-536A-003E-AE0A-AB072C6BD4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F59023AF-254C-8366-C5DA-6778C61166A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BCDA5A3A-7694-A45B-B5A0-90DAAB4B23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8720286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3"/>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8" name="Title 7">
            <a:extLst>
              <a:ext uri="{FF2B5EF4-FFF2-40B4-BE49-F238E27FC236}">
                <a16:creationId xmlns:a16="http://schemas.microsoft.com/office/drawing/2014/main" id="{F1D793A1-BF22-DDD0-DBA9-DEFF700F008F}"/>
              </a:ext>
            </a:extLst>
          </p:cNvPr>
          <p:cNvSpPr>
            <a:spLocks noGrp="1"/>
          </p:cNvSpPr>
          <p:nvPr>
            <p:ph type="title" hasCustomPrompt="1"/>
          </p:nvPr>
        </p:nvSpPr>
        <p:spPr>
          <a:xfrm>
            <a:off x="800100" y="4935583"/>
            <a:ext cx="9427773" cy="466344"/>
          </a:xfrm>
        </p:spPr>
        <p:txBody>
          <a:bodyPr anchor="ctr">
            <a:normAutofit/>
          </a:bodyPr>
          <a:lstStyle>
            <a:lvl1pPr>
              <a:lnSpc>
                <a:spcPct val="120000"/>
              </a:lnSpc>
              <a:defRPr sz="2200" b="1" cap="all" baseline="0">
                <a:latin typeface="+mn-lt"/>
              </a:defRPr>
            </a:lvl1pPr>
          </a:lstStyle>
          <a:p>
            <a:r>
              <a:rPr lang="en-US"/>
              <a:t>Quote Author</a:t>
            </a:r>
          </a:p>
        </p:txBody>
      </p:sp>
      <p:sp>
        <p:nvSpPr>
          <p:cNvPr id="7" name="Content Placeholder 6">
            <a:extLst>
              <a:ext uri="{FF2B5EF4-FFF2-40B4-BE49-F238E27FC236}">
                <a16:creationId xmlns:a16="http://schemas.microsoft.com/office/drawing/2014/main" id="{3B302FB0-A6C5-BD5A-AF43-984A6C3F8682}"/>
              </a:ext>
            </a:extLst>
          </p:cNvPr>
          <p:cNvSpPr>
            <a:spLocks noGrp="1"/>
          </p:cNvSpPr>
          <p:nvPr>
            <p:ph sz="quarter" idx="10" hasCustomPrompt="1"/>
          </p:nvPr>
        </p:nvSpPr>
        <p:spPr>
          <a:xfrm>
            <a:off x="800100" y="1365758"/>
            <a:ext cx="9898063" cy="3308350"/>
          </a:xfrm>
        </p:spPr>
        <p:txBody>
          <a:bodyPr anchor="ctr">
            <a:normAutofit/>
          </a:bodyPr>
          <a:lstStyle>
            <a:lvl1pPr marL="228600" indent="0">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add Quote</a:t>
            </a:r>
          </a:p>
        </p:txBody>
      </p:sp>
      <p:sp>
        <p:nvSpPr>
          <p:cNvPr id="3" name="Footer Placeholder 4">
            <a:extLst>
              <a:ext uri="{FF2B5EF4-FFF2-40B4-BE49-F238E27FC236}">
                <a16:creationId xmlns:a16="http://schemas.microsoft.com/office/drawing/2014/main" id="{90B46980-787B-28B2-BEF9-0889894EF45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CA696B03-9BC5-E21E-A5FD-103860D280D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AB97DCEF-D6BB-4719-2240-3051D4DDED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96366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2"/>
        </a:solidFill>
        <a:effectLst/>
      </p:bgPr>
    </p:bg>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7FA2DADE-9D41-2081-4A77-1D5CE9B7776B}"/>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D138D331-ECD1-1788-A7CA-448A49C9F489}"/>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4" name="Title 7">
            <a:extLst>
              <a:ext uri="{FF2B5EF4-FFF2-40B4-BE49-F238E27FC236}">
                <a16:creationId xmlns:a16="http://schemas.microsoft.com/office/drawing/2014/main" id="{B18BA15F-A0BE-EFD1-7E68-4B1BD84BEB67}"/>
              </a:ext>
            </a:extLst>
          </p:cNvPr>
          <p:cNvSpPr>
            <a:spLocks noGrp="1"/>
          </p:cNvSpPr>
          <p:nvPr>
            <p:ph type="title" hasCustomPrompt="1"/>
          </p:nvPr>
        </p:nvSpPr>
        <p:spPr>
          <a:xfrm>
            <a:off x="1236585" y="4526280"/>
            <a:ext cx="9108208" cy="466344"/>
          </a:xfrm>
        </p:spPr>
        <p:txBody>
          <a:bodyPr anchor="ctr">
            <a:normAutofit/>
          </a:bodyPr>
          <a:lstStyle>
            <a:lvl1pPr>
              <a:lnSpc>
                <a:spcPct val="120000"/>
              </a:lnSpc>
              <a:defRPr sz="2200" b="1" cap="all" baseline="0">
                <a:latin typeface="+mn-lt"/>
              </a:defRPr>
            </a:lvl1pPr>
          </a:lstStyle>
          <a:p>
            <a:r>
              <a:rPr lang="en-US"/>
              <a:t>Quote Author</a:t>
            </a:r>
          </a:p>
        </p:txBody>
      </p:sp>
      <p:sp>
        <p:nvSpPr>
          <p:cNvPr id="3" name="Content Placeholder 6">
            <a:extLst>
              <a:ext uri="{FF2B5EF4-FFF2-40B4-BE49-F238E27FC236}">
                <a16:creationId xmlns:a16="http://schemas.microsoft.com/office/drawing/2014/main" id="{56074EC9-559B-FD63-2E36-6C0F1C29A954}"/>
              </a:ext>
            </a:extLst>
          </p:cNvPr>
          <p:cNvSpPr>
            <a:spLocks noGrp="1"/>
          </p:cNvSpPr>
          <p:nvPr>
            <p:ph sz="quarter" idx="10" hasCustomPrompt="1"/>
          </p:nvPr>
        </p:nvSpPr>
        <p:spPr>
          <a:xfrm>
            <a:off x="1236585" y="1527048"/>
            <a:ext cx="9108208" cy="2704206"/>
          </a:xfrm>
        </p:spPr>
        <p:txBody>
          <a:bodyPr anchor="t">
            <a:normAutofit/>
          </a:bodyPr>
          <a:lstStyle>
            <a:lvl1pPr marL="0" indent="0">
              <a:lnSpc>
                <a:spcPct val="100000"/>
              </a:lnSpc>
              <a:spcBef>
                <a:spcPts val="0"/>
              </a:spcBef>
              <a:buNone/>
              <a:defRPr sz="44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add Quote</a:t>
            </a:r>
          </a:p>
        </p:txBody>
      </p:sp>
      <p:sp>
        <p:nvSpPr>
          <p:cNvPr id="13" name="Footer Placeholder 4">
            <a:extLst>
              <a:ext uri="{FF2B5EF4-FFF2-40B4-BE49-F238E27FC236}">
                <a16:creationId xmlns:a16="http://schemas.microsoft.com/office/drawing/2014/main" id="{FB5B5DC6-7732-056F-CCE9-08CA0A2F5A7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C30CB01E-671D-F7D5-38AC-15837FE387E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1CEAD38F-C515-CF0A-DFEF-E4F3E918B03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658906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8EAF9CAC-FFA2-BEF7-4631-1C54E575EDE5}"/>
              </a:ext>
            </a:extLst>
          </p:cNvPr>
          <p:cNvSpPr/>
          <p:nvPr/>
        </p:nvSpPr>
        <p:spPr>
          <a:xfrm>
            <a:off x="734919"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37C03440-D61A-0EBF-6628-89058E855965}"/>
              </a:ext>
            </a:extLst>
          </p:cNvPr>
          <p:cNvSpPr/>
          <p:nvPr/>
        </p:nvSpPr>
        <p:spPr>
          <a:xfrm>
            <a:off x="6525104" y="2090064"/>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966704" cy="1132258"/>
          </a:xfrm>
        </p:spPr>
        <p:txBody>
          <a:bodyPr anchor="t"/>
          <a:lstStyle/>
          <a:p>
            <a:r>
              <a:rPr lang="en-US"/>
              <a:t>Click to edit Master title style</a:t>
            </a:r>
          </a:p>
        </p:txBody>
      </p:sp>
      <p:sp>
        <p:nvSpPr>
          <p:cNvPr id="11" name="Content Placeholder 6">
            <a:extLst>
              <a:ext uri="{FF2B5EF4-FFF2-40B4-BE49-F238E27FC236}">
                <a16:creationId xmlns:a16="http://schemas.microsoft.com/office/drawing/2014/main" id="{B0235ED5-6A34-E190-C6AF-47C4365CF4DA}"/>
              </a:ext>
            </a:extLst>
          </p:cNvPr>
          <p:cNvSpPr>
            <a:spLocks noGrp="1"/>
          </p:cNvSpPr>
          <p:nvPr>
            <p:ph sz="quarter" idx="17"/>
          </p:nvPr>
        </p:nvSpPr>
        <p:spPr>
          <a:xfrm>
            <a:off x="612647" y="1956816"/>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5924B5D-8BA0-6E97-9FCD-477345587304}"/>
              </a:ext>
            </a:extLst>
          </p:cNvPr>
          <p:cNvSpPr>
            <a:spLocks noGrp="1"/>
          </p:cNvSpPr>
          <p:nvPr>
            <p:ph sz="quarter" idx="16"/>
          </p:nvPr>
        </p:nvSpPr>
        <p:spPr>
          <a:xfrm>
            <a:off x="6402388" y="1941513"/>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39E9D210-740B-975E-F164-1DE3D1A898C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4378DF6A-F028-C688-AFFC-152D73F73A1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EF58732C-80CB-B4FE-AB5F-DDFE3F83A3D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806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87053FE2-64E0-3012-349A-A9A3630871D9}"/>
              </a:ext>
            </a:extLst>
          </p:cNvPr>
          <p:cNvSpPr/>
          <p:nvPr/>
        </p:nvSpPr>
        <p:spPr>
          <a:xfrm>
            <a:off x="734919"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C46A75A9-A17B-098E-3A45-F6C555BE2639}"/>
              </a:ext>
            </a:extLst>
          </p:cNvPr>
          <p:cNvSpPr/>
          <p:nvPr/>
        </p:nvSpPr>
        <p:spPr>
          <a:xfrm>
            <a:off x="609964"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Shape">
            <a:extLst>
              <a:ext uri="{FF2B5EF4-FFF2-40B4-BE49-F238E27FC236}">
                <a16:creationId xmlns:a16="http://schemas.microsoft.com/office/drawing/2014/main" id="{09A08B6C-E5A4-86B0-F3FC-9D459A8BBBFE}"/>
              </a:ext>
            </a:extLst>
          </p:cNvPr>
          <p:cNvSpPr/>
          <p:nvPr/>
        </p:nvSpPr>
        <p:spPr>
          <a:xfrm>
            <a:off x="6527790"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BC04CEF9-7BA9-D4E7-7852-594CC56DBD37}"/>
              </a:ext>
            </a:extLst>
          </p:cNvPr>
          <p:cNvSpPr/>
          <p:nvPr/>
        </p:nvSpPr>
        <p:spPr>
          <a:xfrm>
            <a:off x="6402835"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Title 1">
            <a:extLst>
              <a:ext uri="{FF2B5EF4-FFF2-40B4-BE49-F238E27FC236}">
                <a16:creationId xmlns:a16="http://schemas.microsoft.com/office/drawing/2014/main" id="{FDBC014A-57E4-E622-1B5A-DDCDE4F19F68}"/>
              </a:ext>
            </a:extLst>
          </p:cNvPr>
          <p:cNvSpPr>
            <a:spLocks noGrp="1"/>
          </p:cNvSpPr>
          <p:nvPr>
            <p:ph type="title"/>
          </p:nvPr>
        </p:nvSpPr>
        <p:spPr>
          <a:xfrm>
            <a:off x="612648" y="548640"/>
            <a:ext cx="10966704" cy="1132258"/>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923026"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BBDB215F-F64D-AFEC-78DE-A34FCC39898B}"/>
              </a:ext>
            </a:extLst>
          </p:cNvPr>
          <p:cNvSpPr>
            <a:spLocks noGrp="1"/>
          </p:cNvSpPr>
          <p:nvPr>
            <p:ph type="body" idx="17"/>
          </p:nvPr>
        </p:nvSpPr>
        <p:spPr>
          <a:xfrm>
            <a:off x="6715897"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923026"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2EAD70E4-41EC-CD82-9922-84432DB90008}"/>
              </a:ext>
            </a:extLst>
          </p:cNvPr>
          <p:cNvSpPr>
            <a:spLocks noGrp="1"/>
          </p:cNvSpPr>
          <p:nvPr>
            <p:ph sz="quarter" idx="16"/>
          </p:nvPr>
        </p:nvSpPr>
        <p:spPr>
          <a:xfrm>
            <a:off x="6715897"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45957D-E390-A6CD-0738-7DBCB3C4B41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6323C36B-3396-E0B9-7965-0F8040BFF21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8F87EB5-54D8-0C98-C391-699B7F558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173342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a16="http://schemas.microsoft.com/office/drawing/2014/main" id="{997C84A4-6A79-3485-A77E-989CD75830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9E55074A-9964-8F29-CF91-8A0D5AF16CB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AAF6FDF-2AC3-DB97-1683-2D56D880D51B}"/>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2639297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6B9D93-9B64-1CD3-A833-FFDD8C5DBA7C}"/>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37BFBC61-3CC2-D636-FC54-55E9720C4A08}"/>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9D0D17A4-DEA9-4B44-C0FE-1238BACA12F7}"/>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3" name="Footer Placeholder 4">
            <a:extLst>
              <a:ext uri="{FF2B5EF4-FFF2-40B4-BE49-F238E27FC236}">
                <a16:creationId xmlns:a16="http://schemas.microsoft.com/office/drawing/2014/main" id="{373E672C-94F7-4F94-AA9D-0B2344E4BC8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794D1CA6-A4DC-DBEE-5E99-FCD16E8FE0E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C02D83F5-E164-0E11-063F-914D641C1C8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433190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3490C2B9-2891-C4B8-A62C-388B9E63086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5" name="Date Placeholder 3">
            <a:extLst>
              <a:ext uri="{FF2B5EF4-FFF2-40B4-BE49-F238E27FC236}">
                <a16:creationId xmlns:a16="http://schemas.microsoft.com/office/drawing/2014/main" id="{72391F72-8364-5853-5AF7-052CEB5F9248}"/>
              </a:ext>
            </a:extLst>
          </p:cNvPr>
          <p:cNvSpPr>
            <a:spLocks noGrp="1"/>
          </p:cNvSpPr>
          <p:nvPr>
            <p:ph type="dt" sz="half" idx="10"/>
          </p:nvPr>
        </p:nvSpPr>
        <p:spPr>
          <a:xfrm>
            <a:off x="8893929" y="6410960"/>
            <a:ext cx="2202644" cy="298120"/>
          </a:xfrm>
          <a:prstGeom prst="rect">
            <a:avLst/>
          </a:prstGeom>
        </p:spPr>
        <p:txBody>
          <a:bodyPr anchor="b"/>
          <a:lstStyle>
            <a:lvl1pPr>
              <a:defRPr sz="1200"/>
            </a:lvl1pPr>
          </a:lstStyle>
          <a:p>
            <a:endParaRPr lang="en-US"/>
          </a:p>
        </p:txBody>
      </p:sp>
      <p:sp>
        <p:nvSpPr>
          <p:cNvPr id="7" name="Slide Number Placeholder 5">
            <a:extLst>
              <a:ext uri="{FF2B5EF4-FFF2-40B4-BE49-F238E27FC236}">
                <a16:creationId xmlns:a16="http://schemas.microsoft.com/office/drawing/2014/main" id="{8E50753C-CFE5-2B43-A721-D0E923A0E0E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53078340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AAA00F4A-8B03-B8A7-EF9E-9FA816B844D9}"/>
              </a:ext>
            </a:extLst>
          </p:cNvPr>
          <p:cNvSpPr/>
          <p:nvPr/>
        </p:nvSpPr>
        <p:spPr>
          <a:xfrm>
            <a:off x="5134801" y="980808"/>
            <a:ext cx="6345319" cy="519027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1762083"/>
          </a:xfrm>
        </p:spPr>
        <p:txBody>
          <a:bodyPr anchor="t">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0">
            <a:extLst>
              <a:ext uri="{FF2B5EF4-FFF2-40B4-BE49-F238E27FC236}">
                <a16:creationId xmlns:a16="http://schemas.microsoft.com/office/drawing/2014/main" id="{6AB62C19-EED5-2CB6-3778-D242A01B31A4}"/>
              </a:ext>
            </a:extLst>
          </p:cNvPr>
          <p:cNvSpPr>
            <a:spLocks noGrp="1"/>
          </p:cNvSpPr>
          <p:nvPr>
            <p:ph type="pic" sz="quarter" idx="13" hasCustomPrompt="1"/>
          </p:nvPr>
        </p:nvSpPr>
        <p:spPr>
          <a:xfrm>
            <a:off x="4976261" y="557784"/>
            <a:ext cx="6345319" cy="5437925"/>
          </a:xfrm>
          <a:blipFill>
            <a:blip r:embed="rId2">
              <a:alphaModFix amt="70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a:t> </a:t>
            </a:r>
          </a:p>
        </p:txBody>
      </p:sp>
      <p:sp>
        <p:nvSpPr>
          <p:cNvPr id="10" name="Footer Placeholder 4">
            <a:extLst>
              <a:ext uri="{FF2B5EF4-FFF2-40B4-BE49-F238E27FC236}">
                <a16:creationId xmlns:a16="http://schemas.microsoft.com/office/drawing/2014/main" id="{13D8F1A6-74FA-F0AA-BD1D-9179B632224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CDAC8853-1F8E-BAF2-7EA5-E7CC3A30143B}"/>
              </a:ext>
            </a:extLst>
          </p:cNvPr>
          <p:cNvSpPr>
            <a:spLocks noGrp="1"/>
          </p:cNvSpPr>
          <p:nvPr>
            <p:ph type="dt" sz="half" idx="14"/>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81F632EE-8F97-1D42-BC0E-348FE22EAD0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4466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8790317"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6699667" cy="2207884"/>
          </a:xfrm>
        </p:spPr>
        <p:txBody>
          <a:bodyPr vert="horz" lIns="91440" tIns="45720" rIns="91440" bIns="45720" rtlCol="0" anchor="b">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3786997"/>
            <a:ext cx="6699665" cy="1591436"/>
          </a:xfrm>
        </p:spPr>
        <p:txBody>
          <a:bodyPr vert="horz" lIns="91440" tIns="45720" rIns="91440" bIns="45720" rtlCol="0" anchor="t">
            <a:normAutofit/>
          </a:bodyPr>
          <a:lstStyle>
            <a:lvl1pPr marL="0" indent="0">
              <a:buNone/>
              <a:defRPr lang="en-US" sz="1600" cap="all" baseline="0" dirty="0"/>
            </a:lvl1pPr>
          </a:lstStyle>
          <a:p>
            <a:pPr lvl="0"/>
            <a:r>
              <a:rPr lang="en-US"/>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807569" y="812266"/>
            <a:ext cx="2260479"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179293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F089B-9235-81DB-CA69-D7CB62593609}"/>
              </a:ext>
            </a:extLst>
          </p:cNvPr>
          <p:cNvGrpSpPr/>
          <p:nvPr/>
        </p:nvGrpSpPr>
        <p:grpSpPr>
          <a:xfrm>
            <a:off x="452064" y="492893"/>
            <a:ext cx="11287872" cy="5876422"/>
            <a:chOff x="521208" y="647905"/>
            <a:chExt cx="11365969" cy="5565740"/>
          </a:xfrm>
        </p:grpSpPr>
        <p:sp>
          <p:nvSpPr>
            <p:cNvPr id="4" name="Shape 2">
              <a:extLst>
                <a:ext uri="{FF2B5EF4-FFF2-40B4-BE49-F238E27FC236}">
                  <a16:creationId xmlns:a16="http://schemas.microsoft.com/office/drawing/2014/main" id="{A7BE37C7-4A0D-B366-88A7-61DDF6BADDFF}"/>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F6ED5B22-34B0-7A29-DE32-F681BB887699}"/>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51011" y="1571632"/>
            <a:ext cx="6905972" cy="1133856"/>
          </a:xfrm>
        </p:spPr>
        <p:txBody>
          <a:bodyPr anchor="b">
            <a:noAutofit/>
          </a:bodyPr>
          <a:lstStyle>
            <a:lvl1pPr>
              <a:defRPr sz="60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72428" y="3198297"/>
            <a:ext cx="9844686" cy="2411393"/>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3B0EB48-D222-B712-F2B3-9932C893C4F7}"/>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6" name="Date Placeholder 3">
            <a:extLst>
              <a:ext uri="{FF2B5EF4-FFF2-40B4-BE49-F238E27FC236}">
                <a16:creationId xmlns:a16="http://schemas.microsoft.com/office/drawing/2014/main" id="{A38DC1E4-B259-385B-34D7-4FEBAE45C04F}"/>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B0374E6-29F5-6E16-088E-EC1EE38D0D71}"/>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5537247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7284EC-3D0F-3F16-846C-AB08017ABD0D}"/>
              </a:ext>
            </a:extLst>
          </p:cNvPr>
          <p:cNvGrpSpPr/>
          <p:nvPr/>
        </p:nvGrpSpPr>
        <p:grpSpPr>
          <a:xfrm>
            <a:off x="1290931" y="492893"/>
            <a:ext cx="9610139" cy="5876422"/>
            <a:chOff x="521208" y="647905"/>
            <a:chExt cx="11365969" cy="5565740"/>
          </a:xfrm>
        </p:grpSpPr>
        <p:sp>
          <p:nvSpPr>
            <p:cNvPr id="4" name="Shape 2">
              <a:extLst>
                <a:ext uri="{FF2B5EF4-FFF2-40B4-BE49-F238E27FC236}">
                  <a16:creationId xmlns:a16="http://schemas.microsoft.com/office/drawing/2014/main" id="{7E5FBE18-9CC6-A8C8-127B-CCA2232BDB14}"/>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896B8FC0-2B00-3276-EB32-68AEA34310A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9548" y="1627318"/>
            <a:ext cx="8257213"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879669" y="3622674"/>
            <a:ext cx="8257087"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300BE14F-B804-8786-E6FC-084A0A7FA683}"/>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8" name="Date Placeholder 3">
            <a:extLst>
              <a:ext uri="{FF2B5EF4-FFF2-40B4-BE49-F238E27FC236}">
                <a16:creationId xmlns:a16="http://schemas.microsoft.com/office/drawing/2014/main" id="{61CB601B-B447-CD6E-FCA1-4CC6DDC76626}"/>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1F950DAF-2879-C094-CC30-7714177A4C96}"/>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2097541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67FC65-5AAF-6A23-5752-1C26B207DC72}"/>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043EAAF4-DE2D-970B-4D15-6D36EEAC1744}"/>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496DF73D-E4E2-469F-D426-591823D792A6}"/>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78923" y="874374"/>
            <a:ext cx="9634154" cy="2821728"/>
          </a:xfrm>
        </p:spPr>
        <p:txBody>
          <a:bodyPr anchor="b">
            <a:normAutofit/>
          </a:bodyPr>
          <a:lstStyle>
            <a:lvl1pPr algn="ctr">
              <a:defRPr sz="7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12480" y="4077583"/>
            <a:ext cx="8167040" cy="1717042"/>
          </a:xfrm>
        </p:spPr>
        <p:txBody>
          <a:bodyPr anchor="t">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621377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5F6A4-0EE0-72F7-43D5-EB21317D9598}"/>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C4D77848-8CF0-5322-623B-CDF1FE03362C}"/>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a:solidFill>
                  <a:schemeClr val="lt1"/>
                </a:solidFill>
                <a:latin typeface="Karla"/>
                <a:ea typeface="Karla"/>
                <a:cs typeface="Karla"/>
                <a:sym typeface="Karla"/>
              </a:endParaRPr>
            </a:p>
          </p:txBody>
        </p:sp>
        <p:sp>
          <p:nvSpPr>
            <p:cNvPr id="6" name="Shape1">
              <a:extLst>
                <a:ext uri="{FF2B5EF4-FFF2-40B4-BE49-F238E27FC236}">
                  <a16:creationId xmlns:a16="http://schemas.microsoft.com/office/drawing/2014/main" id="{677E7171-85EC-575A-EE36-F9950B227D9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a:solidFill>
                  <a:schemeClr val="lt1"/>
                </a:solidFill>
                <a:latin typeface="Karla"/>
                <a:ea typeface="Karla"/>
                <a:cs typeface="Karla"/>
                <a:sym typeface="Karla"/>
              </a:endParaRPr>
            </a:p>
          </p:txBody>
        </p:sp>
      </p:grpSp>
      <p:sp>
        <p:nvSpPr>
          <p:cNvPr id="8" name="Title 7">
            <a:extLst>
              <a:ext uri="{FF2B5EF4-FFF2-40B4-BE49-F238E27FC236}">
                <a16:creationId xmlns:a16="http://schemas.microsoft.com/office/drawing/2014/main" id="{BAC83CEA-8EC3-98F1-0078-550B9B56BE91}"/>
              </a:ext>
            </a:extLst>
          </p:cNvPr>
          <p:cNvSpPr>
            <a:spLocks noGrp="1"/>
          </p:cNvSpPr>
          <p:nvPr>
            <p:ph type="title"/>
          </p:nvPr>
        </p:nvSpPr>
        <p:spPr>
          <a:xfrm>
            <a:off x="974845" y="935204"/>
            <a:ext cx="10036005" cy="3592628"/>
          </a:xfrm>
        </p:spPr>
        <p:txBody>
          <a:bodyPr anchor="b">
            <a:normAutofit/>
          </a:bodyPr>
          <a:lstStyle>
            <a:lvl1pPr>
              <a:defRPr sz="7200"/>
            </a:lvl1pPr>
          </a:lstStyle>
          <a:p>
            <a:r>
              <a:rPr lang="en-US"/>
              <a:t>Click to edit Master title style</a:t>
            </a:r>
          </a:p>
        </p:txBody>
      </p:sp>
      <p:sp>
        <p:nvSpPr>
          <p:cNvPr id="11" name="Subtitle 2">
            <a:extLst>
              <a:ext uri="{FF2B5EF4-FFF2-40B4-BE49-F238E27FC236}">
                <a16:creationId xmlns:a16="http://schemas.microsoft.com/office/drawing/2014/main" id="{42BA4ADB-DF4D-29DD-5069-E1950A2F6636}"/>
              </a:ext>
            </a:extLst>
          </p:cNvPr>
          <p:cNvSpPr>
            <a:spLocks noGrp="1"/>
          </p:cNvSpPr>
          <p:nvPr>
            <p:ph type="subTitle" idx="1"/>
          </p:nvPr>
        </p:nvSpPr>
        <p:spPr>
          <a:xfrm>
            <a:off x="974845" y="4698103"/>
            <a:ext cx="10036005" cy="1014984"/>
          </a:xfrm>
        </p:spPr>
        <p:txBody>
          <a:bodyPr vert="horz" lIns="91440" tIns="45720" rIns="91440" bIns="45720" rtlCol="0" anchor="t">
            <a:noAutofit/>
          </a:bodyPr>
          <a:lstStyle>
            <a:lvl1pPr marL="0" indent="0">
              <a:buNone/>
              <a:defRPr lang="en-US" sz="2800" cap="all" baseline="0" dirty="0"/>
            </a:lvl1pPr>
          </a:lstStyle>
          <a:p>
            <a:pPr lvl="0"/>
            <a:r>
              <a:rPr lang="en-US"/>
              <a:t>Click to edit Master subtitle style</a:t>
            </a:r>
          </a:p>
        </p:txBody>
      </p:sp>
    </p:spTree>
    <p:extLst>
      <p:ext uri="{BB962C8B-B14F-4D97-AF65-F5344CB8AC3E}">
        <p14:creationId xmlns:p14="http://schemas.microsoft.com/office/powerpoint/2010/main" val="39549539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3">
    <p:bg>
      <p:bgRef idx="1001">
        <a:schemeClr val="bg1"/>
      </p:bgRef>
    </p:bg>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965F8DDB-78C2-9A91-D69C-2BE7D0DC5F3C}"/>
              </a:ext>
            </a:extLst>
          </p:cNvPr>
          <p:cNvSpPr/>
          <p:nvPr/>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5" name="Shape 1">
            <a:extLst>
              <a:ext uri="{FF2B5EF4-FFF2-40B4-BE49-F238E27FC236}">
                <a16:creationId xmlns:a16="http://schemas.microsoft.com/office/drawing/2014/main" id="{F2CE1086-051B-D73D-67CF-8E86D2965B5E}"/>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6900" y="1208585"/>
            <a:ext cx="8229600" cy="2621154"/>
          </a:xfrm>
        </p:spPr>
        <p:txBody>
          <a:bodyPr anchor="b">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87623" y="3929930"/>
            <a:ext cx="7588155" cy="1414091"/>
          </a:xfrm>
        </p:spPr>
        <p:txBody>
          <a:bodyPr>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383113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858371" y="800100"/>
            <a:ext cx="10221119" cy="4953001"/>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2013" y="1282325"/>
            <a:ext cx="8893834" cy="3988550"/>
          </a:xfrm>
        </p:spPr>
        <p:txBody>
          <a:bodyPr vert="horz" lIns="91440" tIns="45720" rIns="91440" bIns="45720" rtlCol="0" anchor="ctr">
            <a:normAutofit/>
          </a:bodyPr>
          <a:lstStyle>
            <a:lvl1pPr algn="ctr">
              <a:defRPr lang="en-US" sz="5400" dirty="0">
                <a:solidFill>
                  <a:schemeClr val="bg1"/>
                </a:solidFill>
              </a:defRPr>
            </a:lvl1pPr>
          </a:lstStyle>
          <a:p>
            <a:pPr lvl="0"/>
            <a:r>
              <a:rPr lang="en-US"/>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18336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966705"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96670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3C955DE-5CD9-CD51-B605-4A616AD7CFF8}"/>
              </a:ext>
            </a:extLst>
          </p:cNvPr>
          <p:cNvSpPr>
            <a:spLocks noGrp="1"/>
          </p:cNvSpPr>
          <p:nvPr>
            <p:ph type="dt" sz="half" idx="2"/>
          </p:nvPr>
        </p:nvSpPr>
        <p:spPr>
          <a:xfrm>
            <a:off x="8893929" y="6410960"/>
            <a:ext cx="2202644" cy="298120"/>
          </a:xfrm>
          <a:prstGeom prst="rect">
            <a:avLst/>
          </a:prstGeom>
        </p:spPr>
        <p:txBody>
          <a:bodyPr anchor="b"/>
          <a:lstStyle>
            <a:lvl1pPr algn="l" rtl="0">
              <a:defRPr sz="1200" cap="all" baseline="0"/>
            </a:lvl1pPr>
          </a:lstStyle>
          <a:p>
            <a:endParaRPr lang="en-US"/>
          </a:p>
        </p:txBody>
      </p:sp>
      <p:sp>
        <p:nvSpPr>
          <p:cNvPr id="8" name="Footer Placeholder 4">
            <a:extLst>
              <a:ext uri="{FF2B5EF4-FFF2-40B4-BE49-F238E27FC236}">
                <a16:creationId xmlns:a16="http://schemas.microsoft.com/office/drawing/2014/main" id="{79DD014B-8F2C-F57A-615A-FA05655D563F}"/>
              </a:ext>
            </a:extLst>
          </p:cNvPr>
          <p:cNvSpPr>
            <a:spLocks noGrp="1"/>
          </p:cNvSpPr>
          <p:nvPr>
            <p:ph type="ftr" sz="quarter" idx="3"/>
          </p:nvPr>
        </p:nvSpPr>
        <p:spPr>
          <a:xfrm>
            <a:off x="612647" y="6410960"/>
            <a:ext cx="2805405" cy="298120"/>
          </a:xfrm>
          <a:prstGeom prst="rect">
            <a:avLst/>
          </a:prstGeom>
        </p:spPr>
        <p:txBody>
          <a:bodyPr anchor="b"/>
          <a:lstStyle>
            <a:lvl1pPr algn="l" rtl="0">
              <a:defRPr sz="1200" cap="all" baseline="0"/>
            </a:lvl1pPr>
          </a:lstStyle>
          <a:p>
            <a:endParaRPr lang="en-US"/>
          </a:p>
        </p:txBody>
      </p:sp>
      <p:sp>
        <p:nvSpPr>
          <p:cNvPr id="9" name="Slide Number Placeholder 5">
            <a:extLst>
              <a:ext uri="{FF2B5EF4-FFF2-40B4-BE49-F238E27FC236}">
                <a16:creationId xmlns:a16="http://schemas.microsoft.com/office/drawing/2014/main" id="{991BBAA5-67F0-C82E-FEFD-FB109AD13395}"/>
              </a:ext>
            </a:extLst>
          </p:cNvPr>
          <p:cNvSpPr>
            <a:spLocks noGrp="1"/>
          </p:cNvSpPr>
          <p:nvPr>
            <p:ph type="sldNum" sz="quarter" idx="4"/>
          </p:nvPr>
        </p:nvSpPr>
        <p:spPr>
          <a:xfrm>
            <a:off x="11147096" y="6410960"/>
            <a:ext cx="429207" cy="298120"/>
          </a:xfrm>
          <a:prstGeom prst="rect">
            <a:avLst/>
          </a:prstGeom>
        </p:spPr>
        <p:txBody>
          <a:bodyPr anchor="b"/>
          <a:lstStyle>
            <a:lvl1pPr algn="r" rtl="0">
              <a:defRPr sz="1200" cap="all" baseline="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56046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F93E-9E27-B1D8-82B6-17A1ACB05F1B}"/>
              </a:ext>
            </a:extLst>
          </p:cNvPr>
          <p:cNvSpPr>
            <a:spLocks noGrp="1"/>
          </p:cNvSpPr>
          <p:nvPr>
            <p:ph type="ctrTitle"/>
          </p:nvPr>
        </p:nvSpPr>
        <p:spPr/>
        <p:txBody>
          <a:bodyPr/>
          <a:lstStyle/>
          <a:p>
            <a:r>
              <a:rPr lang="en-US"/>
              <a:t>L4 – Containerization &amp; Deployment</a:t>
            </a:r>
          </a:p>
        </p:txBody>
      </p:sp>
      <p:sp>
        <p:nvSpPr>
          <p:cNvPr id="3" name="Subtitle 2">
            <a:extLst>
              <a:ext uri="{FF2B5EF4-FFF2-40B4-BE49-F238E27FC236}">
                <a16:creationId xmlns:a16="http://schemas.microsoft.com/office/drawing/2014/main" id="{CDD1B226-8928-9514-EB7B-B7080CE0EABA}"/>
              </a:ext>
            </a:extLst>
          </p:cNvPr>
          <p:cNvSpPr>
            <a:spLocks noGrp="1"/>
          </p:cNvSpPr>
          <p:nvPr>
            <p:ph type="subTitle" idx="1"/>
          </p:nvPr>
        </p:nvSpPr>
        <p:spPr/>
        <p:txBody>
          <a:bodyPr/>
          <a:lstStyle/>
          <a:p>
            <a:r>
              <a:rPr lang="en-US"/>
              <a:t>Modern approaches to software packaging and delivery</a:t>
            </a:r>
          </a:p>
        </p:txBody>
      </p:sp>
      <p:pic>
        <p:nvPicPr>
          <p:cNvPr id="4" name="Picture 3" descr="Forklift lifting a container in the yard">
            <a:extLst>
              <a:ext uri="{FF2B5EF4-FFF2-40B4-BE49-F238E27FC236}">
                <a16:creationId xmlns:a16="http://schemas.microsoft.com/office/drawing/2014/main" id="{E55D4D65-081A-4914-B003-1D78DA3A6B7B}"/>
              </a:ext>
            </a:extLst>
          </p:cNvPr>
          <p:cNvPicPr>
            <a:picLocks noChangeAspect="1"/>
          </p:cNvPicPr>
          <p:nvPr/>
        </p:nvPicPr>
        <p:blipFill>
          <a:blip r:embed="rId3"/>
          <a:stretch>
            <a:fillRect/>
          </a:stretch>
        </p:blipFill>
        <p:spPr>
          <a:xfrm>
            <a:off x="1219200" y="178593"/>
            <a:ext cx="9753600" cy="6500813"/>
          </a:xfrm>
          <a:prstGeom prst="rect">
            <a:avLst/>
          </a:prstGeom>
        </p:spPr>
      </p:pic>
    </p:spTree>
    <p:extLst>
      <p:ext uri="{BB962C8B-B14F-4D97-AF65-F5344CB8AC3E}">
        <p14:creationId xmlns:p14="http://schemas.microsoft.com/office/powerpoint/2010/main" val="427767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935F-661E-A388-BF7D-D35EF1447D81}"/>
              </a:ext>
            </a:extLst>
          </p:cNvPr>
          <p:cNvSpPr>
            <a:spLocks noGrp="1"/>
          </p:cNvSpPr>
          <p:nvPr>
            <p:ph type="title"/>
          </p:nvPr>
        </p:nvSpPr>
        <p:spPr>
          <a:xfrm>
            <a:off x="612648" y="514649"/>
            <a:ext cx="10963655" cy="972373"/>
          </a:xfrm>
        </p:spPr>
        <p:txBody>
          <a:bodyPr anchor="b">
            <a:normAutofit/>
          </a:bodyPr>
          <a:lstStyle/>
          <a:p>
            <a:r>
              <a:rPr lang="en-US"/>
              <a:t>Docker Build Process</a:t>
            </a:r>
          </a:p>
        </p:txBody>
      </p:sp>
      <p:graphicFrame>
        <p:nvGraphicFramePr>
          <p:cNvPr id="4" name="Content Placeholder 3">
            <a:extLst>
              <a:ext uri="{FF2B5EF4-FFF2-40B4-BE49-F238E27FC236}">
                <a16:creationId xmlns:a16="http://schemas.microsoft.com/office/drawing/2014/main" id="{87623C34-1BFD-4A35-8EE9-93EE5D096520}"/>
              </a:ext>
            </a:extLst>
          </p:cNvPr>
          <p:cNvGraphicFramePr>
            <a:graphicFrameLocks noGrp="1"/>
          </p:cNvGraphicFramePr>
          <p:nvPr>
            <p:ph idx="1"/>
            <p:extLst>
              <p:ext uri="{D42A27DB-BD31-4B8C-83A1-F6EECF244321}">
                <p14:modId xmlns:p14="http://schemas.microsoft.com/office/powerpoint/2010/main" val="109866154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7" y="1629786"/>
          <a:ext cx="10963656" cy="459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53936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E787-4BBE-1B1A-8A32-47517DB2A54D}"/>
              </a:ext>
            </a:extLst>
          </p:cNvPr>
          <p:cNvSpPr>
            <a:spLocks noGrp="1"/>
          </p:cNvSpPr>
          <p:nvPr>
            <p:ph type="title"/>
          </p:nvPr>
        </p:nvSpPr>
        <p:spPr>
          <a:xfrm>
            <a:off x="612647" y="683319"/>
            <a:ext cx="6339541" cy="1143000"/>
          </a:xfrm>
        </p:spPr>
        <p:txBody>
          <a:bodyPr anchor="b">
            <a:normAutofit/>
          </a:bodyPr>
          <a:lstStyle/>
          <a:p>
            <a:r>
              <a:rPr lang="en-US"/>
              <a:t>Docker Run</a:t>
            </a:r>
          </a:p>
        </p:txBody>
      </p:sp>
      <p:sp>
        <p:nvSpPr>
          <p:cNvPr id="3" name="Content Placeholder 2">
            <a:extLst>
              <a:ext uri="{FF2B5EF4-FFF2-40B4-BE49-F238E27FC236}">
                <a16:creationId xmlns:a16="http://schemas.microsoft.com/office/drawing/2014/main" id="{A4DDEDC4-12F5-E618-E1B6-764C76932EA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975104"/>
            <a:ext cx="6339414" cy="4228997"/>
          </a:xfrm>
        </p:spPr>
        <p:txBody>
          <a:bodyPr>
            <a:normAutofit/>
          </a:bodyPr>
          <a:lstStyle/>
          <a:p>
            <a:pPr marL="0" indent="0">
              <a:spcBef>
                <a:spcPts val="2500"/>
              </a:spcBef>
              <a:buFont typeface="Arial" panose="020B0604020202020204" pitchFamily="34" charset="0"/>
              <a:buNone/>
            </a:pPr>
            <a:r>
              <a:rPr lang="en-US" sz="1400" b="1"/>
              <a:t>Starting Containers</a:t>
            </a:r>
          </a:p>
          <a:p>
            <a:pPr marL="0" lvl="1" indent="0">
              <a:buFont typeface="Arial" panose="020B0604020202020204" pitchFamily="34" charset="0"/>
              <a:buNone/>
            </a:pPr>
            <a:r>
              <a:rPr lang="en-US" sz="1400"/>
              <a:t>The docker run command initiates a container from a given image for application deployment or testing.</a:t>
            </a:r>
          </a:p>
          <a:p>
            <a:pPr marL="0" indent="0">
              <a:spcBef>
                <a:spcPts val="2500"/>
              </a:spcBef>
              <a:buFont typeface="Arial" panose="020B0604020202020204" pitchFamily="34" charset="0"/>
              <a:buNone/>
            </a:pPr>
            <a:r>
              <a:rPr lang="en-US" sz="1400" b="1"/>
              <a:t>Port Mapping</a:t>
            </a:r>
          </a:p>
          <a:p>
            <a:pPr marL="0" lvl="1" indent="0">
              <a:buFont typeface="Arial" panose="020B0604020202020204" pitchFamily="34" charset="0"/>
              <a:buNone/>
            </a:pPr>
            <a:r>
              <a:rPr lang="en-US" sz="1400"/>
              <a:t>Port mapping links container ports to host machine ports, enabling external access to containerized services.</a:t>
            </a:r>
          </a:p>
          <a:p>
            <a:pPr marL="0" indent="0">
              <a:spcBef>
                <a:spcPts val="2500"/>
              </a:spcBef>
              <a:buFont typeface="Arial" panose="020B0604020202020204" pitchFamily="34" charset="0"/>
              <a:buNone/>
            </a:pPr>
            <a:r>
              <a:rPr lang="en-US" sz="1400" b="1"/>
              <a:t>Detached Mode</a:t>
            </a:r>
          </a:p>
          <a:p>
            <a:pPr marL="0" lvl="1" indent="0">
              <a:buFont typeface="Arial" panose="020B0604020202020204" pitchFamily="34" charset="0"/>
              <a:buNone/>
            </a:pPr>
            <a:r>
              <a:rPr lang="en-US" sz="1400"/>
              <a:t>Detached mode allows containers to run in the background without occupying the terminal session.</a:t>
            </a:r>
          </a:p>
        </p:txBody>
      </p:sp>
      <p:pic>
        <p:nvPicPr>
          <p:cNvPr id="5" name="Content Placeholder 4" descr="DNA code on large LED screen">
            <a:extLst>
              <a:ext uri="{FF2B5EF4-FFF2-40B4-BE49-F238E27FC236}">
                <a16:creationId xmlns:a16="http://schemas.microsoft.com/office/drawing/2014/main" id="{69F82F88-2987-4819-8CA6-4F752BD604F6}"/>
              </a:ext>
            </a:extLst>
          </p:cNvPr>
          <p:cNvPicPr>
            <a:picLocks noGrp="1" noChangeAspect="1"/>
          </p:cNvPicPr>
          <p:nvPr>
            <p:ph type="pic" sz="quarter" idx="13"/>
          </p:nvPr>
        </p:nvPicPr>
        <p:blipFill>
          <a:blip r:embed="rId3"/>
          <a:srcRect l="5248" r="50299" b="-1"/>
          <a:stretch>
            <a:fillRect/>
          </a:stretch>
        </p:blipFill>
        <p:spPr>
          <a:xfrm>
            <a:off x="7624831" y="10"/>
            <a:ext cx="4567169" cy="6857990"/>
          </a:xfrm>
          <a:solidFill>
            <a:srgbClr val="F3EBE8"/>
          </a:solidFill>
        </p:spPr>
      </p:pic>
    </p:spTree>
    <p:extLst>
      <p:ext uri="{BB962C8B-B14F-4D97-AF65-F5344CB8AC3E}">
        <p14:creationId xmlns:p14="http://schemas.microsoft.com/office/powerpoint/2010/main" val="85382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2025-0E7D-BE91-8E23-86060C70D360}"/>
              </a:ext>
            </a:extLst>
          </p:cNvPr>
          <p:cNvSpPr>
            <a:spLocks noGrp="1"/>
          </p:cNvSpPr>
          <p:nvPr>
            <p:ph type="title"/>
          </p:nvPr>
        </p:nvSpPr>
        <p:spPr>
          <a:xfrm>
            <a:off x="1305332" y="2009984"/>
            <a:ext cx="4515599" cy="2692020"/>
          </a:xfrm>
        </p:spPr>
        <p:txBody>
          <a:bodyPr anchor="ctr">
            <a:normAutofit/>
          </a:bodyPr>
          <a:lstStyle/>
          <a:p>
            <a:r>
              <a:rPr lang="en-US"/>
              <a:t>Container Lifecycle</a:t>
            </a:r>
          </a:p>
        </p:txBody>
      </p:sp>
      <p:sp>
        <p:nvSpPr>
          <p:cNvPr id="3" name="Content Placeholder 2">
            <a:extLst>
              <a:ext uri="{FF2B5EF4-FFF2-40B4-BE49-F238E27FC236}">
                <a16:creationId xmlns:a16="http://schemas.microsoft.com/office/drawing/2014/main" id="{7CFA825A-5D04-B35B-B6A1-BDACEAFD1CCD}"/>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8878" y="2129872"/>
            <a:ext cx="4304752" cy="2454797"/>
          </a:xfrm>
        </p:spPr>
        <p:txBody>
          <a:bodyPr>
            <a:normAutofit/>
          </a:bodyPr>
          <a:lstStyle/>
          <a:p>
            <a:pPr marL="0" indent="0">
              <a:lnSpc>
                <a:spcPct val="110000"/>
              </a:lnSpc>
              <a:spcBef>
                <a:spcPts val="2500"/>
              </a:spcBef>
              <a:buFont typeface="Arial" panose="020B0604020202020204" pitchFamily="34" charset="0"/>
              <a:buNone/>
            </a:pPr>
            <a:r>
              <a:rPr lang="en-US" sz="1000" b="1"/>
              <a:t>Lifecycle Stages</a:t>
            </a:r>
          </a:p>
          <a:p>
            <a:pPr marL="0" lvl="1" indent="0">
              <a:lnSpc>
                <a:spcPct val="110000"/>
              </a:lnSpc>
              <a:buFont typeface="Arial" panose="020B0604020202020204" pitchFamily="34" charset="0"/>
              <a:buNone/>
            </a:pPr>
            <a:r>
              <a:rPr lang="en-US" sz="1000"/>
              <a:t>Containers go through creation, starting, stopping, and removal stages similar to a process lifecycle.</a:t>
            </a:r>
          </a:p>
          <a:p>
            <a:pPr marL="0" indent="0">
              <a:lnSpc>
                <a:spcPct val="110000"/>
              </a:lnSpc>
              <a:spcBef>
                <a:spcPts val="2500"/>
              </a:spcBef>
              <a:buFont typeface="Arial" panose="020B0604020202020204" pitchFamily="34" charset="0"/>
              <a:buNone/>
            </a:pPr>
            <a:r>
              <a:rPr lang="en-US" sz="1000" b="1"/>
              <a:t>Ephemeral Nature</a:t>
            </a:r>
          </a:p>
          <a:p>
            <a:pPr marL="0" lvl="1" indent="0">
              <a:lnSpc>
                <a:spcPct val="110000"/>
              </a:lnSpc>
              <a:buFont typeface="Arial" panose="020B0604020202020204" pitchFamily="34" charset="0"/>
              <a:buNone/>
            </a:pPr>
            <a:r>
              <a:rPr lang="en-US" sz="1000"/>
              <a:t>Containers are ephemeral and typically short-lived, designed to be transient and replaced frequently.</a:t>
            </a:r>
          </a:p>
          <a:p>
            <a:pPr marL="0" indent="0">
              <a:lnSpc>
                <a:spcPct val="110000"/>
              </a:lnSpc>
              <a:spcBef>
                <a:spcPts val="2500"/>
              </a:spcBef>
              <a:buFont typeface="Arial" panose="020B0604020202020204" pitchFamily="34" charset="0"/>
              <a:buNone/>
            </a:pPr>
            <a:r>
              <a:rPr lang="en-US" sz="1000" b="1"/>
              <a:t>Stateless Behavior</a:t>
            </a:r>
          </a:p>
          <a:p>
            <a:pPr marL="0" lvl="1" indent="0">
              <a:lnSpc>
                <a:spcPct val="110000"/>
              </a:lnSpc>
              <a:buFont typeface="Arial" panose="020B0604020202020204" pitchFamily="34" charset="0"/>
              <a:buNone/>
            </a:pPr>
            <a:r>
              <a:rPr lang="en-US" sz="1000"/>
              <a:t>Containers are stateless, meaning data should not be stored inside unless persisted externally for reliability.</a:t>
            </a:r>
          </a:p>
        </p:txBody>
      </p:sp>
    </p:spTree>
    <p:extLst>
      <p:ext uri="{BB962C8B-B14F-4D97-AF65-F5344CB8AC3E}">
        <p14:creationId xmlns:p14="http://schemas.microsoft.com/office/powerpoint/2010/main" val="464359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5D84-6895-1EB2-AFE5-BE2F9C647EA2}"/>
              </a:ext>
            </a:extLst>
          </p:cNvPr>
          <p:cNvSpPr>
            <a:spLocks noGrp="1"/>
          </p:cNvSpPr>
          <p:nvPr>
            <p:ph type="title"/>
          </p:nvPr>
        </p:nvSpPr>
        <p:spPr/>
        <p:txBody>
          <a:bodyPr/>
          <a:lstStyle/>
          <a:p>
            <a:r>
              <a:rPr lang="en-US"/>
              <a:t>Stateless Containers</a:t>
            </a:r>
          </a:p>
        </p:txBody>
      </p:sp>
      <p:sp>
        <p:nvSpPr>
          <p:cNvPr id="3" name="Content Placeholder 2">
            <a:extLst>
              <a:ext uri="{FF2B5EF4-FFF2-40B4-BE49-F238E27FC236}">
                <a16:creationId xmlns:a16="http://schemas.microsoft.com/office/drawing/2014/main" id="{BDE7C624-84F9-F0D3-F686-D021F8528EF9}"/>
              </a:ext>
            </a:extLst>
          </p:cNvPr>
          <p:cNvSpPr>
            <a:spLocks noGrp="1"/>
          </p:cNvSpPr>
          <p:nvPr>
            <p:ph sz="quarter" idx="1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92500"/>
          </a:bodyPr>
          <a:lstStyle/>
          <a:p>
            <a:pPr>
              <a:buFont typeface="Arial" panose="020B0604020202020204" pitchFamily="34" charset="0"/>
              <a:buChar char="•"/>
            </a:pPr>
            <a:r>
              <a:t>Stateless Container Design</a:t>
            </a:r>
          </a:p>
          <a:p>
            <a:pPr marL="742950" lvl="1" indent="-285750">
              <a:buFont typeface="Arial" panose="020B0604020202020204" pitchFamily="34" charset="0"/>
              <a:buChar char="•"/>
            </a:pPr>
            <a:r>
              <a:t>Containers should not store important data internally to allow easy replacement and updates.</a:t>
            </a:r>
          </a:p>
          <a:p>
            <a:pPr>
              <a:buFont typeface="Arial" panose="020B0604020202020204" pitchFamily="34" charset="0"/>
              <a:buChar char="•"/>
            </a:pPr>
            <a:r>
              <a:t>Horizontal Scaling</a:t>
            </a:r>
          </a:p>
          <a:p>
            <a:pPr marL="742950" lvl="1" indent="-285750">
              <a:buFont typeface="Arial" panose="020B0604020202020204" pitchFamily="34" charset="0"/>
              <a:buChar char="•"/>
            </a:pPr>
            <a:r>
              <a:t>Replaceable container instances enable horizontal scaling to handle increased workload efficiently.</a:t>
            </a:r>
          </a:p>
          <a:p>
            <a:pPr>
              <a:buFont typeface="Arial" panose="020B0604020202020204" pitchFamily="34" charset="0"/>
              <a:buChar char="•"/>
            </a:pPr>
            <a:r>
              <a:t>Cloud-Native Resilience</a:t>
            </a:r>
          </a:p>
          <a:p>
            <a:pPr marL="742950" lvl="1" indent="-285750">
              <a:buFont typeface="Arial" panose="020B0604020202020204" pitchFamily="34" charset="0"/>
              <a:buChar char="•"/>
            </a:pPr>
            <a:r>
              <a:t>Treating infrastructure as disposable supports graceful recovery from failures in cloud-native systems.</a:t>
            </a:r>
            <a:endParaRPr lang="en-US"/>
          </a:p>
        </p:txBody>
      </p:sp>
      <p:pic>
        <p:nvPicPr>
          <p:cNvPr id="5" name="Content Placeholder 4" descr="White containers ready to be personalized.">
            <a:extLst>
              <a:ext uri="{FF2B5EF4-FFF2-40B4-BE49-F238E27FC236}">
                <a16:creationId xmlns:a16="http://schemas.microsoft.com/office/drawing/2014/main" id="{66CD2CD4-359B-4335-ADA8-3A6BE4949E11}"/>
              </a:ext>
            </a:extLst>
          </p:cNvPr>
          <p:cNvPicPr>
            <a:picLocks noGrp="1" noChangeAspect="1"/>
          </p:cNvPicPr>
          <p:nvPr>
            <p:ph sz="quarter" idx="16"/>
          </p:nvPr>
        </p:nvPicPr>
        <p:blipFill>
          <a:blip r:embed="rId3"/>
          <a:stretch>
            <a:fillRect/>
          </a:stretch>
        </p:blipFill>
        <p:spPr>
          <a:xfrm>
            <a:off x="6934200" y="1941513"/>
            <a:ext cx="3986212" cy="3986212"/>
          </a:xfrm>
          <a:prstGeom prst="rect">
            <a:avLst/>
          </a:prstGeom>
          <a:solidFill>
            <a:srgbClr val="F3EBE8"/>
          </a:solidFill>
          <a:ln w="25400">
            <a:solidFill>
              <a:srgbClr val="000000"/>
            </a:solidFill>
          </a:ln>
        </p:spPr>
      </p:pic>
    </p:spTree>
    <p:extLst>
      <p:ext uri="{BB962C8B-B14F-4D97-AF65-F5344CB8AC3E}">
        <p14:creationId xmlns:p14="http://schemas.microsoft.com/office/powerpoint/2010/main" val="225564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7945-9037-E105-0777-0D9920D257C2}"/>
              </a:ext>
            </a:extLst>
          </p:cNvPr>
          <p:cNvSpPr>
            <a:spLocks noGrp="1"/>
          </p:cNvSpPr>
          <p:nvPr>
            <p:ph type="title"/>
          </p:nvPr>
        </p:nvSpPr>
        <p:spPr>
          <a:xfrm>
            <a:off x="612648" y="706802"/>
            <a:ext cx="4672584" cy="1269482"/>
          </a:xfrm>
        </p:spPr>
        <p:txBody>
          <a:bodyPr anchor="t">
            <a:normAutofit/>
          </a:bodyPr>
          <a:lstStyle/>
          <a:p>
            <a:r>
              <a:rPr lang="en-US"/>
              <a:t>Persisting Data</a:t>
            </a:r>
          </a:p>
        </p:txBody>
      </p:sp>
      <p:pic>
        <p:nvPicPr>
          <p:cNvPr id="5" name="Content Placeholder 4" descr="Yellow freight container with the sky as background">
            <a:extLst>
              <a:ext uri="{FF2B5EF4-FFF2-40B4-BE49-F238E27FC236}">
                <a16:creationId xmlns:a16="http://schemas.microsoft.com/office/drawing/2014/main" id="{DF8141F4-D4EC-46DB-8447-9E56D7BD3230}"/>
              </a:ext>
            </a:extLst>
          </p:cNvPr>
          <p:cNvPicPr>
            <a:picLocks noGrp="1" noChangeAspect="1"/>
          </p:cNvPicPr>
          <p:nvPr>
            <p:ph type="pic" sz="quarter" idx="15"/>
          </p:nvPr>
        </p:nvPicPr>
        <p:blipFill>
          <a:blip r:embed="rId3"/>
          <a:stretch/>
        </p:blipFill>
        <p:spPr>
          <a:xfrm>
            <a:off x="609599" y="2780158"/>
            <a:ext cx="4488792" cy="2581055"/>
          </a:xfrm>
          <a:solidFill>
            <a:srgbClr val="F3EBE8"/>
          </a:solidFill>
        </p:spPr>
      </p:pic>
      <p:sp>
        <p:nvSpPr>
          <p:cNvPr id="3" name="Content Placeholder 2">
            <a:extLst>
              <a:ext uri="{FF2B5EF4-FFF2-40B4-BE49-F238E27FC236}">
                <a16:creationId xmlns:a16="http://schemas.microsoft.com/office/drawing/2014/main" id="{6CA50411-AA97-3FC8-7EAA-60A5859FCAE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3" y="732155"/>
            <a:ext cx="5676838" cy="5405377"/>
          </a:xfrm>
        </p:spPr>
        <p:txBody>
          <a:bodyPr>
            <a:normAutofit/>
          </a:bodyPr>
          <a:lstStyle/>
          <a:p>
            <a:pPr marL="0" indent="0">
              <a:spcBef>
                <a:spcPts val="2500"/>
              </a:spcBef>
              <a:buFont typeface="Arial" panose="020B0604020202020204" pitchFamily="34" charset="0"/>
              <a:buNone/>
            </a:pPr>
            <a:r>
              <a:rPr lang="en-US" sz="1400" b="1"/>
              <a:t>Volumes as External Storage</a:t>
            </a:r>
          </a:p>
          <a:p>
            <a:pPr marL="0" lvl="1" indent="0">
              <a:buFont typeface="Arial" panose="020B0604020202020204" pitchFamily="34" charset="0"/>
              <a:buNone/>
            </a:pPr>
            <a:r>
              <a:rPr lang="en-US" sz="1400"/>
              <a:t>Volumes provide external storage attached to containers to persist data beyond container lifetimes.</a:t>
            </a:r>
          </a:p>
          <a:p>
            <a:pPr marL="0" indent="0">
              <a:spcBef>
                <a:spcPts val="2500"/>
              </a:spcBef>
              <a:buFont typeface="Arial" panose="020B0604020202020204" pitchFamily="34" charset="0"/>
              <a:buNone/>
            </a:pPr>
            <a:r>
              <a:rPr lang="en-US" sz="1400" b="1"/>
              <a:t>Bind Mounts Mapping</a:t>
            </a:r>
          </a:p>
          <a:p>
            <a:pPr marL="0" lvl="1" indent="0">
              <a:buFont typeface="Arial" panose="020B0604020202020204" pitchFamily="34" charset="0"/>
              <a:buNone/>
            </a:pPr>
            <a:r>
              <a:rPr lang="en-US" sz="1400"/>
              <a:t>Bind mounts map host directories into containers for direct access to host files and directories.</a:t>
            </a:r>
          </a:p>
          <a:p>
            <a:pPr marL="0" indent="0">
              <a:spcBef>
                <a:spcPts val="2500"/>
              </a:spcBef>
              <a:buFont typeface="Arial" panose="020B0604020202020204" pitchFamily="34" charset="0"/>
              <a:buNone/>
            </a:pPr>
            <a:r>
              <a:rPr lang="en-US" sz="1400" b="1"/>
              <a:t>Data Persistence Importance</a:t>
            </a:r>
          </a:p>
          <a:p>
            <a:pPr marL="0" lvl="1" indent="0">
              <a:buFont typeface="Arial" panose="020B0604020202020204" pitchFamily="34" charset="0"/>
              <a:buNone/>
            </a:pPr>
            <a:r>
              <a:rPr lang="en-US" sz="1400"/>
              <a:t>Persisting data ensures important information survives container restarts and removals reliably.</a:t>
            </a:r>
          </a:p>
          <a:p>
            <a:pPr marL="0" indent="0">
              <a:spcBef>
                <a:spcPts val="2500"/>
              </a:spcBef>
              <a:buFont typeface="Arial" panose="020B0604020202020204" pitchFamily="34" charset="0"/>
              <a:buNone/>
            </a:pPr>
            <a:r>
              <a:rPr lang="en-US" sz="1400" b="1"/>
              <a:t>Separation of Compute and Storage</a:t>
            </a:r>
          </a:p>
          <a:p>
            <a:pPr marL="0" lvl="1" indent="0">
              <a:buFont typeface="Arial" panose="020B0604020202020204" pitchFamily="34" charset="0"/>
              <a:buNone/>
            </a:pPr>
            <a:r>
              <a:rPr lang="en-US" sz="1400"/>
              <a:t>Separating compute and storage is a core practice in container systems for scalable, reliable applications.</a:t>
            </a:r>
          </a:p>
        </p:txBody>
      </p:sp>
    </p:spTree>
    <p:extLst>
      <p:ext uri="{BB962C8B-B14F-4D97-AF65-F5344CB8AC3E}">
        <p14:creationId xmlns:p14="http://schemas.microsoft.com/office/powerpoint/2010/main" val="3541302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0414-706B-F11A-F7BD-0F605437A7B8}"/>
              </a:ext>
            </a:extLst>
          </p:cNvPr>
          <p:cNvSpPr>
            <a:spLocks noGrp="1"/>
          </p:cNvSpPr>
          <p:nvPr>
            <p:ph type="title"/>
          </p:nvPr>
        </p:nvSpPr>
        <p:spPr>
          <a:xfrm>
            <a:off x="612647" y="683319"/>
            <a:ext cx="6339541" cy="1143000"/>
          </a:xfrm>
        </p:spPr>
        <p:txBody>
          <a:bodyPr anchor="b">
            <a:normAutofit/>
          </a:bodyPr>
          <a:lstStyle/>
          <a:p>
            <a:r>
              <a:rPr lang="en-US"/>
              <a:t>Container Networking</a:t>
            </a:r>
          </a:p>
        </p:txBody>
      </p:sp>
      <p:sp>
        <p:nvSpPr>
          <p:cNvPr id="3" name="Content Placeholder 2">
            <a:extLst>
              <a:ext uri="{FF2B5EF4-FFF2-40B4-BE49-F238E27FC236}">
                <a16:creationId xmlns:a16="http://schemas.microsoft.com/office/drawing/2014/main" id="{351E10DC-2B88-4BD8-C1C0-05E18499E3D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975104"/>
            <a:ext cx="6339414" cy="4228997"/>
          </a:xfrm>
        </p:spPr>
        <p:txBody>
          <a:bodyPr>
            <a:normAutofit/>
          </a:bodyPr>
          <a:lstStyle/>
          <a:p>
            <a:pPr marL="0" indent="0">
              <a:spcBef>
                <a:spcPts val="2500"/>
              </a:spcBef>
              <a:buFont typeface="Arial" panose="020B0604020202020204" pitchFamily="34" charset="0"/>
              <a:buNone/>
            </a:pPr>
            <a:r>
              <a:rPr lang="en-US" sz="1400" b="1"/>
              <a:t>Isolated Network Namespaces</a:t>
            </a:r>
          </a:p>
          <a:p>
            <a:pPr marL="0" lvl="1" indent="0">
              <a:buFont typeface="Arial" panose="020B0604020202020204" pitchFamily="34" charset="0"/>
              <a:buNone/>
            </a:pPr>
            <a:r>
              <a:rPr lang="en-US" sz="1400"/>
              <a:t>Containers run in isolated network namespaces by default, enhancing security and preventing interference.</a:t>
            </a:r>
          </a:p>
          <a:p>
            <a:pPr marL="0" indent="0">
              <a:spcBef>
                <a:spcPts val="2500"/>
              </a:spcBef>
              <a:buFont typeface="Arial" panose="020B0604020202020204" pitchFamily="34" charset="0"/>
              <a:buNone/>
            </a:pPr>
            <a:r>
              <a:rPr lang="en-US" sz="1400" b="1"/>
              <a:t>Port Exposure for Access</a:t>
            </a:r>
          </a:p>
          <a:p>
            <a:pPr marL="0" lvl="1" indent="0">
              <a:buFont typeface="Arial" panose="020B0604020202020204" pitchFamily="34" charset="0"/>
              <a:buNone/>
            </a:pPr>
            <a:r>
              <a:rPr lang="en-US" sz="1400"/>
              <a:t>Ports must be explicitly exposed on containers to allow communication with external networks and users.</a:t>
            </a:r>
          </a:p>
          <a:p>
            <a:pPr marL="0" indent="0">
              <a:spcBef>
                <a:spcPts val="2500"/>
              </a:spcBef>
              <a:buFont typeface="Arial" panose="020B0604020202020204" pitchFamily="34" charset="0"/>
              <a:buNone/>
            </a:pPr>
            <a:r>
              <a:rPr lang="en-US" sz="1400" b="1"/>
              <a:t>Internal Container Communication</a:t>
            </a:r>
          </a:p>
          <a:p>
            <a:pPr marL="0" lvl="1" indent="0">
              <a:buFont typeface="Arial" panose="020B0604020202020204" pitchFamily="34" charset="0"/>
              <a:buNone/>
            </a:pPr>
            <a:r>
              <a:rPr lang="en-US" sz="1400"/>
              <a:t>Containers communicate internally over networks, enabling efficient service-to-service interactions in microservices.</a:t>
            </a:r>
          </a:p>
        </p:txBody>
      </p:sp>
      <p:pic>
        <p:nvPicPr>
          <p:cNvPr id="5" name="Content Placeholder 4" descr="Part of a container painted blue.">
            <a:extLst>
              <a:ext uri="{FF2B5EF4-FFF2-40B4-BE49-F238E27FC236}">
                <a16:creationId xmlns:a16="http://schemas.microsoft.com/office/drawing/2014/main" id="{FB0089D2-47D1-496E-A139-4F381A71D752}"/>
              </a:ext>
            </a:extLst>
          </p:cNvPr>
          <p:cNvPicPr>
            <a:picLocks noGrp="1" noChangeAspect="1"/>
          </p:cNvPicPr>
          <p:nvPr>
            <p:ph type="pic" sz="quarter" idx="13"/>
          </p:nvPr>
        </p:nvPicPr>
        <p:blipFill>
          <a:blip r:embed="rId3"/>
          <a:srcRect l="32083" r="23463" b="-1"/>
          <a:stretch>
            <a:fillRect/>
          </a:stretch>
        </p:blipFill>
        <p:spPr>
          <a:xfrm>
            <a:off x="7624831" y="10"/>
            <a:ext cx="4567169" cy="6857990"/>
          </a:xfrm>
          <a:solidFill>
            <a:srgbClr val="F3EBE8"/>
          </a:solidFill>
        </p:spPr>
      </p:pic>
    </p:spTree>
    <p:extLst>
      <p:ext uri="{BB962C8B-B14F-4D97-AF65-F5344CB8AC3E}">
        <p14:creationId xmlns:p14="http://schemas.microsoft.com/office/powerpoint/2010/main" val="2414329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8595D-EC0C-CC68-DC29-4A7A3F80D6D7}"/>
              </a:ext>
            </a:extLst>
          </p:cNvPr>
          <p:cNvSpPr>
            <a:spLocks noGrp="1"/>
          </p:cNvSpPr>
          <p:nvPr>
            <p:ph type="title"/>
          </p:nvPr>
        </p:nvSpPr>
        <p:spPr>
          <a:xfrm>
            <a:off x="615697" y="990511"/>
            <a:ext cx="2699254" cy="1858941"/>
          </a:xfrm>
        </p:spPr>
        <p:txBody>
          <a:bodyPr anchor="b">
            <a:normAutofit/>
          </a:bodyPr>
          <a:lstStyle/>
          <a:p>
            <a:r>
              <a:rPr lang="en-US" sz="2800"/>
              <a:t>Microservices + Containers</a:t>
            </a:r>
          </a:p>
        </p:txBody>
      </p:sp>
      <p:sp>
        <p:nvSpPr>
          <p:cNvPr id="3" name="Content Placeholder 2">
            <a:extLst>
              <a:ext uri="{FF2B5EF4-FFF2-40B4-BE49-F238E27FC236}">
                <a16:creationId xmlns:a16="http://schemas.microsoft.com/office/drawing/2014/main" id="{31EB3BD3-3FBE-BDED-69B0-DE74E8A1490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691" y="3011335"/>
            <a:ext cx="2693346" cy="2656250"/>
          </a:xfrm>
        </p:spPr>
        <p:txBody>
          <a:bodyPr>
            <a:normAutofit/>
          </a:bodyPr>
          <a:lstStyle/>
          <a:p>
            <a:pPr marL="0" indent="0">
              <a:lnSpc>
                <a:spcPct val="110000"/>
              </a:lnSpc>
              <a:spcBef>
                <a:spcPts val="2500"/>
              </a:spcBef>
              <a:buFont typeface="Arial" panose="020B0604020202020204" pitchFamily="34" charset="0"/>
              <a:buNone/>
            </a:pPr>
            <a:r>
              <a:rPr lang="en-US" sz="1000" b="1"/>
              <a:t>Independent Microservices</a:t>
            </a:r>
          </a:p>
          <a:p>
            <a:pPr marL="0" lvl="1" indent="0">
              <a:lnSpc>
                <a:spcPct val="110000"/>
              </a:lnSpc>
              <a:buFont typeface="Arial" panose="020B0604020202020204" pitchFamily="34" charset="0"/>
              <a:buNone/>
            </a:pPr>
            <a:r>
              <a:rPr lang="en-US" sz="1000"/>
              <a:t>Each microservice runs in its own container, enabling isolated and independent deployment and operation.</a:t>
            </a:r>
          </a:p>
          <a:p>
            <a:pPr marL="0" indent="0">
              <a:lnSpc>
                <a:spcPct val="110000"/>
              </a:lnSpc>
              <a:spcBef>
                <a:spcPts val="2500"/>
              </a:spcBef>
              <a:buFont typeface="Arial" panose="020B0604020202020204" pitchFamily="34" charset="0"/>
              <a:buNone/>
            </a:pPr>
            <a:r>
              <a:rPr lang="en-US" sz="1000" b="1"/>
              <a:t>Scalability and Flexibility</a:t>
            </a:r>
          </a:p>
          <a:p>
            <a:pPr marL="0" lvl="1" indent="0">
              <a:lnSpc>
                <a:spcPct val="110000"/>
              </a:lnSpc>
              <a:buFont typeface="Arial" panose="020B0604020202020204" pitchFamily="34" charset="0"/>
              <a:buNone/>
            </a:pPr>
            <a:r>
              <a:rPr lang="en-US" sz="1000"/>
              <a:t>Containers allow microservices to scale independently and use diverse technology stacks for each service.</a:t>
            </a:r>
          </a:p>
          <a:p>
            <a:pPr marL="0" indent="0">
              <a:lnSpc>
                <a:spcPct val="110000"/>
              </a:lnSpc>
              <a:spcBef>
                <a:spcPts val="2500"/>
              </a:spcBef>
              <a:buFont typeface="Arial" panose="020B0604020202020204" pitchFamily="34" charset="0"/>
              <a:buNone/>
            </a:pPr>
            <a:r>
              <a:rPr lang="en-US" sz="1000" b="1"/>
              <a:t>Team Autonomy</a:t>
            </a:r>
          </a:p>
          <a:p>
            <a:pPr marL="0" lvl="1" indent="0">
              <a:lnSpc>
                <a:spcPct val="110000"/>
              </a:lnSpc>
              <a:buFont typeface="Arial" panose="020B0604020202020204" pitchFamily="34" charset="0"/>
              <a:buNone/>
            </a:pPr>
            <a:r>
              <a:rPr lang="en-US" sz="1000"/>
              <a:t>Teams can update microservices independently without affecting other services or the entire system.</a:t>
            </a:r>
          </a:p>
        </p:txBody>
      </p:sp>
      <p:pic>
        <p:nvPicPr>
          <p:cNvPr id="5" name="Content Placeholder 4" descr="Desktop computers connected in a network.See all my">
            <a:extLst>
              <a:ext uri="{FF2B5EF4-FFF2-40B4-BE49-F238E27FC236}">
                <a16:creationId xmlns:a16="http://schemas.microsoft.com/office/drawing/2014/main" id="{1D7572AB-1A06-4162-A071-2E678A8A5B24}"/>
              </a:ext>
            </a:extLst>
          </p:cNvPr>
          <p:cNvPicPr>
            <a:picLocks noGrp="1" noChangeAspect="1"/>
          </p:cNvPicPr>
          <p:nvPr>
            <p:ph type="pic" sz="quarter" idx="13"/>
          </p:nvPr>
        </p:nvPicPr>
        <p:blipFill>
          <a:blip r:embed="rId3"/>
          <a:srcRect l="5121" r="3822"/>
          <a:stretch>
            <a:fillRect/>
          </a:stretch>
        </p:blipFill>
        <p:spPr>
          <a:xfrm>
            <a:off x="3865677" y="10"/>
            <a:ext cx="8326323" cy="6857990"/>
          </a:xfrm>
          <a:solidFill>
            <a:srgbClr val="F3EBE8"/>
          </a:solidFill>
        </p:spPr>
      </p:pic>
    </p:spTree>
    <p:extLst>
      <p:ext uri="{BB962C8B-B14F-4D97-AF65-F5344CB8AC3E}">
        <p14:creationId xmlns:p14="http://schemas.microsoft.com/office/powerpoint/2010/main" val="177722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CA8C-4145-F99E-1087-0CD964E0EC2D}"/>
              </a:ext>
            </a:extLst>
          </p:cNvPr>
          <p:cNvSpPr>
            <a:spLocks noGrp="1"/>
          </p:cNvSpPr>
          <p:nvPr>
            <p:ph type="title"/>
          </p:nvPr>
        </p:nvSpPr>
        <p:spPr>
          <a:xfrm>
            <a:off x="612647" y="552478"/>
            <a:ext cx="6858000" cy="932688"/>
          </a:xfrm>
        </p:spPr>
        <p:txBody>
          <a:bodyPr anchor="b">
            <a:normAutofit/>
          </a:bodyPr>
          <a:lstStyle/>
          <a:p>
            <a:r>
              <a:rPr lang="en-US"/>
              <a:t>Container Registries</a:t>
            </a:r>
          </a:p>
        </p:txBody>
      </p:sp>
      <p:sp>
        <p:nvSpPr>
          <p:cNvPr id="3" name="Content Placeholder 2">
            <a:extLst>
              <a:ext uri="{FF2B5EF4-FFF2-40B4-BE49-F238E27FC236}">
                <a16:creationId xmlns:a16="http://schemas.microsoft.com/office/drawing/2014/main" id="{0C86DC5E-1270-8CA9-A514-F835BC62599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a:normAutofit/>
          </a:bodyPr>
          <a:lstStyle/>
          <a:p>
            <a:pPr marL="0" indent="0">
              <a:spcBef>
                <a:spcPts val="2500"/>
              </a:spcBef>
              <a:buFont typeface="Arial" panose="020B0604020202020204" pitchFamily="34" charset="0"/>
              <a:buNone/>
            </a:pPr>
            <a:r>
              <a:rPr lang="en-US" sz="1400" b="1"/>
              <a:t>Centralized Image Storage</a:t>
            </a:r>
          </a:p>
          <a:p>
            <a:pPr marL="0" lvl="1" indent="0">
              <a:buFont typeface="Arial" panose="020B0604020202020204" pitchFamily="34" charset="0"/>
              <a:buNone/>
            </a:pPr>
            <a:r>
              <a:rPr lang="en-US" sz="1400"/>
              <a:t>Container registries act as centralized repositories to store and manage container images efficiently.</a:t>
            </a:r>
          </a:p>
          <a:p>
            <a:pPr marL="0" indent="0">
              <a:spcBef>
                <a:spcPts val="2500"/>
              </a:spcBef>
              <a:buFont typeface="Arial" panose="020B0604020202020204" pitchFamily="34" charset="0"/>
              <a:buNone/>
            </a:pPr>
            <a:r>
              <a:rPr lang="en-US" sz="1400" b="1"/>
              <a:t>Versioning with Image Tags</a:t>
            </a:r>
          </a:p>
          <a:p>
            <a:pPr marL="0" lvl="1" indent="0">
              <a:buFont typeface="Arial" panose="020B0604020202020204" pitchFamily="34" charset="0"/>
              <a:buNone/>
            </a:pPr>
            <a:r>
              <a:rPr lang="en-US" sz="1400"/>
              <a:t>Registries support version control by using image tags, facilitating easy tracking and retrieval of images.</a:t>
            </a:r>
          </a:p>
          <a:p>
            <a:pPr marL="0" indent="0">
              <a:spcBef>
                <a:spcPts val="2500"/>
              </a:spcBef>
              <a:buFont typeface="Arial" panose="020B0604020202020204" pitchFamily="34" charset="0"/>
              <a:buNone/>
            </a:pPr>
            <a:r>
              <a:rPr lang="en-US" sz="1400" b="1"/>
              <a:t>Facilitating Collaboration</a:t>
            </a:r>
          </a:p>
          <a:p>
            <a:pPr marL="0" lvl="1" indent="0">
              <a:buFont typeface="Arial" panose="020B0604020202020204" pitchFamily="34" charset="0"/>
              <a:buNone/>
            </a:pPr>
            <a:r>
              <a:rPr lang="en-US" sz="1400"/>
              <a:t>Container registries enable teams and automated systems to share and retrieve images seamlessly for development workflows.</a:t>
            </a:r>
          </a:p>
          <a:p>
            <a:pPr marL="0" indent="0">
              <a:spcBef>
                <a:spcPts val="2500"/>
              </a:spcBef>
              <a:buFont typeface="Arial" panose="020B0604020202020204" pitchFamily="34" charset="0"/>
              <a:buNone/>
            </a:pPr>
            <a:r>
              <a:rPr lang="en-US" sz="1400" b="1"/>
              <a:t>Role in CI/CD Pipelines</a:t>
            </a:r>
          </a:p>
          <a:p>
            <a:pPr marL="0" lvl="1" indent="0">
              <a:buFont typeface="Arial" panose="020B0604020202020204" pitchFamily="34" charset="0"/>
              <a:buNone/>
            </a:pPr>
            <a:r>
              <a:rPr lang="en-US" sz="1400"/>
              <a:t>Registries are integral to CI/CD pipelines, streamlining deployment by providing reliable access to container images.</a:t>
            </a:r>
          </a:p>
        </p:txBody>
      </p:sp>
      <p:pic>
        <p:nvPicPr>
          <p:cNvPr id="5" name="Content Placeholder 4" descr="File folder big data internet network cloud computing">
            <a:extLst>
              <a:ext uri="{FF2B5EF4-FFF2-40B4-BE49-F238E27FC236}">
                <a16:creationId xmlns:a16="http://schemas.microsoft.com/office/drawing/2014/main" id="{1CFB08EB-9010-473C-9199-E702F8767EEE}"/>
              </a:ext>
            </a:extLst>
          </p:cNvPr>
          <p:cNvPicPr>
            <a:picLocks noGrp="1" noChangeAspect="1"/>
          </p:cNvPicPr>
          <p:nvPr>
            <p:ph type="pic" sz="quarter" idx="13"/>
          </p:nvPr>
        </p:nvPicPr>
        <p:blipFill>
          <a:blip r:embed="rId3"/>
          <a:srcRect l="31265" r="31367"/>
          <a:stretch>
            <a:fillRect/>
          </a:stretch>
        </p:blipFill>
        <p:spPr>
          <a:xfrm>
            <a:off x="8091732" y="10"/>
            <a:ext cx="4100267" cy="6857990"/>
          </a:xfrm>
          <a:solidFill>
            <a:srgbClr val="F3EBE8"/>
          </a:solidFill>
        </p:spPr>
      </p:pic>
    </p:spTree>
    <p:extLst>
      <p:ext uri="{BB962C8B-B14F-4D97-AF65-F5344CB8AC3E}">
        <p14:creationId xmlns:p14="http://schemas.microsoft.com/office/powerpoint/2010/main" val="2466514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A886-C1CB-CC0F-57E8-203C97C3956F}"/>
              </a:ext>
            </a:extLst>
          </p:cNvPr>
          <p:cNvSpPr>
            <a:spLocks noGrp="1"/>
          </p:cNvSpPr>
          <p:nvPr>
            <p:ph type="title"/>
          </p:nvPr>
        </p:nvSpPr>
        <p:spPr>
          <a:xfrm>
            <a:off x="612647" y="683319"/>
            <a:ext cx="6339541" cy="1143000"/>
          </a:xfrm>
        </p:spPr>
        <p:txBody>
          <a:bodyPr anchor="b">
            <a:normAutofit/>
          </a:bodyPr>
          <a:lstStyle/>
          <a:p>
            <a:r>
              <a:rPr lang="en-US"/>
              <a:t>Public vs Private Registries</a:t>
            </a:r>
          </a:p>
        </p:txBody>
      </p:sp>
      <p:sp>
        <p:nvSpPr>
          <p:cNvPr id="3" name="Content Placeholder 2">
            <a:extLst>
              <a:ext uri="{FF2B5EF4-FFF2-40B4-BE49-F238E27FC236}">
                <a16:creationId xmlns:a16="http://schemas.microsoft.com/office/drawing/2014/main" id="{9DD4436E-EECC-2F77-81E1-A62F0094338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975104"/>
            <a:ext cx="6339414" cy="4228997"/>
          </a:xfrm>
        </p:spPr>
        <p:txBody>
          <a:bodyPr>
            <a:normAutofit/>
          </a:bodyPr>
          <a:lstStyle/>
          <a:p>
            <a:pPr marL="0" indent="0">
              <a:spcBef>
                <a:spcPts val="2500"/>
              </a:spcBef>
              <a:buFont typeface="Arial" panose="020B0604020202020204" pitchFamily="34" charset="0"/>
              <a:buNone/>
            </a:pPr>
            <a:r>
              <a:rPr lang="en-US" sz="1400" b="1"/>
              <a:t>Public Registries</a:t>
            </a:r>
          </a:p>
          <a:p>
            <a:pPr marL="0" lvl="1" indent="0">
              <a:buFont typeface="Arial" panose="020B0604020202020204" pitchFamily="34" charset="0"/>
              <a:buNone/>
            </a:pPr>
            <a:r>
              <a:rPr lang="en-US" sz="1400"/>
              <a:t>Public registries offer open access to container images, enabling easy sharing and collaboration across users.</a:t>
            </a:r>
          </a:p>
          <a:p>
            <a:pPr marL="0" indent="0">
              <a:spcBef>
                <a:spcPts val="2500"/>
              </a:spcBef>
              <a:buFont typeface="Arial" panose="020B0604020202020204" pitchFamily="34" charset="0"/>
              <a:buNone/>
            </a:pPr>
            <a:r>
              <a:rPr lang="en-US" sz="1400" b="1"/>
              <a:t>Private Registries</a:t>
            </a:r>
          </a:p>
          <a:p>
            <a:pPr marL="0" lvl="1" indent="0">
              <a:buFont typeface="Arial" panose="020B0604020202020204" pitchFamily="34" charset="0"/>
              <a:buNone/>
            </a:pPr>
            <a:r>
              <a:rPr lang="en-US" sz="1400"/>
              <a:t>Private registries limit image access to internal teams, providing controlled environments for sensitive data.</a:t>
            </a:r>
          </a:p>
          <a:p>
            <a:pPr marL="0" indent="0">
              <a:spcBef>
                <a:spcPts val="2500"/>
              </a:spcBef>
              <a:buFont typeface="Arial" panose="020B0604020202020204" pitchFamily="34" charset="0"/>
              <a:buNone/>
            </a:pPr>
            <a:r>
              <a:rPr lang="en-US" sz="1400" b="1"/>
              <a:t>Security Considerations</a:t>
            </a:r>
          </a:p>
          <a:p>
            <a:pPr marL="0" lvl="1" indent="0">
              <a:buFont typeface="Arial" panose="020B0604020202020204" pitchFamily="34" charset="0"/>
              <a:buNone/>
            </a:pPr>
            <a:r>
              <a:rPr lang="en-US" sz="1400"/>
              <a:t>Protecting sensitive images and credentials is critical to maintain enterprise security in container registries.</a:t>
            </a:r>
          </a:p>
        </p:txBody>
      </p:sp>
      <p:pic>
        <p:nvPicPr>
          <p:cNvPr id="5" name="Content Placeholder 4" descr="Refrigerator with chain and lock. Digitally Generated Image isolated on white background">
            <a:extLst>
              <a:ext uri="{FF2B5EF4-FFF2-40B4-BE49-F238E27FC236}">
                <a16:creationId xmlns:a16="http://schemas.microsoft.com/office/drawing/2014/main" id="{8C97F020-1D82-4E57-A247-5DA5E555BED8}"/>
              </a:ext>
            </a:extLst>
          </p:cNvPr>
          <p:cNvPicPr>
            <a:picLocks noGrp="1" noChangeAspect="1"/>
          </p:cNvPicPr>
          <p:nvPr>
            <p:ph type="pic" sz="quarter" idx="13"/>
          </p:nvPr>
        </p:nvPicPr>
        <p:blipFill>
          <a:blip r:embed="rId3"/>
          <a:srcRect l="6593" r="7198"/>
          <a:stretch>
            <a:fillRect/>
          </a:stretch>
        </p:blipFill>
        <p:spPr>
          <a:xfrm>
            <a:off x="7624831" y="10"/>
            <a:ext cx="4567169" cy="6857990"/>
          </a:xfrm>
          <a:solidFill>
            <a:srgbClr val="F3EBE8"/>
          </a:solidFill>
        </p:spPr>
      </p:pic>
    </p:spTree>
    <p:extLst>
      <p:ext uri="{BB962C8B-B14F-4D97-AF65-F5344CB8AC3E}">
        <p14:creationId xmlns:p14="http://schemas.microsoft.com/office/powerpoint/2010/main" val="4202570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C758-7230-B583-E23F-9465BD9FF8D7}"/>
              </a:ext>
            </a:extLst>
          </p:cNvPr>
          <p:cNvSpPr>
            <a:spLocks noGrp="1"/>
          </p:cNvSpPr>
          <p:nvPr>
            <p:ph type="title"/>
          </p:nvPr>
        </p:nvSpPr>
        <p:spPr>
          <a:xfrm>
            <a:off x="612647" y="683319"/>
            <a:ext cx="6339541" cy="1143000"/>
          </a:xfrm>
        </p:spPr>
        <p:txBody>
          <a:bodyPr anchor="b">
            <a:normAutofit/>
          </a:bodyPr>
          <a:lstStyle/>
          <a:p>
            <a:r>
              <a:rPr lang="en-US"/>
              <a:t>CI/CD and Containers</a:t>
            </a:r>
          </a:p>
        </p:txBody>
      </p:sp>
      <p:sp>
        <p:nvSpPr>
          <p:cNvPr id="3" name="Content Placeholder 2">
            <a:extLst>
              <a:ext uri="{FF2B5EF4-FFF2-40B4-BE49-F238E27FC236}">
                <a16:creationId xmlns:a16="http://schemas.microsoft.com/office/drawing/2014/main" id="{50D2691B-E0D0-D3E2-7DF6-60709AF9A89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975104"/>
            <a:ext cx="6339414" cy="4228997"/>
          </a:xfrm>
        </p:spPr>
        <p:txBody>
          <a:bodyPr>
            <a:normAutofit/>
          </a:bodyPr>
          <a:lstStyle/>
          <a:p>
            <a:pPr marL="0" indent="0">
              <a:spcBef>
                <a:spcPts val="2500"/>
              </a:spcBef>
              <a:buFont typeface="Arial" panose="020B0604020202020204" pitchFamily="34" charset="0"/>
              <a:buNone/>
            </a:pPr>
            <a:r>
              <a:rPr lang="en-US" sz="1400" b="1"/>
              <a:t>Continuous Integration with Containers</a:t>
            </a:r>
          </a:p>
          <a:p>
            <a:pPr marL="0" lvl="1" indent="0">
              <a:buFont typeface="Arial" panose="020B0604020202020204" pitchFamily="34" charset="0"/>
              <a:buNone/>
            </a:pPr>
            <a:r>
              <a:rPr lang="en-US" sz="1400"/>
              <a:t>Continuous Integration automatically builds container images, ensuring consistent and reliable application packaging.</a:t>
            </a:r>
          </a:p>
          <a:p>
            <a:pPr marL="0" indent="0">
              <a:spcBef>
                <a:spcPts val="2500"/>
              </a:spcBef>
              <a:buFont typeface="Arial" panose="020B0604020202020204" pitchFamily="34" charset="0"/>
              <a:buNone/>
            </a:pPr>
            <a:r>
              <a:rPr lang="en-US" sz="1400" b="1"/>
              <a:t>Continuous Deployment Processes</a:t>
            </a:r>
          </a:p>
          <a:p>
            <a:pPr marL="0" lvl="1" indent="0">
              <a:buFont typeface="Arial" panose="020B0604020202020204" pitchFamily="34" charset="0"/>
              <a:buNone/>
            </a:pPr>
            <a:r>
              <a:rPr lang="en-US" sz="1400"/>
              <a:t>Continuous Deployment deploys containers to target environments quickly and reliably, enabling faster releases.</a:t>
            </a:r>
          </a:p>
          <a:p>
            <a:pPr marL="0" indent="0">
              <a:spcBef>
                <a:spcPts val="2500"/>
              </a:spcBef>
              <a:buFont typeface="Arial" panose="020B0604020202020204" pitchFamily="34" charset="0"/>
              <a:buNone/>
            </a:pPr>
            <a:r>
              <a:rPr lang="en-US" sz="1400" b="1"/>
              <a:t>Benefits of Automation</a:t>
            </a:r>
          </a:p>
          <a:p>
            <a:pPr marL="0" lvl="1" indent="0">
              <a:buFont typeface="Arial" panose="020B0604020202020204" pitchFamily="34" charset="0"/>
              <a:buNone/>
            </a:pPr>
            <a:r>
              <a:rPr lang="en-US" sz="1400"/>
              <a:t>Automation reduces manual work and human error, improving efficiency and reliability in software delivery.</a:t>
            </a:r>
          </a:p>
        </p:txBody>
      </p:sp>
      <p:pic>
        <p:nvPicPr>
          <p:cNvPr id="5" name="Content Placeholder 4" descr="technology and innovation concept">
            <a:extLst>
              <a:ext uri="{FF2B5EF4-FFF2-40B4-BE49-F238E27FC236}">
                <a16:creationId xmlns:a16="http://schemas.microsoft.com/office/drawing/2014/main" id="{0080187E-1726-49F3-B606-DBBA654601D6}"/>
              </a:ext>
            </a:extLst>
          </p:cNvPr>
          <p:cNvPicPr>
            <a:picLocks noGrp="1" noChangeAspect="1"/>
          </p:cNvPicPr>
          <p:nvPr>
            <p:ph type="pic" sz="quarter" idx="13"/>
          </p:nvPr>
        </p:nvPicPr>
        <p:blipFill>
          <a:blip r:embed="rId3"/>
          <a:srcRect l="24886" r="25167"/>
          <a:stretch>
            <a:fillRect/>
          </a:stretch>
        </p:blipFill>
        <p:spPr>
          <a:xfrm>
            <a:off x="7624831" y="10"/>
            <a:ext cx="4567169" cy="6857990"/>
          </a:xfrm>
          <a:solidFill>
            <a:srgbClr val="F3EBE8"/>
          </a:solidFill>
        </p:spPr>
      </p:pic>
    </p:spTree>
    <p:extLst>
      <p:ext uri="{BB962C8B-B14F-4D97-AF65-F5344CB8AC3E}">
        <p14:creationId xmlns:p14="http://schemas.microsoft.com/office/powerpoint/2010/main" val="4098563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64B-BB9B-41EA-CDC4-AF183F9BEAC6}"/>
              </a:ext>
            </a:extLst>
          </p:cNvPr>
          <p:cNvSpPr>
            <a:spLocks noGrp="1"/>
          </p:cNvSpPr>
          <p:nvPr>
            <p:ph type="ctrTitle"/>
          </p:nvPr>
        </p:nvSpPr>
        <p:spPr>
          <a:xfrm>
            <a:off x="1522013" y="1282325"/>
            <a:ext cx="8893834" cy="3988550"/>
          </a:xfrm>
        </p:spPr>
        <p:txBody>
          <a:bodyPr anchor="ctr">
            <a:normAutofit/>
          </a:bodyPr>
          <a:lstStyle/>
          <a:p>
            <a:r>
              <a:rPr lang="en-US"/>
              <a:t>Containerization &amp; Deployment Overview</a:t>
            </a:r>
          </a:p>
        </p:txBody>
      </p:sp>
    </p:spTree>
    <p:extLst>
      <p:ext uri="{BB962C8B-B14F-4D97-AF65-F5344CB8AC3E}">
        <p14:creationId xmlns:p14="http://schemas.microsoft.com/office/powerpoint/2010/main" val="2142373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8EE6-087E-FD1D-9F85-470C745B3AC6}"/>
              </a:ext>
            </a:extLst>
          </p:cNvPr>
          <p:cNvSpPr>
            <a:spLocks noGrp="1"/>
          </p:cNvSpPr>
          <p:nvPr>
            <p:ph type="title"/>
          </p:nvPr>
        </p:nvSpPr>
        <p:spPr>
          <a:xfrm>
            <a:off x="612647" y="683319"/>
            <a:ext cx="6339541" cy="1143000"/>
          </a:xfrm>
        </p:spPr>
        <p:txBody>
          <a:bodyPr anchor="b">
            <a:normAutofit/>
          </a:bodyPr>
          <a:lstStyle/>
          <a:p>
            <a:r>
              <a:rPr lang="en-US"/>
              <a:t>Container Orchestration</a:t>
            </a:r>
          </a:p>
        </p:txBody>
      </p:sp>
      <p:sp>
        <p:nvSpPr>
          <p:cNvPr id="3" name="Content Placeholder 2">
            <a:extLst>
              <a:ext uri="{FF2B5EF4-FFF2-40B4-BE49-F238E27FC236}">
                <a16:creationId xmlns:a16="http://schemas.microsoft.com/office/drawing/2014/main" id="{34EF013F-5B45-0E29-16E9-1091049ED6F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975104"/>
            <a:ext cx="6339414" cy="4228997"/>
          </a:xfrm>
        </p:spPr>
        <p:txBody>
          <a:bodyPr>
            <a:normAutofit/>
          </a:bodyPr>
          <a:lstStyle/>
          <a:p>
            <a:pPr marL="0" indent="0">
              <a:spcBef>
                <a:spcPts val="2500"/>
              </a:spcBef>
              <a:buFont typeface="Arial" panose="020B0604020202020204" pitchFamily="34" charset="0"/>
              <a:buNone/>
            </a:pPr>
            <a:r>
              <a:rPr lang="en-US" sz="1400" b="1"/>
              <a:t>Definition of Container Orchestration</a:t>
            </a:r>
          </a:p>
          <a:p>
            <a:pPr marL="0" lvl="1" indent="0">
              <a:buFont typeface="Arial" panose="020B0604020202020204" pitchFamily="34" charset="0"/>
              <a:buNone/>
            </a:pPr>
            <a:r>
              <a:rPr lang="en-US" sz="1400"/>
              <a:t>Container orchestration manages multiple containers across various hosts efficiently and reliably.</a:t>
            </a:r>
          </a:p>
          <a:p>
            <a:pPr marL="0" indent="0">
              <a:spcBef>
                <a:spcPts val="2500"/>
              </a:spcBef>
              <a:buFont typeface="Arial" panose="020B0604020202020204" pitchFamily="34" charset="0"/>
              <a:buNone/>
            </a:pPr>
            <a:r>
              <a:rPr lang="en-US" sz="1400" b="1"/>
              <a:t>Key Orchestration Tasks</a:t>
            </a:r>
          </a:p>
          <a:p>
            <a:pPr marL="0" lvl="1" indent="0">
              <a:buFont typeface="Arial" panose="020B0604020202020204" pitchFamily="34" charset="0"/>
              <a:buNone/>
            </a:pPr>
            <a:r>
              <a:rPr lang="en-US" sz="1400"/>
              <a:t>Scheduling, scaling, and failure recovery are essential tasks performed by orchestration platforms.</a:t>
            </a:r>
          </a:p>
          <a:p>
            <a:pPr marL="0" indent="0">
              <a:spcBef>
                <a:spcPts val="2500"/>
              </a:spcBef>
              <a:buFont typeface="Arial" panose="020B0604020202020204" pitchFamily="34" charset="0"/>
              <a:buNone/>
            </a:pPr>
            <a:r>
              <a:rPr lang="en-US" sz="1400" b="1"/>
              <a:t>Kubernetes Platform</a:t>
            </a:r>
          </a:p>
          <a:p>
            <a:pPr marL="0" lvl="1" indent="0">
              <a:buFont typeface="Arial" panose="020B0604020202020204" pitchFamily="34" charset="0"/>
              <a:buNone/>
            </a:pPr>
            <a:r>
              <a:rPr lang="en-US" sz="1400"/>
              <a:t>Kubernetes is the industry-standard platform widely used for container orchestration.</a:t>
            </a:r>
          </a:p>
        </p:txBody>
      </p:sp>
      <p:pic>
        <p:nvPicPr>
          <p:cNvPr id="5" name="Content Placeholder 4" descr="Blockchain on technology background.Digital visualization of the token with lines and digital icons. The glowing lines of the included working servers, united in a single network.">
            <a:extLst>
              <a:ext uri="{FF2B5EF4-FFF2-40B4-BE49-F238E27FC236}">
                <a16:creationId xmlns:a16="http://schemas.microsoft.com/office/drawing/2014/main" id="{72974D9E-F57D-47EF-AABD-D06056C36324}"/>
              </a:ext>
            </a:extLst>
          </p:cNvPr>
          <p:cNvPicPr>
            <a:picLocks noGrp="1" noChangeAspect="1"/>
          </p:cNvPicPr>
          <p:nvPr>
            <p:ph type="pic" sz="quarter" idx="13"/>
          </p:nvPr>
        </p:nvPicPr>
        <p:blipFill>
          <a:blip r:embed="rId3"/>
          <a:srcRect l="40233" r="24637" b="-1"/>
          <a:stretch>
            <a:fillRect/>
          </a:stretch>
        </p:blipFill>
        <p:spPr>
          <a:xfrm>
            <a:off x="7624831" y="10"/>
            <a:ext cx="4567169" cy="6857990"/>
          </a:xfrm>
          <a:solidFill>
            <a:srgbClr val="F3EBE8"/>
          </a:solidFill>
        </p:spPr>
      </p:pic>
    </p:spTree>
    <p:extLst>
      <p:ext uri="{BB962C8B-B14F-4D97-AF65-F5344CB8AC3E}">
        <p14:creationId xmlns:p14="http://schemas.microsoft.com/office/powerpoint/2010/main" val="706986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1AF6-0AFA-05F4-B424-4F60F7BB9C6B}"/>
              </a:ext>
            </a:extLst>
          </p:cNvPr>
          <p:cNvSpPr>
            <a:spLocks noGrp="1"/>
          </p:cNvSpPr>
          <p:nvPr>
            <p:ph type="title"/>
          </p:nvPr>
        </p:nvSpPr>
        <p:spPr/>
        <p:txBody>
          <a:bodyPr/>
          <a:lstStyle/>
          <a:p>
            <a:r>
              <a:rPr lang="en-US"/>
              <a:t>Why Orchestration Is Needed</a:t>
            </a:r>
          </a:p>
        </p:txBody>
      </p:sp>
      <p:sp>
        <p:nvSpPr>
          <p:cNvPr id="3" name="Content Placeholder 2">
            <a:extLst>
              <a:ext uri="{FF2B5EF4-FFF2-40B4-BE49-F238E27FC236}">
                <a16:creationId xmlns:a16="http://schemas.microsoft.com/office/drawing/2014/main" id="{34A40714-894E-54D1-F7BB-5B6F91DD0197}"/>
              </a:ext>
            </a:extLst>
          </p:cNvPr>
          <p:cNvSpPr>
            <a:spLocks noGrp="1"/>
          </p:cNvSpPr>
          <p:nvPr>
            <p:ph sz="quarter" idx="1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t>Automatic Scaling</a:t>
            </a:r>
          </a:p>
          <a:p>
            <a:pPr marL="742950" lvl="1" indent="-285750">
              <a:buFont typeface="Arial" panose="020B0604020202020204" pitchFamily="34" charset="0"/>
              <a:buChar char="•"/>
            </a:pPr>
            <a:r>
              <a:t>Orchestration automates scaling to handle varying workloads efficiently across containers.</a:t>
            </a:r>
          </a:p>
          <a:p>
            <a:pPr>
              <a:buFont typeface="Arial" panose="020B0604020202020204" pitchFamily="34" charset="0"/>
              <a:buChar char="•"/>
            </a:pPr>
            <a:r>
              <a:t>Self-Healing Containers</a:t>
            </a:r>
          </a:p>
          <a:p>
            <a:pPr marL="742950" lvl="1" indent="-285750">
              <a:buFont typeface="Arial" panose="020B0604020202020204" pitchFamily="34" charset="0"/>
              <a:buChar char="•"/>
            </a:pPr>
            <a:r>
              <a:t>Orchestration restarts failed containers to maintain application availability and reliability.</a:t>
            </a:r>
          </a:p>
          <a:p>
            <a:pPr>
              <a:buFont typeface="Arial" panose="020B0604020202020204" pitchFamily="34" charset="0"/>
              <a:buChar char="•"/>
            </a:pPr>
            <a:r>
              <a:t>Load Balancing</a:t>
            </a:r>
          </a:p>
          <a:p>
            <a:pPr marL="742950" lvl="1" indent="-285750">
              <a:buFont typeface="Arial" panose="020B0604020202020204" pitchFamily="34" charset="0"/>
              <a:buChar char="•"/>
            </a:pPr>
            <a:r>
              <a:t>Orchestration balances traffic across multiple container instances for optimal performance.</a:t>
            </a:r>
            <a:endParaRPr lang="en-US"/>
          </a:p>
        </p:txBody>
      </p:sp>
      <p:pic>
        <p:nvPicPr>
          <p:cNvPr id="5" name="Content Placeholder 4" descr="Storage crates">
            <a:extLst>
              <a:ext uri="{FF2B5EF4-FFF2-40B4-BE49-F238E27FC236}">
                <a16:creationId xmlns:a16="http://schemas.microsoft.com/office/drawing/2014/main" id="{5F9875C4-BBA8-448E-9E27-D8DE9E3DAFBE}"/>
              </a:ext>
            </a:extLst>
          </p:cNvPr>
          <p:cNvPicPr>
            <a:picLocks noGrp="1" noChangeAspect="1"/>
          </p:cNvPicPr>
          <p:nvPr>
            <p:ph sz="quarter" idx="16"/>
          </p:nvPr>
        </p:nvPicPr>
        <p:blipFill>
          <a:blip r:embed="rId3"/>
          <a:stretch>
            <a:fillRect/>
          </a:stretch>
        </p:blipFill>
        <p:spPr>
          <a:xfrm>
            <a:off x="6402388" y="2255450"/>
            <a:ext cx="5049837" cy="3358338"/>
          </a:xfrm>
          <a:prstGeom prst="rect">
            <a:avLst/>
          </a:prstGeom>
          <a:solidFill>
            <a:srgbClr val="F3EBE8"/>
          </a:solidFill>
          <a:ln w="25400">
            <a:solidFill>
              <a:srgbClr val="000000"/>
            </a:solidFill>
          </a:ln>
        </p:spPr>
      </p:pic>
    </p:spTree>
    <p:extLst>
      <p:ext uri="{BB962C8B-B14F-4D97-AF65-F5344CB8AC3E}">
        <p14:creationId xmlns:p14="http://schemas.microsoft.com/office/powerpoint/2010/main" val="3965004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DC07-F054-3C18-8A10-3534A275D625}"/>
              </a:ext>
            </a:extLst>
          </p:cNvPr>
          <p:cNvSpPr>
            <a:spLocks noGrp="1"/>
          </p:cNvSpPr>
          <p:nvPr>
            <p:ph type="title"/>
          </p:nvPr>
        </p:nvSpPr>
        <p:spPr/>
        <p:txBody>
          <a:bodyPr/>
          <a:lstStyle/>
          <a:p>
            <a:r>
              <a:rPr lang="en-US"/>
              <a:t>Basic Kubernetes Concepts</a:t>
            </a:r>
          </a:p>
        </p:txBody>
      </p:sp>
      <p:sp>
        <p:nvSpPr>
          <p:cNvPr id="3" name="Content Placeholder 2">
            <a:extLst>
              <a:ext uri="{FF2B5EF4-FFF2-40B4-BE49-F238E27FC236}">
                <a16:creationId xmlns:a16="http://schemas.microsoft.com/office/drawing/2014/main" id="{EBEDBA88-59D5-6772-A9D4-01839513795F}"/>
              </a:ext>
            </a:extLst>
          </p:cNvPr>
          <p:cNvSpPr>
            <a:spLocks noGrp="1"/>
          </p:cNvSpPr>
          <p:nvPr>
            <p:ph sz="quarter" idx="1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92500" lnSpcReduction="10000"/>
          </a:bodyPr>
          <a:lstStyle/>
          <a:p>
            <a:pPr>
              <a:buFont typeface="Arial" panose="020B0604020202020204" pitchFamily="34" charset="0"/>
              <a:buChar char="•"/>
            </a:pPr>
            <a:r>
              <a:t>Pod as Smallest Unit</a:t>
            </a:r>
          </a:p>
          <a:p>
            <a:pPr marL="742950" lvl="1" indent="-285750">
              <a:buFont typeface="Arial" panose="020B0604020202020204" pitchFamily="34" charset="0"/>
              <a:buChar char="•"/>
            </a:pPr>
            <a:r>
              <a:t>Pods are the smallest deployable units in Kubernetes, consisting of one or more containers running together.</a:t>
            </a:r>
          </a:p>
          <a:p>
            <a:pPr>
              <a:buFont typeface="Arial" panose="020B0604020202020204" pitchFamily="34" charset="0"/>
              <a:buChar char="•"/>
            </a:pPr>
            <a:r>
              <a:t>Deployments Manage Replicas</a:t>
            </a:r>
          </a:p>
          <a:p>
            <a:pPr marL="742950" lvl="1" indent="-285750">
              <a:buFont typeface="Arial" panose="020B0604020202020204" pitchFamily="34" charset="0"/>
              <a:buChar char="•"/>
            </a:pPr>
            <a:r>
              <a:t>Deployments control replica counts and updates to ensure application availability and seamless scaling.</a:t>
            </a:r>
          </a:p>
          <a:p>
            <a:pPr>
              <a:buFont typeface="Arial" panose="020B0604020202020204" pitchFamily="34" charset="0"/>
              <a:buChar char="•"/>
            </a:pPr>
            <a:r>
              <a:t>Services Expose Pods</a:t>
            </a:r>
          </a:p>
          <a:p>
            <a:pPr marL="742950" lvl="1" indent="-285750">
              <a:buFont typeface="Arial" panose="020B0604020202020204" pitchFamily="34" charset="0"/>
              <a:buChar char="•"/>
            </a:pPr>
            <a:r>
              <a:t>Services provide stable networking to Pods, enabling communication inside and outside the cluster.</a:t>
            </a:r>
            <a:endParaRPr lang="en-US"/>
          </a:p>
        </p:txBody>
      </p:sp>
      <p:pic>
        <p:nvPicPr>
          <p:cNvPr id="5" name="Content Placeholder 4" descr="A simple dark background with cubes, blockchain representation">
            <a:extLst>
              <a:ext uri="{FF2B5EF4-FFF2-40B4-BE49-F238E27FC236}">
                <a16:creationId xmlns:a16="http://schemas.microsoft.com/office/drawing/2014/main" id="{97356D42-98E5-408C-B00B-E0EB4540F48D}"/>
              </a:ext>
            </a:extLst>
          </p:cNvPr>
          <p:cNvPicPr>
            <a:picLocks noGrp="1" noChangeAspect="1"/>
          </p:cNvPicPr>
          <p:nvPr>
            <p:ph sz="quarter" idx="16"/>
          </p:nvPr>
        </p:nvPicPr>
        <p:blipFill>
          <a:blip r:embed="rId3"/>
          <a:stretch>
            <a:fillRect/>
          </a:stretch>
        </p:blipFill>
        <p:spPr>
          <a:xfrm>
            <a:off x="6402388" y="2514352"/>
            <a:ext cx="5049837" cy="2840533"/>
          </a:xfrm>
          <a:prstGeom prst="rect">
            <a:avLst/>
          </a:prstGeom>
          <a:solidFill>
            <a:srgbClr val="F3EBE8"/>
          </a:solidFill>
          <a:ln w="25400">
            <a:solidFill>
              <a:srgbClr val="000000"/>
            </a:solidFill>
          </a:ln>
        </p:spPr>
      </p:pic>
    </p:spTree>
    <p:extLst>
      <p:ext uri="{BB962C8B-B14F-4D97-AF65-F5344CB8AC3E}">
        <p14:creationId xmlns:p14="http://schemas.microsoft.com/office/powerpoint/2010/main" val="68308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5076-2160-79E9-F15E-A1A78D28E973}"/>
              </a:ext>
            </a:extLst>
          </p:cNvPr>
          <p:cNvSpPr>
            <a:spLocks noGrp="1"/>
          </p:cNvSpPr>
          <p:nvPr>
            <p:ph type="title"/>
          </p:nvPr>
        </p:nvSpPr>
        <p:spPr>
          <a:xfrm>
            <a:off x="1305332" y="2009984"/>
            <a:ext cx="4515599" cy="2692020"/>
          </a:xfrm>
        </p:spPr>
        <p:txBody>
          <a:bodyPr anchor="ctr">
            <a:normAutofit/>
          </a:bodyPr>
          <a:lstStyle/>
          <a:p>
            <a:r>
              <a:rPr lang="en-US"/>
              <a:t>Containers in Cloud Platforms</a:t>
            </a:r>
          </a:p>
        </p:txBody>
      </p:sp>
      <p:sp>
        <p:nvSpPr>
          <p:cNvPr id="3" name="Content Placeholder 2">
            <a:extLst>
              <a:ext uri="{FF2B5EF4-FFF2-40B4-BE49-F238E27FC236}">
                <a16:creationId xmlns:a16="http://schemas.microsoft.com/office/drawing/2014/main" id="{FBA750B2-51A5-FC7A-25D7-BE3D26261173}"/>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8878" y="2129872"/>
            <a:ext cx="4304752" cy="2454797"/>
          </a:xfrm>
        </p:spPr>
        <p:txBody>
          <a:bodyPr>
            <a:normAutofit/>
          </a:bodyPr>
          <a:lstStyle/>
          <a:p>
            <a:pPr marL="0" indent="0">
              <a:lnSpc>
                <a:spcPct val="110000"/>
              </a:lnSpc>
              <a:spcBef>
                <a:spcPts val="2500"/>
              </a:spcBef>
              <a:buFont typeface="Arial" panose="020B0604020202020204" pitchFamily="34" charset="0"/>
              <a:buNone/>
            </a:pPr>
            <a:r>
              <a:rPr lang="en-US" sz="1000" b="1"/>
              <a:t>Containers as First-Class Citizens</a:t>
            </a:r>
          </a:p>
          <a:p>
            <a:pPr marL="0" lvl="1" indent="0">
              <a:lnSpc>
                <a:spcPct val="110000"/>
              </a:lnSpc>
              <a:buFont typeface="Arial" panose="020B0604020202020204" pitchFamily="34" charset="0"/>
              <a:buNone/>
            </a:pPr>
            <a:r>
              <a:rPr lang="en-US" sz="1000"/>
              <a:t>Modern cloud platforms treat containers as essential components for application deployment and management.</a:t>
            </a:r>
          </a:p>
          <a:p>
            <a:pPr marL="0" indent="0">
              <a:lnSpc>
                <a:spcPct val="110000"/>
              </a:lnSpc>
              <a:spcBef>
                <a:spcPts val="2500"/>
              </a:spcBef>
              <a:buFont typeface="Arial" panose="020B0604020202020204" pitchFamily="34" charset="0"/>
              <a:buNone/>
            </a:pPr>
            <a:r>
              <a:rPr lang="en-US" sz="1000" b="1"/>
              <a:t>Managed Services Simplify Infrastructure</a:t>
            </a:r>
          </a:p>
          <a:p>
            <a:pPr marL="0" lvl="1" indent="0">
              <a:lnSpc>
                <a:spcPct val="110000"/>
              </a:lnSpc>
              <a:buFont typeface="Arial" panose="020B0604020202020204" pitchFamily="34" charset="0"/>
              <a:buNone/>
            </a:pPr>
            <a:r>
              <a:rPr lang="en-US" sz="1000"/>
              <a:t>Managed cloud services abstract infrastructure details, easing deployment and operational complexity.</a:t>
            </a:r>
          </a:p>
          <a:p>
            <a:pPr marL="0" indent="0">
              <a:lnSpc>
                <a:spcPct val="110000"/>
              </a:lnSpc>
              <a:spcBef>
                <a:spcPts val="2500"/>
              </a:spcBef>
              <a:buFont typeface="Arial" panose="020B0604020202020204" pitchFamily="34" charset="0"/>
              <a:buNone/>
            </a:pPr>
            <a:r>
              <a:rPr lang="en-US" sz="1000" b="1"/>
              <a:t>Horizontal Scaling Made Easy</a:t>
            </a:r>
          </a:p>
          <a:p>
            <a:pPr marL="0" lvl="1" indent="0">
              <a:lnSpc>
                <a:spcPct val="110000"/>
              </a:lnSpc>
              <a:buFont typeface="Arial" panose="020B0604020202020204" pitchFamily="34" charset="0"/>
              <a:buNone/>
            </a:pPr>
            <a:r>
              <a:rPr lang="en-US" sz="1000"/>
              <a:t>Containers enable easy horizontal scaling, supporting dynamic workloads and efficient resource use.</a:t>
            </a:r>
          </a:p>
        </p:txBody>
      </p:sp>
    </p:spTree>
    <p:extLst>
      <p:ext uri="{BB962C8B-B14F-4D97-AF65-F5344CB8AC3E}">
        <p14:creationId xmlns:p14="http://schemas.microsoft.com/office/powerpoint/2010/main" val="179457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AD7D-BCC4-5125-E02E-D08230721391}"/>
              </a:ext>
            </a:extLst>
          </p:cNvPr>
          <p:cNvSpPr>
            <a:spLocks noGrp="1"/>
          </p:cNvSpPr>
          <p:nvPr>
            <p:ph type="title"/>
          </p:nvPr>
        </p:nvSpPr>
        <p:spPr>
          <a:xfrm>
            <a:off x="612649" y="538716"/>
            <a:ext cx="4494189" cy="1288169"/>
          </a:xfrm>
        </p:spPr>
        <p:txBody>
          <a:bodyPr anchor="b">
            <a:normAutofit/>
          </a:bodyPr>
          <a:lstStyle/>
          <a:p>
            <a:r>
              <a:rPr lang="en-US"/>
              <a:t>Azure Container Services Overview</a:t>
            </a:r>
          </a:p>
        </p:txBody>
      </p:sp>
      <p:sp>
        <p:nvSpPr>
          <p:cNvPr id="3" name="Content Placeholder 2">
            <a:extLst>
              <a:ext uri="{FF2B5EF4-FFF2-40B4-BE49-F238E27FC236}">
                <a16:creationId xmlns:a16="http://schemas.microsoft.com/office/drawing/2014/main" id="{7037D1CF-DC97-E57B-B835-47FB63F4354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5" y="1975104"/>
            <a:ext cx="4494063" cy="4156956"/>
          </a:xfrm>
        </p:spPr>
        <p:txBody>
          <a:bodyPr>
            <a:normAutofit/>
          </a:bodyPr>
          <a:lstStyle/>
          <a:p>
            <a:pPr marL="0" indent="0">
              <a:spcBef>
                <a:spcPts val="2500"/>
              </a:spcBef>
              <a:buFont typeface="Arial" panose="020B0604020202020204" pitchFamily="34" charset="0"/>
              <a:buNone/>
            </a:pPr>
            <a:r>
              <a:rPr lang="en-US" sz="1400" b="1"/>
              <a:t>Container Instances</a:t>
            </a:r>
          </a:p>
          <a:p>
            <a:pPr marL="0" lvl="1" indent="0">
              <a:buFont typeface="Arial" panose="020B0604020202020204" pitchFamily="34" charset="0"/>
              <a:buNone/>
            </a:pPr>
            <a:r>
              <a:rPr lang="en-US" sz="1400"/>
              <a:t>Azure Container Instances offer simple and fast deployment for containerized applications without managing servers.</a:t>
            </a:r>
          </a:p>
          <a:p>
            <a:pPr marL="0" indent="0">
              <a:spcBef>
                <a:spcPts val="2500"/>
              </a:spcBef>
              <a:buFont typeface="Arial" panose="020B0604020202020204" pitchFamily="34" charset="0"/>
              <a:buNone/>
            </a:pPr>
            <a:r>
              <a:rPr lang="en-US" sz="1400" b="1"/>
              <a:t>App Service for Containers</a:t>
            </a:r>
          </a:p>
          <a:p>
            <a:pPr marL="0" lvl="1" indent="0">
              <a:buFont typeface="Arial" panose="020B0604020202020204" pitchFamily="34" charset="0"/>
              <a:buNone/>
            </a:pPr>
            <a:r>
              <a:rPr lang="en-US" sz="1400"/>
              <a:t>App Service supports container-based web apps with managed hosting and scaling capabilities.</a:t>
            </a:r>
          </a:p>
          <a:p>
            <a:pPr marL="0" indent="0">
              <a:spcBef>
                <a:spcPts val="2500"/>
              </a:spcBef>
              <a:buFont typeface="Arial" panose="020B0604020202020204" pitchFamily="34" charset="0"/>
              <a:buNone/>
            </a:pPr>
            <a:r>
              <a:rPr lang="en-US" sz="1400" b="1"/>
              <a:t>Azure Kubernetes Service</a:t>
            </a:r>
          </a:p>
          <a:p>
            <a:pPr marL="0" lvl="1" indent="0">
              <a:buFont typeface="Arial" panose="020B0604020202020204" pitchFamily="34" charset="0"/>
              <a:buNone/>
            </a:pPr>
            <a:r>
              <a:rPr lang="en-US" sz="1400"/>
              <a:t>Azure Kubernetes Service provides advanced container orchestration for complex, scalable applications.</a:t>
            </a:r>
          </a:p>
        </p:txBody>
      </p:sp>
      <p:pic>
        <p:nvPicPr>
          <p:cNvPr id="5" name="Content Placeholder 4" descr="Cloud computing applications and data security illustration. Cloud computing or the cloud, is a secure computer network designed for sharing software apps, data and other resources over internet computer network between computers, mobile computers, smartphones and other electronic devices connected to the cloud network.">
            <a:extLst>
              <a:ext uri="{FF2B5EF4-FFF2-40B4-BE49-F238E27FC236}">
                <a16:creationId xmlns:a16="http://schemas.microsoft.com/office/drawing/2014/main" id="{BE55558D-9B01-4DFF-9944-B71A8E2F9CBD}"/>
              </a:ext>
            </a:extLst>
          </p:cNvPr>
          <p:cNvPicPr>
            <a:picLocks noGrp="1" noChangeAspect="1"/>
          </p:cNvPicPr>
          <p:nvPr>
            <p:ph type="pic" sz="quarter" idx="13"/>
          </p:nvPr>
        </p:nvPicPr>
        <p:blipFill>
          <a:blip r:embed="rId3"/>
          <a:stretch/>
        </p:blipFill>
        <p:spPr>
          <a:xfrm>
            <a:off x="5658928" y="162464"/>
            <a:ext cx="6533072" cy="6533072"/>
          </a:xfrm>
          <a:solidFill>
            <a:srgbClr val="F3EBE8"/>
          </a:solidFill>
        </p:spPr>
      </p:pic>
    </p:spTree>
    <p:extLst>
      <p:ext uri="{BB962C8B-B14F-4D97-AF65-F5344CB8AC3E}">
        <p14:creationId xmlns:p14="http://schemas.microsoft.com/office/powerpoint/2010/main" val="680527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9C15-C23F-BA50-47B5-513A3002A7F8}"/>
              </a:ext>
            </a:extLst>
          </p:cNvPr>
          <p:cNvSpPr>
            <a:spLocks noGrp="1"/>
          </p:cNvSpPr>
          <p:nvPr>
            <p:ph type="title"/>
          </p:nvPr>
        </p:nvSpPr>
        <p:spPr>
          <a:xfrm>
            <a:off x="612647" y="552478"/>
            <a:ext cx="6858000" cy="932688"/>
          </a:xfrm>
        </p:spPr>
        <p:txBody>
          <a:bodyPr anchor="b">
            <a:normAutofit/>
          </a:bodyPr>
          <a:lstStyle/>
          <a:p>
            <a:r>
              <a:rPr lang="en-US"/>
              <a:t>Azure Container Instances</a:t>
            </a:r>
          </a:p>
        </p:txBody>
      </p:sp>
      <p:sp>
        <p:nvSpPr>
          <p:cNvPr id="3" name="Content Placeholder 2">
            <a:extLst>
              <a:ext uri="{FF2B5EF4-FFF2-40B4-BE49-F238E27FC236}">
                <a16:creationId xmlns:a16="http://schemas.microsoft.com/office/drawing/2014/main" id="{A72B13DE-85CF-64B7-18E9-3B15AA9C95A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a:normAutofit/>
          </a:bodyPr>
          <a:lstStyle/>
          <a:p>
            <a:pPr marL="0" indent="0">
              <a:spcBef>
                <a:spcPts val="2500"/>
              </a:spcBef>
              <a:buFont typeface="Arial" panose="020B0604020202020204" pitchFamily="34" charset="0"/>
              <a:buNone/>
            </a:pPr>
            <a:r>
              <a:rPr lang="en-US" sz="1400" b="1"/>
              <a:t>Serverless Container Management</a:t>
            </a:r>
          </a:p>
          <a:p>
            <a:pPr marL="0" lvl="1" indent="0">
              <a:buFont typeface="Arial" panose="020B0604020202020204" pitchFamily="34" charset="0"/>
              <a:buNone/>
            </a:pPr>
            <a:r>
              <a:rPr lang="en-US" sz="1400"/>
              <a:t>Azure Container Instances eliminate infrastructure management, providing a hassle-free container experience.</a:t>
            </a:r>
          </a:p>
          <a:p>
            <a:pPr marL="0" indent="0">
              <a:spcBef>
                <a:spcPts val="2500"/>
              </a:spcBef>
              <a:buFont typeface="Arial" panose="020B0604020202020204" pitchFamily="34" charset="0"/>
              <a:buNone/>
            </a:pPr>
            <a:r>
              <a:rPr lang="en-US" sz="1400" b="1"/>
              <a:t>Fast Startup Times</a:t>
            </a:r>
          </a:p>
          <a:p>
            <a:pPr marL="0" lvl="1" indent="0">
              <a:buFont typeface="Arial" panose="020B0604020202020204" pitchFamily="34" charset="0"/>
              <a:buNone/>
            </a:pPr>
            <a:r>
              <a:rPr lang="en-US" sz="1400"/>
              <a:t>ACI offers rapid container startup, enabling quick deployment of workloads without delays.</a:t>
            </a:r>
          </a:p>
          <a:p>
            <a:pPr marL="0" indent="0">
              <a:spcBef>
                <a:spcPts val="2500"/>
              </a:spcBef>
              <a:buFont typeface="Arial" panose="020B0604020202020204" pitchFamily="34" charset="0"/>
              <a:buNone/>
            </a:pPr>
            <a:r>
              <a:rPr lang="en-US" sz="1400" b="1"/>
              <a:t>Usage-Based Billing</a:t>
            </a:r>
          </a:p>
          <a:p>
            <a:pPr marL="0" lvl="1" indent="0">
              <a:buFont typeface="Arial" panose="020B0604020202020204" pitchFamily="34" charset="0"/>
              <a:buNone/>
            </a:pPr>
            <a:r>
              <a:rPr lang="en-US" sz="1400"/>
              <a:t>Billing is based on actual container usage, making it cost-effective for variable workload demands.</a:t>
            </a:r>
          </a:p>
          <a:p>
            <a:pPr marL="0" indent="0">
              <a:spcBef>
                <a:spcPts val="2500"/>
              </a:spcBef>
              <a:buFont typeface="Arial" panose="020B0604020202020204" pitchFamily="34" charset="0"/>
              <a:buNone/>
            </a:pPr>
            <a:r>
              <a:rPr lang="en-US" sz="1400" b="1"/>
              <a:t>Ideal for Short Workloads</a:t>
            </a:r>
          </a:p>
          <a:p>
            <a:pPr marL="0" lvl="1" indent="0">
              <a:buFont typeface="Arial" panose="020B0604020202020204" pitchFamily="34" charset="0"/>
              <a:buNone/>
            </a:pPr>
            <a:r>
              <a:rPr lang="en-US" sz="1400"/>
              <a:t>ACI is suitable for simple or short-lived workloads due to its serverless and efficient nature.</a:t>
            </a:r>
          </a:p>
        </p:txBody>
      </p:sp>
      <p:pic>
        <p:nvPicPr>
          <p:cNvPr id="5" name="Content Placeholder 4" descr="Big Data, Cloud Computing, Block Chain, Hybrid Cloud, Multi Cloud, web3, metaverse">
            <a:extLst>
              <a:ext uri="{FF2B5EF4-FFF2-40B4-BE49-F238E27FC236}">
                <a16:creationId xmlns:a16="http://schemas.microsoft.com/office/drawing/2014/main" id="{F2131698-DB50-46F7-907C-EC390EBC6679}"/>
              </a:ext>
            </a:extLst>
          </p:cNvPr>
          <p:cNvPicPr>
            <a:picLocks noGrp="1" noChangeAspect="1"/>
          </p:cNvPicPr>
          <p:nvPr>
            <p:ph type="pic" sz="quarter" idx="13"/>
          </p:nvPr>
        </p:nvPicPr>
        <p:blipFill>
          <a:blip r:embed="rId3"/>
          <a:srcRect l="42504" r="25360" b="1"/>
          <a:stretch>
            <a:fillRect/>
          </a:stretch>
        </p:blipFill>
        <p:spPr>
          <a:xfrm>
            <a:off x="8091732" y="10"/>
            <a:ext cx="4100267" cy="6857990"/>
          </a:xfrm>
          <a:solidFill>
            <a:srgbClr val="F3EBE8"/>
          </a:solidFill>
        </p:spPr>
      </p:pic>
    </p:spTree>
    <p:extLst>
      <p:ext uri="{BB962C8B-B14F-4D97-AF65-F5344CB8AC3E}">
        <p14:creationId xmlns:p14="http://schemas.microsoft.com/office/powerpoint/2010/main" val="1065543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C4B6-D00B-2170-3997-76339A828F2F}"/>
              </a:ext>
            </a:extLst>
          </p:cNvPr>
          <p:cNvSpPr>
            <a:spLocks noGrp="1"/>
          </p:cNvSpPr>
          <p:nvPr>
            <p:ph type="title"/>
          </p:nvPr>
        </p:nvSpPr>
        <p:spPr>
          <a:xfrm>
            <a:off x="612649" y="538716"/>
            <a:ext cx="4494189" cy="1288169"/>
          </a:xfrm>
        </p:spPr>
        <p:txBody>
          <a:bodyPr anchor="b">
            <a:normAutofit/>
          </a:bodyPr>
          <a:lstStyle/>
          <a:p>
            <a:r>
              <a:rPr lang="en-US"/>
              <a:t>Azure App Service for Containers</a:t>
            </a:r>
          </a:p>
        </p:txBody>
      </p:sp>
      <p:sp>
        <p:nvSpPr>
          <p:cNvPr id="3" name="Content Placeholder 2">
            <a:extLst>
              <a:ext uri="{FF2B5EF4-FFF2-40B4-BE49-F238E27FC236}">
                <a16:creationId xmlns:a16="http://schemas.microsoft.com/office/drawing/2014/main" id="{585896F4-4739-ED1C-CFF4-3A5E8D98C03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5" y="1975104"/>
            <a:ext cx="4494063" cy="4156956"/>
          </a:xfrm>
        </p:spPr>
        <p:txBody>
          <a:bodyPr>
            <a:normAutofit/>
          </a:bodyPr>
          <a:lstStyle/>
          <a:p>
            <a:pPr marL="0" indent="0">
              <a:spcBef>
                <a:spcPts val="2500"/>
              </a:spcBef>
              <a:buFont typeface="Arial" panose="020B0604020202020204" pitchFamily="34" charset="0"/>
              <a:buNone/>
            </a:pPr>
            <a:r>
              <a:rPr lang="en-US" sz="1400" b="1"/>
              <a:t>Containerized Web Support</a:t>
            </a:r>
          </a:p>
          <a:p>
            <a:pPr marL="0" lvl="1" indent="0">
              <a:buFont typeface="Arial" panose="020B0604020202020204" pitchFamily="34" charset="0"/>
              <a:buNone/>
            </a:pPr>
            <a:r>
              <a:rPr lang="en-US" sz="1400"/>
              <a:t>Azure App Service supports containerized web applications for streamlined deployment and management.</a:t>
            </a:r>
          </a:p>
          <a:p>
            <a:pPr marL="0" indent="0">
              <a:spcBef>
                <a:spcPts val="2500"/>
              </a:spcBef>
              <a:buFont typeface="Arial" panose="020B0604020202020204" pitchFamily="34" charset="0"/>
              <a:buNone/>
            </a:pPr>
            <a:r>
              <a:rPr lang="en-US" sz="1400" b="1"/>
              <a:t>Built-in Scaling and Load Balancing</a:t>
            </a:r>
          </a:p>
          <a:p>
            <a:pPr marL="0" lvl="1" indent="0">
              <a:buFont typeface="Arial" panose="020B0604020202020204" pitchFamily="34" charset="0"/>
              <a:buNone/>
            </a:pPr>
            <a:r>
              <a:rPr lang="en-US" sz="1400"/>
              <a:t>The platform offers automatic scaling and load balancing to handle varying web traffic efficiently.</a:t>
            </a:r>
          </a:p>
          <a:p>
            <a:pPr marL="0" indent="0">
              <a:spcBef>
                <a:spcPts val="2500"/>
              </a:spcBef>
              <a:buFont typeface="Arial" panose="020B0604020202020204" pitchFamily="34" charset="0"/>
              <a:buNone/>
            </a:pPr>
            <a:r>
              <a:rPr lang="en-US" sz="1400" b="1"/>
              <a:t>CI/CD Integration</a:t>
            </a:r>
          </a:p>
          <a:p>
            <a:pPr marL="0" lvl="1" indent="0">
              <a:buFont typeface="Arial" panose="020B0604020202020204" pitchFamily="34" charset="0"/>
              <a:buNone/>
            </a:pPr>
            <a:r>
              <a:rPr lang="en-US" sz="1400"/>
              <a:t>Integration with continuous integration and continuous deployment streamlines application updates and release cycles.</a:t>
            </a:r>
          </a:p>
        </p:txBody>
      </p:sp>
      <p:pic>
        <p:nvPicPr>
          <p:cNvPr id="5" name="Content Placeholder 4" descr="Futuristic interface. men touching virtual screens">
            <a:extLst>
              <a:ext uri="{FF2B5EF4-FFF2-40B4-BE49-F238E27FC236}">
                <a16:creationId xmlns:a16="http://schemas.microsoft.com/office/drawing/2014/main" id="{4767D4FF-0312-49D6-B998-8DA816226A18}"/>
              </a:ext>
            </a:extLst>
          </p:cNvPr>
          <p:cNvPicPr>
            <a:picLocks noGrp="1" noChangeAspect="1"/>
          </p:cNvPicPr>
          <p:nvPr>
            <p:ph type="pic" sz="quarter" idx="13"/>
          </p:nvPr>
        </p:nvPicPr>
        <p:blipFill>
          <a:blip r:embed="rId3"/>
          <a:srcRect l="42805" r="8374" b="1"/>
          <a:stretch>
            <a:fillRect/>
          </a:stretch>
        </p:blipFill>
        <p:spPr>
          <a:xfrm>
            <a:off x="5658928" y="10"/>
            <a:ext cx="6533072" cy="6857990"/>
          </a:xfrm>
          <a:solidFill>
            <a:srgbClr val="F3EBE8"/>
          </a:solidFill>
        </p:spPr>
      </p:pic>
    </p:spTree>
    <p:extLst>
      <p:ext uri="{BB962C8B-B14F-4D97-AF65-F5344CB8AC3E}">
        <p14:creationId xmlns:p14="http://schemas.microsoft.com/office/powerpoint/2010/main" val="1091138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A6EA-13A1-7E60-0CEF-8F2036E3D134}"/>
              </a:ext>
            </a:extLst>
          </p:cNvPr>
          <p:cNvSpPr>
            <a:spLocks noGrp="1"/>
          </p:cNvSpPr>
          <p:nvPr>
            <p:ph type="title"/>
          </p:nvPr>
        </p:nvSpPr>
        <p:spPr>
          <a:xfrm>
            <a:off x="612649" y="538716"/>
            <a:ext cx="4494189" cy="1288169"/>
          </a:xfrm>
        </p:spPr>
        <p:txBody>
          <a:bodyPr anchor="b">
            <a:normAutofit/>
          </a:bodyPr>
          <a:lstStyle/>
          <a:p>
            <a:r>
              <a:rPr lang="en-US"/>
              <a:t>Azure Kubernetes Service (AKS)</a:t>
            </a:r>
          </a:p>
        </p:txBody>
      </p:sp>
      <p:sp>
        <p:nvSpPr>
          <p:cNvPr id="3" name="Content Placeholder 2">
            <a:extLst>
              <a:ext uri="{FF2B5EF4-FFF2-40B4-BE49-F238E27FC236}">
                <a16:creationId xmlns:a16="http://schemas.microsoft.com/office/drawing/2014/main" id="{E750B227-C56F-0EB7-3974-CDF6EFC77B5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5" y="1975104"/>
            <a:ext cx="4494063" cy="4156956"/>
          </a:xfrm>
        </p:spPr>
        <p:txBody>
          <a:bodyPr>
            <a:normAutofit/>
          </a:bodyPr>
          <a:lstStyle/>
          <a:p>
            <a:pPr marL="0" indent="0">
              <a:spcBef>
                <a:spcPts val="2500"/>
              </a:spcBef>
              <a:buFont typeface="Arial" panose="020B0604020202020204" pitchFamily="34" charset="0"/>
              <a:buNone/>
            </a:pPr>
            <a:r>
              <a:rPr lang="en-US" sz="1400" b="1"/>
              <a:t>Managed Kubernetes Service</a:t>
            </a:r>
          </a:p>
          <a:p>
            <a:pPr marL="0" lvl="1" indent="0">
              <a:buFont typeface="Arial" panose="020B0604020202020204" pitchFamily="34" charset="0"/>
              <a:buNone/>
            </a:pPr>
            <a:r>
              <a:rPr lang="en-US" sz="1400"/>
              <a:t>AKS is a managed Kubernetes service that handles cluster management and simplifies deployment processes.</a:t>
            </a:r>
          </a:p>
          <a:p>
            <a:pPr marL="0" indent="0">
              <a:spcBef>
                <a:spcPts val="2500"/>
              </a:spcBef>
              <a:buFont typeface="Arial" panose="020B0604020202020204" pitchFamily="34" charset="0"/>
              <a:buNone/>
            </a:pPr>
            <a:r>
              <a:rPr lang="en-US" sz="1400" b="1"/>
              <a:t>Focus on Application Deployment</a:t>
            </a:r>
          </a:p>
          <a:p>
            <a:pPr marL="0" lvl="1" indent="0">
              <a:buFont typeface="Arial" panose="020B0604020202020204" pitchFamily="34" charset="0"/>
              <a:buNone/>
            </a:pPr>
            <a:r>
              <a:rPr lang="en-US" sz="1400"/>
              <a:t>With AKS managing infrastructure, development teams can focus on deploying and scaling applications efficiently.</a:t>
            </a:r>
          </a:p>
          <a:p>
            <a:pPr marL="0" indent="0">
              <a:spcBef>
                <a:spcPts val="2500"/>
              </a:spcBef>
              <a:buFont typeface="Arial" panose="020B0604020202020204" pitchFamily="34" charset="0"/>
              <a:buNone/>
            </a:pPr>
            <a:r>
              <a:rPr lang="en-US" sz="1400" b="1"/>
              <a:t>Enterprise Microservices Support</a:t>
            </a:r>
          </a:p>
          <a:p>
            <a:pPr marL="0" lvl="1" indent="0">
              <a:buFont typeface="Arial" panose="020B0604020202020204" pitchFamily="34" charset="0"/>
              <a:buNone/>
            </a:pPr>
            <a:r>
              <a:rPr lang="en-US" sz="1400"/>
              <a:t>AKS supports large-scale, production-ready microservice architectures widely used in enterprise environments.</a:t>
            </a:r>
          </a:p>
        </p:txBody>
      </p:sp>
      <p:pic>
        <p:nvPicPr>
          <p:cNvPr id="5" name="Content Placeholder 4" descr="Cloud computing digital concept">
            <a:extLst>
              <a:ext uri="{FF2B5EF4-FFF2-40B4-BE49-F238E27FC236}">
                <a16:creationId xmlns:a16="http://schemas.microsoft.com/office/drawing/2014/main" id="{99B8DAA0-79EE-4058-8EE0-EC1CFEA4C0AF}"/>
              </a:ext>
            </a:extLst>
          </p:cNvPr>
          <p:cNvPicPr>
            <a:picLocks noGrp="1" noChangeAspect="1"/>
          </p:cNvPicPr>
          <p:nvPr>
            <p:ph type="pic" sz="quarter" idx="13"/>
          </p:nvPr>
        </p:nvPicPr>
        <p:blipFill>
          <a:blip r:embed="rId3"/>
          <a:srcRect l="36331" r="10084"/>
          <a:stretch>
            <a:fillRect/>
          </a:stretch>
        </p:blipFill>
        <p:spPr>
          <a:xfrm>
            <a:off x="5658928" y="10"/>
            <a:ext cx="6533072" cy="6857990"/>
          </a:xfrm>
          <a:solidFill>
            <a:srgbClr val="F3EBE8"/>
          </a:solidFill>
        </p:spPr>
      </p:pic>
    </p:spTree>
    <p:extLst>
      <p:ext uri="{BB962C8B-B14F-4D97-AF65-F5344CB8AC3E}">
        <p14:creationId xmlns:p14="http://schemas.microsoft.com/office/powerpoint/2010/main" val="1608732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CB29-FEFF-D244-FCBD-1E997BA982AA}"/>
              </a:ext>
            </a:extLst>
          </p:cNvPr>
          <p:cNvSpPr>
            <a:spLocks noGrp="1"/>
          </p:cNvSpPr>
          <p:nvPr>
            <p:ph type="title"/>
          </p:nvPr>
        </p:nvSpPr>
        <p:spPr>
          <a:xfrm>
            <a:off x="612648" y="514649"/>
            <a:ext cx="10963655" cy="972373"/>
          </a:xfrm>
        </p:spPr>
        <p:txBody>
          <a:bodyPr anchor="b">
            <a:normAutofit/>
          </a:bodyPr>
          <a:lstStyle/>
          <a:p>
            <a:r>
              <a:rPr lang="en-US"/>
              <a:t>Deployment Strategies</a:t>
            </a:r>
          </a:p>
        </p:txBody>
      </p:sp>
      <p:graphicFrame>
        <p:nvGraphicFramePr>
          <p:cNvPr id="4" name="Content Placeholder 3">
            <a:extLst>
              <a:ext uri="{FF2B5EF4-FFF2-40B4-BE49-F238E27FC236}">
                <a16:creationId xmlns:a16="http://schemas.microsoft.com/office/drawing/2014/main" id="{0FBD54B4-FCD8-4F20-A9F0-FE391B75A7A6}"/>
              </a:ext>
            </a:extLst>
          </p:cNvPr>
          <p:cNvGraphicFramePr>
            <a:graphicFrameLocks noGrp="1"/>
          </p:cNvGraphicFramePr>
          <p:nvPr>
            <p:ph idx="1"/>
            <p:extLst>
              <p:ext uri="{D42A27DB-BD31-4B8C-83A1-F6EECF244321}">
                <p14:modId xmlns:p14="http://schemas.microsoft.com/office/powerpoint/2010/main" val="245889614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7" y="1629786"/>
          <a:ext cx="10963656" cy="459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0242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57B3-607F-E738-8600-3C26CA910FFC}"/>
              </a:ext>
            </a:extLst>
          </p:cNvPr>
          <p:cNvSpPr>
            <a:spLocks noGrp="1"/>
          </p:cNvSpPr>
          <p:nvPr>
            <p:ph type="title"/>
          </p:nvPr>
        </p:nvSpPr>
        <p:spPr>
          <a:xfrm>
            <a:off x="7094553" y="499533"/>
            <a:ext cx="4477512" cy="1328932"/>
          </a:xfrm>
        </p:spPr>
        <p:txBody>
          <a:bodyPr anchor="b">
            <a:normAutofit/>
          </a:bodyPr>
          <a:lstStyle/>
          <a:p>
            <a:r>
              <a:rPr lang="en-US"/>
              <a:t>Environment Configuration</a:t>
            </a:r>
          </a:p>
        </p:txBody>
      </p:sp>
      <p:pic>
        <p:nvPicPr>
          <p:cNvPr id="5" name="Content Placeholder 4" descr="Modern background created from scratch through a multi-step design process">
            <a:extLst>
              <a:ext uri="{FF2B5EF4-FFF2-40B4-BE49-F238E27FC236}">
                <a16:creationId xmlns:a16="http://schemas.microsoft.com/office/drawing/2014/main" id="{5DF2038D-EC3A-49E1-9DF6-EABB9251E1A5}"/>
              </a:ext>
            </a:extLst>
          </p:cNvPr>
          <p:cNvPicPr>
            <a:picLocks noGrp="1" noChangeAspect="1"/>
          </p:cNvPicPr>
          <p:nvPr>
            <p:ph type="pic" sz="quarter" idx="13"/>
          </p:nvPr>
        </p:nvPicPr>
        <p:blipFill>
          <a:blip r:embed="rId3"/>
          <a:stretch/>
        </p:blipFill>
        <p:spPr>
          <a:xfrm>
            <a:off x="1" y="1262215"/>
            <a:ext cx="6492240" cy="4333570"/>
          </a:xfrm>
          <a:solidFill>
            <a:srgbClr val="F3EBE8"/>
          </a:solidFill>
        </p:spPr>
      </p:pic>
      <p:sp>
        <p:nvSpPr>
          <p:cNvPr id="3" name="Content Placeholder 2">
            <a:extLst>
              <a:ext uri="{FF2B5EF4-FFF2-40B4-BE49-F238E27FC236}">
                <a16:creationId xmlns:a16="http://schemas.microsoft.com/office/drawing/2014/main" id="{4227ED54-AB68-A37D-4517-35D2642323C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04889" y="1975104"/>
            <a:ext cx="4477512" cy="4282573"/>
          </a:xfrm>
        </p:spPr>
        <p:txBody>
          <a:bodyPr>
            <a:normAutofit/>
          </a:bodyPr>
          <a:lstStyle/>
          <a:p>
            <a:pPr marL="0" indent="0">
              <a:spcBef>
                <a:spcPts val="2500"/>
              </a:spcBef>
              <a:buFont typeface="Arial" panose="020B0604020202020204" pitchFamily="34" charset="0"/>
              <a:buNone/>
            </a:pPr>
            <a:r>
              <a:rPr lang="en-US" sz="1400" b="1"/>
              <a:t>Environment Variables Injection</a:t>
            </a:r>
          </a:p>
          <a:p>
            <a:pPr marL="0" lvl="1" indent="0">
              <a:buFont typeface="Arial" panose="020B0604020202020204" pitchFamily="34" charset="0"/>
              <a:buNone/>
            </a:pPr>
            <a:r>
              <a:rPr lang="en-US" sz="1400"/>
              <a:t>Environment variables allow dynamic injection of configuration into containerized applications without code changes.</a:t>
            </a:r>
          </a:p>
          <a:p>
            <a:pPr marL="0" indent="0">
              <a:spcBef>
                <a:spcPts val="2500"/>
              </a:spcBef>
              <a:buFont typeface="Arial" panose="020B0604020202020204" pitchFamily="34" charset="0"/>
              <a:buNone/>
            </a:pPr>
            <a:r>
              <a:rPr lang="en-US" sz="1400" b="1"/>
              <a:t>Secrets Management</a:t>
            </a:r>
          </a:p>
          <a:p>
            <a:pPr marL="0" lvl="1" indent="0">
              <a:buFont typeface="Arial" panose="020B0604020202020204" pitchFamily="34" charset="0"/>
              <a:buNone/>
            </a:pPr>
            <a:r>
              <a:rPr lang="en-US" sz="1400"/>
              <a:t>Secrets management ensures that sensitive data such as passwords and keys are securely handled in container environments.</a:t>
            </a:r>
          </a:p>
          <a:p>
            <a:pPr marL="0" indent="0">
              <a:spcBef>
                <a:spcPts val="2500"/>
              </a:spcBef>
              <a:buFont typeface="Arial" panose="020B0604020202020204" pitchFamily="34" charset="0"/>
              <a:buNone/>
            </a:pPr>
            <a:r>
              <a:rPr lang="en-US" sz="1400" b="1"/>
              <a:t>Configuration Separation</a:t>
            </a:r>
          </a:p>
          <a:p>
            <a:pPr marL="0" lvl="1" indent="0">
              <a:buFont typeface="Arial" panose="020B0604020202020204" pitchFamily="34" charset="0"/>
              <a:buNone/>
            </a:pPr>
            <a:r>
              <a:rPr lang="en-US" sz="1400"/>
              <a:t>Keeping configuration separate from code supports deployment across multiple environments with ease and flexibility.</a:t>
            </a:r>
          </a:p>
        </p:txBody>
      </p:sp>
    </p:spTree>
    <p:extLst>
      <p:ext uri="{BB962C8B-B14F-4D97-AF65-F5344CB8AC3E}">
        <p14:creationId xmlns:p14="http://schemas.microsoft.com/office/powerpoint/2010/main" val="19487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2891-DA5B-67D7-228E-EED912181E82}"/>
              </a:ext>
            </a:extLst>
          </p:cNvPr>
          <p:cNvSpPr>
            <a:spLocks noGrp="1"/>
          </p:cNvSpPr>
          <p:nvPr>
            <p:ph type="title"/>
          </p:nvPr>
        </p:nvSpPr>
        <p:spPr>
          <a:xfrm>
            <a:off x="612647" y="552478"/>
            <a:ext cx="6858000" cy="932688"/>
          </a:xfrm>
        </p:spPr>
        <p:txBody>
          <a:bodyPr anchor="b">
            <a:normAutofit/>
          </a:bodyPr>
          <a:lstStyle/>
          <a:p>
            <a:r>
              <a:rPr lang="en-US" sz="2800"/>
              <a:t>Title Slide – Containerization &amp; Deployment</a:t>
            </a:r>
          </a:p>
        </p:txBody>
      </p:sp>
      <p:sp>
        <p:nvSpPr>
          <p:cNvPr id="3" name="Content Placeholder 2">
            <a:extLst>
              <a:ext uri="{FF2B5EF4-FFF2-40B4-BE49-F238E27FC236}">
                <a16:creationId xmlns:a16="http://schemas.microsoft.com/office/drawing/2014/main" id="{4B83EDCC-C548-BF9F-2569-FFA489B4B94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a:normAutofit/>
          </a:bodyPr>
          <a:lstStyle/>
          <a:p>
            <a:pPr marL="0" indent="0">
              <a:spcBef>
                <a:spcPts val="2500"/>
              </a:spcBef>
              <a:buFont typeface="Arial" panose="020B0604020202020204" pitchFamily="34" charset="0"/>
              <a:buNone/>
            </a:pPr>
            <a:r>
              <a:rPr lang="en-US" sz="1400" b="1"/>
              <a:t>Definition of Containerization</a:t>
            </a:r>
          </a:p>
          <a:p>
            <a:pPr marL="0" lvl="1" indent="0">
              <a:buFont typeface="Arial" panose="020B0604020202020204" pitchFamily="34" charset="0"/>
              <a:buNone/>
            </a:pPr>
            <a:r>
              <a:rPr lang="en-US" sz="1400"/>
              <a:t>Containerization packages applications with dependencies to run reliably across all computing environments.</a:t>
            </a:r>
          </a:p>
          <a:p>
            <a:pPr marL="0" indent="0">
              <a:spcBef>
                <a:spcPts val="2500"/>
              </a:spcBef>
              <a:buFont typeface="Arial" panose="020B0604020202020204" pitchFamily="34" charset="0"/>
              <a:buNone/>
            </a:pPr>
            <a:r>
              <a:rPr lang="en-US" sz="1400" b="1"/>
              <a:t>Benefits of Portability</a:t>
            </a:r>
          </a:p>
          <a:p>
            <a:pPr marL="0" lvl="1" indent="0">
              <a:buFont typeface="Arial" panose="020B0604020202020204" pitchFamily="34" charset="0"/>
              <a:buNone/>
            </a:pPr>
            <a:r>
              <a:rPr lang="en-US" sz="1400"/>
              <a:t>Containers enable application portability by allowing reuse of the same container image everywhere.</a:t>
            </a:r>
          </a:p>
          <a:p>
            <a:pPr marL="0" indent="0">
              <a:spcBef>
                <a:spcPts val="2500"/>
              </a:spcBef>
              <a:buFont typeface="Arial" panose="020B0604020202020204" pitchFamily="34" charset="0"/>
              <a:buNone/>
            </a:pPr>
            <a:r>
              <a:rPr lang="en-US" sz="1400" b="1"/>
              <a:t>Scalability and Consistency</a:t>
            </a:r>
          </a:p>
          <a:p>
            <a:pPr marL="0" lvl="1" indent="0">
              <a:buFont typeface="Arial" panose="020B0604020202020204" pitchFamily="34" charset="0"/>
              <a:buNone/>
            </a:pPr>
            <a:r>
              <a:rPr lang="en-US" sz="1400"/>
              <a:t>Containerization supports running multiple application instances efficiently and ensures environment consistency.</a:t>
            </a:r>
          </a:p>
          <a:p>
            <a:pPr marL="0" indent="0">
              <a:spcBef>
                <a:spcPts val="2500"/>
              </a:spcBef>
              <a:buFont typeface="Arial" panose="020B0604020202020204" pitchFamily="34" charset="0"/>
              <a:buNone/>
            </a:pPr>
            <a:r>
              <a:rPr lang="en-US" sz="1400" b="1"/>
              <a:t>Strategic Role in Cloud Native</a:t>
            </a:r>
          </a:p>
          <a:p>
            <a:pPr marL="0" lvl="1" indent="0">
              <a:buFont typeface="Arial" panose="020B0604020202020204" pitchFamily="34" charset="0"/>
              <a:buNone/>
            </a:pPr>
            <a:r>
              <a:rPr lang="en-US" sz="1400"/>
              <a:t>Containerization is a key enabler for cloud-native architectures and DevOps practices.</a:t>
            </a:r>
          </a:p>
        </p:txBody>
      </p:sp>
      <p:pic>
        <p:nvPicPr>
          <p:cNvPr id="5" name="Content Placeholder 4" descr="glass cubes on white background.">
            <a:extLst>
              <a:ext uri="{FF2B5EF4-FFF2-40B4-BE49-F238E27FC236}">
                <a16:creationId xmlns:a16="http://schemas.microsoft.com/office/drawing/2014/main" id="{07C80ABB-0F20-454B-A52F-ABB30EC7177B}"/>
              </a:ext>
            </a:extLst>
          </p:cNvPr>
          <p:cNvPicPr>
            <a:picLocks noGrp="1" noChangeAspect="1"/>
          </p:cNvPicPr>
          <p:nvPr>
            <p:ph type="pic" sz="quarter" idx="13"/>
          </p:nvPr>
        </p:nvPicPr>
        <p:blipFill>
          <a:blip r:embed="rId3"/>
          <a:srcRect l="23313" r="31846"/>
          <a:stretch>
            <a:fillRect/>
          </a:stretch>
        </p:blipFill>
        <p:spPr>
          <a:xfrm>
            <a:off x="8091732" y="10"/>
            <a:ext cx="4100267" cy="6857990"/>
          </a:xfrm>
          <a:solidFill>
            <a:srgbClr val="F3EBE8"/>
          </a:solidFill>
        </p:spPr>
      </p:pic>
    </p:spTree>
    <p:extLst>
      <p:ext uri="{BB962C8B-B14F-4D97-AF65-F5344CB8AC3E}">
        <p14:creationId xmlns:p14="http://schemas.microsoft.com/office/powerpoint/2010/main" val="41340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62B2-11D1-1E5D-0229-90BC4C01AF85}"/>
              </a:ext>
            </a:extLst>
          </p:cNvPr>
          <p:cNvSpPr>
            <a:spLocks noGrp="1"/>
          </p:cNvSpPr>
          <p:nvPr>
            <p:ph type="title"/>
          </p:nvPr>
        </p:nvSpPr>
        <p:spPr>
          <a:xfrm>
            <a:off x="612647" y="683319"/>
            <a:ext cx="6339541" cy="1143000"/>
          </a:xfrm>
        </p:spPr>
        <p:txBody>
          <a:bodyPr anchor="b">
            <a:normAutofit/>
          </a:bodyPr>
          <a:lstStyle/>
          <a:p>
            <a:r>
              <a:rPr lang="en-US"/>
              <a:t>Security Basics</a:t>
            </a:r>
          </a:p>
        </p:txBody>
      </p:sp>
      <p:sp>
        <p:nvSpPr>
          <p:cNvPr id="3" name="Content Placeholder 2">
            <a:extLst>
              <a:ext uri="{FF2B5EF4-FFF2-40B4-BE49-F238E27FC236}">
                <a16:creationId xmlns:a16="http://schemas.microsoft.com/office/drawing/2014/main" id="{CAB93B4D-AC38-F5F3-4420-BB8DB7D447D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975104"/>
            <a:ext cx="6339414" cy="4228997"/>
          </a:xfrm>
        </p:spPr>
        <p:txBody>
          <a:bodyPr>
            <a:normAutofit/>
          </a:bodyPr>
          <a:lstStyle/>
          <a:p>
            <a:pPr marL="0" indent="0">
              <a:spcBef>
                <a:spcPts val="2500"/>
              </a:spcBef>
              <a:buFont typeface="Arial" panose="020B0604020202020204" pitchFamily="34" charset="0"/>
              <a:buNone/>
            </a:pPr>
            <a:r>
              <a:rPr lang="en-US" sz="1400" b="1"/>
              <a:t>Vulnerability Scanning</a:t>
            </a:r>
          </a:p>
          <a:p>
            <a:pPr marL="0" lvl="1" indent="0">
              <a:buFont typeface="Arial" panose="020B0604020202020204" pitchFamily="34" charset="0"/>
              <a:buNone/>
            </a:pPr>
            <a:r>
              <a:rPr lang="en-US" sz="1400"/>
              <a:t>Containers should be scanned regularly to detect vulnerabilities from outdated packages and components.</a:t>
            </a:r>
          </a:p>
          <a:p>
            <a:pPr marL="0" indent="0">
              <a:spcBef>
                <a:spcPts val="2500"/>
              </a:spcBef>
              <a:buFont typeface="Arial" panose="020B0604020202020204" pitchFamily="34" charset="0"/>
              <a:buNone/>
            </a:pPr>
            <a:r>
              <a:rPr lang="en-US" sz="1400" b="1"/>
              <a:t>Least Privilege Principle</a:t>
            </a:r>
          </a:p>
          <a:p>
            <a:pPr marL="0" lvl="1" indent="0">
              <a:buFont typeface="Arial" panose="020B0604020202020204" pitchFamily="34" charset="0"/>
              <a:buNone/>
            </a:pPr>
            <a:r>
              <a:rPr lang="en-US" sz="1400"/>
              <a:t>Containers must be configured with the minimum privileges necessary to reduce security risks.</a:t>
            </a:r>
          </a:p>
          <a:p>
            <a:pPr marL="0" indent="0">
              <a:spcBef>
                <a:spcPts val="2500"/>
              </a:spcBef>
              <a:buFont typeface="Arial" panose="020B0604020202020204" pitchFamily="34" charset="0"/>
              <a:buNone/>
            </a:pPr>
            <a:r>
              <a:rPr lang="en-US" sz="1400" b="1"/>
              <a:t>Protecting Secrets</a:t>
            </a:r>
          </a:p>
          <a:p>
            <a:pPr marL="0" lvl="1" indent="0">
              <a:buFont typeface="Arial" panose="020B0604020202020204" pitchFamily="34" charset="0"/>
              <a:buNone/>
            </a:pPr>
            <a:r>
              <a:rPr lang="en-US" sz="1400"/>
              <a:t>Credentials and secrets should never be hardcoded within containers to prevent unauthorized access.</a:t>
            </a:r>
          </a:p>
        </p:txBody>
      </p:sp>
      <p:pic>
        <p:nvPicPr>
          <p:cNvPr id="5" name="Content Placeholder 4" descr="Abstract  Digital concept which shows network security optimization and internet technology  ">
            <a:extLst>
              <a:ext uri="{FF2B5EF4-FFF2-40B4-BE49-F238E27FC236}">
                <a16:creationId xmlns:a16="http://schemas.microsoft.com/office/drawing/2014/main" id="{4B645A91-8EB5-4138-A040-74F42AEFD66C}"/>
              </a:ext>
            </a:extLst>
          </p:cNvPr>
          <p:cNvPicPr>
            <a:picLocks noGrp="1" noChangeAspect="1"/>
          </p:cNvPicPr>
          <p:nvPr>
            <p:ph type="pic" sz="quarter" idx="13"/>
          </p:nvPr>
        </p:nvPicPr>
        <p:blipFill>
          <a:blip r:embed="rId3"/>
          <a:srcRect l="14434" r="35619"/>
          <a:stretch>
            <a:fillRect/>
          </a:stretch>
        </p:blipFill>
        <p:spPr>
          <a:xfrm>
            <a:off x="7624831" y="10"/>
            <a:ext cx="4567169" cy="6857990"/>
          </a:xfrm>
          <a:solidFill>
            <a:srgbClr val="F3EBE8"/>
          </a:solidFill>
        </p:spPr>
      </p:pic>
    </p:spTree>
    <p:extLst>
      <p:ext uri="{BB962C8B-B14F-4D97-AF65-F5344CB8AC3E}">
        <p14:creationId xmlns:p14="http://schemas.microsoft.com/office/powerpoint/2010/main" val="556698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39D6-E4B2-A9AF-E477-2675A7EA0217}"/>
              </a:ext>
            </a:extLst>
          </p:cNvPr>
          <p:cNvSpPr>
            <a:spLocks noGrp="1"/>
          </p:cNvSpPr>
          <p:nvPr>
            <p:ph type="title"/>
          </p:nvPr>
        </p:nvSpPr>
        <p:spPr>
          <a:xfrm>
            <a:off x="615697" y="500039"/>
            <a:ext cx="3363514" cy="1667226"/>
          </a:xfrm>
        </p:spPr>
        <p:txBody>
          <a:bodyPr anchor="b">
            <a:normAutofit/>
          </a:bodyPr>
          <a:lstStyle/>
          <a:p>
            <a:r>
              <a:rPr lang="en-US"/>
              <a:t>Observability</a:t>
            </a:r>
          </a:p>
        </p:txBody>
      </p:sp>
      <p:sp>
        <p:nvSpPr>
          <p:cNvPr id="3" name="Content Placeholder 2">
            <a:extLst>
              <a:ext uri="{FF2B5EF4-FFF2-40B4-BE49-F238E27FC236}">
                <a16:creationId xmlns:a16="http://schemas.microsoft.com/office/drawing/2014/main" id="{A30BDB43-0DEA-C528-D569-162F65FB63E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824" y="2315569"/>
            <a:ext cx="3363513" cy="3814887"/>
          </a:xfrm>
        </p:spPr>
        <p:txBody>
          <a:bodyPr>
            <a:normAutofit/>
          </a:bodyPr>
          <a:lstStyle/>
          <a:p>
            <a:pPr marL="0" indent="0">
              <a:lnSpc>
                <a:spcPct val="110000"/>
              </a:lnSpc>
              <a:spcBef>
                <a:spcPts val="2500"/>
              </a:spcBef>
              <a:buFont typeface="Arial" panose="020B0604020202020204" pitchFamily="34" charset="0"/>
              <a:buNone/>
            </a:pPr>
            <a:r>
              <a:rPr lang="en-US" sz="1400" b="1"/>
              <a:t>Logging Application Behavior</a:t>
            </a:r>
          </a:p>
          <a:p>
            <a:pPr marL="0" lvl="1" indent="0">
              <a:lnSpc>
                <a:spcPct val="110000"/>
              </a:lnSpc>
              <a:buFont typeface="Arial" panose="020B0604020202020204" pitchFamily="34" charset="0"/>
              <a:buNone/>
            </a:pPr>
            <a:r>
              <a:rPr lang="en-US" sz="1400"/>
              <a:t>Logging records detailed application events to understand runtime behavior and troubleshoot issues effectively.</a:t>
            </a:r>
          </a:p>
          <a:p>
            <a:pPr marL="0" indent="0">
              <a:lnSpc>
                <a:spcPct val="110000"/>
              </a:lnSpc>
              <a:spcBef>
                <a:spcPts val="2500"/>
              </a:spcBef>
              <a:buFont typeface="Arial" panose="020B0604020202020204" pitchFamily="34" charset="0"/>
              <a:buNone/>
            </a:pPr>
            <a:r>
              <a:rPr lang="en-US" sz="1400" b="1"/>
              <a:t>Performance Monitoring</a:t>
            </a:r>
          </a:p>
          <a:p>
            <a:pPr marL="0" lvl="1" indent="0">
              <a:lnSpc>
                <a:spcPct val="110000"/>
              </a:lnSpc>
              <a:buFont typeface="Arial" panose="020B0604020202020204" pitchFamily="34" charset="0"/>
              <a:buNone/>
            </a:pPr>
            <a:r>
              <a:rPr lang="en-US" sz="1400"/>
              <a:t>Monitoring collects performance metrics to track system health and operational status continuously.</a:t>
            </a:r>
          </a:p>
          <a:p>
            <a:pPr marL="0" indent="0">
              <a:lnSpc>
                <a:spcPct val="110000"/>
              </a:lnSpc>
              <a:spcBef>
                <a:spcPts val="2500"/>
              </a:spcBef>
              <a:buFont typeface="Arial" panose="020B0604020202020204" pitchFamily="34" charset="0"/>
              <a:buNone/>
            </a:pPr>
            <a:r>
              <a:rPr lang="en-US" sz="1400" b="1"/>
              <a:t>Tracing Request Flows</a:t>
            </a:r>
          </a:p>
          <a:p>
            <a:pPr marL="0" lvl="1" indent="0">
              <a:lnSpc>
                <a:spcPct val="110000"/>
              </a:lnSpc>
              <a:buFont typeface="Arial" panose="020B0604020202020204" pitchFamily="34" charset="0"/>
              <a:buNone/>
            </a:pPr>
            <a:r>
              <a:rPr lang="en-US" sz="1400"/>
              <a:t>Tracing follows requests across distributed services to identify latency and bottlenecks in workflows.</a:t>
            </a:r>
          </a:p>
        </p:txBody>
      </p:sp>
      <p:pic>
        <p:nvPicPr>
          <p:cNvPr id="5" name="Content Placeholder 4" descr="A computer futuristic digital program hud interface with a personal control system over a network, in which the computer uses the interface to interact with the user.">
            <a:extLst>
              <a:ext uri="{FF2B5EF4-FFF2-40B4-BE49-F238E27FC236}">
                <a16:creationId xmlns:a16="http://schemas.microsoft.com/office/drawing/2014/main" id="{680E0395-DED9-4B7C-9890-EBC55AD177AC}"/>
              </a:ext>
            </a:extLst>
          </p:cNvPr>
          <p:cNvPicPr>
            <a:picLocks noGrp="1" noChangeAspect="1"/>
          </p:cNvPicPr>
          <p:nvPr>
            <p:ph type="pic" sz="quarter" idx="13"/>
          </p:nvPr>
        </p:nvPicPr>
        <p:blipFill>
          <a:blip r:embed="rId3"/>
          <a:srcRect l="17706" r="23958" b="-1"/>
          <a:stretch>
            <a:fillRect/>
          </a:stretch>
        </p:blipFill>
        <p:spPr>
          <a:xfrm>
            <a:off x="4607856" y="10"/>
            <a:ext cx="7584144" cy="6857990"/>
          </a:xfrm>
          <a:solidFill>
            <a:srgbClr val="F3EBE8"/>
          </a:solidFill>
        </p:spPr>
      </p:pic>
    </p:spTree>
    <p:extLst>
      <p:ext uri="{BB962C8B-B14F-4D97-AF65-F5344CB8AC3E}">
        <p14:creationId xmlns:p14="http://schemas.microsoft.com/office/powerpoint/2010/main" val="4118763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43A5-4A9B-B603-4364-2684B2C04744}"/>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EE703D7F-1F13-F766-6F2D-9B9CC6A3BED5}"/>
              </a:ext>
            </a:extLst>
          </p:cNvPr>
          <p:cNvSpPr>
            <a:spLocks noGrp="1"/>
          </p:cNvSpPr>
          <p:nvPr>
            <p:ph sz="quarter" idx="1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85000" lnSpcReduction="20000"/>
          </a:bodyPr>
          <a:lstStyle/>
          <a:p>
            <a:pPr>
              <a:buFont typeface="Arial" panose="020B0604020202020204" pitchFamily="34" charset="0"/>
              <a:buChar char="•"/>
            </a:pPr>
            <a:r>
              <a:t>Container Technology</a:t>
            </a:r>
          </a:p>
          <a:p>
            <a:pPr marL="742950" lvl="1" indent="-285750">
              <a:buFont typeface="Arial" panose="020B0604020202020204" pitchFamily="34" charset="0"/>
              <a:buChar char="•"/>
            </a:pPr>
            <a:r>
              <a:t>Containers package applications and dependencies into portable, isolated units for consistent deployment.</a:t>
            </a:r>
          </a:p>
          <a:p>
            <a:pPr>
              <a:buFont typeface="Arial" panose="020B0604020202020204" pitchFamily="34" charset="0"/>
              <a:buChar char="•"/>
            </a:pPr>
            <a:r>
              <a:t>Docker as Standard Tool</a:t>
            </a:r>
          </a:p>
          <a:p>
            <a:pPr marL="742950" lvl="1" indent="-285750">
              <a:buFont typeface="Arial" panose="020B0604020202020204" pitchFamily="34" charset="0"/>
              <a:buChar char="•"/>
            </a:pPr>
            <a:r>
              <a:t>Docker is the leading platform for building, running, and managing containers efficiently and reliably.</a:t>
            </a:r>
          </a:p>
          <a:p>
            <a:pPr>
              <a:buFont typeface="Arial" panose="020B0604020202020204" pitchFamily="34" charset="0"/>
              <a:buChar char="•"/>
            </a:pPr>
            <a:r>
              <a:t>Cloud Platforms and Scaling</a:t>
            </a:r>
          </a:p>
          <a:p>
            <a:pPr marL="742950" lvl="1" indent="-285750">
              <a:buFont typeface="Arial" panose="020B0604020202020204" pitchFamily="34" charset="0"/>
              <a:buChar char="•"/>
            </a:pPr>
            <a:r>
              <a:t>Cloud platforms like Azure enable running containers at scale for flexible and robust application deployment.</a:t>
            </a:r>
          </a:p>
          <a:p>
            <a:pPr>
              <a:buFont typeface="Arial" panose="020B0604020202020204" pitchFamily="34" charset="0"/>
              <a:buChar char="•"/>
            </a:pPr>
            <a:r>
              <a:t>Foundation for Modern DevOps</a:t>
            </a:r>
          </a:p>
          <a:p>
            <a:pPr marL="742950" lvl="1" indent="-285750">
              <a:buFont typeface="Arial" panose="020B0604020202020204" pitchFamily="34" charset="0"/>
              <a:buChar char="•"/>
            </a:pPr>
            <a:r>
              <a:t>Containerization underpins cloud applications, microservices architecture, and modern DevOps workflows.</a:t>
            </a:r>
            <a:endParaRPr lang="en-US"/>
          </a:p>
        </p:txBody>
      </p:sp>
      <p:pic>
        <p:nvPicPr>
          <p:cNvPr id="5" name="Content Placeholder 4" descr="metaphor of delivering circle">
            <a:extLst>
              <a:ext uri="{FF2B5EF4-FFF2-40B4-BE49-F238E27FC236}">
                <a16:creationId xmlns:a16="http://schemas.microsoft.com/office/drawing/2014/main" id="{89088BEF-CDE6-4FD0-BC13-C760960094B9}"/>
              </a:ext>
            </a:extLst>
          </p:cNvPr>
          <p:cNvPicPr>
            <a:picLocks noGrp="1" noChangeAspect="1"/>
          </p:cNvPicPr>
          <p:nvPr>
            <p:ph sz="quarter" idx="16"/>
          </p:nvPr>
        </p:nvPicPr>
        <p:blipFill>
          <a:blip r:embed="rId3"/>
          <a:stretch>
            <a:fillRect/>
          </a:stretch>
        </p:blipFill>
        <p:spPr>
          <a:xfrm>
            <a:off x="6402388" y="2040930"/>
            <a:ext cx="5049837" cy="3787377"/>
          </a:xfrm>
          <a:prstGeom prst="rect">
            <a:avLst/>
          </a:prstGeom>
          <a:solidFill>
            <a:srgbClr val="F3EBE8"/>
          </a:solidFill>
          <a:ln w="25400">
            <a:solidFill>
              <a:srgbClr val="000000"/>
            </a:solidFill>
          </a:ln>
        </p:spPr>
      </p:pic>
    </p:spTree>
    <p:extLst>
      <p:ext uri="{BB962C8B-B14F-4D97-AF65-F5344CB8AC3E}">
        <p14:creationId xmlns:p14="http://schemas.microsoft.com/office/powerpoint/2010/main" val="366793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FA3D-C0D6-F9D3-DF93-31E0A06DBF55}"/>
              </a:ext>
            </a:extLst>
          </p:cNvPr>
          <p:cNvSpPr>
            <a:spLocks noGrp="1"/>
          </p:cNvSpPr>
          <p:nvPr>
            <p:ph type="title"/>
          </p:nvPr>
        </p:nvSpPr>
        <p:spPr>
          <a:xfrm>
            <a:off x="612647" y="552478"/>
            <a:ext cx="6858000" cy="932688"/>
          </a:xfrm>
        </p:spPr>
        <p:txBody>
          <a:bodyPr anchor="b">
            <a:normAutofit/>
          </a:bodyPr>
          <a:lstStyle/>
          <a:p>
            <a:r>
              <a:rPr lang="en-US"/>
              <a:t>What Is Containerization?</a:t>
            </a:r>
          </a:p>
        </p:txBody>
      </p:sp>
      <p:sp>
        <p:nvSpPr>
          <p:cNvPr id="3" name="Content Placeholder 2">
            <a:extLst>
              <a:ext uri="{FF2B5EF4-FFF2-40B4-BE49-F238E27FC236}">
                <a16:creationId xmlns:a16="http://schemas.microsoft.com/office/drawing/2014/main" id="{79315F54-4DB5-3892-FA5C-07A80C4DDFE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a:normAutofit/>
          </a:bodyPr>
          <a:lstStyle/>
          <a:p>
            <a:pPr marL="0" indent="0">
              <a:spcBef>
                <a:spcPts val="2500"/>
              </a:spcBef>
              <a:buFont typeface="Arial" panose="020B0604020202020204" pitchFamily="34" charset="0"/>
              <a:buNone/>
            </a:pPr>
            <a:r>
              <a:rPr lang="en-US" sz="1400" b="1"/>
              <a:t>Packaging Applications</a:t>
            </a:r>
          </a:p>
          <a:p>
            <a:pPr marL="0" lvl="1" indent="0">
              <a:buFont typeface="Arial" panose="020B0604020202020204" pitchFamily="34" charset="0"/>
              <a:buNone/>
            </a:pPr>
            <a:r>
              <a:rPr lang="en-US" sz="1400"/>
              <a:t>Containerization packages applications with all dependencies, ensuring consistent execution across environments.</a:t>
            </a:r>
          </a:p>
          <a:p>
            <a:pPr marL="0" indent="0">
              <a:spcBef>
                <a:spcPts val="2500"/>
              </a:spcBef>
              <a:buFont typeface="Arial" panose="020B0604020202020204" pitchFamily="34" charset="0"/>
              <a:buNone/>
            </a:pPr>
            <a:r>
              <a:rPr lang="en-US" sz="1400" b="1"/>
              <a:t>Lightweight Virtualization</a:t>
            </a:r>
          </a:p>
          <a:p>
            <a:pPr marL="0" lvl="1" indent="0">
              <a:buFont typeface="Arial" panose="020B0604020202020204" pitchFamily="34" charset="0"/>
              <a:buNone/>
            </a:pPr>
            <a:r>
              <a:rPr lang="en-US" sz="1400"/>
              <a:t>Containers share the host OS kernel, making them faster and more resource-efficient than traditional VMs.</a:t>
            </a:r>
          </a:p>
          <a:p>
            <a:pPr marL="0" indent="0">
              <a:spcBef>
                <a:spcPts val="2500"/>
              </a:spcBef>
              <a:buFont typeface="Arial" panose="020B0604020202020204" pitchFamily="34" charset="0"/>
              <a:buNone/>
            </a:pPr>
            <a:r>
              <a:rPr lang="en-US" sz="1400" b="1"/>
              <a:t>Consistent Runtime Environment</a:t>
            </a:r>
          </a:p>
          <a:p>
            <a:pPr marL="0" lvl="1" indent="0">
              <a:buFont typeface="Arial" panose="020B0604020202020204" pitchFamily="34" charset="0"/>
              <a:buNone/>
            </a:pPr>
            <a:r>
              <a:rPr lang="en-US" sz="1400"/>
              <a:t>Containers provide a uniform runtime environment, reducing deployment issues and improving CI/CD reliability.</a:t>
            </a:r>
          </a:p>
          <a:p>
            <a:pPr marL="0" indent="0">
              <a:spcBef>
                <a:spcPts val="2500"/>
              </a:spcBef>
              <a:buFont typeface="Arial" panose="020B0604020202020204" pitchFamily="34" charset="0"/>
              <a:buNone/>
            </a:pPr>
            <a:r>
              <a:rPr lang="en-US" sz="1400" b="1"/>
              <a:t>Cloud-native Building Block</a:t>
            </a:r>
          </a:p>
          <a:p>
            <a:pPr marL="0" lvl="1" indent="0">
              <a:buFont typeface="Arial" panose="020B0604020202020204" pitchFamily="34" charset="0"/>
              <a:buNone/>
            </a:pPr>
            <a:r>
              <a:rPr lang="en-US" sz="1400"/>
              <a:t>Containerization is fundamental for cloud-native system design and modern application deployment.</a:t>
            </a:r>
          </a:p>
        </p:txBody>
      </p:sp>
      <p:pic>
        <p:nvPicPr>
          <p:cNvPr id="5" name="Content Placeholder 4" descr="abstract programm binary code  and colored array cube Database">
            <a:extLst>
              <a:ext uri="{FF2B5EF4-FFF2-40B4-BE49-F238E27FC236}">
                <a16:creationId xmlns:a16="http://schemas.microsoft.com/office/drawing/2014/main" id="{A1A89B51-9EA0-4453-9209-7BD25FEBE4DE}"/>
              </a:ext>
            </a:extLst>
          </p:cNvPr>
          <p:cNvPicPr>
            <a:picLocks noGrp="1" noChangeAspect="1"/>
          </p:cNvPicPr>
          <p:nvPr>
            <p:ph type="pic" sz="quarter" idx="13"/>
          </p:nvPr>
        </p:nvPicPr>
        <p:blipFill>
          <a:blip r:embed="rId3"/>
          <a:srcRect l="55829" r="7701" b="2"/>
          <a:stretch>
            <a:fillRect/>
          </a:stretch>
        </p:blipFill>
        <p:spPr>
          <a:xfrm>
            <a:off x="8091732" y="10"/>
            <a:ext cx="4100267" cy="6857990"/>
          </a:xfrm>
          <a:solidFill>
            <a:srgbClr val="F3EBE8"/>
          </a:solidFill>
        </p:spPr>
      </p:pic>
    </p:spTree>
    <p:extLst>
      <p:ext uri="{BB962C8B-B14F-4D97-AF65-F5344CB8AC3E}">
        <p14:creationId xmlns:p14="http://schemas.microsoft.com/office/powerpoint/2010/main" val="4164949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67E2-E5CD-2374-1748-4F57FDB36D8C}"/>
              </a:ext>
            </a:extLst>
          </p:cNvPr>
          <p:cNvSpPr>
            <a:spLocks noGrp="1"/>
          </p:cNvSpPr>
          <p:nvPr>
            <p:ph type="title"/>
          </p:nvPr>
        </p:nvSpPr>
        <p:spPr>
          <a:xfrm>
            <a:off x="612648" y="548640"/>
            <a:ext cx="10966704" cy="1132258"/>
          </a:xfrm>
        </p:spPr>
        <p:txBody>
          <a:bodyPr anchor="t">
            <a:normAutofit/>
          </a:bodyPr>
          <a:lstStyle/>
          <a:p>
            <a:r>
              <a:rPr lang="en-US"/>
              <a:t>Containers vs Virtual Machines</a:t>
            </a:r>
          </a:p>
        </p:txBody>
      </p:sp>
      <p:sp>
        <p:nvSpPr>
          <p:cNvPr id="3" name="Content Placeholder 2">
            <a:extLst>
              <a:ext uri="{FF2B5EF4-FFF2-40B4-BE49-F238E27FC236}">
                <a16:creationId xmlns:a16="http://schemas.microsoft.com/office/drawing/2014/main" id="{4CC951D6-E0FB-5A69-F7F4-F75991C374F1}"/>
              </a:ext>
            </a:extLst>
          </p:cNvPr>
          <p:cNvSpPr>
            <a:spLocks noGrp="1"/>
          </p:cNvSpPr>
          <p:nvPr>
            <p:ph sz="quarter" idx="1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56816"/>
            <a:ext cx="5049837" cy="3986212"/>
          </a:xfrm>
        </p:spPr>
        <p:txBody>
          <a:bodyPr>
            <a:normAutofit/>
          </a:bodyPr>
          <a:lstStyle/>
          <a:p>
            <a:pPr marL="0" indent="0">
              <a:spcBef>
                <a:spcPts val="2500"/>
              </a:spcBef>
              <a:buFont typeface="Arial" panose="020B0604020202020204" pitchFamily="34" charset="0"/>
              <a:buNone/>
            </a:pPr>
            <a:r>
              <a:rPr lang="en-US" sz="1400" b="1"/>
              <a:t>Virtual Machines Overview</a:t>
            </a:r>
          </a:p>
          <a:p>
            <a:pPr marL="0" lvl="1" indent="0">
              <a:buFont typeface="Arial" panose="020B0604020202020204" pitchFamily="34" charset="0"/>
              <a:buNone/>
            </a:pPr>
            <a:r>
              <a:rPr lang="en-US" sz="1400"/>
              <a:t>Virtual machines run full operating systems, consuming more resources and having slower startup times.</a:t>
            </a:r>
          </a:p>
          <a:p>
            <a:pPr marL="0" indent="0">
              <a:spcBef>
                <a:spcPts val="2500"/>
              </a:spcBef>
              <a:buFont typeface="Arial" panose="020B0604020202020204" pitchFamily="34" charset="0"/>
              <a:buNone/>
            </a:pPr>
            <a:r>
              <a:rPr lang="en-US" sz="1400" b="1"/>
              <a:t>Containers Overview</a:t>
            </a:r>
          </a:p>
          <a:p>
            <a:pPr marL="0" lvl="1" indent="0">
              <a:buFont typeface="Arial" panose="020B0604020202020204" pitchFamily="34" charset="0"/>
              <a:buNone/>
            </a:pPr>
            <a:r>
              <a:rPr lang="en-US" sz="1400"/>
              <a:t>Containers share the host OS kernel and isolate applications, enabling faster startup and lighter resource use.</a:t>
            </a:r>
          </a:p>
          <a:p>
            <a:pPr marL="0" indent="0">
              <a:spcBef>
                <a:spcPts val="2500"/>
              </a:spcBef>
              <a:buFont typeface="Arial" panose="020B0604020202020204" pitchFamily="34" charset="0"/>
              <a:buNone/>
            </a:pPr>
            <a:r>
              <a:rPr lang="en-US" sz="1400" b="1"/>
              <a:t>Resource Efficiency</a:t>
            </a:r>
          </a:p>
          <a:p>
            <a:pPr marL="0" lvl="1" indent="0">
              <a:buFont typeface="Arial" panose="020B0604020202020204" pitchFamily="34" charset="0"/>
              <a:buNone/>
            </a:pPr>
            <a:r>
              <a:rPr lang="en-US" sz="1400"/>
              <a:t>Containers use less CPU and memory, allowing higher density and better scalability on the same infrastructure.</a:t>
            </a:r>
          </a:p>
        </p:txBody>
      </p:sp>
      <p:pic>
        <p:nvPicPr>
          <p:cNvPr id="5" name="Content Placeholder 4" descr="3D rendered blue color containers with import, export, trade concept. 3 containers in a row with large copyspace.">
            <a:extLst>
              <a:ext uri="{FF2B5EF4-FFF2-40B4-BE49-F238E27FC236}">
                <a16:creationId xmlns:a16="http://schemas.microsoft.com/office/drawing/2014/main" id="{328FD24A-282C-43E5-BBDC-A1F137D6019F}"/>
              </a:ext>
            </a:extLst>
          </p:cNvPr>
          <p:cNvPicPr>
            <a:picLocks noGrp="1" noChangeAspect="1"/>
          </p:cNvPicPr>
          <p:nvPr>
            <p:ph sz="quarter" idx="16"/>
          </p:nvPr>
        </p:nvPicPr>
        <p:blipFill>
          <a:blip r:embed="rId3"/>
          <a:srcRect l="24924" r="24403" b="1"/>
          <a:stretch>
            <a:fillRect/>
          </a:stretch>
        </p:blipFill>
        <p:spPr>
          <a:xfrm>
            <a:off x="6402388" y="1941513"/>
            <a:ext cx="5049837" cy="3986212"/>
          </a:xfrm>
          <a:solidFill>
            <a:srgbClr val="F3EBE8"/>
          </a:solidFill>
        </p:spPr>
      </p:pic>
    </p:spTree>
    <p:extLst>
      <p:ext uri="{BB962C8B-B14F-4D97-AF65-F5344CB8AC3E}">
        <p14:creationId xmlns:p14="http://schemas.microsoft.com/office/powerpoint/2010/main" val="2465259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94C3-B3AE-B9F1-8D78-50AAD9C1E436}"/>
              </a:ext>
            </a:extLst>
          </p:cNvPr>
          <p:cNvSpPr>
            <a:spLocks noGrp="1"/>
          </p:cNvSpPr>
          <p:nvPr>
            <p:ph type="title"/>
          </p:nvPr>
        </p:nvSpPr>
        <p:spPr>
          <a:xfrm>
            <a:off x="612647" y="683319"/>
            <a:ext cx="6339541" cy="1143000"/>
          </a:xfrm>
        </p:spPr>
        <p:txBody>
          <a:bodyPr anchor="b">
            <a:normAutofit/>
          </a:bodyPr>
          <a:lstStyle/>
          <a:p>
            <a:r>
              <a:rPr lang="en-US"/>
              <a:t>What Is Docker?</a:t>
            </a:r>
          </a:p>
        </p:txBody>
      </p:sp>
      <p:sp>
        <p:nvSpPr>
          <p:cNvPr id="3" name="Content Placeholder 2">
            <a:extLst>
              <a:ext uri="{FF2B5EF4-FFF2-40B4-BE49-F238E27FC236}">
                <a16:creationId xmlns:a16="http://schemas.microsoft.com/office/drawing/2014/main" id="{4E773026-7FC4-D8B7-4911-93DA3AD3DEA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774" y="1975104"/>
            <a:ext cx="6339414" cy="4228997"/>
          </a:xfrm>
        </p:spPr>
        <p:txBody>
          <a:bodyPr>
            <a:normAutofit/>
          </a:bodyPr>
          <a:lstStyle/>
          <a:p>
            <a:pPr marL="0" indent="0">
              <a:spcBef>
                <a:spcPts val="2500"/>
              </a:spcBef>
              <a:buFont typeface="Arial" panose="020B0604020202020204" pitchFamily="34" charset="0"/>
              <a:buNone/>
            </a:pPr>
            <a:r>
              <a:rPr lang="en-US" sz="1400" b="1"/>
              <a:t>Docker Platform Overview</a:t>
            </a:r>
          </a:p>
          <a:p>
            <a:pPr marL="0" lvl="1" indent="0">
              <a:buFont typeface="Arial" panose="020B0604020202020204" pitchFamily="34" charset="0"/>
              <a:buNone/>
            </a:pPr>
            <a:r>
              <a:rPr lang="en-US" sz="1400"/>
              <a:t>Docker is the leading containerization platform used for building, running, and managing containers efficiently.</a:t>
            </a:r>
          </a:p>
          <a:p>
            <a:pPr marL="0" indent="0">
              <a:spcBef>
                <a:spcPts val="2500"/>
              </a:spcBef>
              <a:buFont typeface="Arial" panose="020B0604020202020204" pitchFamily="34" charset="0"/>
              <a:buNone/>
            </a:pPr>
            <a:r>
              <a:rPr lang="en-US" sz="1400" b="1"/>
              <a:t>Images vs Containers</a:t>
            </a:r>
          </a:p>
          <a:p>
            <a:pPr marL="0" lvl="1" indent="0">
              <a:buFont typeface="Arial" panose="020B0604020202020204" pitchFamily="34" charset="0"/>
              <a:buNone/>
            </a:pPr>
            <a:r>
              <a:rPr lang="en-US" sz="1400"/>
              <a:t>Images are immutable templates, while containers are running instances created from these images.</a:t>
            </a:r>
          </a:p>
          <a:p>
            <a:pPr marL="0" indent="0">
              <a:spcBef>
                <a:spcPts val="2500"/>
              </a:spcBef>
              <a:buFont typeface="Arial" panose="020B0604020202020204" pitchFamily="34" charset="0"/>
              <a:buNone/>
            </a:pPr>
            <a:r>
              <a:rPr lang="en-US" sz="1400" b="1"/>
              <a:t>Standardization and Portability</a:t>
            </a:r>
          </a:p>
          <a:p>
            <a:pPr marL="0" lvl="1" indent="0">
              <a:buFont typeface="Arial" panose="020B0604020202020204" pitchFamily="34" charset="0"/>
              <a:buNone/>
            </a:pPr>
            <a:r>
              <a:rPr lang="en-US" sz="1400"/>
              <a:t>Docker standardizes application packaging, enabling portable and reproducible deployments across environments.</a:t>
            </a:r>
          </a:p>
        </p:txBody>
      </p:sp>
      <p:pic>
        <p:nvPicPr>
          <p:cNvPr id="5" name="Content Placeholder 4" descr="Cloud computing concept isolated on white background">
            <a:extLst>
              <a:ext uri="{FF2B5EF4-FFF2-40B4-BE49-F238E27FC236}">
                <a16:creationId xmlns:a16="http://schemas.microsoft.com/office/drawing/2014/main" id="{1C85BDD3-74A3-419C-90D4-A0E23D7A6D20}"/>
              </a:ext>
            </a:extLst>
          </p:cNvPr>
          <p:cNvPicPr>
            <a:picLocks noGrp="1" noChangeAspect="1"/>
          </p:cNvPicPr>
          <p:nvPr>
            <p:ph type="pic" sz="quarter" idx="13"/>
          </p:nvPr>
        </p:nvPicPr>
        <p:blipFill>
          <a:blip r:embed="rId3"/>
          <a:srcRect l="24016" r="26037"/>
          <a:stretch>
            <a:fillRect/>
          </a:stretch>
        </p:blipFill>
        <p:spPr>
          <a:xfrm>
            <a:off x="7624831" y="10"/>
            <a:ext cx="4567169" cy="6857990"/>
          </a:xfrm>
          <a:solidFill>
            <a:srgbClr val="F3EBE8"/>
          </a:solidFill>
        </p:spPr>
      </p:pic>
    </p:spTree>
    <p:extLst>
      <p:ext uri="{BB962C8B-B14F-4D97-AF65-F5344CB8AC3E}">
        <p14:creationId xmlns:p14="http://schemas.microsoft.com/office/powerpoint/2010/main" val="1314545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72E6-62E4-3551-8004-1DDCF3A85A2E}"/>
              </a:ext>
            </a:extLst>
          </p:cNvPr>
          <p:cNvSpPr>
            <a:spLocks noGrp="1"/>
          </p:cNvSpPr>
          <p:nvPr>
            <p:ph type="title"/>
          </p:nvPr>
        </p:nvSpPr>
        <p:spPr>
          <a:xfrm>
            <a:off x="612647" y="552478"/>
            <a:ext cx="6858000" cy="932688"/>
          </a:xfrm>
        </p:spPr>
        <p:txBody>
          <a:bodyPr anchor="b">
            <a:normAutofit/>
          </a:bodyPr>
          <a:lstStyle/>
          <a:p>
            <a:r>
              <a:rPr lang="en-US"/>
              <a:t>Docker Concepts</a:t>
            </a:r>
          </a:p>
        </p:txBody>
      </p:sp>
      <p:sp>
        <p:nvSpPr>
          <p:cNvPr id="3" name="Content Placeholder 2">
            <a:extLst>
              <a:ext uri="{FF2B5EF4-FFF2-40B4-BE49-F238E27FC236}">
                <a16:creationId xmlns:a16="http://schemas.microsoft.com/office/drawing/2014/main" id="{98B760BD-E675-C516-FD8E-2E9440701E8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627632"/>
            <a:ext cx="6858000" cy="4535370"/>
          </a:xfrm>
        </p:spPr>
        <p:txBody>
          <a:bodyPr>
            <a:normAutofit/>
          </a:bodyPr>
          <a:lstStyle/>
          <a:p>
            <a:pPr marL="0" indent="0">
              <a:spcBef>
                <a:spcPts val="2500"/>
              </a:spcBef>
              <a:buFont typeface="Arial" panose="020B0604020202020204" pitchFamily="34" charset="0"/>
              <a:buNone/>
            </a:pPr>
            <a:r>
              <a:rPr lang="en-US" sz="1400" b="1"/>
              <a:t>Docker Image</a:t>
            </a:r>
          </a:p>
          <a:p>
            <a:pPr marL="0" lvl="1" indent="0">
              <a:buFont typeface="Arial" panose="020B0604020202020204" pitchFamily="34" charset="0"/>
              <a:buNone/>
            </a:pPr>
            <a:r>
              <a:rPr lang="en-US" sz="1400"/>
              <a:t>A Docker image is a read-only template defining an application, its dependencies, and environment.</a:t>
            </a:r>
          </a:p>
          <a:p>
            <a:pPr marL="0" indent="0">
              <a:spcBef>
                <a:spcPts val="2500"/>
              </a:spcBef>
              <a:buFont typeface="Arial" panose="020B0604020202020204" pitchFamily="34" charset="0"/>
              <a:buNone/>
            </a:pPr>
            <a:r>
              <a:rPr lang="en-US" sz="1400" b="1"/>
              <a:t>Docker Container</a:t>
            </a:r>
          </a:p>
          <a:p>
            <a:pPr marL="0" lvl="1" indent="0">
              <a:buFont typeface="Arial" panose="020B0604020202020204" pitchFamily="34" charset="0"/>
              <a:buNone/>
            </a:pPr>
            <a:r>
              <a:rPr lang="en-US" sz="1400"/>
              <a:t>A container is a running instance of an image, representing live execution of the application.</a:t>
            </a:r>
          </a:p>
          <a:p>
            <a:pPr marL="0" indent="0">
              <a:spcBef>
                <a:spcPts val="2500"/>
              </a:spcBef>
              <a:buFont typeface="Arial" panose="020B0604020202020204" pitchFamily="34" charset="0"/>
              <a:buNone/>
            </a:pPr>
            <a:r>
              <a:rPr lang="en-US" sz="1400" b="1"/>
              <a:t>Dockerfile Script</a:t>
            </a:r>
          </a:p>
          <a:p>
            <a:pPr marL="0" lvl="1" indent="0">
              <a:buFont typeface="Arial" panose="020B0604020202020204" pitchFamily="34" charset="0"/>
              <a:buNone/>
            </a:pPr>
            <a:r>
              <a:rPr lang="en-US" sz="1400"/>
              <a:t>The Dockerfile is a step-by-step script defining how to build a Docker image.</a:t>
            </a:r>
          </a:p>
          <a:p>
            <a:pPr marL="0" indent="0">
              <a:spcBef>
                <a:spcPts val="2500"/>
              </a:spcBef>
              <a:buFont typeface="Arial" panose="020B0604020202020204" pitchFamily="34" charset="0"/>
              <a:buNone/>
            </a:pPr>
            <a:r>
              <a:rPr lang="en-US" sz="1400" b="1"/>
              <a:t>Importance of Concepts</a:t>
            </a:r>
          </a:p>
          <a:p>
            <a:pPr marL="0" lvl="1" indent="0">
              <a:buFont typeface="Arial" panose="020B0604020202020204" pitchFamily="34" charset="0"/>
              <a:buNone/>
            </a:pPr>
            <a:r>
              <a:rPr lang="en-US" sz="1400"/>
              <a:t>Together, these concepts enable repeatable builds, consistent runtimes, and automation across environments.</a:t>
            </a:r>
          </a:p>
        </p:txBody>
      </p:sp>
      <p:pic>
        <p:nvPicPr>
          <p:cNvPr id="5" name="Content Placeholder 4" descr="architecture blueprints, building plans">
            <a:extLst>
              <a:ext uri="{FF2B5EF4-FFF2-40B4-BE49-F238E27FC236}">
                <a16:creationId xmlns:a16="http://schemas.microsoft.com/office/drawing/2014/main" id="{F9FF9C63-B9F3-49D0-8121-4D0D91607679}"/>
              </a:ext>
            </a:extLst>
          </p:cNvPr>
          <p:cNvPicPr>
            <a:picLocks noGrp="1" noChangeAspect="1"/>
          </p:cNvPicPr>
          <p:nvPr>
            <p:ph type="pic" sz="quarter" idx="13"/>
          </p:nvPr>
        </p:nvPicPr>
        <p:blipFill>
          <a:blip r:embed="rId3"/>
          <a:srcRect l="29414" r="32172" b="1"/>
          <a:stretch>
            <a:fillRect/>
          </a:stretch>
        </p:blipFill>
        <p:spPr>
          <a:xfrm>
            <a:off x="8091732" y="10"/>
            <a:ext cx="4100267" cy="6857990"/>
          </a:xfrm>
          <a:solidFill>
            <a:srgbClr val="F3EBE8"/>
          </a:solidFill>
        </p:spPr>
      </p:pic>
    </p:spTree>
    <p:extLst>
      <p:ext uri="{BB962C8B-B14F-4D97-AF65-F5344CB8AC3E}">
        <p14:creationId xmlns:p14="http://schemas.microsoft.com/office/powerpoint/2010/main" val="144171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4CFA-6AA2-DD1C-6563-9404F661D565}"/>
              </a:ext>
            </a:extLst>
          </p:cNvPr>
          <p:cNvSpPr>
            <a:spLocks noGrp="1"/>
          </p:cNvSpPr>
          <p:nvPr>
            <p:ph type="title"/>
          </p:nvPr>
        </p:nvSpPr>
        <p:spPr>
          <a:xfrm>
            <a:off x="1059609" y="1170994"/>
            <a:ext cx="2474546" cy="2192044"/>
          </a:xfrm>
        </p:spPr>
        <p:txBody>
          <a:bodyPr anchor="ctr">
            <a:normAutofit/>
          </a:bodyPr>
          <a:lstStyle/>
          <a:p>
            <a:r>
              <a:rPr lang="en-US"/>
              <a:t>Dockerfile Basics</a:t>
            </a:r>
          </a:p>
        </p:txBody>
      </p:sp>
      <p:sp>
        <p:nvSpPr>
          <p:cNvPr id="3" name="Content Placeholder 2">
            <a:extLst>
              <a:ext uri="{FF2B5EF4-FFF2-40B4-BE49-F238E27FC236}">
                <a16:creationId xmlns:a16="http://schemas.microsoft.com/office/drawing/2014/main" id="{35C95E1A-BA34-4B41-ECCA-F69962C3D93B}"/>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13300" y="708184"/>
            <a:ext cx="6763003" cy="5514816"/>
          </a:xfrm>
        </p:spPr>
        <p:txBody>
          <a:bodyPr>
            <a:normAutofit/>
          </a:bodyPr>
          <a:lstStyle/>
          <a:p>
            <a:pPr marL="0" indent="0">
              <a:spcBef>
                <a:spcPts val="2500"/>
              </a:spcBef>
              <a:buFont typeface="Arial" panose="020B0604020202020204" pitchFamily="34" charset="0"/>
              <a:buNone/>
            </a:pPr>
            <a:r>
              <a:rPr lang="en-US" sz="1400" b="1"/>
              <a:t>Base Image Definition</a:t>
            </a:r>
          </a:p>
          <a:p>
            <a:pPr marL="0" lvl="1" indent="0">
              <a:buFont typeface="Arial" panose="020B0604020202020204" pitchFamily="34" charset="0"/>
              <a:buNone/>
            </a:pPr>
            <a:r>
              <a:rPr lang="en-US" sz="1400"/>
              <a:t>The FROM instruction sets the base image, providing the foundational runtime environment for the container.</a:t>
            </a:r>
          </a:p>
          <a:p>
            <a:pPr marL="0" indent="0">
              <a:spcBef>
                <a:spcPts val="2500"/>
              </a:spcBef>
              <a:buFont typeface="Arial" panose="020B0604020202020204" pitchFamily="34" charset="0"/>
              <a:buNone/>
            </a:pPr>
            <a:r>
              <a:rPr lang="en-US" sz="1400" b="1"/>
              <a:t>Working Directory Setup</a:t>
            </a:r>
          </a:p>
          <a:p>
            <a:pPr marL="0" lvl="1" indent="0">
              <a:buFont typeface="Arial" panose="020B0604020202020204" pitchFamily="34" charset="0"/>
              <a:buNone/>
            </a:pPr>
            <a:r>
              <a:rPr lang="en-US" sz="1400"/>
              <a:t>WORKDIR sets the working directory inside the container, defining where commands will run.</a:t>
            </a:r>
          </a:p>
          <a:p>
            <a:pPr marL="0" indent="0">
              <a:spcBef>
                <a:spcPts val="2500"/>
              </a:spcBef>
              <a:buFont typeface="Arial" panose="020B0604020202020204" pitchFamily="34" charset="0"/>
              <a:buNone/>
            </a:pPr>
            <a:r>
              <a:rPr lang="en-US" sz="1400" b="1"/>
              <a:t>File Transfer</a:t>
            </a:r>
          </a:p>
          <a:p>
            <a:pPr marL="0" lvl="1" indent="0">
              <a:buFont typeface="Arial" panose="020B0604020202020204" pitchFamily="34" charset="0"/>
              <a:buNone/>
            </a:pPr>
            <a:r>
              <a:rPr lang="en-US" sz="1400"/>
              <a:t>COPY transfers files from the host system into the container image during the build process.</a:t>
            </a:r>
          </a:p>
          <a:p>
            <a:pPr marL="0" indent="0">
              <a:spcBef>
                <a:spcPts val="2500"/>
              </a:spcBef>
              <a:buFont typeface="Arial" panose="020B0604020202020204" pitchFamily="34" charset="0"/>
              <a:buNone/>
            </a:pPr>
            <a:r>
              <a:rPr lang="en-US" sz="1400" b="1"/>
              <a:t>Command Execution</a:t>
            </a:r>
          </a:p>
          <a:p>
            <a:pPr marL="0" lvl="1" indent="0">
              <a:buFont typeface="Arial" panose="020B0604020202020204" pitchFamily="34" charset="0"/>
              <a:buNone/>
            </a:pPr>
            <a:r>
              <a:rPr lang="en-US" sz="1400"/>
              <a:t>RUN executes commands during image build, often used for installing dependencies and configuring software.</a:t>
            </a:r>
          </a:p>
          <a:p>
            <a:pPr marL="0" indent="0">
              <a:spcBef>
                <a:spcPts val="2500"/>
              </a:spcBef>
              <a:buFont typeface="Arial" panose="020B0604020202020204" pitchFamily="34" charset="0"/>
              <a:buNone/>
            </a:pPr>
            <a:r>
              <a:rPr lang="en-US" sz="1400" b="1"/>
              <a:t>Default Container Command</a:t>
            </a:r>
          </a:p>
          <a:p>
            <a:pPr marL="0" lvl="1" indent="0">
              <a:buFont typeface="Arial" panose="020B0604020202020204" pitchFamily="34" charset="0"/>
              <a:buNone/>
            </a:pPr>
            <a:r>
              <a:rPr lang="en-US" sz="1400"/>
              <a:t>CMD defines the default command executed when the container starts, specifying the application startup behavior.</a:t>
            </a:r>
          </a:p>
        </p:txBody>
      </p:sp>
    </p:spTree>
    <p:extLst>
      <p:ext uri="{BB962C8B-B14F-4D97-AF65-F5344CB8AC3E}">
        <p14:creationId xmlns:p14="http://schemas.microsoft.com/office/powerpoint/2010/main" val="1076801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0EE4-3DF9-2AB3-74D2-FF4165F830B2}"/>
              </a:ext>
            </a:extLst>
          </p:cNvPr>
          <p:cNvSpPr>
            <a:spLocks noGrp="1"/>
          </p:cNvSpPr>
          <p:nvPr>
            <p:ph type="title"/>
          </p:nvPr>
        </p:nvSpPr>
        <p:spPr/>
        <p:txBody>
          <a:bodyPr/>
          <a:lstStyle/>
          <a:p>
            <a:r>
              <a:rPr lang="en-US"/>
              <a:t>Example Dockerfile</a:t>
            </a:r>
          </a:p>
        </p:txBody>
      </p:sp>
      <p:sp>
        <p:nvSpPr>
          <p:cNvPr id="3" name="Content Placeholder 2">
            <a:extLst>
              <a:ext uri="{FF2B5EF4-FFF2-40B4-BE49-F238E27FC236}">
                <a16:creationId xmlns:a16="http://schemas.microsoft.com/office/drawing/2014/main" id="{D56C1FAD-C819-D2A2-F67C-28088A196DA5}"/>
              </a:ext>
            </a:extLst>
          </p:cNvPr>
          <p:cNvSpPr>
            <a:spLocks noGrp="1"/>
          </p:cNvSpPr>
          <p:nvPr>
            <p:ph sz="quarter" idx="1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fontScale="77500" lnSpcReduction="20000"/>
          </a:bodyPr>
          <a:lstStyle/>
          <a:p>
            <a:pPr>
              <a:buFont typeface="Arial" panose="020B0604020202020204" pitchFamily="34" charset="0"/>
              <a:buChar char="•"/>
            </a:pPr>
            <a:r>
              <a:t>Node.js Base Image</a:t>
            </a:r>
          </a:p>
          <a:p>
            <a:pPr marL="742950" lvl="1" indent="-285750">
              <a:buFont typeface="Arial" panose="020B0604020202020204" pitchFamily="34" charset="0"/>
              <a:buChar char="•"/>
            </a:pPr>
            <a:r>
              <a:t>The Dockerfile starts by selecting a Node.js base image to provide the runtime environment for the application.</a:t>
            </a:r>
          </a:p>
          <a:p>
            <a:pPr>
              <a:buFont typeface="Arial" panose="020B0604020202020204" pitchFamily="34" charset="0"/>
              <a:buChar char="•"/>
            </a:pPr>
            <a:r>
              <a:t>Setting Working Directory</a:t>
            </a:r>
          </a:p>
          <a:p>
            <a:pPr marL="742950" lvl="1" indent="-285750">
              <a:buFont typeface="Arial" panose="020B0604020202020204" pitchFamily="34" charset="0"/>
              <a:buChar char="•"/>
            </a:pPr>
            <a:r>
              <a:t>The working directory inside the container is set to organize the application files and run commands efficiently.</a:t>
            </a:r>
          </a:p>
          <a:p>
            <a:pPr>
              <a:buFont typeface="Arial" panose="020B0604020202020204" pitchFamily="34" charset="0"/>
              <a:buChar char="•"/>
            </a:pPr>
            <a:r>
              <a:t>Installing Dependencies</a:t>
            </a:r>
          </a:p>
          <a:p>
            <a:pPr marL="742950" lvl="1" indent="-285750">
              <a:buFont typeface="Arial" panose="020B0604020202020204" pitchFamily="34" charset="0"/>
              <a:buChar char="•"/>
            </a:pPr>
            <a:r>
              <a:t>Dependency files are copied and installed to ensure all required packages for the Node.js API are available.</a:t>
            </a:r>
          </a:p>
          <a:p>
            <a:pPr>
              <a:buFont typeface="Arial" panose="020B0604020202020204" pitchFamily="34" charset="0"/>
              <a:buChar char="•"/>
            </a:pPr>
            <a:r>
              <a:t>Application Startup Command</a:t>
            </a:r>
          </a:p>
          <a:p>
            <a:pPr marL="742950" lvl="1" indent="-285750">
              <a:buFont typeface="Arial" panose="020B0604020202020204" pitchFamily="34" charset="0"/>
              <a:buChar char="•"/>
            </a:pPr>
            <a:r>
              <a:t>The CMD instruction specifies the command to start the Node.js application when the container runs.</a:t>
            </a:r>
            <a:endParaRPr lang="en-US"/>
          </a:p>
        </p:txBody>
      </p:sp>
      <p:pic>
        <p:nvPicPr>
          <p:cNvPr id="5" name="Content Placeholder 4" descr="Containership Docks at Night in Hamburg Harbour - Germany">
            <a:extLst>
              <a:ext uri="{FF2B5EF4-FFF2-40B4-BE49-F238E27FC236}">
                <a16:creationId xmlns:a16="http://schemas.microsoft.com/office/drawing/2014/main" id="{886F6663-BEDA-4A98-9895-9D46B9896A1D}"/>
              </a:ext>
            </a:extLst>
          </p:cNvPr>
          <p:cNvPicPr>
            <a:picLocks noGrp="1" noChangeAspect="1"/>
          </p:cNvPicPr>
          <p:nvPr>
            <p:ph sz="quarter" idx="16"/>
          </p:nvPr>
        </p:nvPicPr>
        <p:blipFill>
          <a:blip r:embed="rId3"/>
          <a:stretch>
            <a:fillRect/>
          </a:stretch>
        </p:blipFill>
        <p:spPr>
          <a:xfrm>
            <a:off x="6402388" y="2351613"/>
            <a:ext cx="5049837" cy="3166011"/>
          </a:xfrm>
          <a:prstGeom prst="rect">
            <a:avLst/>
          </a:prstGeom>
          <a:solidFill>
            <a:srgbClr val="F3EBE8"/>
          </a:solidFill>
          <a:ln w="25400">
            <a:solidFill>
              <a:srgbClr val="000000"/>
            </a:solidFill>
          </a:ln>
        </p:spPr>
      </p:pic>
    </p:spTree>
    <p:extLst>
      <p:ext uri="{BB962C8B-B14F-4D97-AF65-F5344CB8AC3E}">
        <p14:creationId xmlns:p14="http://schemas.microsoft.com/office/powerpoint/2010/main" val="2574386594"/>
      </p:ext>
    </p:extLst>
  </p:cSld>
  <p:clrMapOvr>
    <a:masterClrMapping/>
  </p:clrMapOvr>
</p:sld>
</file>

<file path=ppt/theme/theme1.xml><?xml version="1.0" encoding="utf-8"?>
<a:theme xmlns:a="http://schemas.openxmlformats.org/drawingml/2006/main" name="Chalcot">
  <a:themeElements>
    <a:clrScheme name="Custom 2">
      <a:dk1>
        <a:srgbClr val="000000"/>
      </a:dk1>
      <a:lt1>
        <a:srgbClr val="F3EBE8"/>
      </a:lt1>
      <a:dk2>
        <a:srgbClr val="264653"/>
      </a:dk2>
      <a:lt2>
        <a:srgbClr val="FFFFFF"/>
      </a:lt2>
      <a:accent1>
        <a:srgbClr val="E9939D"/>
      </a:accent1>
      <a:accent2>
        <a:srgbClr val="E9C369"/>
      </a:accent2>
      <a:accent3>
        <a:srgbClr val="2A9D8F"/>
      </a:accent3>
      <a:accent4>
        <a:srgbClr val="F3D6CD"/>
      </a:accent4>
      <a:accent5>
        <a:srgbClr val="8CBA8F"/>
      </a:accent5>
      <a:accent6>
        <a:srgbClr val="919FA9"/>
      </a:accent6>
      <a:hlink>
        <a:srgbClr val="8F45C7"/>
      </a:hlink>
      <a:folHlink>
        <a:srgbClr val="D08A55"/>
      </a:folHlink>
    </a:clrScheme>
    <a:fontScheme name="Custom 362">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cot_Copilot Layouts_win32_LW_V5" id="{BB83E610-C1CA-49EC-A787-4EFEA8456B79}" vid="{40FB1116-6983-46AA-9CD7-BA42C7965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Szélesvásznú</PresentationFormat>
  <Slides>32</Slides>
  <Notes>32</Notes>
  <HiddenSlides>0</HiddenSlides>
  <ScaleCrop>false</ScaleCrop>
  <HeadingPairs>
    <vt:vector size="4" baseType="variant">
      <vt:variant>
        <vt:lpstr>Téma</vt:lpstr>
      </vt:variant>
      <vt:variant>
        <vt:i4>1</vt:i4>
      </vt:variant>
      <vt:variant>
        <vt:lpstr>Diacímek</vt:lpstr>
      </vt:variant>
      <vt:variant>
        <vt:i4>32</vt:i4>
      </vt:variant>
    </vt:vector>
  </HeadingPairs>
  <TitlesOfParts>
    <vt:vector size="33" baseType="lpstr">
      <vt:lpstr>Chalcot</vt:lpstr>
      <vt:lpstr>L4 – Containerization &amp; Deployment</vt:lpstr>
      <vt:lpstr>Containerization &amp; Deployment Overview</vt:lpstr>
      <vt:lpstr>Title Slide – Containerization &amp; Deployment</vt:lpstr>
      <vt:lpstr>What Is Containerization?</vt:lpstr>
      <vt:lpstr>Containers vs Virtual Machines</vt:lpstr>
      <vt:lpstr>What Is Docker?</vt:lpstr>
      <vt:lpstr>Docker Concepts</vt:lpstr>
      <vt:lpstr>Dockerfile Basics</vt:lpstr>
      <vt:lpstr>Example Dockerfile</vt:lpstr>
      <vt:lpstr>Docker Build Process</vt:lpstr>
      <vt:lpstr>Docker Run</vt:lpstr>
      <vt:lpstr>Container Lifecycle</vt:lpstr>
      <vt:lpstr>Stateless Containers</vt:lpstr>
      <vt:lpstr>Persisting Data</vt:lpstr>
      <vt:lpstr>Container Networking</vt:lpstr>
      <vt:lpstr>Microservices + Containers</vt:lpstr>
      <vt:lpstr>Container Registries</vt:lpstr>
      <vt:lpstr>Public vs Private Registries</vt:lpstr>
      <vt:lpstr>CI/CD and Containers</vt:lpstr>
      <vt:lpstr>Container Orchestration</vt:lpstr>
      <vt:lpstr>Why Orchestration Is Needed</vt:lpstr>
      <vt:lpstr>Basic Kubernetes Concepts</vt:lpstr>
      <vt:lpstr>Containers in Cloud Platforms</vt:lpstr>
      <vt:lpstr>Azure Container Services Overview</vt:lpstr>
      <vt:lpstr>Azure Container Instances</vt:lpstr>
      <vt:lpstr>Azure App Service for Containers</vt:lpstr>
      <vt:lpstr>Azure Kubernetes Service (AKS)</vt:lpstr>
      <vt:lpstr>Deployment Strategies</vt:lpstr>
      <vt:lpstr>Environment Configuration</vt:lpstr>
      <vt:lpstr>Security Basics</vt:lpstr>
      <vt:lpstr>Observability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martin.szabo@uni-miskolc.hu</dc:creator>
  <cp:lastModifiedBy>martin.szabo@uni-miskolc.hu</cp:lastModifiedBy>
  <cp:revision>3</cp:revision>
  <dcterms:modified xsi:type="dcterms:W3CDTF">2026-03-23T09:46:07Z</dcterms:modified>
</cp:coreProperties>
</file>