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25_E31A8943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98" r:id="rId4"/>
    <p:sldId id="258" r:id="rId5"/>
    <p:sldId id="259" r:id="rId6"/>
    <p:sldId id="260" r:id="rId7"/>
    <p:sldId id="299" r:id="rId8"/>
    <p:sldId id="261" r:id="rId9"/>
    <p:sldId id="300" r:id="rId10"/>
    <p:sldId id="262" r:id="rId11"/>
    <p:sldId id="263" r:id="rId12"/>
    <p:sldId id="264" r:id="rId13"/>
    <p:sldId id="301" r:id="rId14"/>
    <p:sldId id="265" r:id="rId15"/>
    <p:sldId id="267" r:id="rId16"/>
    <p:sldId id="292" r:id="rId17"/>
    <p:sldId id="293" r:id="rId18"/>
    <p:sldId id="294" r:id="rId19"/>
    <p:sldId id="303" r:id="rId20"/>
    <p:sldId id="266" r:id="rId21"/>
    <p:sldId id="268" r:id="rId22"/>
    <p:sldId id="295" r:id="rId23"/>
    <p:sldId id="269" r:id="rId24"/>
    <p:sldId id="270" r:id="rId25"/>
    <p:sldId id="272" r:id="rId26"/>
    <p:sldId id="296" r:id="rId27"/>
    <p:sldId id="271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</p:sldIdLst>
  <p:sldSz cx="9144000" cy="6858000" type="screen4x3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3E30A6-028C-44C7-45DC-DF9F124B08EA}" name="Hornyák Olivér" initials="OH" userId="S::oliver.hornyak@uni-miskolc.hu::1f5c0daa-2b1f-4651-9f62-f62f1287107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0952"/>
  </p:normalViewPr>
  <p:slideViewPr>
    <p:cSldViewPr>
      <p:cViewPr varScale="1">
        <p:scale>
          <a:sx n="97" d="100"/>
          <a:sy n="97" d="100"/>
        </p:scale>
        <p:origin x="15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rnyák Olivér" userId="1f5c0daa-2b1f-4651-9f62-f62f12871079" providerId="ADAL" clId="{8655B8A4-BF67-4558-AA20-E79DB1736F92}"/>
    <pc:docChg chg="undo custSel addSld delSld modSld sldOrd">
      <pc:chgData name="Hornyák Olivér" userId="1f5c0daa-2b1f-4651-9f62-f62f12871079" providerId="ADAL" clId="{8655B8A4-BF67-4558-AA20-E79DB1736F92}" dt="2024-09-24T06:55:01.617" v="648"/>
      <pc:docMkLst>
        <pc:docMk/>
      </pc:docMkLst>
      <pc:sldChg chg="addSp delSp modSp mod">
        <pc:chgData name="Hornyák Olivér" userId="1f5c0daa-2b1f-4651-9f62-f62f12871079" providerId="ADAL" clId="{8655B8A4-BF67-4558-AA20-E79DB1736F92}" dt="2024-09-17T06:52:15.166" v="68" actId="20577"/>
        <pc:sldMkLst>
          <pc:docMk/>
          <pc:sldMk cId="0" sldId="256"/>
        </pc:sldMkLst>
        <pc:spChg chg="add mod">
          <ac:chgData name="Hornyák Olivér" userId="1f5c0daa-2b1f-4651-9f62-f62f12871079" providerId="ADAL" clId="{8655B8A4-BF67-4558-AA20-E79DB1736F92}" dt="2024-09-17T06:52:15.166" v="68" actId="20577"/>
          <ac:spMkLst>
            <pc:docMk/>
            <pc:sldMk cId="0" sldId="256"/>
            <ac:spMk id="2" creationId="{54D977F2-D41E-F0F6-2E45-CDBD40A0BFAF}"/>
          </ac:spMkLst>
        </pc:spChg>
        <pc:spChg chg="mod">
          <ac:chgData name="Hornyák Olivér" userId="1f5c0daa-2b1f-4651-9f62-f62f12871079" providerId="ADAL" clId="{8655B8A4-BF67-4558-AA20-E79DB1736F92}" dt="2024-09-17T06:51:45.099" v="26" actId="20577"/>
          <ac:spMkLst>
            <pc:docMk/>
            <pc:sldMk cId="0" sldId="256"/>
            <ac:spMk id="2050" creationId="{00000000-0000-0000-0000-000000000000}"/>
          </ac:spMkLst>
        </pc:spChg>
        <pc:spChg chg="del mod">
          <ac:chgData name="Hornyák Olivér" userId="1f5c0daa-2b1f-4651-9f62-f62f12871079" providerId="ADAL" clId="{8655B8A4-BF67-4558-AA20-E79DB1736F92}" dt="2024-09-17T06:51:57.830" v="37" actId="478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7:21:45.648" v="427" actId="27636"/>
        <pc:sldMkLst>
          <pc:docMk/>
          <pc:sldMk cId="0" sldId="257"/>
        </pc:sldMkLst>
        <pc:spChg chg="mod">
          <ac:chgData name="Hornyák Olivér" userId="1f5c0daa-2b1f-4651-9f62-f62f12871079" providerId="ADAL" clId="{8655B8A4-BF67-4558-AA20-E79DB1736F92}" dt="2024-09-17T06:52:55.767" v="119" actId="20577"/>
          <ac:spMkLst>
            <pc:docMk/>
            <pc:sldMk cId="0" sldId="257"/>
            <ac:spMk id="3074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21:45.648" v="427" actId="27636"/>
          <ac:spMkLst>
            <pc:docMk/>
            <pc:sldMk cId="0" sldId="257"/>
            <ac:spMk id="3075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6:56:45.664" v="155"/>
        <pc:sldMkLst>
          <pc:docMk/>
          <pc:sldMk cId="0" sldId="258"/>
        </pc:sldMkLst>
        <pc:spChg chg="mod">
          <ac:chgData name="Hornyák Olivér" userId="1f5c0daa-2b1f-4651-9f62-f62f12871079" providerId="ADAL" clId="{8655B8A4-BF67-4558-AA20-E79DB1736F92}" dt="2024-09-17T06:56:45.664" v="155"/>
          <ac:spMkLst>
            <pc:docMk/>
            <pc:sldMk cId="0" sldId="258"/>
            <ac:spMk id="4098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7:00:59.974" v="210" actId="20577"/>
        <pc:sldMkLst>
          <pc:docMk/>
          <pc:sldMk cId="0" sldId="259"/>
        </pc:sldMkLst>
        <pc:spChg chg="mod">
          <ac:chgData name="Hornyák Olivér" userId="1f5c0daa-2b1f-4651-9f62-f62f12871079" providerId="ADAL" clId="{8655B8A4-BF67-4558-AA20-E79DB1736F92}" dt="2024-09-17T06:58:26.906" v="191" actId="20577"/>
          <ac:spMkLst>
            <pc:docMk/>
            <pc:sldMk cId="0" sldId="259"/>
            <ac:spMk id="5122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00:59.974" v="210" actId="20577"/>
          <ac:spMkLst>
            <pc:docMk/>
            <pc:sldMk cId="0" sldId="259"/>
            <ac:spMk id="5123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7:22:23.353" v="439" actId="27636"/>
        <pc:sldMkLst>
          <pc:docMk/>
          <pc:sldMk cId="0" sldId="260"/>
        </pc:sldMkLst>
        <pc:spChg chg="mod">
          <ac:chgData name="Hornyák Olivér" userId="1f5c0daa-2b1f-4651-9f62-f62f12871079" providerId="ADAL" clId="{8655B8A4-BF67-4558-AA20-E79DB1736F92}" dt="2024-09-17T07:03:15.571" v="240"/>
          <ac:spMkLst>
            <pc:docMk/>
            <pc:sldMk cId="0" sldId="260"/>
            <ac:spMk id="6146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22:23.353" v="439" actId="27636"/>
          <ac:spMkLst>
            <pc:docMk/>
            <pc:sldMk cId="0" sldId="260"/>
            <ac:spMk id="6147" creationId="{00000000-0000-0000-0000-000000000000}"/>
          </ac:spMkLst>
        </pc:spChg>
      </pc:sldChg>
      <pc:sldChg chg="addSp modSp mod">
        <pc:chgData name="Hornyák Olivér" userId="1f5c0daa-2b1f-4651-9f62-f62f12871079" providerId="ADAL" clId="{8655B8A4-BF67-4558-AA20-E79DB1736F92}" dt="2024-09-17T07:23:06.346" v="447" actId="27636"/>
        <pc:sldMkLst>
          <pc:docMk/>
          <pc:sldMk cId="0" sldId="261"/>
        </pc:sldMkLst>
        <pc:spChg chg="add">
          <ac:chgData name="Hornyák Olivér" userId="1f5c0daa-2b1f-4651-9f62-f62f12871079" providerId="ADAL" clId="{8655B8A4-BF67-4558-AA20-E79DB1736F92}" dt="2024-09-17T07:04:31.098" v="242"/>
          <ac:spMkLst>
            <pc:docMk/>
            <pc:sldMk cId="0" sldId="261"/>
            <ac:spMk id="2" creationId="{21371639-1BE6-A945-09B3-72D62141AB71}"/>
          </ac:spMkLst>
        </pc:spChg>
        <pc:spChg chg="mod">
          <ac:chgData name="Hornyák Olivér" userId="1f5c0daa-2b1f-4651-9f62-f62f12871079" providerId="ADAL" clId="{8655B8A4-BF67-4558-AA20-E79DB1736F92}" dt="2024-09-17T07:03:29.059" v="241"/>
          <ac:spMkLst>
            <pc:docMk/>
            <pc:sldMk cId="0" sldId="261"/>
            <ac:spMk id="7170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23:06.346" v="447" actId="27636"/>
          <ac:spMkLst>
            <pc:docMk/>
            <pc:sldMk cId="0" sldId="261"/>
            <ac:spMk id="7171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7:07:55.903" v="285" actId="20577"/>
        <pc:sldMkLst>
          <pc:docMk/>
          <pc:sldMk cId="0" sldId="262"/>
        </pc:sldMkLst>
        <pc:spChg chg="mod">
          <ac:chgData name="Hornyák Olivér" userId="1f5c0daa-2b1f-4651-9f62-f62f12871079" providerId="ADAL" clId="{8655B8A4-BF67-4558-AA20-E79DB1736F92}" dt="2024-09-17T07:06:34.761" v="270"/>
          <ac:spMkLst>
            <pc:docMk/>
            <pc:sldMk cId="0" sldId="262"/>
            <ac:spMk id="8194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07:55.903" v="285" actId="20577"/>
          <ac:spMkLst>
            <pc:docMk/>
            <pc:sldMk cId="0" sldId="262"/>
            <ac:spMk id="8195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7:12:00.956" v="351" actId="20577"/>
        <pc:sldMkLst>
          <pc:docMk/>
          <pc:sldMk cId="0" sldId="263"/>
        </pc:sldMkLst>
        <pc:spChg chg="mod">
          <ac:chgData name="Hornyák Olivér" userId="1f5c0daa-2b1f-4651-9f62-f62f12871079" providerId="ADAL" clId="{8655B8A4-BF67-4558-AA20-E79DB1736F92}" dt="2024-09-17T07:08:57.680" v="286"/>
          <ac:spMkLst>
            <pc:docMk/>
            <pc:sldMk cId="0" sldId="263"/>
            <ac:spMk id="9218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12:00.956" v="351" actId="20577"/>
          <ac:spMkLst>
            <pc:docMk/>
            <pc:sldMk cId="0" sldId="263"/>
            <ac:spMk id="9219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17T07:23:55.988" v="452" actId="27636"/>
        <pc:sldMkLst>
          <pc:docMk/>
          <pc:sldMk cId="0" sldId="264"/>
        </pc:sldMkLst>
        <pc:spChg chg="mod">
          <ac:chgData name="Hornyák Olivér" userId="1f5c0daa-2b1f-4651-9f62-f62f12871079" providerId="ADAL" clId="{8655B8A4-BF67-4558-AA20-E79DB1736F92}" dt="2024-09-17T07:12:20.350" v="352"/>
          <ac:spMkLst>
            <pc:docMk/>
            <pc:sldMk cId="0" sldId="264"/>
            <ac:spMk id="10242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23:55.988" v="452" actId="27636"/>
          <ac:spMkLst>
            <pc:docMk/>
            <pc:sldMk cId="0" sldId="264"/>
            <ac:spMk id="10243" creationId="{00000000-0000-0000-0000-000000000000}"/>
          </ac:spMkLst>
        </pc:spChg>
      </pc:sldChg>
      <pc:sldChg chg="modSp mod ord">
        <pc:chgData name="Hornyák Olivér" userId="1f5c0daa-2b1f-4651-9f62-f62f12871079" providerId="ADAL" clId="{8655B8A4-BF67-4558-AA20-E79DB1736F92}" dt="2024-09-17T07:25:56.143" v="464"/>
        <pc:sldMkLst>
          <pc:docMk/>
          <pc:sldMk cId="0" sldId="265"/>
        </pc:sldMkLst>
        <pc:spChg chg="mod">
          <ac:chgData name="Hornyák Olivér" userId="1f5c0daa-2b1f-4651-9f62-f62f12871079" providerId="ADAL" clId="{8655B8A4-BF67-4558-AA20-E79DB1736F92}" dt="2024-09-17T07:14:40.606" v="381"/>
          <ac:spMkLst>
            <pc:docMk/>
            <pc:sldMk cId="0" sldId="265"/>
            <ac:spMk id="11266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25:23.209" v="460" actId="113"/>
          <ac:spMkLst>
            <pc:docMk/>
            <pc:sldMk cId="0" sldId="265"/>
            <ac:spMk id="11267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24T06:31:56.754" v="575"/>
        <pc:sldMkLst>
          <pc:docMk/>
          <pc:sldMk cId="0" sldId="266"/>
        </pc:sldMkLst>
        <pc:spChg chg="mod">
          <ac:chgData name="Hornyák Olivér" userId="1f5c0daa-2b1f-4651-9f62-f62f12871079" providerId="ADAL" clId="{8655B8A4-BF67-4558-AA20-E79DB1736F92}" dt="2024-09-24T06:31:50.150" v="574" actId="6549"/>
          <ac:spMkLst>
            <pc:docMk/>
            <pc:sldMk cId="0" sldId="266"/>
            <ac:spMk id="12290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24T06:31:56.754" v="575"/>
          <ac:spMkLst>
            <pc:docMk/>
            <pc:sldMk cId="0" sldId="266"/>
            <ac:spMk id="12291" creationId="{00000000-0000-0000-0000-000000000000}"/>
          </ac:spMkLst>
        </pc:spChg>
      </pc:sldChg>
      <pc:sldChg chg="modSp add del mod">
        <pc:chgData name="Hornyák Olivér" userId="1f5c0daa-2b1f-4651-9f62-f62f12871079" providerId="ADAL" clId="{8655B8A4-BF67-4558-AA20-E79DB1736F92}" dt="2024-09-17T07:26:41.556" v="473" actId="113"/>
        <pc:sldMkLst>
          <pc:docMk/>
          <pc:sldMk cId="0" sldId="267"/>
        </pc:sldMkLst>
        <pc:spChg chg="mod">
          <ac:chgData name="Hornyák Olivér" userId="1f5c0daa-2b1f-4651-9f62-f62f12871079" providerId="ADAL" clId="{8655B8A4-BF67-4558-AA20-E79DB1736F92}" dt="2024-09-17T07:17:14.742" v="398"/>
          <ac:spMkLst>
            <pc:docMk/>
            <pc:sldMk cId="0" sldId="267"/>
            <ac:spMk id="13314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17T07:26:41.556" v="473" actId="113"/>
          <ac:spMkLst>
            <pc:docMk/>
            <pc:sldMk cId="0" sldId="267"/>
            <ac:spMk id="13315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24T06:33:52.653" v="589" actId="20577"/>
        <pc:sldMkLst>
          <pc:docMk/>
          <pc:sldMk cId="0" sldId="268"/>
        </pc:sldMkLst>
        <pc:spChg chg="mod">
          <ac:chgData name="Hornyák Olivér" userId="1f5c0daa-2b1f-4651-9f62-f62f12871079" providerId="ADAL" clId="{8655B8A4-BF67-4558-AA20-E79DB1736F92}" dt="2024-09-24T06:33:52.653" v="589" actId="20577"/>
          <ac:spMkLst>
            <pc:docMk/>
            <pc:sldMk cId="0" sldId="268"/>
            <ac:spMk id="15362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24T06:33:50.275" v="588" actId="14100"/>
          <ac:spMkLst>
            <pc:docMk/>
            <pc:sldMk cId="0" sldId="268"/>
            <ac:spMk id="15363" creationId="{00000000-0000-0000-0000-000000000000}"/>
          </ac:spMkLst>
        </pc:spChg>
      </pc:sldChg>
      <pc:sldChg chg="modSp add del mod">
        <pc:chgData name="Hornyák Olivér" userId="1f5c0daa-2b1f-4651-9f62-f62f12871079" providerId="ADAL" clId="{8655B8A4-BF67-4558-AA20-E79DB1736F92}" dt="2024-09-24T06:53:23.197" v="646" actId="6549"/>
        <pc:sldMkLst>
          <pc:docMk/>
          <pc:sldMk cId="0" sldId="269"/>
        </pc:sldMkLst>
        <pc:spChg chg="mod">
          <ac:chgData name="Hornyák Olivér" userId="1f5c0daa-2b1f-4651-9f62-f62f12871079" providerId="ADAL" clId="{8655B8A4-BF67-4558-AA20-E79DB1736F92}" dt="2024-09-24T06:53:23.197" v="646" actId="6549"/>
          <ac:spMkLst>
            <pc:docMk/>
            <pc:sldMk cId="0" sldId="269"/>
            <ac:spMk id="16386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24T06:50:15.630" v="616" actId="15"/>
          <ac:spMkLst>
            <pc:docMk/>
            <pc:sldMk cId="0" sldId="269"/>
            <ac:spMk id="16387" creationId="{00000000-0000-0000-0000-000000000000}"/>
          </ac:spMkLst>
        </pc:spChg>
      </pc:sldChg>
      <pc:sldChg chg="modSp add del mod">
        <pc:chgData name="Hornyák Olivér" userId="1f5c0daa-2b1f-4651-9f62-f62f12871079" providerId="ADAL" clId="{8655B8A4-BF67-4558-AA20-E79DB1736F92}" dt="2024-09-24T06:55:01.617" v="648"/>
        <pc:sldMkLst>
          <pc:docMk/>
          <pc:sldMk cId="0" sldId="270"/>
        </pc:sldMkLst>
        <pc:spChg chg="mod">
          <ac:chgData name="Hornyák Olivér" userId="1f5c0daa-2b1f-4651-9f62-f62f12871079" providerId="ADAL" clId="{8655B8A4-BF67-4558-AA20-E79DB1736F92}" dt="2024-09-24T06:55:01.617" v="648"/>
          <ac:spMkLst>
            <pc:docMk/>
            <pc:sldMk cId="0" sldId="270"/>
            <ac:spMk id="17411" creationId="{00000000-0000-0000-0000-000000000000}"/>
          </ac:spMkLst>
        </pc:spChg>
      </pc:sldChg>
      <pc:sldChg chg="add del">
        <pc:chgData name="Hornyák Olivér" userId="1f5c0daa-2b1f-4651-9f62-f62f12871079" providerId="ADAL" clId="{8655B8A4-BF67-4558-AA20-E79DB1736F92}" dt="2024-09-24T06:34:38.789" v="604" actId="47"/>
        <pc:sldMkLst>
          <pc:docMk/>
          <pc:sldMk cId="0" sldId="271"/>
        </pc:sldMkLst>
      </pc:sldChg>
      <pc:sldChg chg="add del">
        <pc:chgData name="Hornyák Olivér" userId="1f5c0daa-2b1f-4651-9f62-f62f12871079" providerId="ADAL" clId="{8655B8A4-BF67-4558-AA20-E79DB1736F92}" dt="2024-09-24T06:34:44.468" v="606" actId="47"/>
        <pc:sldMkLst>
          <pc:docMk/>
          <pc:sldMk cId="0" sldId="272"/>
        </pc:sldMkLst>
      </pc:sldChg>
      <pc:sldChg chg="add del">
        <pc:chgData name="Hornyák Olivér" userId="1f5c0daa-2b1f-4651-9f62-f62f12871079" providerId="ADAL" clId="{8655B8A4-BF67-4558-AA20-E79DB1736F92}" dt="2024-09-24T06:34:38.187" v="603" actId="47"/>
        <pc:sldMkLst>
          <pc:docMk/>
          <pc:sldMk cId="0" sldId="273"/>
        </pc:sldMkLst>
      </pc:sldChg>
      <pc:sldChg chg="add del">
        <pc:chgData name="Hornyák Olivér" userId="1f5c0daa-2b1f-4651-9f62-f62f12871079" providerId="ADAL" clId="{8655B8A4-BF67-4558-AA20-E79DB1736F92}" dt="2024-09-24T06:34:38.009" v="602" actId="47"/>
        <pc:sldMkLst>
          <pc:docMk/>
          <pc:sldMk cId="0" sldId="274"/>
        </pc:sldMkLst>
      </pc:sldChg>
      <pc:sldChg chg="add del">
        <pc:chgData name="Hornyák Olivér" userId="1f5c0daa-2b1f-4651-9f62-f62f12871079" providerId="ADAL" clId="{8655B8A4-BF67-4558-AA20-E79DB1736F92}" dt="2024-09-24T06:34:37.829" v="601" actId="47"/>
        <pc:sldMkLst>
          <pc:docMk/>
          <pc:sldMk cId="0" sldId="275"/>
        </pc:sldMkLst>
      </pc:sldChg>
      <pc:sldChg chg="modSp mod">
        <pc:chgData name="Hornyák Olivér" userId="1f5c0daa-2b1f-4651-9f62-f62f12871079" providerId="ADAL" clId="{8655B8A4-BF67-4558-AA20-E79DB1736F92}" dt="2024-09-24T06:25:13.557" v="496" actId="20577"/>
        <pc:sldMkLst>
          <pc:docMk/>
          <pc:sldMk cId="3232630762" sldId="292"/>
        </pc:sldMkLst>
        <pc:spChg chg="mod">
          <ac:chgData name="Hornyák Olivér" userId="1f5c0daa-2b1f-4651-9f62-f62f12871079" providerId="ADAL" clId="{8655B8A4-BF67-4558-AA20-E79DB1736F92}" dt="2024-09-24T06:22:43.216" v="492" actId="20577"/>
          <ac:spMkLst>
            <pc:docMk/>
            <pc:sldMk cId="3232630762" sldId="292"/>
            <ac:spMk id="2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24T06:25:13.557" v="496" actId="20577"/>
          <ac:spMkLst>
            <pc:docMk/>
            <pc:sldMk cId="3232630762" sldId="292"/>
            <ac:spMk id="3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24T06:31:11.860" v="571" actId="113"/>
        <pc:sldMkLst>
          <pc:docMk/>
          <pc:sldMk cId="3301194120" sldId="294"/>
        </pc:sldMkLst>
        <pc:spChg chg="mod">
          <ac:chgData name="Hornyák Olivér" userId="1f5c0daa-2b1f-4651-9f62-f62f12871079" providerId="ADAL" clId="{8655B8A4-BF67-4558-AA20-E79DB1736F92}" dt="2024-09-24T06:27:00.773" v="499" actId="20577"/>
          <ac:spMkLst>
            <pc:docMk/>
            <pc:sldMk cId="3301194120" sldId="294"/>
            <ac:spMk id="2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24T06:31:11.860" v="571" actId="113"/>
          <ac:spMkLst>
            <pc:docMk/>
            <pc:sldMk cId="3301194120" sldId="294"/>
            <ac:spMk id="3" creationId="{00000000-0000-0000-0000-000000000000}"/>
          </ac:spMkLst>
        </pc:spChg>
      </pc:sldChg>
      <pc:sldChg chg="modSp mod">
        <pc:chgData name="Hornyák Olivér" userId="1f5c0daa-2b1f-4651-9f62-f62f12871079" providerId="ADAL" clId="{8655B8A4-BF67-4558-AA20-E79DB1736F92}" dt="2024-09-24T06:34:09.574" v="592" actId="15"/>
        <pc:sldMkLst>
          <pc:docMk/>
          <pc:sldMk cId="3918822493" sldId="295"/>
        </pc:sldMkLst>
        <pc:spChg chg="mod">
          <ac:chgData name="Hornyák Olivér" userId="1f5c0daa-2b1f-4651-9f62-f62f12871079" providerId="ADAL" clId="{8655B8A4-BF67-4558-AA20-E79DB1736F92}" dt="2024-09-24T06:33:58.043" v="590"/>
          <ac:spMkLst>
            <pc:docMk/>
            <pc:sldMk cId="3918822493" sldId="295"/>
            <ac:spMk id="15362" creationId="{00000000-0000-0000-0000-000000000000}"/>
          </ac:spMkLst>
        </pc:spChg>
        <pc:spChg chg="mod">
          <ac:chgData name="Hornyák Olivér" userId="1f5c0daa-2b1f-4651-9f62-f62f12871079" providerId="ADAL" clId="{8655B8A4-BF67-4558-AA20-E79DB1736F92}" dt="2024-09-24T06:34:09.574" v="592" actId="15"/>
          <ac:spMkLst>
            <pc:docMk/>
            <pc:sldMk cId="3918822493" sldId="295"/>
            <ac:spMk id="15363" creationId="{00000000-0000-0000-0000-000000000000}"/>
          </ac:spMkLst>
        </pc:spChg>
      </pc:sldChg>
      <pc:sldChg chg="add del">
        <pc:chgData name="Hornyák Olivér" userId="1f5c0daa-2b1f-4651-9f62-f62f12871079" providerId="ADAL" clId="{8655B8A4-BF67-4558-AA20-E79DB1736F92}" dt="2024-09-24T06:34:41.424" v="605" actId="47"/>
        <pc:sldMkLst>
          <pc:docMk/>
          <pc:sldMk cId="2803405430" sldId="296"/>
        </pc:sldMkLst>
      </pc:sldChg>
      <pc:sldChg chg="add del">
        <pc:chgData name="Hornyák Olivér" userId="1f5c0daa-2b1f-4651-9f62-f62f12871079" providerId="ADAL" clId="{8655B8A4-BF67-4558-AA20-E79DB1736F92}" dt="2024-09-17T07:24:44.009" v="455" actId="47"/>
        <pc:sldMkLst>
          <pc:docMk/>
          <pc:sldMk cId="268577827" sldId="297"/>
        </pc:sldMkLst>
      </pc:sldChg>
      <pc:sldChg chg="modSp add mod">
        <pc:chgData name="Hornyák Olivér" userId="1f5c0daa-2b1f-4651-9f62-f62f12871079" providerId="ADAL" clId="{8655B8A4-BF67-4558-AA20-E79DB1736F92}" dt="2024-09-17T07:21:52.558" v="429" actId="27636"/>
        <pc:sldMkLst>
          <pc:docMk/>
          <pc:sldMk cId="1998846266" sldId="298"/>
        </pc:sldMkLst>
        <pc:spChg chg="mod">
          <ac:chgData name="Hornyák Olivér" userId="1f5c0daa-2b1f-4651-9f62-f62f12871079" providerId="ADAL" clId="{8655B8A4-BF67-4558-AA20-E79DB1736F92}" dt="2024-09-17T07:21:52.558" v="429" actId="27636"/>
          <ac:spMkLst>
            <pc:docMk/>
            <pc:sldMk cId="1998846266" sldId="298"/>
            <ac:spMk id="3075" creationId="{00000000-0000-0000-0000-000000000000}"/>
          </ac:spMkLst>
        </pc:spChg>
      </pc:sldChg>
      <pc:sldChg chg="modSp add mod">
        <pc:chgData name="Hornyák Olivér" userId="1f5c0daa-2b1f-4651-9f62-f62f12871079" providerId="ADAL" clId="{8655B8A4-BF67-4558-AA20-E79DB1736F92}" dt="2024-09-17T07:22:28.757" v="441" actId="27636"/>
        <pc:sldMkLst>
          <pc:docMk/>
          <pc:sldMk cId="3906095084" sldId="299"/>
        </pc:sldMkLst>
        <pc:spChg chg="mod">
          <ac:chgData name="Hornyák Olivér" userId="1f5c0daa-2b1f-4651-9f62-f62f12871079" providerId="ADAL" clId="{8655B8A4-BF67-4558-AA20-E79DB1736F92}" dt="2024-09-17T07:22:28.757" v="441" actId="27636"/>
          <ac:spMkLst>
            <pc:docMk/>
            <pc:sldMk cId="3906095084" sldId="299"/>
            <ac:spMk id="6147" creationId="{00000000-0000-0000-0000-000000000000}"/>
          </ac:spMkLst>
        </pc:spChg>
      </pc:sldChg>
      <pc:sldChg chg="modSp add mod">
        <pc:chgData name="Hornyák Olivér" userId="1f5c0daa-2b1f-4651-9f62-f62f12871079" providerId="ADAL" clId="{8655B8A4-BF67-4558-AA20-E79DB1736F92}" dt="2024-09-17T07:23:11.727" v="449" actId="27636"/>
        <pc:sldMkLst>
          <pc:docMk/>
          <pc:sldMk cId="3407976564" sldId="300"/>
        </pc:sldMkLst>
        <pc:spChg chg="mod">
          <ac:chgData name="Hornyák Olivér" userId="1f5c0daa-2b1f-4651-9f62-f62f12871079" providerId="ADAL" clId="{8655B8A4-BF67-4558-AA20-E79DB1736F92}" dt="2024-09-17T07:23:11.727" v="449" actId="27636"/>
          <ac:spMkLst>
            <pc:docMk/>
            <pc:sldMk cId="3407976564" sldId="300"/>
            <ac:spMk id="7171" creationId="{00000000-0000-0000-0000-000000000000}"/>
          </ac:spMkLst>
        </pc:spChg>
      </pc:sldChg>
      <pc:sldChg chg="modSp add mod">
        <pc:chgData name="Hornyák Olivér" userId="1f5c0daa-2b1f-4651-9f62-f62f12871079" providerId="ADAL" clId="{8655B8A4-BF67-4558-AA20-E79DB1736F92}" dt="2024-09-17T07:24:02.200" v="454" actId="27636"/>
        <pc:sldMkLst>
          <pc:docMk/>
          <pc:sldMk cId="4260272370" sldId="301"/>
        </pc:sldMkLst>
        <pc:spChg chg="mod">
          <ac:chgData name="Hornyák Olivér" userId="1f5c0daa-2b1f-4651-9f62-f62f12871079" providerId="ADAL" clId="{8655B8A4-BF67-4558-AA20-E79DB1736F92}" dt="2024-09-17T07:24:02.200" v="454" actId="27636"/>
          <ac:spMkLst>
            <pc:docMk/>
            <pc:sldMk cId="4260272370" sldId="301"/>
            <ac:spMk id="10243" creationId="{00000000-0000-0000-0000-000000000000}"/>
          </ac:spMkLst>
        </pc:spChg>
      </pc:sldChg>
      <pc:sldChg chg="new">
        <pc:chgData name="Hornyák Olivér" userId="1f5c0daa-2b1f-4651-9f62-f62f12871079" providerId="ADAL" clId="{8655B8A4-BF67-4558-AA20-E79DB1736F92}" dt="2024-09-17T07:34:24.701" v="474" actId="680"/>
        <pc:sldMkLst>
          <pc:docMk/>
          <pc:sldMk cId="1240443562" sldId="302"/>
        </pc:sldMkLst>
      </pc:sldChg>
      <pc:sldChg chg="modSp add mod">
        <pc:chgData name="Hornyák Olivér" userId="1f5c0daa-2b1f-4651-9f62-f62f12871079" providerId="ADAL" clId="{8655B8A4-BF67-4558-AA20-E79DB1736F92}" dt="2024-09-24T06:30:06.557" v="546" actId="403"/>
        <pc:sldMkLst>
          <pc:docMk/>
          <pc:sldMk cId="1269217716" sldId="303"/>
        </pc:sldMkLst>
        <pc:spChg chg="mod">
          <ac:chgData name="Hornyák Olivér" userId="1f5c0daa-2b1f-4651-9f62-f62f12871079" providerId="ADAL" clId="{8655B8A4-BF67-4558-AA20-E79DB1736F92}" dt="2024-09-24T06:30:06.557" v="546" actId="403"/>
          <ac:spMkLst>
            <pc:docMk/>
            <pc:sldMk cId="1269217716" sldId="303"/>
            <ac:spMk id="3" creationId="{00000000-0000-0000-0000-000000000000}"/>
          </ac:spMkLst>
        </pc:spChg>
      </pc:sldChg>
    </pc:docChg>
  </pc:docChgLst>
  <pc:docChgLst>
    <pc:chgData name="Hornyák Olivér" userId="1f5c0daa-2b1f-4651-9f62-f62f12871079" providerId="ADAL" clId="{E5E286F6-4336-45EF-8650-359B1B597FF3}"/>
    <pc:docChg chg="delSld">
      <pc:chgData name="Hornyák Olivér" userId="1f5c0daa-2b1f-4651-9f62-f62f12871079" providerId="ADAL" clId="{E5E286F6-4336-45EF-8650-359B1B597FF3}" dt="2024-12-05T07:33:55.554" v="0" actId="2696"/>
      <pc:docMkLst>
        <pc:docMk/>
      </pc:docMkLst>
      <pc:sldChg chg="del">
        <pc:chgData name="Hornyák Olivér" userId="1f5c0daa-2b1f-4651-9f62-f62f12871079" providerId="ADAL" clId="{E5E286F6-4336-45EF-8650-359B1B597FF3}" dt="2024-12-05T07:33:55.554" v="0" actId="2696"/>
        <pc:sldMkLst>
          <pc:docMk/>
          <pc:sldMk cId="1240443562" sldId="302"/>
        </pc:sldMkLst>
      </pc:sldChg>
    </pc:docChg>
  </pc:docChgLst>
</pc:chgInfo>
</file>

<file path=ppt/comments/modernComment_125_E31A894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E6C1F0D-F3D9-4757-B96C-17CE4FEE03C9}" authorId="{A03E30A6-028C-44C7-45DC-DF9F124B08EA}" created="2024-09-17T07:28:43.337">
    <pc:sldMkLst xmlns:pc="http://schemas.microsoft.com/office/powerpoint/2013/main/command">
      <pc:docMk/>
      <pc:sldMk cId="3810167107" sldId="293"/>
    </pc:sldMkLst>
    <p188:txBody>
      <a:bodyPr/>
      <a:lstStyle/>
      <a:p>
        <a:r>
          <a:rPr lang="hu-HU"/>
          <a:t>Software Error (Hiba)
A hiba egy emberi eredetű tévedés vagy tévesztés, ami a program forráskódjában, tervezésében vagy logikai struktúrájában jelenik meg. Ez lehet egy elírás a kódban, egy rosszul megtervezett algoritmus, vagy egy helytelen döntés a szoftver működésével kapcsolatban.
Példa: Egy fejlesztő véletlenül rossz feltételt ír egy if-utasításba.
Fault (Hibás állapot vagy meghibásodás)
A fault egy belső probléma a szoftverben, amely abból adódik, hogy valamilyen hiba létezik a kódban. A fault tulajdonképpen egy rejtett probléma a szoftverben, amely akkor aktiválódik, ha a szoftver olyan környezetben vagy állapotban fut, amely a hibát előhozza. A fault jelen lehet a szoftverben anélkül, hogy a felhasználó azonnal észrevenné, mivel a hibás állapot nem mindig vezet azonnal működési hibához.
Példa: A rossz feltétel, amit a fejlesztő az if-utasításban elkövetett, egy hibás állapotot eredményez, de csak akkor aktiválódik, amikor a program eléri ezt az if-utasítást.
Failure (Rendszerhiba)
A failure egy olyan észlelt probléma, amikor a szoftver nem működik megfelelően, vagy nem teljesíti a specifikációkban meghatározott feladatot. Ez egy külső megnyilvánulása annak, hogy egy hiba vagy hibás állapot létezik a rendszerben. A failure általában a felhasználók számára látható hibás működés, például egy alkalmazás összeomlása, helytelen eredmények megjelenítése vagy egy funkció helytelen működése.
Példa: Ha a rossz feltétel miatt az alkalmazás hibás döntést hoz, és nem teljesíti az elvárt funkciót, például egy számítás rossz eredményt ad, ez a failure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B2E5E76-0E62-649B-5B0D-BBAB25CAC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778BC7A-3875-3F27-DBCE-F21C8EFAE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D39376A-4128-9894-110C-E4CC7B99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563027E-83B9-5D46-EE3E-29CBDE4A2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01E704-2BD5-E35B-435E-5AE418EC6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58DA-8A4E-456C-AED0-C789F742E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3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91453F-6E9F-72EC-4ECD-8B22AEDB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2A63823-4DF9-F95C-D34E-A9A5EBD24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22ADF15-2357-9578-90BC-E8E6F699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E45578-7348-0503-524B-DA65F9961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A6A826-9F1E-A182-C86A-26E43C2B3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AD7-341B-4E3C-A281-91FD3656D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5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C4AFA6F-F1DD-07A3-C092-D041DD310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970AC7-E35E-4626-536E-797F80BEB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0C72423-30FB-4EA9-675D-9650849AE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531885B-04B6-D2A6-5DE0-C3D25E9D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CC623EA-AD93-126C-4DC1-86A8DFD2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2DC6-996A-449A-9AF5-94138B2E8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1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CFBEE5-E929-D4AB-C250-86A9EAD93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F09BBE-BA07-5D26-4219-908521210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46016B9-3AA2-010E-9B0C-A9445C93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57F478-26E5-3684-CB67-4A7D58D5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5B4CDE3-27E3-D4EA-538F-DC6498C6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149D-9D99-4C1E-BC94-BC78559528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4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3F8D19-9D06-831F-12B7-F5B54ED7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53CE242-3CBA-DD70-20D5-AB5DDDA07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2B8C02B-0487-0FA5-E0CC-BC12DEB6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54E414-0DFA-BB54-635A-C4516E54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35E77D-FE22-6E56-A003-DB6A07A4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191-6D72-46C9-A25B-8D0BCC0F7B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5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2492CB-80B5-1DA7-CEE5-BDE566FB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FBC9B2-2A4E-4CE1-5274-EE8A00A0C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AFF8B97-D61E-DE4A-6ABE-DC90D3EBC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F07DFE0-1CF4-AC34-2DBE-B4FF965D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491C062-F148-0FFF-8EFC-F0F8E907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06DD615-5F90-57C6-789D-BEB2056F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2568-408E-43C2-B282-50B50156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0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741550-0F8F-459B-FCFA-6238E0B8D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A62855F-1B61-4BB6-26D9-30904C01A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CB2E1E5-404E-E111-2946-2EDDA70B8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54F6296-D49C-BB44-6EDF-205670FD4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33BAC8E-C909-C91B-04D3-F1C120403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2A04263-0930-0545-98E6-3C70F887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A275847-0923-D83F-94C1-0666E18A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BB47FFF-DFB6-FBFD-71E9-B36F25F6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2568-408E-43C2-B282-50B50156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6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DD5968-3F7F-4392-2444-D1A701C7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21C931B-C5D9-EA39-AE92-1F3DE9A4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63E2A6E-755F-F860-9E7D-3DA1590B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665DA43-6D2A-78DA-307A-4BFA68A9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3F22-7F48-40D4-88D7-642662009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2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F53493DB-FB61-56C5-A0E3-A7126F062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2184D56-1475-6EB3-10A1-5E5FF25A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65C4B86-C728-6028-9A9D-57409E4ED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D05D-98EF-44F5-91A0-FB45B88CF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2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C9FAA23-8FF3-F3AC-C21C-4A7B6DCE4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BAF235-C368-F618-9644-6064846FB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FBD8B18-013F-0BAA-99AE-E617A0142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AD548EC-0746-3792-B878-CE043ED72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8F100A2-90D1-29F6-12FE-2CA53B4D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9B75921-8685-F234-4E96-7DABC8C3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2568-408E-43C2-B282-50B50156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3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A7DBA2-324F-A835-C866-F48D0398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36F7A77-0A40-25A4-9402-4ACB4057D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4A4DEB4-601A-7B6E-205E-3AAD8C215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2961C65-FDFB-8F97-2CB9-5CD4013A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C4FDD28-F556-A040-EB6E-68520BA35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6F0B1BE-D239-8E32-DA7E-C4962BE5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2568-408E-43C2-B282-50B50156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8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9B53A90-A488-47A3-183C-756FD1E3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16EC536-D6A0-3C2D-E806-3F876253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5733C12-9A74-2C23-03BB-49388148E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A41BE3-2C28-08AF-7760-132FA3A41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F21D27A-2B98-8653-192A-8686F4944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E82568-408E-43C2-B282-50B50156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1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8/10/relationships/comments" Target="../comments/modernComment_125_E31A894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/>
          </a:bodyPr>
          <a:lstStyle/>
          <a:p>
            <a:r>
              <a:rPr lang="hu-HU" dirty="0"/>
              <a:t>Szoftver termékek minősége</a:t>
            </a:r>
            <a:endParaRPr lang="en-US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4D977F2-D41E-F0F6-2E45-CDBD40A0BFAF}"/>
              </a:ext>
            </a:extLst>
          </p:cNvPr>
          <p:cNvSpPr txBox="1"/>
          <p:nvPr/>
        </p:nvSpPr>
        <p:spPr>
          <a:xfrm>
            <a:off x="2771800" y="37890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Készítette: Dr. Hornyák Olivér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Szándékos eltérések a szoftverkövetelményektől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2400" dirty="0"/>
              <a:t>A fejlesztő korábbi projektekből származó szoftvermodulokat használ újra anélkül, hogy alaposan elemezné azokat a változtatásokat, amelyek szükségesek a követelmények teljesítéséhez: Ha a fejlesztő korábbi kódokat vagy modulokat újrahasznosít anélkül, hogy átnézné, vajon azok megfelelnek-e az új projekt követelményeinek, hibákhoz vezethet, mivel a régi megoldások nem mindig kompatibilisek az új igényekkel.</a:t>
            </a:r>
          </a:p>
          <a:p>
            <a:r>
              <a:rPr lang="hu-HU" sz="2400" dirty="0"/>
              <a:t>Idő- vagy pénzhiány miatt a fejlesztő kihagy bizonyos funkciókat a nyomás kezelése érdekében: Amikor a fejlesztők időhiánnyal vagy szűkös költségvetéssel szembesülnek, előfordulhat, hogy nem valósítanak meg minden előírt funkciót, hogy tartani tudják a határidőt. Ez kompromisszumokhoz és nem teljes termékhez vezethet.</a:t>
            </a:r>
          </a:p>
          <a:p>
            <a:r>
              <a:rPr lang="hu-HU" sz="2400" dirty="0"/>
              <a:t>A fejlesztő az ügyfél tudta nélkül jóváhagyatlan fejlesztéseket hajt végre a szoftveren: Előfordulhat, hogy a fejlesztő úgy végez módosításokat vagy fejlesztéseket a szoftveren, hogy nem egyeztet az ügyféllel, ami konfliktushoz vezethet, ha a végeredmény eltér az ügyfél elképzeléseitől vagy igényeitől.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Logikai tervezési hibák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hu-HU" sz="2400" dirty="0"/>
              <a:t>Hibás algoritmusok :Ha a követelményeket hibás algoritmusok alapján határozzák meg, akkor a szoftver fejlesztése során nem megfelelő logikát használnak, ami hibákhoz vezethet a működés során. Még ha egy algoritmus működőképes is, helytelen optimalizálás esetén nem biztos, hogy a legjobb teljesítményt nyújtja, ami lassú vagy erőforrás-pazarló szoftverhez vezethet.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Sorrendhiba: A rossz sorrendben történő folyamatvégrehajtás adatkonzisztencia problémákat okozhat, és akár adatvesztést vagy helytelen eredményeket is eredményezhet, különösen összetett rendszerekben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Hibás határfeltételek meghatározása: A határfeltételek (pl. maximális vagy minimális értékek) hibás meghatározása gyakran vezethet hibákhoz a rendszer működése során, például túlcsordulás vagy érvénytelen adatbevitel esetén.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A speciális esetek hibái (hibakezelés és speciális állapotok kezelésének hiánya):Ha a rendszer nem kezeli megfelelően a különleges eseteket vagy hibás bemeneteket, az összeomláshoz vagy váratlan működéshez vezethet. A hibakezelés és az állapotok figyelése elengedhetetlen a megbízható szoftver működéséhez. 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Állapotok kezelésének hibája: A szoftverek gyakran több állapotot kezelnek (például bejelentkezve, kilépve, várakozó állapotban), és ha ezek nem megfelelően vannak kezelve, az hibás működést okozhat, például a felhasználók nem tudnak kilépni a rendszerből, vagy hibás adatokkal dolgoznak.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Kódolási hibák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400" dirty="0"/>
              <a:t>A tervezési dokumentumok félreértése: A fejlesztők nem megfelelően értelmezhetik a tervezési dokumentumokat, ami hibás funkciók megvalósításához vagy nem megfelelő architektúrához vezethet.</a:t>
            </a:r>
          </a:p>
          <a:p>
            <a:r>
              <a:rPr lang="hu-HU" sz="2400" dirty="0"/>
              <a:t>Nyelvi hibák: A dokumentációban vagy a kommunikációban előforduló nyelvi hibák félreértéseket okozhatnak a fejlesztési folyamat során, különösen, ha a csapat különböző anyanyelvű tagokból áll.</a:t>
            </a:r>
          </a:p>
          <a:p>
            <a:r>
              <a:rPr lang="hu-HU" sz="2400" dirty="0"/>
              <a:t>Fejlesztői eszközök hibái: A használt fejlesztői eszközök, például IDE-k vagy verziókezelő rendszerek hibái nehézségeket okozhatnak a kódolás, hibakeresés és a projekt menedzsment során.</a:t>
            </a:r>
          </a:p>
          <a:p>
            <a:r>
              <a:rPr lang="hu-HU" sz="2400" dirty="0"/>
              <a:t>Adathibák: A helytelenül bevitt vagy tárolt adatok hibás szoftverműködést eredményezhetnek, ami adatvesztéshez vagy pontatlan számításokhoz vezethet.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Kódolási hibák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2400" dirty="0"/>
              <a:t>Adatreprezentációs hiba: Ha az adatokat nem megfelelően jelenítik meg a rendszerben (pl. helytelen formátum, nem megfelelő kódolás), az hibás működést vagy helytelen információt eredményezhet a felhasználók számára.</a:t>
            </a:r>
          </a:p>
          <a:p>
            <a:r>
              <a:rPr lang="hu-HU" sz="2400" dirty="0"/>
              <a:t>Nem megfelelő formátumkezelés: Az adatok helytelen formátumok közötti átalakítása vagy megjelenítése súlyos problémákat okozhat a felhasználói élményben, különösen ha az információ helytelenül jelenik meg vagy nem olvasható.</a:t>
            </a:r>
          </a:p>
          <a:p>
            <a:r>
              <a:rPr lang="hu-HU" sz="2400" dirty="0"/>
              <a:t>Egyéb technikai hibák: Számos egyéb hiba, mint például a hálózati hibák, hardverproblémák vagy rendszerkonfigurációs problémák is befolyásolhatják a fejlesztési folyamatot, és hibás működést okozhatnak a szoftverben.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027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Dokumentációs és kódolási utasítások be nem tartása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indent="-342900"/>
            <a:r>
              <a:rPr lang="hu-HU" sz="2400" b="1" dirty="0"/>
              <a:t>A kódolási/dokumentációs szabványok be nem tartása </a:t>
            </a:r>
            <a:r>
              <a:rPr lang="hu-HU" sz="2400" dirty="0"/>
              <a:t>megnehezíti a szoftver megértését, áttekintését, tesztelését és karbantartását: Ha a fejlesztők nem tartják be a kódolási és dokumentációs szabványokat, az más fejlesztők számára nehézzé teszi a kód megértését, ami hibákhoz vezethet a későbbi karbantartási és fejlesztési szakaszokban. Ezen kívül megnehezíti a szoftver tesztelését és javítását is.</a:t>
            </a:r>
          </a:p>
          <a:p>
            <a:pPr marL="411480" indent="-342900"/>
            <a:r>
              <a:rPr lang="hu-HU" sz="2400" b="1" dirty="0"/>
              <a:t>Szokatlanul nagy számú problémával való megküzdés</a:t>
            </a:r>
            <a:r>
              <a:rPr lang="hu-HU" sz="2400" dirty="0"/>
              <a:t>: Ha egy projekt során túl sok probléma merül fel, a fejlesztők nehezen tudják hatékonyan kezelni őket, ami minőségromláshoz és hibás szoftverhez vezethet.</a:t>
            </a:r>
          </a:p>
          <a:p>
            <a:pPr marL="411480" indent="-342900"/>
            <a:r>
              <a:rPr lang="hu-HU" sz="2400" b="1" dirty="0"/>
              <a:t>Nyugdíjazott vagy előléptetett csapattag</a:t>
            </a:r>
            <a:r>
              <a:rPr lang="hu-HU" sz="2400" dirty="0"/>
              <a:t>: Amikor egy tapasztalt csapattag nyugdíjba vonul vagy előléptetik, az ő tudása és tapasztalata hiányozhat a projektből, ami lassíthatja a fejlesztési folyamatot, és több hibát eredményezhet a hiányzó szakértelem miatt.</a:t>
            </a:r>
          </a:p>
          <a:p>
            <a:pPr marL="411480" indent="-342900"/>
            <a:r>
              <a:rPr lang="hu-HU" sz="2400" b="1" dirty="0"/>
              <a:t>A tervezés megértésének hiánya</a:t>
            </a:r>
            <a:r>
              <a:rPr lang="hu-HU" sz="2400" dirty="0"/>
              <a:t>: Ha a fejlesztők nem értik meg teljesen a szoftver tervezési fázisában rögzített struktúrát és logikát, akkor nehézségeik adódhatnak a szoftver helyes implementálásában, ami hibás funkcionalitáshoz vagy rossz teljesítményhez vezethet.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tesztelési folyamat hiányosságai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/>
              <a:t>Nagy számú hiba marad észrevétlen </a:t>
            </a:r>
            <a:r>
              <a:rPr lang="hu-HU" dirty="0"/>
              <a:t>: Ha a hibákat nem észlelik vagy nem javítják időben, ezek a szoftver végső verziójában is fennmaradnak, ami jelentős működési problémákhoz vezethet, és rontja a felhasználói élményt. </a:t>
            </a:r>
          </a:p>
          <a:p>
            <a:r>
              <a:rPr lang="hu-HU" b="1" dirty="0"/>
              <a:t>Hiányos teszttervek miatt sok funkció és állapot teszteletlen marad</a:t>
            </a:r>
            <a:r>
              <a:rPr lang="hu-HU" dirty="0"/>
              <a:t>: Ha a teszttervek nem fedik le a szoftver összes funkcióját és működési állapotát, számos hiba észrevétlen maradhat, ami később problémákat okozhat a használat során.</a:t>
            </a:r>
          </a:p>
          <a:p>
            <a:r>
              <a:rPr lang="hu-HU" b="1" dirty="0"/>
              <a:t>Az észlelt hibák és problémák jelentésének és gyors javításának elmaradása</a:t>
            </a:r>
            <a:r>
              <a:rPr lang="hu-HU" dirty="0"/>
              <a:t>: Ha a fejlesztők vagy tesztelők nem jelentik és nem javítják a hibákat azonnal, ezek a problémák tovább súlyosbodhatnak, és nagyobb hatással lehetnek a szoftver minőségére.</a:t>
            </a:r>
          </a:p>
          <a:p>
            <a:r>
              <a:rPr lang="hu-HU" b="1" dirty="0"/>
              <a:t>Hiányos tesztelés az időhiány miatt</a:t>
            </a:r>
            <a:r>
              <a:rPr lang="hu-HU" dirty="0"/>
              <a:t>: Az időkorlátok miatt előfordulhat, hogy a tesztelés nem fejeződik be teljesen, ami azt eredményezi, hogy a szoftver olyan hibákkal kerül kiadásra, amelyek nem kerültek észlelésre a tesztelési folyamat során. </a:t>
            </a:r>
          </a:p>
          <a:p>
            <a:r>
              <a:rPr lang="hu-HU" b="1" dirty="0"/>
              <a:t>Rejtett hibák hosszú távú következményei</a:t>
            </a:r>
            <a:r>
              <a:rPr lang="hu-HU" dirty="0"/>
              <a:t>: A hibák, amelyeket nem észleltek és nem javítottak, a szoftver élettartama során később váratlan problémákat okozhatnak, amelyek javítása drágább és időigényesebb lehet.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Szoftver definíció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268760"/>
            <a:ext cx="7772400" cy="4176464"/>
          </a:xfrm>
        </p:spPr>
        <p:txBody>
          <a:bodyPr>
            <a:noAutofit/>
          </a:bodyPr>
          <a:lstStyle/>
          <a:p>
            <a:r>
              <a:rPr lang="hu-HU" sz="1800" dirty="0"/>
              <a:t>IEEE definíció alapján: A szoftverek összetett rendszerek, amelyek nem csak magukból a programokból állnak, hanem olyan eljárásokból és dokumentációkból, amelyek nélkülözhetetlenek a megfelelő működéshez és karbantartáshoz. A szoftverhez kapcsolódó adatok is szerves részei, mivel ezek biztosítják a rendszer megfelelő működéséhez szükséges információkat.</a:t>
            </a:r>
          </a:p>
          <a:p>
            <a:r>
              <a:rPr lang="hu-HU" sz="1800" dirty="0"/>
              <a:t>ISO definíció alapján: Az ISO részletesen meghatározza a szoftver összetevőit. A programkódon túl az eljárások és a dokumentációk is kritikus fontosságúak, mivel ezek támogatják a rendszer folyamatos működését és felügyeletét. A szoftver rendszer működtetéséhez szükséges adatok nélkülözhetetlenek, hiszen ezek biztosítják, hogy a rendszer helyes és megbízható módon </a:t>
            </a:r>
            <a:r>
              <a:rPr lang="hu-HU" sz="1800" dirty="0" err="1"/>
              <a:t>működjön</a:t>
            </a:r>
            <a:r>
              <a:rPr lang="hu-H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2630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errors, faults and failures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76663"/>
            <a:ext cx="1800200" cy="504055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hu-HU" dirty="0"/>
              <a:t>Software </a:t>
            </a:r>
            <a:r>
              <a:rPr lang="hu-HU" dirty="0" err="1"/>
              <a:t>error</a:t>
            </a:r>
            <a:endParaRPr lang="hu-HU" sz="5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image.slidesharecdn.com/isebbaanftc1ppt-1223197951280780-9/95/istqb-iseb-lecture-notes-5-728.jpg?cb=12231729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80718"/>
            <a:ext cx="6835698" cy="460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267744" y="155679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Software fault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64088" y="153438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FF0000"/>
                </a:solidFill>
              </a:rPr>
              <a:t>Software </a:t>
            </a:r>
            <a:r>
              <a:rPr lang="hu-HU" sz="3600" dirty="0" err="1">
                <a:solidFill>
                  <a:srgbClr val="FF0000"/>
                </a:solidFill>
              </a:rPr>
              <a:t>failure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81016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szoftver minősége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392488"/>
          </a:xfrm>
        </p:spPr>
        <p:txBody>
          <a:bodyPr>
            <a:no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hu-HU" sz="1600" b="1" dirty="0"/>
              <a:t>ISO/IEC 25010 szabvány szerinti definíció:</a:t>
            </a:r>
            <a:br>
              <a:rPr lang="hu-HU" sz="1600" b="1" dirty="0"/>
            </a:br>
            <a:r>
              <a:rPr lang="hu-HU" sz="1600" dirty="0"/>
              <a:t>Az ISO/IEC 25010 szabvány (korábban ISO/IEC 9126) alapján a szoftver minősége a szoftver azon tulajdonságainak összessége, amelyek lehetővé teszik a követelmények kielégítését.</a:t>
            </a:r>
          </a:p>
          <a:p>
            <a:pPr marL="525780" indent="-457200">
              <a:buFont typeface="+mj-lt"/>
              <a:buAutoNum type="arabicPeriod"/>
            </a:pPr>
            <a:r>
              <a:rPr lang="hu-HU" sz="1600" b="1" dirty="0"/>
              <a:t>Felhasználói elégedettség szerinti definíció </a:t>
            </a:r>
            <a:r>
              <a:rPr lang="hu-HU" sz="1600" dirty="0"/>
              <a:t>A szoftver minőségét úgy is lehet definiálni, mint a </a:t>
            </a:r>
            <a:r>
              <a:rPr lang="hu-HU" sz="1600" b="1" dirty="0"/>
              <a:t>felhasználói elégedettség</a:t>
            </a:r>
            <a:r>
              <a:rPr lang="hu-HU" sz="1600" dirty="0"/>
              <a:t> mértékét. Ez a nézőpont azt vizsgálja, hogy a szoftver mennyire felel meg a felhasználók elvárásainak, igényeinek és céljainak. Ha a szoftver könnyen használható, megbízható és kielégíti a felhasználói követelményeket, akkor jó minőségűnek tekinthető.</a:t>
            </a:r>
          </a:p>
          <a:p>
            <a:pPr marL="525780" indent="-457200">
              <a:buFont typeface="+mj-lt"/>
              <a:buAutoNum type="arabicPeriod"/>
            </a:pPr>
            <a:r>
              <a:rPr lang="hu-HU" sz="1600" b="1" dirty="0"/>
              <a:t>Funkcionalitás szerinti definíció </a:t>
            </a:r>
            <a:r>
              <a:rPr lang="hu-HU" sz="1600" dirty="0"/>
              <a:t>A szoftver minősége annak a képessége, hogy teljesíti a specifikációkban meghatározott követelményeket és funkciókat. A jó minőségű szoftver hibamentesen hajtja végre azokat a feladatokat, amelyekre tervezték, anélkül, hogy nem kívánt működést produkálna.</a:t>
            </a:r>
          </a:p>
          <a:p>
            <a:pPr marL="525780" indent="-457200">
              <a:buFont typeface="+mj-lt"/>
              <a:buAutoNum type="arabicPeriod"/>
            </a:pPr>
            <a:r>
              <a:rPr lang="hu-HU" sz="1600" b="1" dirty="0"/>
              <a:t>Műszaki teljesítmény szerinti definíció </a:t>
            </a:r>
            <a:r>
              <a:rPr lang="hu-HU" sz="1600" dirty="0"/>
              <a:t>A szoftver minősége értékelhető műszaki teljesítmény alapján is, például: Az alkalmazás sebessége, stabilitása (összeomlások, hibák gyakorisága)Hatékony memóriakezelése, skálázhatósága (nagy terhelés alatt is stabilan működik) Az ilyen jellegű minőségi meghatározás főleg a mérnöki megközelítést veszi figyelembe.</a:t>
            </a:r>
          </a:p>
          <a:p>
            <a:pPr marL="68580" indent="0">
              <a:buNone/>
            </a:pPr>
            <a:endParaRPr lang="hu-HU" sz="2400" dirty="0"/>
          </a:p>
          <a:p>
            <a:pPr marL="68580" indent="0">
              <a:buNone/>
            </a:pPr>
            <a:endParaRPr lang="hu-HU" sz="2400" dirty="0"/>
          </a:p>
          <a:p>
            <a:pPr marL="6858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1194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szoftver minősége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39248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hu-HU" sz="1800" dirty="0"/>
              <a:t>5. </a:t>
            </a:r>
            <a:r>
              <a:rPr lang="hu-HU" sz="1800" b="1" dirty="0"/>
              <a:t>Megbízhatósági definíció </a:t>
            </a:r>
            <a:r>
              <a:rPr lang="hu-HU" sz="1800" dirty="0"/>
              <a:t>A szoftver minőségét a megbízhatóság alapján is meg lehet határozni. Itt a hangsúly azon van, hogy a szoftver milyen mértékben képes hiba nélkül futni egy adott időszakon keresztül, illetve milyen gyorsan lehet helyreállítani egy esetleges hiba után.</a:t>
            </a:r>
          </a:p>
          <a:p>
            <a:pPr marL="68580" indent="0">
              <a:buNone/>
            </a:pPr>
            <a:r>
              <a:rPr lang="hu-HU" sz="1800" dirty="0"/>
              <a:t>6. </a:t>
            </a:r>
            <a:r>
              <a:rPr lang="hu-HU" sz="1800" b="1" dirty="0"/>
              <a:t>Minőség a fejlesztési folyamatok alapján </a:t>
            </a:r>
            <a:r>
              <a:rPr lang="hu-HU" sz="1800" dirty="0"/>
              <a:t>A szoftver minősége a fejlesztési folyamatok minőségén is alapulhat. Egy jól strukturált fejlesztési folyamat, amely szigorú szabványokat és gyakorlatokat követ (például tesztelés, verziókezelés, hibakezelés), javítja a szoftver végleges minőségét. A folyamatminőség biztosítása segít csökkenteni a hibák számát, növeli a szoftver karbantarthatóságát és hosszú távú megbízhatóságát.</a:t>
            </a:r>
          </a:p>
          <a:p>
            <a:pPr marL="68580" indent="0">
              <a:buNone/>
            </a:pPr>
            <a:r>
              <a:rPr lang="hu-HU" sz="1800" dirty="0"/>
              <a:t>7. </a:t>
            </a:r>
            <a:r>
              <a:rPr lang="hu-HU" sz="1800" b="1" dirty="0"/>
              <a:t>Piaci siker szerinti definíció </a:t>
            </a:r>
            <a:r>
              <a:rPr lang="hu-HU" sz="1800" dirty="0"/>
              <a:t>A szoftver minőségét néha annak piaci sikerével is azonosítják. Egy szoftver akkor tekinthető jó minőségűnek, ha a piacon nagy kereslet mutatkozik iránta, sokan használják, és pozitív visszajelzéseket kap. Ez a megközelítés a felhasználói igények kielégítésére és az üzleti sikerre helyezi a hangsúlyt.</a:t>
            </a:r>
          </a:p>
          <a:p>
            <a:pPr marL="68580" indent="0">
              <a:buNone/>
            </a:pPr>
            <a:endParaRPr lang="hu-HU" sz="2400" dirty="0"/>
          </a:p>
          <a:p>
            <a:pPr marL="68580" indent="0">
              <a:buNone/>
            </a:pPr>
            <a:endParaRPr lang="hu-HU" sz="2400" dirty="0"/>
          </a:p>
          <a:p>
            <a:pPr marL="6858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921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szoftverek minőségének egyedi jellemzői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Magas termékkomplexitás: A szoftverek működésének sokfélesége, több millió lehetséges interakcióval és kombinációval, amelyek mindegyike potenciálisan hibát okozhat.</a:t>
            </a:r>
          </a:p>
          <a:p>
            <a:r>
              <a:rPr lang="hu-HU" dirty="0"/>
              <a:t>Termék láthatósága: A szoftverek fizikai formában nem jelennek meg, így nehéz azonnal észlelni és ellenőrizni a hibákat. A problémák gyakran csak működés közben, vagy a fejlesztési ciklusban derülnek ki.</a:t>
            </a:r>
          </a:p>
          <a:p>
            <a:r>
              <a:rPr lang="hu-HU" dirty="0"/>
              <a:t>Tesztelési korlátok: Mivel a szoftverek tesztelése sok esetben nem tud minden lehetséges hibát feltárni, a hibák észlelésének lehetősége gyakran a fejlesztési fázisra korlátozódik.</a:t>
            </a:r>
          </a:p>
          <a:p>
            <a:r>
              <a:rPr lang="hu-HU" dirty="0"/>
              <a:t>Folyamatos fejlesztés és frissítések: A szoftvereket folyamatosan frissítik és fejlesztik, ami újabb hibák bevezetését eredményezheti, miközben a meglévő hibák javítása történik.</a:t>
            </a:r>
          </a:p>
          <a:p>
            <a:r>
              <a:rPr lang="hu-HU" dirty="0"/>
              <a:t>Kompatibilitás és integrációs kihívások: A szoftverek gyakran más rendszerekkel, platformokkal és eszközökkel integrálódnak, ami növeli a hibalehetőségek számát, különösen ha ezek a rendszerek eltérő szabványokat használnak.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Quality Assurance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„Az SQA (Szoftver Minőségbiztosítás) egy rendszerezett, tervezett intézkedéssorozat, amely szükséges ahhoz, hogy megfelelő biztonsággal garantálhassuk, hogy a szoftverfejlesztési folyamat vagy egy szoftverrendszer termékének karbantartási folyamata megfeleljen a meghatározott funkcionális és műszaki követelményeknek, valamint a menedzsment elvárásainak, mint például az ütemterv betartása és a költségvetési keretek között való működés.”</a:t>
            </a:r>
          </a:p>
          <a:p>
            <a:r>
              <a:rPr lang="hu-HU" sz="2000" dirty="0"/>
              <a:t>— Daniel Galin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Szoftver minőségbiztosítás céljai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90688"/>
            <a:ext cx="7772400" cy="3898551"/>
          </a:xfrm>
        </p:spPr>
        <p:txBody>
          <a:bodyPr>
            <a:noAutofit/>
          </a:bodyPr>
          <a:lstStyle/>
          <a:p>
            <a:r>
              <a:rPr lang="hu-HU" sz="2000" dirty="0"/>
              <a:t>Szoftverfejlesztés (folyamat-orientált)</a:t>
            </a:r>
          </a:p>
          <a:p>
            <a:pPr lvl="1"/>
            <a:r>
              <a:rPr lang="hu-HU" sz="1700" dirty="0"/>
              <a:t>Annak biztosítása, hogy a szoftver megfeleljen a funkcionális és műszaki követelményeknek</a:t>
            </a:r>
          </a:p>
          <a:p>
            <a:pPr lvl="1"/>
            <a:r>
              <a:rPr lang="hu-HU" sz="1700" dirty="0"/>
              <a:t>Annak biztosítása, hogy a szoftver megfeleljen a menedzsmenti ütemezési és költségvetési követelményeknek</a:t>
            </a:r>
          </a:p>
          <a:p>
            <a:pPr lvl="1"/>
            <a:r>
              <a:rPr lang="hu-HU" sz="1700" dirty="0"/>
              <a:t>A fejlesztési folyamat és az SQA (Szoftver Minőségbiztosítás) tevékenységek folyamatos javítása a minőség növelése és a költségek egyidejű csökkentése érdekében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Szoftver minőségbiztosítás céljai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08912" cy="4392488"/>
          </a:xfrm>
        </p:spPr>
        <p:txBody>
          <a:bodyPr>
            <a:noAutofit/>
          </a:bodyPr>
          <a:lstStyle/>
          <a:p>
            <a:r>
              <a:rPr lang="hu-HU" sz="2000" dirty="0"/>
              <a:t>Szoftverkarbantartás (termék-orientált)</a:t>
            </a:r>
          </a:p>
          <a:p>
            <a:pPr lvl="1"/>
            <a:r>
              <a:rPr lang="hu-HU" sz="1700" dirty="0"/>
              <a:t>Megfelelő biztonsági szint biztosítása annak érdekében, hogy a szoftverkarbantartási tevékenységek megfeleljenek a funkcionális és műszaki követelményeknek.</a:t>
            </a:r>
          </a:p>
          <a:p>
            <a:pPr lvl="1"/>
            <a:r>
              <a:rPr lang="hu-HU" sz="1700" dirty="0"/>
              <a:t>Megfelelő biztonsági szint biztosítása annak érdekében, hogy a szoftverkarbantartási tevékenységek megfeleljenek a menedzsmenti ütemezési és költségvetési követelményeknek.</a:t>
            </a:r>
          </a:p>
          <a:p>
            <a:pPr lvl="1"/>
            <a:r>
              <a:rPr lang="hu-HU" sz="1700" dirty="0"/>
              <a:t>Tevékenységek kezdeményezése és kezelése a szoftverkarbantartás és az SQA (Szoftver Minőségbiztosítás) tevékenységek hatékonyságának javítása érdekében. Ez magában foglalja a funkcionális és menedzsmenti követelmények elérésének javítását, miközben csökkenti a költségeket.</a:t>
            </a:r>
          </a:p>
        </p:txBody>
      </p:sp>
    </p:spTree>
    <p:extLst>
      <p:ext uri="{BB962C8B-B14F-4D97-AF65-F5344CB8AC3E}">
        <p14:creationId xmlns:p14="http://schemas.microsoft.com/office/powerpoint/2010/main" val="3918822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Szoftver minőség jellemzők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7772400" cy="4248472"/>
          </a:xfrm>
        </p:spPr>
        <p:txBody>
          <a:bodyPr>
            <a:normAutofit/>
          </a:bodyPr>
          <a:lstStyle/>
          <a:p>
            <a:r>
              <a:rPr lang="hu-HU" sz="2000" b="1" dirty="0"/>
              <a:t>Termék működési tényezők:</a:t>
            </a:r>
            <a:endParaRPr lang="hu-HU" sz="2000" dirty="0"/>
          </a:p>
          <a:p>
            <a:pPr lvl="1"/>
            <a:r>
              <a:rPr lang="hu-HU" sz="1700" dirty="0"/>
              <a:t>Helyesség (</a:t>
            </a:r>
            <a:r>
              <a:rPr lang="hu-HU" sz="1700" dirty="0" err="1"/>
              <a:t>Correctness</a:t>
            </a:r>
            <a:r>
              <a:rPr lang="hu-HU" sz="1700" dirty="0"/>
              <a:t>)</a:t>
            </a:r>
          </a:p>
          <a:p>
            <a:pPr lvl="1"/>
            <a:r>
              <a:rPr lang="hu-HU" sz="1700" dirty="0"/>
              <a:t>Hatékonyság (</a:t>
            </a:r>
            <a:r>
              <a:rPr lang="hu-HU" sz="1700" dirty="0" err="1"/>
              <a:t>Efficiency</a:t>
            </a:r>
            <a:r>
              <a:rPr lang="hu-HU" sz="1700" dirty="0"/>
              <a:t>)</a:t>
            </a:r>
          </a:p>
          <a:p>
            <a:pPr lvl="1"/>
            <a:r>
              <a:rPr lang="hu-HU" sz="1700" dirty="0"/>
              <a:t>Integritás (</a:t>
            </a:r>
            <a:r>
              <a:rPr lang="hu-HU" sz="1700" dirty="0" err="1"/>
              <a:t>Integrity</a:t>
            </a:r>
            <a:r>
              <a:rPr lang="hu-HU" sz="1700" dirty="0"/>
              <a:t>)</a:t>
            </a:r>
          </a:p>
          <a:p>
            <a:pPr lvl="1"/>
            <a:r>
              <a:rPr lang="hu-HU" sz="1700" dirty="0"/>
              <a:t>Használhatóság (</a:t>
            </a:r>
            <a:r>
              <a:rPr lang="hu-HU" sz="1700" dirty="0" err="1"/>
              <a:t>Usability</a:t>
            </a:r>
            <a:r>
              <a:rPr lang="hu-HU" sz="1700" dirty="0"/>
              <a:t>)</a:t>
            </a:r>
          </a:p>
          <a:p>
            <a:r>
              <a:rPr lang="hu-HU" sz="2000" b="1" dirty="0"/>
              <a:t>Termék módosítási tényezők:</a:t>
            </a:r>
            <a:endParaRPr lang="hu-HU" sz="2000" dirty="0"/>
          </a:p>
          <a:p>
            <a:pPr lvl="1"/>
            <a:r>
              <a:rPr lang="hu-HU" sz="1700" dirty="0"/>
              <a:t>Karbantarthatóság (</a:t>
            </a:r>
            <a:r>
              <a:rPr lang="hu-HU" sz="1700" dirty="0" err="1"/>
              <a:t>Maintainability</a:t>
            </a:r>
            <a:r>
              <a:rPr lang="hu-HU" sz="1700" dirty="0"/>
              <a:t>)</a:t>
            </a:r>
          </a:p>
          <a:p>
            <a:pPr lvl="1"/>
            <a:r>
              <a:rPr lang="hu-HU" sz="1700" dirty="0"/>
              <a:t>Rugalmasság (</a:t>
            </a:r>
            <a:r>
              <a:rPr lang="hu-HU" sz="1700" dirty="0" err="1"/>
              <a:t>Flexibility</a:t>
            </a:r>
            <a:r>
              <a:rPr lang="hu-HU" sz="1700" dirty="0"/>
              <a:t>)</a:t>
            </a:r>
          </a:p>
          <a:p>
            <a:pPr lvl="1"/>
            <a:r>
              <a:rPr lang="hu-HU" sz="1700" dirty="0"/>
              <a:t>Tesztelhetőség (</a:t>
            </a:r>
            <a:r>
              <a:rPr lang="hu-HU" sz="1700" dirty="0" err="1"/>
              <a:t>Testability</a:t>
            </a:r>
            <a:r>
              <a:rPr lang="hu-HU" sz="1700" dirty="0"/>
              <a:t>)</a:t>
            </a:r>
          </a:p>
          <a:p>
            <a:r>
              <a:rPr lang="hu-HU" sz="2000" b="1" dirty="0"/>
              <a:t>Termék átmeneti tényezők:</a:t>
            </a:r>
            <a:endParaRPr lang="hu-HU" sz="2000" dirty="0"/>
          </a:p>
          <a:p>
            <a:pPr lvl="1"/>
            <a:r>
              <a:rPr lang="hu-HU" sz="1700" dirty="0"/>
              <a:t>Hordozhatóság (</a:t>
            </a:r>
            <a:r>
              <a:rPr lang="hu-HU" sz="1700" dirty="0" err="1"/>
              <a:t>Portability</a:t>
            </a:r>
            <a:r>
              <a:rPr lang="hu-HU" sz="1700" dirty="0"/>
              <a:t>)</a:t>
            </a:r>
          </a:p>
          <a:p>
            <a:pPr lvl="1"/>
            <a:r>
              <a:rPr lang="hu-HU" sz="1700" dirty="0" err="1"/>
              <a:t>Újrafelhasználhatóság</a:t>
            </a:r>
            <a:r>
              <a:rPr lang="hu-HU" sz="1700" dirty="0"/>
              <a:t> (</a:t>
            </a:r>
            <a:r>
              <a:rPr lang="hu-HU" sz="1700" dirty="0" err="1"/>
              <a:t>Reusability</a:t>
            </a:r>
            <a:r>
              <a:rPr lang="hu-HU" sz="1700" dirty="0"/>
              <a:t>)</a:t>
            </a:r>
          </a:p>
          <a:p>
            <a:pPr lvl="1"/>
            <a:r>
              <a:rPr lang="hu-HU" sz="1700" dirty="0" err="1"/>
              <a:t>Interoperabilitás</a:t>
            </a:r>
            <a:r>
              <a:rPr lang="hu-HU" sz="1700" dirty="0"/>
              <a:t> (</a:t>
            </a:r>
            <a:r>
              <a:rPr lang="hu-HU" sz="1700" dirty="0" err="1"/>
              <a:t>Interoperability</a:t>
            </a:r>
            <a:r>
              <a:rPr lang="hu-HU" sz="1700" dirty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operation factors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7772400" cy="4648200"/>
          </a:xfrm>
        </p:spPr>
        <p:txBody>
          <a:bodyPr>
            <a:normAutofit/>
          </a:bodyPr>
          <a:lstStyle/>
          <a:p>
            <a:pPr marL="68580" indent="0">
              <a:lnSpc>
                <a:spcPct val="90000"/>
              </a:lnSpc>
              <a:buNone/>
            </a:pPr>
            <a:r>
              <a:rPr lang="en-US" sz="2400" dirty="0"/>
              <a:t>Correctness:</a:t>
            </a:r>
            <a:r>
              <a:rPr lang="hu-HU" sz="2400" dirty="0"/>
              <a:t> d</a:t>
            </a:r>
            <a:r>
              <a:rPr lang="en-US" sz="2400" dirty="0" err="1"/>
              <a:t>efined</a:t>
            </a:r>
            <a:r>
              <a:rPr lang="en-US" sz="2400" dirty="0"/>
              <a:t> in a list of the software system’s required output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The output mission (e.g. red alarms when temperature rises to 100 °C)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Required accuracy of the output (e.g. non-accurate output will not exceed 1%)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Completeness of the output info (e.g. probability of missing data less than 1%)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The up-to-</a:t>
            </a:r>
            <a:r>
              <a:rPr lang="en-US" sz="1800" dirty="0" err="1"/>
              <a:t>dateness</a:t>
            </a:r>
            <a:r>
              <a:rPr lang="en-US" sz="1800" dirty="0"/>
              <a:t> of the info (e.g. it will take no more than </a:t>
            </a:r>
            <a:r>
              <a:rPr lang="hu-HU" sz="1800" dirty="0"/>
              <a:t>2</a:t>
            </a:r>
            <a:r>
              <a:rPr lang="en-US" sz="1800" dirty="0"/>
              <a:t>s for the information to be updated)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The availability of the info (e.g. reaction time for queries will be less than 2s on average)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The required standards and guidelines (the software and its docs must comply with the client’s guidelines)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operation factors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Efficiency:</a:t>
            </a:r>
          </a:p>
          <a:p>
            <a:pPr lvl="1"/>
            <a:r>
              <a:rPr lang="en-US" sz="2400" dirty="0"/>
              <a:t>Focus is on hardware resources needed to perform the operations to fulfill the requirements</a:t>
            </a:r>
            <a:endParaRPr lang="hu-HU" sz="2400" dirty="0"/>
          </a:p>
          <a:p>
            <a:pPr lvl="2"/>
            <a:r>
              <a:rPr lang="en-US" sz="2000" dirty="0"/>
              <a:t>memory, </a:t>
            </a:r>
            <a:endParaRPr lang="hu-HU" sz="2000" dirty="0"/>
          </a:p>
          <a:p>
            <a:pPr lvl="2"/>
            <a:r>
              <a:rPr lang="en-US" sz="2000" dirty="0"/>
              <a:t>storage, </a:t>
            </a:r>
            <a:endParaRPr lang="hu-HU" sz="2000" dirty="0"/>
          </a:p>
          <a:p>
            <a:pPr lvl="2"/>
            <a:r>
              <a:rPr lang="en-US" sz="2000" dirty="0"/>
              <a:t>CPU speed, </a:t>
            </a:r>
            <a:endParaRPr lang="hu-HU" sz="2000" dirty="0"/>
          </a:p>
          <a:p>
            <a:pPr lvl="2"/>
            <a:r>
              <a:rPr lang="hu-HU" sz="2000" dirty="0" err="1"/>
              <a:t>data</a:t>
            </a:r>
            <a:r>
              <a:rPr lang="hu-HU" sz="2000" dirty="0"/>
              <a:t> </a:t>
            </a:r>
            <a:r>
              <a:rPr lang="hu-HU" sz="2000" dirty="0" err="1"/>
              <a:t>communication</a:t>
            </a:r>
            <a:r>
              <a:rPr lang="hu-HU" sz="2000" dirty="0"/>
              <a:t> </a:t>
            </a:r>
            <a:r>
              <a:rPr lang="hu-HU" sz="2000" dirty="0" err="1"/>
              <a:t>capability</a:t>
            </a:r>
            <a:r>
              <a:rPr lang="hu-HU" sz="2000" dirty="0"/>
              <a:t>, </a:t>
            </a:r>
          </a:p>
          <a:p>
            <a:pPr lvl="2"/>
            <a:r>
              <a:rPr lang="hu-HU" sz="2000" dirty="0" err="1"/>
              <a:t>battery</a:t>
            </a:r>
            <a:r>
              <a:rPr lang="hu-HU" sz="2000" dirty="0"/>
              <a:t>, </a:t>
            </a:r>
            <a:r>
              <a:rPr lang="en-US" sz="2000" dirty="0"/>
              <a:t>etc.)</a:t>
            </a:r>
          </a:p>
          <a:p>
            <a:pPr marL="6858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operation factors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Reliability:</a:t>
            </a:r>
          </a:p>
          <a:p>
            <a:pPr lvl="1"/>
            <a:r>
              <a:rPr lang="en-US" sz="2400" dirty="0"/>
              <a:t>Determines the maximum allowed software system failure rate</a:t>
            </a:r>
          </a:p>
          <a:p>
            <a:pPr lvl="1"/>
            <a:r>
              <a:rPr lang="en-US" sz="2400" dirty="0"/>
              <a:t>Can focus on entire system or just on a separate function</a:t>
            </a:r>
          </a:p>
          <a:p>
            <a:pPr lvl="1"/>
            <a:r>
              <a:rPr lang="en-US" sz="2400" dirty="0"/>
              <a:t>E.g. a heart-monitor’s failure rate must be less than 1:20 years </a:t>
            </a:r>
          </a:p>
        </p:txBody>
      </p:sp>
    </p:spTree>
    <p:extLst>
      <p:ext uri="{BB962C8B-B14F-4D97-AF65-F5344CB8AC3E}">
        <p14:creationId xmlns:p14="http://schemas.microsoft.com/office/powerpoint/2010/main" val="2803405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operation factors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Integrity:</a:t>
            </a:r>
            <a:endParaRPr lang="hu-HU" sz="2400" dirty="0"/>
          </a:p>
          <a:p>
            <a:pPr lvl="1"/>
            <a:r>
              <a:rPr lang="hu-HU" sz="2400" dirty="0" err="1"/>
              <a:t>Security</a:t>
            </a:r>
            <a:r>
              <a:rPr lang="hu-HU" sz="2400" dirty="0"/>
              <a:t>:</a:t>
            </a:r>
            <a:endParaRPr lang="en-US" sz="2400" dirty="0"/>
          </a:p>
          <a:p>
            <a:pPr lvl="2"/>
            <a:r>
              <a:rPr lang="en-US" sz="2200" dirty="0"/>
              <a:t>Requirements to prevent access to unauthorized persons</a:t>
            </a:r>
            <a:r>
              <a:rPr lang="hu-HU" sz="2200" dirty="0"/>
              <a:t> („</a:t>
            </a:r>
            <a:r>
              <a:rPr lang="hu-HU" sz="2200" dirty="0" err="1"/>
              <a:t>read</a:t>
            </a:r>
            <a:r>
              <a:rPr lang="hu-HU" sz="2200" dirty="0"/>
              <a:t> permit”)</a:t>
            </a:r>
            <a:endParaRPr lang="en-US" sz="2200" dirty="0"/>
          </a:p>
          <a:p>
            <a:pPr lvl="2"/>
            <a:r>
              <a:rPr lang="en-US" sz="2200" dirty="0"/>
              <a:t>Rights management (e.g. limit the ”write permit” to key personnel)</a:t>
            </a:r>
            <a:endParaRPr lang="hu-HU" sz="2200" dirty="0"/>
          </a:p>
          <a:p>
            <a:pPr lvl="1"/>
            <a:r>
              <a:rPr lang="hu-HU" sz="2400" dirty="0" err="1"/>
              <a:t>Safety</a:t>
            </a:r>
            <a:r>
              <a:rPr lang="hu-HU" sz="2400" dirty="0"/>
              <a:t>:</a:t>
            </a:r>
          </a:p>
          <a:p>
            <a:pPr lvl="2"/>
            <a:r>
              <a:rPr lang="hu-HU" sz="2200" dirty="0" err="1"/>
              <a:t>recorded</a:t>
            </a:r>
            <a:r>
              <a:rPr lang="hu-HU" sz="2200" dirty="0"/>
              <a:t> </a:t>
            </a:r>
            <a:r>
              <a:rPr lang="hu-HU" sz="2200" dirty="0" err="1"/>
              <a:t>exactly</a:t>
            </a:r>
            <a:r>
              <a:rPr lang="hu-HU" sz="2200" dirty="0"/>
              <a:t> </a:t>
            </a:r>
            <a:r>
              <a:rPr lang="hu-HU" sz="2200" dirty="0" err="1"/>
              <a:t>as</a:t>
            </a:r>
            <a:r>
              <a:rPr lang="hu-HU" sz="2200" dirty="0"/>
              <a:t> </a:t>
            </a:r>
            <a:r>
              <a:rPr lang="hu-HU" sz="2200" dirty="0" err="1"/>
              <a:t>intended</a:t>
            </a:r>
            <a:r>
              <a:rPr lang="hu-HU" sz="2200" dirty="0"/>
              <a:t> (</a:t>
            </a:r>
            <a:r>
              <a:rPr lang="hu-HU" sz="2200" dirty="0" err="1"/>
              <a:t>rejecting</a:t>
            </a:r>
            <a:r>
              <a:rPr lang="hu-HU" sz="2200" dirty="0"/>
              <a:t> </a:t>
            </a:r>
            <a:r>
              <a:rPr lang="hu-HU" sz="2200" dirty="0" err="1"/>
              <a:t>mutually</a:t>
            </a:r>
            <a:r>
              <a:rPr lang="hu-HU" sz="2200" dirty="0"/>
              <a:t> </a:t>
            </a:r>
            <a:r>
              <a:rPr lang="hu-HU" sz="2200" dirty="0" err="1"/>
              <a:t>exclusive</a:t>
            </a:r>
            <a:r>
              <a:rPr lang="hu-HU" sz="2200" dirty="0"/>
              <a:t> </a:t>
            </a:r>
            <a:r>
              <a:rPr lang="hu-HU" sz="2200" dirty="0" err="1"/>
              <a:t>access</a:t>
            </a:r>
            <a:r>
              <a:rPr lang="hu-HU" sz="2200" dirty="0"/>
              <a:t>)</a:t>
            </a:r>
          </a:p>
          <a:p>
            <a:pPr lvl="1"/>
            <a:r>
              <a:rPr lang="hu-HU" sz="2400" dirty="0"/>
              <a:t>Data </a:t>
            </a:r>
            <a:r>
              <a:rPr lang="hu-HU" sz="2400" dirty="0" err="1"/>
              <a:t>integrity</a:t>
            </a:r>
            <a:endParaRPr lang="hu-HU" sz="2400" dirty="0"/>
          </a:p>
          <a:p>
            <a:pPr lvl="2"/>
            <a:r>
              <a:rPr lang="hu-HU" sz="2200" dirty="0" err="1"/>
              <a:t>Entity</a:t>
            </a:r>
            <a:r>
              <a:rPr lang="hu-HU" sz="2200" dirty="0"/>
              <a:t> </a:t>
            </a:r>
            <a:r>
              <a:rPr lang="hu-HU" sz="2200" dirty="0" err="1"/>
              <a:t>integrity</a:t>
            </a:r>
            <a:r>
              <a:rPr lang="hu-HU" sz="2200" dirty="0"/>
              <a:t> (</a:t>
            </a:r>
            <a:r>
              <a:rPr lang="hu-HU" sz="2200" dirty="0" err="1"/>
              <a:t>primary</a:t>
            </a:r>
            <a:r>
              <a:rPr lang="hu-HU" sz="2200" dirty="0"/>
              <a:t> </a:t>
            </a:r>
            <a:r>
              <a:rPr lang="hu-HU" sz="2200" dirty="0" err="1"/>
              <a:t>keys</a:t>
            </a:r>
            <a:r>
              <a:rPr lang="hu-HU" sz="2200" dirty="0"/>
              <a:t>)</a:t>
            </a:r>
          </a:p>
          <a:p>
            <a:pPr lvl="2"/>
            <a:r>
              <a:rPr lang="hu-HU" sz="2200" dirty="0" err="1"/>
              <a:t>Referential</a:t>
            </a:r>
            <a:r>
              <a:rPr lang="hu-HU" sz="2200" dirty="0"/>
              <a:t> </a:t>
            </a:r>
            <a:r>
              <a:rPr lang="hu-HU" sz="2200" dirty="0" err="1"/>
              <a:t>integrity</a:t>
            </a:r>
            <a:r>
              <a:rPr lang="hu-HU" sz="2200" dirty="0"/>
              <a:t>  (</a:t>
            </a:r>
            <a:r>
              <a:rPr lang="hu-HU" sz="2200" dirty="0" err="1"/>
              <a:t>foreign</a:t>
            </a:r>
            <a:r>
              <a:rPr lang="hu-HU" sz="2200" dirty="0"/>
              <a:t> </a:t>
            </a:r>
            <a:r>
              <a:rPr lang="hu-HU" sz="2200" dirty="0" err="1"/>
              <a:t>keys</a:t>
            </a:r>
            <a:r>
              <a:rPr lang="hu-HU" sz="2200" dirty="0"/>
              <a:t>)</a:t>
            </a:r>
          </a:p>
          <a:p>
            <a:pPr lvl="2"/>
            <a:r>
              <a:rPr lang="hu-HU" sz="2200" dirty="0"/>
              <a:t>Domain </a:t>
            </a:r>
            <a:r>
              <a:rPr lang="hu-HU" sz="2200" dirty="0" err="1"/>
              <a:t>integrity</a:t>
            </a:r>
            <a:r>
              <a:rPr lang="hu-HU" sz="2200" dirty="0"/>
              <a:t> (</a:t>
            </a:r>
            <a:r>
              <a:rPr lang="hu-HU" sz="2200" dirty="0" err="1"/>
              <a:t>set</a:t>
            </a:r>
            <a:r>
              <a:rPr lang="hu-HU" sz="2200" dirty="0"/>
              <a:t> of </a:t>
            </a:r>
            <a:r>
              <a:rPr lang="hu-HU" sz="2200" dirty="0" err="1"/>
              <a:t>values</a:t>
            </a:r>
            <a:r>
              <a:rPr lang="hu-HU" sz="2200" dirty="0"/>
              <a:t> </a:t>
            </a:r>
            <a:r>
              <a:rPr lang="hu-HU" sz="2200" dirty="0" err="1"/>
              <a:t>to</a:t>
            </a:r>
            <a:r>
              <a:rPr lang="hu-HU" sz="2200" dirty="0"/>
              <a:t> </a:t>
            </a:r>
            <a:r>
              <a:rPr lang="hu-HU" sz="2200" dirty="0" err="1"/>
              <a:t>use</a:t>
            </a:r>
            <a:r>
              <a:rPr lang="hu-HU" sz="2200" dirty="0"/>
              <a:t>)</a:t>
            </a:r>
          </a:p>
          <a:p>
            <a:pPr lvl="2"/>
            <a:r>
              <a:rPr lang="hu-HU" sz="2200" dirty="0" err="1"/>
              <a:t>User</a:t>
            </a:r>
            <a:r>
              <a:rPr lang="hu-HU" sz="2200" dirty="0"/>
              <a:t> </a:t>
            </a:r>
            <a:r>
              <a:rPr lang="hu-HU" sz="2200" dirty="0" err="1"/>
              <a:t>defined</a:t>
            </a:r>
            <a:r>
              <a:rPr lang="hu-HU" sz="2200" dirty="0"/>
              <a:t> </a:t>
            </a:r>
            <a:r>
              <a:rPr lang="hu-HU" sz="2200" dirty="0" err="1"/>
              <a:t>integrity</a:t>
            </a:r>
            <a:endParaRPr lang="hu-HU" sz="2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operation factors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Usability</a:t>
            </a:r>
            <a:r>
              <a:rPr lang="en-US" dirty="0"/>
              <a:t>:</a:t>
            </a:r>
          </a:p>
          <a:p>
            <a:pPr lvl="1"/>
            <a:r>
              <a:rPr lang="en-US" sz="2400" dirty="0"/>
              <a:t>Deals with the scope of staff resources needed to train a new employee and to operate the software system</a:t>
            </a:r>
          </a:p>
          <a:p>
            <a:pPr lvl="1"/>
            <a:r>
              <a:rPr lang="en-US" sz="2400" dirty="0"/>
              <a:t>E.g. training of a new employee to operate the system will take no more than 2 working days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revision factors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1"/>
            <a:ext cx="7772400" cy="348498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Maintainability</a:t>
            </a:r>
            <a:r>
              <a:rPr lang="en-US" dirty="0"/>
              <a:t>:</a:t>
            </a:r>
          </a:p>
          <a:p>
            <a:pPr lvl="1"/>
            <a:r>
              <a:rPr lang="en-US" sz="2400" dirty="0"/>
              <a:t>Determines the effort needed to identify the causes for software failures, to correct them, and to verify the success of the corrections</a:t>
            </a:r>
          </a:p>
          <a:p>
            <a:pPr lvl="1"/>
            <a:r>
              <a:rPr lang="en-US" sz="2400" dirty="0"/>
              <a:t>Refers </a:t>
            </a:r>
            <a:endParaRPr lang="hu-HU" sz="2400" dirty="0"/>
          </a:p>
          <a:p>
            <a:pPr lvl="2"/>
            <a:r>
              <a:rPr lang="en-US" sz="2200" dirty="0"/>
              <a:t>to the modular structure of the software as well as </a:t>
            </a:r>
            <a:endParaRPr lang="hu-HU" sz="2200" dirty="0"/>
          </a:p>
          <a:p>
            <a:pPr lvl="2"/>
            <a:r>
              <a:rPr lang="en-US" sz="2200" dirty="0"/>
              <a:t>to the manuals and </a:t>
            </a:r>
            <a:endParaRPr lang="hu-HU" sz="2200" dirty="0"/>
          </a:p>
          <a:p>
            <a:pPr lvl="2"/>
            <a:r>
              <a:rPr lang="en-US" sz="2200" dirty="0"/>
              <a:t>documentations</a:t>
            </a:r>
            <a:endParaRPr lang="hu-HU" sz="2200" dirty="0"/>
          </a:p>
          <a:p>
            <a:r>
              <a:rPr lang="hu-HU" sz="2400" dirty="0" err="1"/>
              <a:t>E.g</a:t>
            </a:r>
            <a:r>
              <a:rPr lang="hu-HU" sz="2800" dirty="0"/>
              <a:t>.:</a:t>
            </a:r>
            <a:endParaRPr lang="en-US" sz="2800" dirty="0"/>
          </a:p>
          <a:p>
            <a:pPr lvl="1" indent="-342900"/>
            <a:r>
              <a:rPr lang="en-US" sz="2200" dirty="0"/>
              <a:t>Size of the module should not exceed a page on the screen</a:t>
            </a:r>
          </a:p>
          <a:p>
            <a:pPr lvl="1" indent="-342900"/>
            <a:r>
              <a:rPr lang="en-US" sz="2200" dirty="0"/>
              <a:t>Coding standards to apply</a:t>
            </a:r>
          </a:p>
          <a:p>
            <a:pPr lvl="2"/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szoftverek minőségének egyedi jellemzői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Felhasználói követelmények változékonysága: A felhasználói igények és elvárások idővel változnak, ezért a szoftvereknek alkalmazkodniuk kell ezekhez, ami újabb kihívásokat jelent a minőség megőrzése szempontjából.</a:t>
            </a:r>
          </a:p>
          <a:p>
            <a:r>
              <a:rPr lang="hu-HU" dirty="0"/>
              <a:t>Emberi tényező: A fejlesztők és tesztelők szakértelme, tapasztalata és koncentrációja szintén nagy hatással van a szoftver minőségére. Hibák előfordulhatnak a tervezési, kódolási vagy tesztelési folyamat során is.</a:t>
            </a:r>
          </a:p>
          <a:p>
            <a:r>
              <a:rPr lang="hu-HU" dirty="0"/>
              <a:t>Biztonsági kérdések: A szoftverek biztonságának biztosítása kritikus, különösen érzékeny adatokat kezelő rendszerek esetén. A sebezhetőségek észlelése és kezelése alapvető fontosságú a minőség fenntartásához.</a:t>
            </a:r>
          </a:p>
          <a:p>
            <a:r>
              <a:rPr lang="hu-HU" dirty="0"/>
              <a:t>Használhatóság és felhasználói élmény: A felhasználók által érzékelt minőség gyakran a szoftver használhatóságán és felhasználói élményén alapul, amely nehezen mérhető, de rendkívül fontos tényező.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846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revision factors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12776"/>
            <a:ext cx="7772400" cy="4572000"/>
          </a:xfrm>
        </p:spPr>
        <p:txBody>
          <a:bodyPr>
            <a:normAutofit/>
          </a:bodyPr>
          <a:lstStyle/>
          <a:p>
            <a:r>
              <a:rPr lang="en-US" sz="2400" dirty="0"/>
              <a:t>Flexibility:</a:t>
            </a:r>
          </a:p>
          <a:p>
            <a:pPr lvl="1"/>
            <a:r>
              <a:rPr lang="en-US" sz="2400" dirty="0"/>
              <a:t>The effort required to support adaptive maintenance activities</a:t>
            </a:r>
          </a:p>
          <a:p>
            <a:pPr lvl="1"/>
            <a:r>
              <a:rPr lang="en-US" sz="2400" dirty="0"/>
              <a:t>E.g. man-days required to adapt a software package to a variety of customers of the same trade</a:t>
            </a:r>
          </a:p>
          <a:p>
            <a:r>
              <a:rPr lang="en-US" sz="2400" dirty="0"/>
              <a:t>Testability:</a:t>
            </a:r>
          </a:p>
          <a:p>
            <a:pPr lvl="1"/>
            <a:r>
              <a:rPr lang="en-US" sz="2400" dirty="0"/>
              <a:t>Testability requirements include automatic diagnostics checks and log files, etc.</a:t>
            </a:r>
          </a:p>
          <a:p>
            <a:pPr lvl="1"/>
            <a:r>
              <a:rPr lang="en-US" sz="2400" dirty="0"/>
              <a:t>E.g. a standard test must be run every morning before the production begins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transition factors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7772400" cy="4392488"/>
          </a:xfrm>
        </p:spPr>
        <p:txBody>
          <a:bodyPr>
            <a:noAutofit/>
          </a:bodyPr>
          <a:lstStyle/>
          <a:p>
            <a:r>
              <a:rPr lang="en-US" sz="2400" dirty="0"/>
              <a:t>Portability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Adaptation of the system to other environments of different hardware, OS, etc.</a:t>
            </a:r>
          </a:p>
          <a:p>
            <a:r>
              <a:rPr lang="en-US" sz="2400" dirty="0"/>
              <a:t>Reusability:</a:t>
            </a:r>
          </a:p>
          <a:p>
            <a:pPr lvl="1"/>
            <a:r>
              <a:rPr lang="en-US" sz="2400" dirty="0"/>
              <a:t>Mostly the developer will initiate the reusability requirement by recognizing the potential benefit of a reuse</a:t>
            </a:r>
          </a:p>
          <a:p>
            <a:pPr lvl="1"/>
            <a:r>
              <a:rPr lang="en-US" sz="2400" dirty="0"/>
              <a:t>It’s expected to save development resources, shorten the development time and provide higher quality modules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Product transition factors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Interoperability:</a:t>
            </a:r>
          </a:p>
          <a:p>
            <a:pPr lvl="1"/>
            <a:r>
              <a:rPr lang="en-US" sz="2400" dirty="0"/>
              <a:t>Focuses on developing interfaces with other software systems or with other equipment firmware</a:t>
            </a:r>
          </a:p>
          <a:p>
            <a:pPr lvl="1"/>
            <a:r>
              <a:rPr lang="en-US" sz="2400" dirty="0" err="1"/>
              <a:t>E.g</a:t>
            </a:r>
            <a:r>
              <a:rPr lang="hu-HU" sz="2400" dirty="0"/>
              <a:t>.:</a:t>
            </a:r>
            <a:r>
              <a:rPr lang="en-US" sz="2400" dirty="0"/>
              <a:t> a laboratory equipment is required to process its results (output) according to a standard data structure, which the laboratory information system can then use as an input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SQA system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Goal is to minimize the number of software errors and to achieve an acceptable level of software quality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be divided into to six classes: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Pre-project components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Components of project life cycle activities assessment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Components of infrastructure error prevention and improvement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Components of software quality management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Components of standardization, certification, and SQA system assessment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Organizing for SQA-the human components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Pre-project components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schedule and budget as well as other project commitments are adequately planned</a:t>
            </a:r>
          </a:p>
          <a:p>
            <a:r>
              <a:rPr lang="en-US" sz="2400" dirty="0"/>
              <a:t>Must assure that development and quality plans are correctly determined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Components of project life cycle activities assessment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Two</a:t>
            </a:r>
            <a:r>
              <a:rPr lang="en-US" sz="2800" dirty="0"/>
              <a:t> phases:</a:t>
            </a:r>
          </a:p>
          <a:p>
            <a:pPr lvl="1"/>
            <a:r>
              <a:rPr lang="en-US" sz="2000" dirty="0"/>
              <a:t>Development life cycle (verification-validation-qualification, reviews, expert opinions, software testing)</a:t>
            </a:r>
          </a:p>
          <a:p>
            <a:pPr lvl="1"/>
            <a:r>
              <a:rPr lang="en-US" sz="2000" dirty="0"/>
              <a:t>Operation-maintenance stage (Special maintenance components and life cycle components for improving maintenance tasks)</a:t>
            </a:r>
          </a:p>
          <a:p>
            <a:r>
              <a:rPr lang="en-US" sz="2400" dirty="0"/>
              <a:t>Assuring the quality of parts made by subcontractors and other external participants during development and maintenance phases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Components of infrastructure error prevention and improvement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60847"/>
            <a:ext cx="7772400" cy="3273153"/>
          </a:xfrm>
        </p:spPr>
        <p:txBody>
          <a:bodyPr>
            <a:normAutofit/>
          </a:bodyPr>
          <a:lstStyle/>
          <a:p>
            <a:r>
              <a:rPr lang="en-US" sz="2400" dirty="0"/>
              <a:t>Goals are to </a:t>
            </a:r>
            <a:r>
              <a:rPr lang="hu-HU" sz="2400" dirty="0" err="1"/>
              <a:t>reduce</a:t>
            </a:r>
            <a:r>
              <a:rPr lang="hu-HU" sz="2400" dirty="0"/>
              <a:t> </a:t>
            </a:r>
            <a:r>
              <a:rPr lang="en-US" sz="2400" dirty="0"/>
              <a:t>software fault rates and to improve productivity</a:t>
            </a:r>
          </a:p>
          <a:p>
            <a:r>
              <a:rPr lang="en-US" sz="2400" dirty="0"/>
              <a:t>Procedures and work instructions, staff training, configuration management, documentation control, etc.</a:t>
            </a:r>
          </a:p>
          <a:p>
            <a:r>
              <a:rPr lang="en-US" sz="2400" dirty="0"/>
              <a:t>Applied throughout the entire organization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Components of software quality management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Major goals are to control development and maintenance activities and early managerial support (minimize schedule and budget failures)</a:t>
            </a:r>
          </a:p>
          <a:p>
            <a:r>
              <a:rPr lang="en-US" sz="2400" dirty="0"/>
              <a:t>Software quality metrics, quality cost, project progress control, etc.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49817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Components of standardization, certification, and SQA system assessment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2855"/>
            <a:ext cx="7772400" cy="3201145"/>
          </a:xfrm>
        </p:spPr>
        <p:txBody>
          <a:bodyPr>
            <a:normAutofit/>
          </a:bodyPr>
          <a:lstStyle/>
          <a:p>
            <a:r>
              <a:rPr lang="en-US" sz="2400" dirty="0"/>
              <a:t>Implements international, professional and managerial standards within the organization</a:t>
            </a:r>
          </a:p>
          <a:p>
            <a:r>
              <a:rPr lang="en-US" sz="2400" dirty="0"/>
              <a:t>Quality management standards: focuses on </a:t>
            </a:r>
            <a:r>
              <a:rPr lang="en-US" sz="2400" i="1" dirty="0"/>
              <a:t>what</a:t>
            </a:r>
            <a:r>
              <a:rPr lang="en-US" sz="2400" dirty="0"/>
              <a:t> is required in regards of managerial quality system (e.g. ISO 9001, SEI CMM assessment standard)</a:t>
            </a:r>
          </a:p>
          <a:p>
            <a:r>
              <a:rPr lang="en-US" sz="2400" dirty="0"/>
              <a:t>Project process standards: methodological guidelines (”how”) for the development team (e.g. IEEE 1012, ISO/IEC 12207)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Organizing for SQA – the human component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organizational base: managers, testing personnel, SQA </a:t>
            </a:r>
            <a:r>
              <a:rPr lang="hu-HU" sz="2400" dirty="0"/>
              <a:t>team</a:t>
            </a:r>
            <a:r>
              <a:rPr lang="en-US" sz="2400" dirty="0"/>
              <a:t>, etc.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develop and support the implementation of SQA components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detect deviations from SQA procedures and methodology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suggest improvements to SQA components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szoftverek minőségének egyedi jellemzői</a:t>
            </a:r>
            <a:endParaRPr lang="en-US" dirty="0"/>
          </a:p>
        </p:txBody>
      </p:sp>
      <p:pic>
        <p:nvPicPr>
          <p:cNvPr id="4100" name="Picture 4" descr="C:\Omat tiedostot\seminaari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96752"/>
            <a:ext cx="7620000" cy="4659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Reviews in SQA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Sometimes called Formal Technical Review (FTR), Formal Design Review, Inspection, Walkthrough, Peer Review, etc.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Originally developed by Michael Fagan in the 1970’s (IBM)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Meeting technique: based on teamwork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goal is to find errors from basically any written document (specification, code, etc.)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reviews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Basic idea is to remove the errors in the early part of the project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Project is divided into intermediate stages/phases (makes the progression of the project more visible)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Some basic objectives: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Uncover errors in functions, logic or implementation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verify that the document (software code, specification, etc.)</a:t>
            </a:r>
            <a:r>
              <a:rPr lang="hu-HU" sz="2000" dirty="0"/>
              <a:t> </a:t>
            </a:r>
            <a:r>
              <a:rPr lang="en-US" sz="2000" dirty="0"/>
              <a:t>meets its requirements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ensure that the software has been represented according to the pre-defined standards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make projects more manageable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Organizing the review meeting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amount of material to be inspected must be reasonable (not too much material)</a:t>
            </a:r>
          </a:p>
          <a:p>
            <a:r>
              <a:rPr lang="en-US" sz="2400" dirty="0"/>
              <a:t>No unfinished material</a:t>
            </a:r>
          </a:p>
          <a:p>
            <a:r>
              <a:rPr lang="en-US" sz="2400" dirty="0"/>
              <a:t>Participants must have enough time to get to know the material beforehand </a:t>
            </a:r>
          </a:p>
          <a:p>
            <a:r>
              <a:rPr lang="en-US" sz="2400" dirty="0"/>
              <a:t>The amount of participants must be kept as low as possible (no unnecessary people)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actual review meeting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Roles: presenter (usually the producer himself), moderator/review leader, secretary/recorder.</a:t>
            </a:r>
          </a:p>
          <a:p>
            <a:r>
              <a:rPr lang="en-US" sz="2400" dirty="0"/>
              <a:t>Focus is on finding the problems rather than solving them</a:t>
            </a:r>
          </a:p>
          <a:p>
            <a:r>
              <a:rPr lang="en-US" sz="2400" dirty="0"/>
              <a:t>Review the product, not the producer.</a:t>
            </a:r>
          </a:p>
          <a:p>
            <a:r>
              <a:rPr lang="en-US" sz="2400" dirty="0"/>
              <a:t>Limit the amount of debate</a:t>
            </a:r>
          </a:p>
          <a:p>
            <a:r>
              <a:rPr lang="en-US" sz="2400" dirty="0"/>
              <a:t>The more new errors found the more successful the meeting is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After the review meeting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Accept the product (no modifications necessary)</a:t>
            </a:r>
          </a:p>
          <a:p>
            <a:r>
              <a:rPr lang="en-US" sz="2400" dirty="0"/>
              <a:t>Reject the product (severe errors)</a:t>
            </a:r>
          </a:p>
          <a:p>
            <a:r>
              <a:rPr lang="en-US" sz="2400" dirty="0"/>
              <a:t>Accept the product provisionally (small errors, new meeting not necessary)</a:t>
            </a:r>
          </a:p>
          <a:p>
            <a:r>
              <a:rPr lang="en-US" sz="2400" dirty="0"/>
              <a:t>All the findings and conclusions are noted to the record (important)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Reviews: pros/cons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Most of the errors are found early in the project (saves money)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Producer has a better understanding of the correctness of his work.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All the problems aren’t found just by testing: errors in phase products, style errors, unnecessary code, etc.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Problems: causes extra work in the early stages of the project, organizing the inspection might be problematic, attitudes, unpreparedness to the meeting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Daniel </a:t>
            </a:r>
            <a:r>
              <a:rPr lang="en-US" sz="2400" dirty="0" err="1"/>
              <a:t>Galin</a:t>
            </a:r>
            <a:r>
              <a:rPr lang="en-US" sz="2400" dirty="0"/>
              <a:t>, Software Quality Assurance, From theory to implementation. </a:t>
            </a:r>
            <a:r>
              <a:rPr lang="en-US" sz="2400" i="1" dirty="0"/>
              <a:t>Pearson Education Limited 2004, Essex, England</a:t>
            </a:r>
          </a:p>
          <a:p>
            <a:r>
              <a:rPr lang="en-US" sz="2400" dirty="0">
                <a:cs typeface="Times New Roman" pitchFamily="18" charset="0"/>
              </a:rPr>
              <a:t>Roger S. Pressman, Darrel </a:t>
            </a:r>
            <a:r>
              <a:rPr lang="en-US" sz="2400" dirty="0" err="1">
                <a:cs typeface="Times New Roman" pitchFamily="18" charset="0"/>
              </a:rPr>
              <a:t>Ince</a:t>
            </a:r>
            <a:r>
              <a:rPr lang="en-US" sz="2400" dirty="0">
                <a:cs typeface="Times New Roman" pitchFamily="18" charset="0"/>
              </a:rPr>
              <a:t>, Software Engineering: a practitioner’s approach, European Adaptation, Fifth Edition. </a:t>
            </a:r>
            <a:r>
              <a:rPr lang="en-US" sz="2400" i="1" dirty="0">
                <a:cs typeface="Times New Roman" pitchFamily="18" charset="0"/>
              </a:rPr>
              <a:t>McGraw-Hill Publishing Company, Printed by: TJ International Ltd, </a:t>
            </a:r>
            <a:r>
              <a:rPr lang="en-US" sz="2400" i="1" dirty="0" err="1">
                <a:cs typeface="Times New Roman" pitchFamily="18" charset="0"/>
              </a:rPr>
              <a:t>Padstow</a:t>
            </a:r>
            <a:r>
              <a:rPr lang="en-US" sz="2400" i="1" dirty="0">
                <a:cs typeface="Times New Roman" pitchFamily="18" charset="0"/>
              </a:rPr>
              <a:t>, Cornwall, 2000.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szoftverhibák tipikus okai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Hibás követelménymeghatározás</a:t>
            </a:r>
          </a:p>
          <a:p>
            <a:r>
              <a:rPr lang="hu-HU" sz="2400" dirty="0"/>
              <a:t>Ügyfél-fejlesztő közötti kommunikációs hibák</a:t>
            </a:r>
          </a:p>
          <a:p>
            <a:r>
              <a:rPr lang="hu-HU" sz="2400" dirty="0"/>
              <a:t>Szándékos eltérések a szoftverkövetelményektől</a:t>
            </a:r>
          </a:p>
          <a:p>
            <a:r>
              <a:rPr lang="hu-HU" sz="2400" dirty="0"/>
              <a:t>Logikai tervezési hibák</a:t>
            </a:r>
          </a:p>
          <a:p>
            <a:r>
              <a:rPr lang="hu-HU" sz="2400" dirty="0"/>
              <a:t>Kódolási hibák</a:t>
            </a:r>
          </a:p>
          <a:p>
            <a:r>
              <a:rPr lang="hu-HU" sz="2400" dirty="0"/>
              <a:t>Dokumentációs és kódolási utasítások be nem tartása</a:t>
            </a:r>
          </a:p>
          <a:p>
            <a:r>
              <a:rPr lang="hu-HU" sz="2400" dirty="0"/>
              <a:t>A tesztelési folyamat hiányosságai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Hibás követelménymeghatározás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400" dirty="0"/>
              <a:t>Hibás követelménymeghatározás: Ha a követelményeket tévesen definiálják, az egész fejlesztési folyamat során hibák keletkezhetnek, mivel a fejlesztők nem pontos iránymutatás alapján dolgoznak</a:t>
            </a:r>
          </a:p>
          <a:p>
            <a:r>
              <a:rPr lang="hu-HU" sz="2400" dirty="0"/>
              <a:t>Hiányos követelmények: Amikor kritikus követelmények kimaradnak a specifikációból, a végeredmény nem lesz teljes, és a szoftver nem fogja ellátni az elvárt funkciókat. A nem teljes követelmények félreértésekhez és hibákhoz vezetnek, mivel a fejlesztők számára nem egyértelmű, milyen feladatokat kell pontosan elvégezni, illetve mely funkciókat kell implementálni.</a:t>
            </a:r>
          </a:p>
          <a:p>
            <a:r>
              <a:rPr lang="hu-HU" sz="2400" dirty="0"/>
              <a:t>Szükségtelen követelmények: Amikor olyan funkciókat is beépítenek a szoftverbe, amelyekre nincs tényleges szükség, ezek felesleges bonyolultságot, erőforrás-pazarlást okozhatnak, és további hibalehetőségeket teremthetnek.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Hibás követelménymeghatározás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2400" dirty="0"/>
              <a:t>Követelmények változása a fejlesztés során: A követelmények változása a fejlesztési folyamat közben szintén hibákhoz vezethet, ha a változások nincsenek megfelelően kommunikálva vagy implementálva.</a:t>
            </a:r>
          </a:p>
          <a:p>
            <a:r>
              <a:rPr lang="hu-HU" sz="2400" dirty="0"/>
              <a:t>Követelmények félreértelmezése: Ha a fejlesztők vagy más érintettek félreértelmezik a követelményeket, az hibás funkciókat vagy nem kívánt működést eredményezhet.</a:t>
            </a:r>
          </a:p>
          <a:p>
            <a:r>
              <a:rPr lang="hu-HU" sz="2400" dirty="0"/>
              <a:t>Felhasználói igények és követelmények közötti különbség: Gyakran előfordul, hogy az, amit a felhasználók igényelnek, és amit végül követelményként rögzítenek, nem teljesen fedi egymást, ami a végső termék minőségére és használhatóságára is hatással lehet.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609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Ügyfél-fejlesztő közötti kommunikációs hibák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z="2400" dirty="0"/>
              <a:t>Az ügyfél követelményeinek dokumentumának félreértése: Amikor a fejlesztők félreértelmezik az ügyfél által megadott követelményeket, a szoftver végső változata nem felel meg az elvárásoknak. Ez gyakran akkor fordul elő, ha a dokumentáció nem egyértelmű, vagy ha a fejlesztők és az ügyfél másképp értelmezik a leírtakat.</a:t>
            </a:r>
          </a:p>
          <a:p>
            <a:r>
              <a:rPr lang="hu-HU" sz="2400" dirty="0"/>
              <a:t>Kommunikációs hibák az ügyfél-fejlesztő megbeszélések során: A megbeszélések során előfordulhat, hogy az ügyfél és a fejlesztő nem ugyanazt értik egy adott követelmény alatt. Ez félreértésekhez vezethet, amelyek később a szoftver funkcionalitásában jelentkező hibák formájában jelennek meg.</a:t>
            </a:r>
          </a:p>
          <a:p>
            <a:r>
              <a:rPr lang="hu-HU" sz="2400" dirty="0"/>
              <a:t>Az ügyfél követelménymódosításainak félreértelmezése: Ha az ügyfél változtatásokat kér a követelményekben, de ezeket a fejlesztők nem megfelelően értelmezik vagy alkalmazzák, a végeredmény eltérhet az ügyfél elvárásaitól. A változások megfelelő kezelése és dokumentálása elengedhetetlen a pontos megvalósítás érdekében.</a:t>
            </a:r>
          </a:p>
          <a:p>
            <a:r>
              <a:rPr lang="hu-HU" sz="2400" dirty="0"/>
              <a:t>Nyelvi vagy kulturális különbségek: Ha az ügyfél és a fejlesztők eltérő nyelvi vagy kulturális háttérrel rendelkeznek, ezek további félreértéseket okozhatnak, különösen a finomabb követelmények vagy elvárások esetében.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Ügyfél-fejlesztő közötti kommunikációs hibák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2400" dirty="0"/>
              <a:t>Hiányos vagy homályos követelmények: Az ügyfél által adott követelmények nem mindig egyértelműek vagy részletesek. A hiányos információk félreértéshez és hibás fejlesztéshez vezethetnek, hacsak nem történik megfelelő visszajelzés és pontosítás.</a:t>
            </a:r>
          </a:p>
          <a:p>
            <a:r>
              <a:rPr lang="hu-HU" sz="2400" dirty="0"/>
              <a:t>Visszajelzés hiánya: A fejlesztők és az ügyfelek közötti kommunikáció nem mindig folyamatos, így ha az ügyfél nem ad időben visszajelzést a fejlesztés előrehaladásáról, a félreértések csak később derülnek ki, amikor nehezebb korrigálni a hibákat.</a:t>
            </a:r>
          </a:p>
          <a:p>
            <a:r>
              <a:rPr lang="hu-HU" sz="2400" dirty="0"/>
              <a:t>Dokumentáció frissítésének elmulasztása: Az ügyfél követelményeinek változásai gyakran nem kerülnek azonnal dokumentálásra, ami zavart okozhat a fejlesztési folyamatban. Ez hibás végtermékhez vagy funkciók hiányához vezethet.</a:t>
            </a:r>
          </a:p>
          <a:p>
            <a:r>
              <a:rPr lang="hu-HU" sz="2400" dirty="0"/>
              <a:t>Nem megfelelő kérdésfeltevés a fejlesztők részéről: A fejlesztők olykor nem tesznek fel elég pontos kérdéseket az ügyféllel kapcsolatban, ami ahhoz vezethet, hogy az igényeket helytelenül értelmezik, és így hibás szoftvert készítenek.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7976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3801</Words>
  <Application>Microsoft Office PowerPoint</Application>
  <PresentationFormat>Diavetítés a képernyőre (4:3 oldalarány)</PresentationFormat>
  <Paragraphs>250</Paragraphs>
  <Slides>46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46</vt:i4>
      </vt:variant>
    </vt:vector>
  </HeadingPairs>
  <TitlesOfParts>
    <vt:vector size="51" baseType="lpstr">
      <vt:lpstr>Aptos</vt:lpstr>
      <vt:lpstr>Aptos Display</vt:lpstr>
      <vt:lpstr>Arial</vt:lpstr>
      <vt:lpstr>Times New Roman</vt:lpstr>
      <vt:lpstr>Office-téma</vt:lpstr>
      <vt:lpstr>Szoftver termékek minősége</vt:lpstr>
      <vt:lpstr>A szoftverek minőségének egyedi jellemzői</vt:lpstr>
      <vt:lpstr>A szoftverek minőségének egyedi jellemzői</vt:lpstr>
      <vt:lpstr>A szoftverek minőségének egyedi jellemzői</vt:lpstr>
      <vt:lpstr>A szoftverhibák tipikus okai</vt:lpstr>
      <vt:lpstr>Hibás követelménymeghatározás</vt:lpstr>
      <vt:lpstr>Hibás követelménymeghatározás</vt:lpstr>
      <vt:lpstr>Ügyfél-fejlesztő közötti kommunikációs hibák</vt:lpstr>
      <vt:lpstr>Ügyfél-fejlesztő közötti kommunikációs hibák</vt:lpstr>
      <vt:lpstr>Szándékos eltérések a szoftverkövetelményektől</vt:lpstr>
      <vt:lpstr>Logikai tervezési hibák</vt:lpstr>
      <vt:lpstr>Kódolási hibák</vt:lpstr>
      <vt:lpstr>Kódolási hibák</vt:lpstr>
      <vt:lpstr>Dokumentációs és kódolási utasítások be nem tartása</vt:lpstr>
      <vt:lpstr>A tesztelési folyamat hiányosságai</vt:lpstr>
      <vt:lpstr>Szoftver definíció </vt:lpstr>
      <vt:lpstr>Software errors, faults and failures</vt:lpstr>
      <vt:lpstr>A szoftver minősége</vt:lpstr>
      <vt:lpstr>A szoftver minősége</vt:lpstr>
      <vt:lpstr>Software Quality Assurance</vt:lpstr>
      <vt:lpstr>Szoftver minőségbiztosítás céljai</vt:lpstr>
      <vt:lpstr>Szoftver minőségbiztosítás céljai</vt:lpstr>
      <vt:lpstr>Szoftver minőség jellemzők</vt:lpstr>
      <vt:lpstr>Product operation factors</vt:lpstr>
      <vt:lpstr>Product operation factors (cont.)</vt:lpstr>
      <vt:lpstr>Product operation factors (cont.)</vt:lpstr>
      <vt:lpstr>Product operation factors (cont.)</vt:lpstr>
      <vt:lpstr>Product operation factors (cont.)</vt:lpstr>
      <vt:lpstr>Product revision factors</vt:lpstr>
      <vt:lpstr>Product revision factors (cont.)</vt:lpstr>
      <vt:lpstr>Product transition factors</vt:lpstr>
      <vt:lpstr>Product transition factors (cont.)</vt:lpstr>
      <vt:lpstr>The SQA system</vt:lpstr>
      <vt:lpstr>Pre-project components</vt:lpstr>
      <vt:lpstr>Components of project life cycle activities assessment</vt:lpstr>
      <vt:lpstr>Components of infrastructure error prevention and improvement</vt:lpstr>
      <vt:lpstr>Components of software quality management</vt:lpstr>
      <vt:lpstr>Components of standardization, certification, and SQA system assessment</vt:lpstr>
      <vt:lpstr>Organizing for SQA – the human component</vt:lpstr>
      <vt:lpstr>Reviews in SQA</vt:lpstr>
      <vt:lpstr>Goals of reviews</vt:lpstr>
      <vt:lpstr>Organizing the review meeting</vt:lpstr>
      <vt:lpstr>The actual review meeting</vt:lpstr>
      <vt:lpstr>After the review meeting</vt:lpstr>
      <vt:lpstr>Reviews: pros/cons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in software production</dc:title>
  <dc:creator>Oliver</dc:creator>
  <cp:lastModifiedBy>Hornyák Olivér</cp:lastModifiedBy>
  <cp:revision>61</cp:revision>
  <cp:lastPrinted>2024-09-17T07:19:44Z</cp:lastPrinted>
  <dcterms:modified xsi:type="dcterms:W3CDTF">2024-12-05T07:34:06Z</dcterms:modified>
</cp:coreProperties>
</file>