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modernComment_125_E31A8943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56" r:id="rId2"/>
    <p:sldId id="257" r:id="rId3"/>
    <p:sldId id="298" r:id="rId4"/>
    <p:sldId id="258" r:id="rId5"/>
    <p:sldId id="259" r:id="rId6"/>
    <p:sldId id="260" r:id="rId7"/>
    <p:sldId id="299" r:id="rId8"/>
    <p:sldId id="261" r:id="rId9"/>
    <p:sldId id="300" r:id="rId10"/>
    <p:sldId id="262" r:id="rId11"/>
    <p:sldId id="263" r:id="rId12"/>
    <p:sldId id="264" r:id="rId13"/>
    <p:sldId id="301" r:id="rId14"/>
    <p:sldId id="265" r:id="rId15"/>
    <p:sldId id="267" r:id="rId16"/>
    <p:sldId id="292" r:id="rId17"/>
    <p:sldId id="293" r:id="rId18"/>
    <p:sldId id="294" r:id="rId19"/>
    <p:sldId id="303" r:id="rId20"/>
    <p:sldId id="266" r:id="rId21"/>
    <p:sldId id="268" r:id="rId22"/>
    <p:sldId id="295" r:id="rId23"/>
    <p:sldId id="269" r:id="rId24"/>
    <p:sldId id="270" r:id="rId25"/>
    <p:sldId id="272" r:id="rId26"/>
    <p:sldId id="296" r:id="rId27"/>
    <p:sldId id="271" r:id="rId28"/>
    <p:sldId id="273" r:id="rId29"/>
    <p:sldId id="274" r:id="rId30"/>
    <p:sldId id="275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290" r:id="rId46"/>
    <p:sldId id="291" r:id="rId47"/>
  </p:sldIdLst>
  <p:sldSz cx="9144000" cy="6858000" type="screen4x3"/>
  <p:notesSz cx="9926638" cy="6797675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03E30A6-028C-44C7-45DC-DF9F124B08EA}" name="Hornyák Olivér" initials="OH" userId="S::oliver.hornyak@uni-miskolc.hu::1f5c0daa-2b1f-4651-9f62-f62f1287107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865" autoAdjust="0"/>
    <p:restoredTop sz="90971"/>
  </p:normalViewPr>
  <p:slideViewPr>
    <p:cSldViewPr>
      <p:cViewPr varScale="1">
        <p:scale>
          <a:sx n="115" d="100"/>
          <a:sy n="115" d="100"/>
        </p:scale>
        <p:origin x="138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omments/modernComment_125_E31A894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E6C1F0D-F3D9-4757-B96C-17CE4FEE03C9}" authorId="{A03E30A6-028C-44C7-45DC-DF9F124B08EA}" created="2024-09-17T07:28:43.337">
    <pc:sldMkLst xmlns:pc="http://schemas.microsoft.com/office/powerpoint/2013/main/command">
      <pc:docMk/>
      <pc:sldMk cId="3810167107" sldId="293"/>
    </pc:sldMkLst>
    <p188:txBody>
      <a:bodyPr/>
      <a:lstStyle/>
      <a:p>
        <a:r>
          <a:rPr lang="hu-HU"/>
          <a:t>Software Error (Hiba)
A hiba egy emberi eredetű tévedés vagy tévesztés, ami a program forráskódjában, tervezésében vagy logikai struktúrájában jelenik meg. Ez lehet egy elírás a kódban, egy rosszul megtervezett algoritmus, vagy egy helytelen döntés a szoftver működésével kapcsolatban.
Példa: Egy fejlesztő véletlenül rossz feltételt ír egy if-utasításba.
Fault (Hibás állapot vagy meghibásodás)
A fault egy belső probléma a szoftverben, amely abból adódik, hogy valamilyen hiba létezik a kódban. A fault tulajdonképpen egy rejtett probléma a szoftverben, amely akkor aktiválódik, ha a szoftver olyan környezetben vagy állapotban fut, amely a hibát előhozza. A fault jelen lehet a szoftverben anélkül, hogy a felhasználó azonnal észrevenné, mivel a hibás állapot nem mindig vezet azonnal működési hibához.
Példa: A rossz feltétel, amit a fejlesztő az if-utasításban elkövetett, egy hibás állapotot eredményez, de csak akkor aktiválódik, amikor a program eléri ezt az if-utasítást.
Failure (Rendszerhiba)
A failure egy olyan észlelt probléma, amikor a szoftver nem működik megfelelően, vagy nem teljesíti a specifikációkban meghatározott feladatot. Ez egy külső megnyilvánulása annak, hogy egy hiba vagy hibás állapot létezik a rendszerben. A failure általában a felhasználók számára látható hibás működés, például egy alkalmazás összeomlása, helytelen eredmények megjelenítése vagy egy funkció helytelen működése.
Példa: Ha a rossz feltétel miatt az alkalmazás hibás döntést hoz, és nem teljesíti az elvárt funkciót, például egy számítás rossz eredményt ad, ez a failure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B2E5E76-0E62-649B-5B0D-BBAB25CAC6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9778BC7A-3875-3F27-DBCE-F21C8EFAE6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D39376A-4128-9894-110C-E4CC7B991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563027E-83B9-5D46-EE3E-29CBDE4A2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301E704-2BD5-E35B-435E-5AE418EC6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458DA-8A4E-456C-AED0-C789F742E9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537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5CFBEE5-E929-D4AB-C250-86A9EAD93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AF09BBE-BA07-5D26-4219-908521210E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46016B9-3AA2-010E-9B0C-A9445C93A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D57F478-26E5-3684-CB67-4A7D58D55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5B4CDE3-27E3-D4EA-538F-DC6498C67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7149D-9D99-4C1E-BC94-BC78559528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244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53F8D19-9D06-831F-12B7-F5B54ED7D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53CE242-3CBA-DD70-20D5-AB5DDDA07F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2B8C02B-0487-0FA5-E0CC-BC12DEB64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954E414-0DFA-BB54-635A-C4516E54C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735E77D-FE22-6E56-A003-DB6A07A4E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8A191-6D72-46C9-A25B-8D0BCC0F7B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857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2492CB-80B5-1DA7-CEE5-BDE566FBA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8FBC9B2-2A4E-4CE1-5274-EE8A00A0C1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2AFF8B97-D61E-DE4A-6ABE-DC90D3EBCF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9F07DFE0-1CF4-AC34-2DBE-B4FF965D3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B491C062-F148-0FFF-8EFC-F0F8E9078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706DD615-5F90-57C6-789D-BEB2056F9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82568-408E-43C2-B282-50B501569A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209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0741550-0F8F-459B-FCFA-6238E0B8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3A62855F-1B61-4BB6-26D9-30904C01AC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CB2E1E5-404E-E111-2946-2EDDA70B8B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C54F6296-D49C-BB44-6EDF-205670FD44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B33BAC8E-C909-C91B-04D3-F1C120403B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02A04263-0930-0545-98E6-3C70F8870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5A275847-0923-D83F-94C1-0666E18AC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DBB47FFF-DFB6-FBFD-71E9-B36F25F66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82568-408E-43C2-B282-50B501569A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962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7DD5968-3F7F-4392-2444-D1A701C74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C21C931B-C5D9-EA39-AE92-1F3DE9A44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563E2A6E-755F-F860-9E7D-3DA1590B4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7665DA43-6D2A-78DA-307A-4BFA68A95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73F22-7F48-40D4-88D7-6426620095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621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F53493DB-FB61-56C5-A0E3-A7126F062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82184D56-1475-6EB3-10A1-5E5FF25AC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F65C4B86-C728-6028-9A9D-57409E4ED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0D05D-98EF-44F5-91A0-FB45B88CFA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725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C9FAA23-8FF3-F3AC-C21C-4A7B6DCE4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6BAF235-C368-F618-9644-6064846FB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6FBD8B18-013F-0BAA-99AE-E617A01421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AD548EC-0746-3792-B878-CE043ED72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8F100A2-90D1-29F6-12FE-2CA53B4D0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9B75921-8685-F234-4E96-7DABC8C36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82568-408E-43C2-B282-50B501569A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39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6A7DBA2-324F-A835-C866-F48D03983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536F7A77-0A40-25A4-9402-4ACB4057DF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84A4DEB4-601A-7B6E-205E-3AAD8C2159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02961C65-FDFB-8F97-2CB9-5CD4013A7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3C4FDD28-F556-A040-EB6E-68520BA35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6F0B1BE-D239-8E32-DA7E-C4962BE5C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82568-408E-43C2-B282-50B501569A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986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C91453F-6E9F-72EC-4ECD-8B22AEDB7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E2A63823-4DF9-F95C-D34E-A9A5EBD241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22ADF15-2357-9578-90BC-E8E6F699D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DE45578-7348-0503-524B-DA65F9961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0A6A826-9F1E-A182-C86A-26E43C2B3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54AD7-341B-4E3C-A281-91FD3656DF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355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EC4AFA6F-F1DD-07A3-C092-D041DD310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87970AC7-E35E-4626-536E-797F80BEB9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0C72423-30FB-4EA9-675D-9650849AE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531885B-04B6-D2A6-5DE0-C3D25E9D5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CC623EA-AD93-126C-4DC1-86A8DFD26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C2DC6-996A-449A-9AF5-94138B2E84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015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59B53A90-A488-47A3-183C-756FD1E37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616EC536-D6A0-3C2D-E806-3F87625302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5733C12-9A74-2C23-03BB-49388148E6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FA41BE3-2C28-08AF-7760-132FA3A412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F21D27A-2B98-8653-192A-8686F4944C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E82568-408E-43C2-B282-50B501569A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112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microsoft.com/office/2018/10/relationships/comments" Target="../comments/modernComment_125_E31A894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>
            <a:normAutofit/>
          </a:bodyPr>
          <a:lstStyle/>
          <a:p>
            <a:r>
              <a:rPr lang="hu-HU" dirty="0"/>
              <a:t>Szoftver termékek minősége</a:t>
            </a:r>
            <a:endParaRPr lang="en-US" dirty="0"/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54D977F2-D41E-F0F6-2E45-CDBD40A0BFAF}"/>
              </a:ext>
            </a:extLst>
          </p:cNvPr>
          <p:cNvSpPr txBox="1"/>
          <p:nvPr/>
        </p:nvSpPr>
        <p:spPr>
          <a:xfrm>
            <a:off x="2771800" y="3789040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Készítette: Dr. Hornyák Olivér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A szoftverek minőségének egyedi jellemzői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/>
              <a:t>Magas termékkomplexitás: A szoftverek működésének sokfélesége, több millió lehetséges interakcióval és kombinációval, amelyek mindegyike potenciálisan hibát okozhat.</a:t>
            </a:r>
          </a:p>
          <a:p>
            <a:r>
              <a:rPr lang="hu-HU" dirty="0"/>
              <a:t>Termék láthatósága: A szoftverek fizikai formában nem jelennek meg, így nehéz azonnal észlelni és ellenőrizni a hibákat. A problémák gyakran csak működés közben, vagy a fejlesztési ciklusban derülnek ki.</a:t>
            </a:r>
          </a:p>
          <a:p>
            <a:r>
              <a:rPr lang="hu-HU" dirty="0"/>
              <a:t>Tesztelési korlátok: Mivel a szoftverek tesztelése sok esetben nem tud minden lehetséges hibát feltárni, a hibák észlelésének lehetősége gyakran a fejlesztési fázisra korlátozódik.</a:t>
            </a:r>
          </a:p>
          <a:p>
            <a:r>
              <a:rPr lang="hu-HU" dirty="0"/>
              <a:t>Folyamatos fejlesztés és frissítések: A szoftvereket folyamatosan frissítik és fejlesztik, ami újabb hibák bevezetését eredményezheti, miközben a meglévő hibák javítása történik.</a:t>
            </a:r>
          </a:p>
          <a:p>
            <a:r>
              <a:rPr lang="hu-HU" dirty="0"/>
              <a:t>Kompatibilitás és integrációs kihívások: A szoftverek gyakran más rendszerekkel, platformokkal és eszközökkel integrálódnak, ami növeli a hibalehetőségek számát, különösen ha ezek a rendszerek eltérő szabványokat használnak.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A szoftverek minőségének egyedi jellemzői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u-HU" dirty="0"/>
              <a:t>Felhasználói követelmények változékonysága: A felhasználói igények és elvárások idővel változnak, ezért a szoftvereknek alkalmazkodniuk kell ezekhez, ami újabb kihívásokat jelent a minőség megőrzése szempontjából.</a:t>
            </a:r>
          </a:p>
          <a:p>
            <a:r>
              <a:rPr lang="hu-HU" dirty="0"/>
              <a:t>Emberi tényező: A fejlesztők és tesztelők szakértelme, tapasztalata és koncentrációja szintén nagy hatással van a szoftver minőségére. Hibák előfordulhatnak a tervezési, kódolási vagy tesztelési folyamat során is.</a:t>
            </a:r>
          </a:p>
          <a:p>
            <a:r>
              <a:rPr lang="hu-HU" dirty="0"/>
              <a:t>Biztonsági kérdések: A szoftverek biztonságának biztosítása kritikus, különösen érzékeny adatokat kezelő rendszerek esetén. A sebezhetőségek észlelése és kezelése alapvető fontosságú a minőség fenntartásához.</a:t>
            </a:r>
          </a:p>
          <a:p>
            <a:r>
              <a:rPr lang="hu-HU" dirty="0"/>
              <a:t>Használhatóság és felhasználói élmény: A felhasználók által érzékelt minőség gyakran a szoftver használhatóságán és felhasználói élményén alapul, amely nehezen mérhető, de rendkívül fontos tényező.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846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A szoftverek minőségének egyedi jellemzői</a:t>
            </a:r>
            <a:endParaRPr lang="en-US" dirty="0"/>
          </a:p>
        </p:txBody>
      </p:sp>
      <p:graphicFrame>
        <p:nvGraphicFramePr>
          <p:cNvPr id="2" name="Táblázat 1">
            <a:extLst>
              <a:ext uri="{FF2B5EF4-FFF2-40B4-BE49-F238E27FC236}">
                <a16:creationId xmlns:a16="http://schemas.microsoft.com/office/drawing/2014/main" id="{FD9DF0E0-1D18-D4CC-2D1F-6D16BD93D6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43012"/>
              </p:ext>
            </p:extLst>
          </p:nvPr>
        </p:nvGraphicFramePr>
        <p:xfrm>
          <a:off x="628650" y="2069624"/>
          <a:ext cx="7886700" cy="38633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122217615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78423302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29289253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u-HU" b="1"/>
                        <a:t>Jellemző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u-HU" b="1"/>
                        <a:t>Szoftvertermékek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u-HU" b="1" dirty="0"/>
                        <a:t>Egyéb ipari termékek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56412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u-HU" b="1" dirty="0"/>
                        <a:t>Komplexitás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u-HU" dirty="0"/>
                        <a:t>Általában nagyon összetett termékek, amelyek rendkívül sok működési lehetőséget tesznek lehetővé.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u-HU"/>
                        <a:t>A komplexitás mértéke jóval alacsonyabb, legfeljebb néhány ezer működési lehetőséggel.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30974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u-HU" b="1"/>
                        <a:t>A termék láthatósága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u-HU"/>
                        <a:t>Nem kézzelfogható, „láthatatlan” termék, ezért a hibák vagy hiányosságok szemrevételezéssel nem észlelhetők (pl. a szoftvert tartalmazó adathordozó vizsgálatával).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u-HU"/>
                        <a:t>Látható, fizikai termék, ezért számos hiba szemrevételezéssel hatékonyan felismerhető.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37952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u-HU" b="1" dirty="0"/>
                        <a:t>A fejlesztési és gyártási folyamat jellege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u-HU"/>
                        <a:t>A hibák felismerésére alapvetően egyetlen szakaszban, a termék fejlesztése során van lehetőség.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u-HU" dirty="0"/>
                        <a:t>A hibák felismerésére a fejlesztési és gyártási folyamat minden szakaszában lehetőség van: termékfejlesztés, gyártástervezés, gyártás.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6016192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A szoftverhibák tipikus okai</a:t>
            </a: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400" dirty="0"/>
              <a:t>Hibás követelménymeghatározás</a:t>
            </a:r>
          </a:p>
          <a:p>
            <a:r>
              <a:rPr lang="hu-HU" sz="2400" dirty="0"/>
              <a:t>Ügyfél-fejlesztő közötti kommunikációs hibák</a:t>
            </a:r>
          </a:p>
          <a:p>
            <a:r>
              <a:rPr lang="hu-HU" sz="2400" dirty="0"/>
              <a:t>Szándékos eltérések a szoftverkövetelményektől</a:t>
            </a:r>
          </a:p>
          <a:p>
            <a:r>
              <a:rPr lang="hu-HU" sz="2400" dirty="0"/>
              <a:t>Logikai tervezési hibák</a:t>
            </a:r>
          </a:p>
          <a:p>
            <a:r>
              <a:rPr lang="hu-HU" sz="2400" dirty="0"/>
              <a:t>Kódolási hibák</a:t>
            </a:r>
          </a:p>
          <a:p>
            <a:r>
              <a:rPr lang="hu-HU" sz="2400" dirty="0"/>
              <a:t>Dokumentációs és kódolási utasítások be nem tartása</a:t>
            </a:r>
          </a:p>
          <a:p>
            <a:r>
              <a:rPr lang="hu-HU" sz="2400" dirty="0"/>
              <a:t>A tesztelési folyamat hiányosságai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/>
              <a:t>Hibás követelménymeghatározás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sz="2400" dirty="0"/>
              <a:t>Hibás követelménymeghatározás: Ha a követelményeket tévesen definiálják, az egész fejlesztési folyamat során hibák keletkezhetnek, mivel a fejlesztők nem pontos iránymutatás alapján dolgoznak</a:t>
            </a:r>
          </a:p>
          <a:p>
            <a:r>
              <a:rPr lang="hu-HU" sz="2400" dirty="0"/>
              <a:t>Hiányos követelmények: Amikor kritikus követelmények kimaradnak a specifikációból, a végeredmény nem lesz teljes, és a szoftver nem fogja ellátni az elvárt funkciókat. A nem teljes követelmények félreértésekhez és hibákhoz vezetnek, mivel a fejlesztők számára nem egyértelmű, milyen feladatokat kell pontosan elvégezni, illetve mely funkciókat kell implementálni.</a:t>
            </a:r>
          </a:p>
          <a:p>
            <a:r>
              <a:rPr lang="hu-HU" sz="2400" dirty="0"/>
              <a:t>Szükségtelen követelmények: Amikor olyan funkciókat is beépítenek a szoftverbe, amelyekre nincs tényleges szükség, ezek felesleges bonyolultságot, erőforrás-pazarlást okozhatnak, és további hibalehetőségeket teremthetnek.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/>
              <a:t>Hibás követelménymeghatározás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u-HU" sz="2400" dirty="0"/>
              <a:t>Követelmények változása a fejlesztés során: A követelmények változása a fejlesztési folyamat közben szintén hibákhoz vezethet, ha a változások nincsenek megfelelően kommunikálva vagy implementálva.</a:t>
            </a:r>
          </a:p>
          <a:p>
            <a:r>
              <a:rPr lang="hu-HU" sz="2400" dirty="0"/>
              <a:t>Követelmények félreértelmezése: Ha a fejlesztők vagy más érintettek félreértelmezik a követelményeket, az hibás funkciókat vagy nem kívánt működést eredményezhet.</a:t>
            </a:r>
          </a:p>
          <a:p>
            <a:r>
              <a:rPr lang="hu-HU" sz="2400" dirty="0"/>
              <a:t>Felhasználói igények és követelmények közötti különbség: Gyakran előfordul, hogy az, amit a felhasználók igényelnek, és amit végül követelményként rögzítenek, nem teljesen fedi egymást, ami a végső termék minőségére és használhatóságára is hatással lehet.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06095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/>
              <a:t>Ügyfél-fejlesztő közötti kommunikációs hibák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u-HU" sz="2400" dirty="0"/>
              <a:t>Az ügyfél követelményeinek dokumentumának félreértése: Amikor a fejlesztők félreértelmezik az ügyfél által megadott követelményeket, a szoftver végső változata nem felel meg az elvárásoknak. Ez gyakran akkor fordul elő, ha a dokumentáció nem egyértelmű, vagy ha a fejlesztők és az ügyfél másképp értelmezik a leírtakat.</a:t>
            </a:r>
          </a:p>
          <a:p>
            <a:r>
              <a:rPr lang="hu-HU" sz="2400" dirty="0"/>
              <a:t>Kommunikációs hibák az ügyfél-fejlesztő megbeszélések során: A megbeszélések során előfordulhat, hogy az ügyfél és a fejlesztő nem ugyanazt értik egy adott követelmény alatt. Ez félreértésekhez vezethet, amelyek később a szoftver funkcionalitásában jelentkező hibák formájában jelennek meg.</a:t>
            </a:r>
          </a:p>
          <a:p>
            <a:r>
              <a:rPr lang="hu-HU" sz="2400" dirty="0"/>
              <a:t>Az ügyfél követelménymódosításainak félreértelmezése: Ha az ügyfél változtatásokat kér a követelményekben, de ezeket a fejlesztők nem megfelelően értelmezik vagy alkalmazzák, a végeredmény eltérhet az ügyfél elvárásaitól. A változások megfelelő kezelése és dokumentálása elengedhetetlen a pontos megvalósítás érdekében.</a:t>
            </a:r>
          </a:p>
          <a:p>
            <a:r>
              <a:rPr lang="hu-HU" sz="2400" dirty="0"/>
              <a:t>Nyelvi vagy kulturális különbségek: Ha az ügyfél és a fejlesztők eltérő nyelvi vagy kulturális háttérrel rendelkeznek, ezek további félreértéseket okozhatnak, különösen a finomabb követelmények vagy elvárások esetében.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/>
              <a:t>Ügyfél-fejlesztő közötti kommunikációs hibák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u-HU" sz="2400" dirty="0"/>
              <a:t>Hiányos vagy homályos követelmények: Az ügyfél által adott követelmények nem mindig egyértelműek vagy részletesek. A hiányos információk félreértéshez és hibás fejlesztéshez vezethetnek, hacsak nem történik megfelelő visszajelzés és pontosítás.</a:t>
            </a:r>
          </a:p>
          <a:p>
            <a:r>
              <a:rPr lang="hu-HU" sz="2400" dirty="0"/>
              <a:t>Visszajelzés hiánya: A fejlesztők és az ügyfelek közötti kommunikáció nem mindig folyamatos, így ha az ügyfél nem ad időben visszajelzést a fejlesztés előrehaladásáról, a félreértések csak később derülnek ki, amikor nehezebb korrigálni a hibákat.</a:t>
            </a:r>
          </a:p>
          <a:p>
            <a:r>
              <a:rPr lang="hu-HU" sz="2400" dirty="0"/>
              <a:t>Dokumentáció frissítésének elmulasztása: Az ügyfél követelményeinek változásai gyakran nem kerülnek azonnal dokumentálásra, ami zavart okozhat a fejlesztési folyamatban. Ez hibás végtermékhez vagy funkciók hiányához vezethet.</a:t>
            </a:r>
          </a:p>
          <a:p>
            <a:r>
              <a:rPr lang="hu-HU" sz="2400" dirty="0"/>
              <a:t>Nem megfelelő kérdésfeltevés a fejlesztők részéről: A fejlesztők olykor nem tesznek fel elég pontos kérdéseket az ügyféllel kapcsolatban, ami ahhoz vezethet, hogy az igényeket helytelenül értelmezik, és így hibás szoftvert készítenek.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07976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/>
              <a:t>Szándékos eltérések a szoftverkövetelményektől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sz="2400" dirty="0"/>
              <a:t>A fejlesztő korábbi projektekből származó szoftvermodulokat használ újra anélkül, hogy alaposan elemezné azokat a változtatásokat, amelyek szükségesek a követelmények teljesítéséhez: Ha a fejlesztő korábbi kódokat vagy modulokat újrahasznosít anélkül, hogy átnézné, vajon azok megfelelnek-e az új projekt követelményeinek, hibákhoz vezethet, mivel a régi megoldások nem mindig kompatibilisek az új igényekkel.</a:t>
            </a:r>
          </a:p>
          <a:p>
            <a:r>
              <a:rPr lang="hu-HU" sz="2400" dirty="0"/>
              <a:t>Idő- vagy pénzhiány miatt a fejlesztő kihagy bizonyos funkciókat a nyomás kezelése érdekében: Amikor a fejlesztők időhiánnyal vagy szűkös költségvetéssel szembesülnek, előfordulhat, hogy nem valósítanak meg minden előírt funkciót, hogy tartani tudják a határidőt. Ez kompromisszumokhoz és nem teljes termékhez vezethet.</a:t>
            </a:r>
          </a:p>
          <a:p>
            <a:r>
              <a:rPr lang="hu-HU" sz="2400" dirty="0"/>
              <a:t>A fejlesztő az ügyfél tudta nélkül jóváhagyatlan fejlesztéseket hajt végre a szoftveren: Előfordulhat, hogy a fejlesztő úgy végez módosításokat vagy fejlesztéseket a szoftveren, hogy nem egyeztet az ügyféllel, ami konfliktushoz vezethet, ha a végeredmény eltér az ügyfél elképzeléseitől vagy igényeitől.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dirty="0"/>
              <a:t>Logikai tervezési hibák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</a:pPr>
            <a:r>
              <a:rPr lang="hu-HU" sz="2400" dirty="0"/>
              <a:t>Hibás algoritmusok :Ha a követelményeket hibás algoritmusok alapján határozzák meg, akkor a szoftver fejlesztése során nem megfelelő logikát használnak, ami hibákhoz vezethet a működés során. Még ha egy algoritmus működőképes is, helytelen optimalizálás esetén nem biztos, hogy a legjobb teljesítményt nyújtja, ami lassú vagy erőforrás-pazarló szoftverhez vezethet.</a:t>
            </a:r>
          </a:p>
          <a:p>
            <a:pPr>
              <a:lnSpc>
                <a:spcPct val="90000"/>
              </a:lnSpc>
            </a:pPr>
            <a:r>
              <a:rPr lang="hu-HU" sz="2400" dirty="0"/>
              <a:t>Sorrendhiba: A rossz sorrendben történő folyamatvégrehajtás adatkonzisztencia problémákat okozhat, és akár adatvesztést vagy helytelen eredményeket is eredményezhet, különösen összetett rendszerekben</a:t>
            </a:r>
          </a:p>
          <a:p>
            <a:pPr>
              <a:lnSpc>
                <a:spcPct val="90000"/>
              </a:lnSpc>
            </a:pPr>
            <a:r>
              <a:rPr lang="hu-HU" sz="2400" dirty="0"/>
              <a:t>Hibás határfeltételek meghatározása: A határfeltételek (pl. maximális vagy minimális értékek) hibás meghatározása gyakran vezethet hibákhoz a rendszer működése során, például túlcsordulás vagy érvénytelen adatbevitel esetén.</a:t>
            </a:r>
          </a:p>
          <a:p>
            <a:pPr>
              <a:lnSpc>
                <a:spcPct val="90000"/>
              </a:lnSpc>
            </a:pPr>
            <a:r>
              <a:rPr lang="hu-HU" sz="2400" dirty="0"/>
              <a:t>A speciális esetek hibái (hibakezelés és speciális állapotok kezelésének hiánya):Ha a rendszer nem kezeli megfelelően a különleges eseteket vagy hibás bemeneteket, az összeomláshoz vagy váratlan működéshez vezethet. A hibakezelés és az állapotok figyelése elengedhetetlen a megbízható szoftver működéséhez. </a:t>
            </a:r>
          </a:p>
          <a:p>
            <a:pPr>
              <a:lnSpc>
                <a:spcPct val="90000"/>
              </a:lnSpc>
            </a:pPr>
            <a:r>
              <a:rPr lang="hu-HU" sz="2400" dirty="0"/>
              <a:t>Állapotok kezelésének hibája: A szoftverek gyakran több állapotot kezelnek (például bejelentkezve, kilépve, várakozó állapotban), és ha ezek nem megfelelően vannak kezelve, az hibás működést okozhat, például a felhasználók nem tudnak kilépni a rendszerből, vagy hibás adatokkal dolgoznak.</a:t>
            </a:r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dirty="0"/>
              <a:t>Kódolási hibák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sz="2400" dirty="0"/>
              <a:t>A tervezési dokumentumok félreértése: A fejlesztők nem megfelelően értelmezhetik a tervezési dokumentumokat, ami hibás funkciók megvalósításához vagy nem megfelelő architektúrához vezethet.</a:t>
            </a:r>
          </a:p>
          <a:p>
            <a:r>
              <a:rPr lang="hu-HU" sz="2400" dirty="0"/>
              <a:t>Nyelvi hibák: A dokumentációban vagy a kommunikációban előforduló nyelvi hibák félreértéseket okozhatnak a fejlesztési folyamat során, különösen, ha a csapat különböző anyanyelvű tagokból áll.</a:t>
            </a:r>
          </a:p>
          <a:p>
            <a:r>
              <a:rPr lang="hu-HU" sz="2400" dirty="0"/>
              <a:t>Fejlesztői eszközök hibái: A használt fejlesztői eszközök, például IDE-k vagy verziókezelő rendszerek hibái nehézségeket okozhatnak a kódolás, hibakeresés és a projekt menedzsment során.</a:t>
            </a:r>
          </a:p>
          <a:p>
            <a:r>
              <a:rPr lang="hu-HU" sz="2400" dirty="0"/>
              <a:t>Adathibák: A helytelenül bevitt vagy tárolt adatok hibás szoftverműködést eredményezhetnek, ami adatvesztéshez vagy pontatlan számításokhoz vezethet.</a:t>
            </a:r>
          </a:p>
          <a:p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dirty="0"/>
              <a:t>Kódolási hibák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u-HU" sz="2400" dirty="0"/>
              <a:t>Adatreprezentációs hiba: Ha az adatokat nem megfelelően jelenítik meg a rendszerben (pl. helytelen formátum, nem megfelelő kódolás), az hibás működést vagy helytelen információt eredményezhet a felhasználók számára.</a:t>
            </a:r>
          </a:p>
          <a:p>
            <a:r>
              <a:rPr lang="hu-HU" sz="2400" dirty="0"/>
              <a:t>Nem megfelelő formátumkezelés: Az adatok helytelen formátumok közötti átalakítása vagy megjelenítése súlyos problémákat okozhat a felhasználói élményben, különösen ha az információ helytelenül jelenik meg vagy nem olvasható.</a:t>
            </a:r>
          </a:p>
          <a:p>
            <a:r>
              <a:rPr lang="hu-HU" sz="2400" dirty="0"/>
              <a:t>Egyéb technikai hibák: Számos egyéb hiba, mint például a hálózati hibák, hardverproblémák vagy rendszerkonfigurációs problémák is befolyásolhatják a fejlesztési folyamatot, és hibás működést okozhatnak a szoftverben.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602723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2800" dirty="0"/>
              <a:t>Dokumentációs és kódolási utasítások be nem tartása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411480" indent="-342900"/>
            <a:r>
              <a:rPr lang="hu-HU" sz="2400" b="1" dirty="0"/>
              <a:t>A kódolási/dokumentációs szabványok be nem tartása </a:t>
            </a:r>
            <a:r>
              <a:rPr lang="hu-HU" sz="2400" dirty="0"/>
              <a:t>megnehezíti a szoftver megértését, áttekintését, tesztelését és karbantartását: Ha a fejlesztők nem tartják be a kódolási és dokumentációs szabványokat, az más fejlesztők számára nehézzé teszi a kód megértését, ami hibákhoz vezethet a későbbi karbantartási és fejlesztési szakaszokban. Ezen kívül megnehezíti a szoftver tesztelését és javítását is.</a:t>
            </a:r>
          </a:p>
          <a:p>
            <a:pPr marL="411480" indent="-342900"/>
            <a:r>
              <a:rPr lang="hu-HU" sz="2400" b="1" dirty="0"/>
              <a:t>Szokatlanul nagy számú problémával való megküzdés</a:t>
            </a:r>
            <a:r>
              <a:rPr lang="hu-HU" sz="2400" dirty="0"/>
              <a:t>: Ha egy projekt során túl sok probléma merül fel, a fejlesztők nehezen tudják hatékonyan kezelni őket, ami minőségromláshoz és hibás szoftverhez vezethet.</a:t>
            </a:r>
          </a:p>
          <a:p>
            <a:pPr marL="411480" indent="-342900"/>
            <a:r>
              <a:rPr lang="hu-HU" sz="2400" b="1" dirty="0"/>
              <a:t>Nyugdíjazott vagy előléptetett csapattag</a:t>
            </a:r>
            <a:r>
              <a:rPr lang="hu-HU" sz="2400" dirty="0"/>
              <a:t>: Amikor egy tapasztalt csapattag nyugdíjba vonul vagy előléptetik, az ő tudása és tapasztalata hiányozhat a projektből, ami lassíthatja a fejlesztési folyamatot, és több hibát eredményezhet a hiányzó szakértelem miatt.</a:t>
            </a:r>
          </a:p>
          <a:p>
            <a:pPr marL="411480" indent="-342900"/>
            <a:r>
              <a:rPr lang="hu-HU" sz="2400" b="1" dirty="0"/>
              <a:t>A tervezés megértésének hiánya</a:t>
            </a:r>
            <a:r>
              <a:rPr lang="hu-HU" sz="2400" dirty="0"/>
              <a:t>: Ha a fejlesztők nem értik meg teljesen a szoftver tervezési fázisában rögzített struktúrát és logikát, akkor nehézségeik adódhatnak a szoftver helyes implementálásában, ami hibás funkcionalitáshoz vagy rossz teljesítményhez vezethet.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/>
              <a:t>A tesztelési folyamat hiányosságai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b="1" dirty="0"/>
              <a:t>Nagy számú hiba marad észrevétlen </a:t>
            </a:r>
            <a:r>
              <a:rPr lang="hu-HU" dirty="0"/>
              <a:t>: Ha a hibákat nem észlelik vagy nem javítják időben, ezek a szoftver végső verziójában is fennmaradnak, ami jelentős működési problémákhoz vezethet, és rontja a felhasználói élményt. </a:t>
            </a:r>
          </a:p>
          <a:p>
            <a:r>
              <a:rPr lang="hu-HU" b="1" dirty="0"/>
              <a:t>Hiányos teszttervek miatt sok funkció és állapot teszteletlen marad</a:t>
            </a:r>
            <a:r>
              <a:rPr lang="hu-HU" dirty="0"/>
              <a:t>: Ha a teszttervek nem fedik le a szoftver összes funkcióját és működési állapotát, számos hiba észrevétlen maradhat, ami később problémákat okozhat a használat során.</a:t>
            </a:r>
          </a:p>
          <a:p>
            <a:r>
              <a:rPr lang="hu-HU" b="1" dirty="0"/>
              <a:t>Az észlelt hibák és problémák jelentésének és gyors javításának elmaradása</a:t>
            </a:r>
            <a:r>
              <a:rPr lang="hu-HU" dirty="0"/>
              <a:t>: Ha a fejlesztők vagy tesztelők nem jelentik és nem javítják a hibákat azonnal, ezek a problémák tovább súlyosbodhatnak, és nagyobb hatással lehetnek a szoftver minőségére.</a:t>
            </a:r>
          </a:p>
          <a:p>
            <a:r>
              <a:rPr lang="hu-HU" b="1" dirty="0"/>
              <a:t>Hiányos tesztelés az időhiány miatt</a:t>
            </a:r>
            <a:r>
              <a:rPr lang="hu-HU" dirty="0"/>
              <a:t>: Az időkorlátok miatt előfordulhat, hogy a tesztelés nem fejeződik be teljesen, ami azt eredményezi, hogy a szoftver olyan hibákkal kerül kiadásra, amelyek nem kerültek észlelésre a tesztelési folyamat során. </a:t>
            </a:r>
          </a:p>
          <a:p>
            <a:r>
              <a:rPr lang="hu-HU" b="1" dirty="0"/>
              <a:t>Rejtett hibák hosszú távú következményei</a:t>
            </a:r>
            <a:r>
              <a:rPr lang="hu-HU" dirty="0"/>
              <a:t>: A hibák, amelyeket nem észleltek és nem javítottak, a szoftver élettartama során később váratlan problémákat okozhatnak, amelyek javítása drágább és időigényesebb lehet.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b="1" dirty="0"/>
              <a:t>Szoftver definíció</a:t>
            </a:r>
            <a:br>
              <a:rPr lang="hu-HU" b="1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55576" y="1268760"/>
            <a:ext cx="7772400" cy="4176464"/>
          </a:xfrm>
        </p:spPr>
        <p:txBody>
          <a:bodyPr>
            <a:noAutofit/>
          </a:bodyPr>
          <a:lstStyle/>
          <a:p>
            <a:r>
              <a:rPr lang="hu-HU" sz="1800" dirty="0"/>
              <a:t>IEEE definíció alapján: A szoftverek összetett rendszerek, amelyek nem csak magukból a programokból állnak, hanem olyan eljárásokból és dokumentációkból, amelyek nélkülözhetetlenek a megfelelő működéshez és karbantartáshoz. A szoftverhez kapcsolódó adatok is szerves részei, mivel ezek biztosítják a rendszer megfelelő működéséhez szükséges információkat.</a:t>
            </a:r>
          </a:p>
          <a:p>
            <a:r>
              <a:rPr lang="hu-HU" sz="1800" dirty="0"/>
              <a:t>ISO definíció alapján: Az ISO részletesen meghatározza a szoftver összetevőit. A programkódon túl az eljárások és a dokumentációk is kritikus fontosságúak, mivel ezek támogatják a rendszer folyamatos működését és felügyeletét. A szoftver rendszer működtetéséhez szükséges adatok nélkülözhetetlenek, hiszen ezek biztosítják, hogy a rendszer helyes és megbízható módon </a:t>
            </a:r>
            <a:r>
              <a:rPr lang="hu-HU" sz="1800" dirty="0" err="1"/>
              <a:t>működjön</a:t>
            </a:r>
            <a:r>
              <a:rPr lang="hu-HU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26307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Software errors, faults and failures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1676663"/>
            <a:ext cx="1800200" cy="504055"/>
          </a:xfrm>
        </p:spPr>
        <p:txBody>
          <a:bodyPr>
            <a:normAutofit fontScale="92500"/>
          </a:bodyPr>
          <a:lstStyle/>
          <a:p>
            <a:pPr marL="68580" indent="0">
              <a:buNone/>
            </a:pPr>
            <a:r>
              <a:rPr lang="hu-HU" dirty="0"/>
              <a:t>Software </a:t>
            </a:r>
            <a:r>
              <a:rPr lang="hu-HU" dirty="0" err="1"/>
              <a:t>error</a:t>
            </a:r>
            <a:endParaRPr lang="hu-HU" sz="54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://image.slidesharecdn.com/isebbaanftc1ppt-1223197951280780-9/95/istqb-iseb-lecture-notes-5-728.jpg?cb=12231729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180718"/>
            <a:ext cx="6835698" cy="4602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zövegdoboz 4"/>
          <p:cNvSpPr txBox="1"/>
          <p:nvPr/>
        </p:nvSpPr>
        <p:spPr>
          <a:xfrm>
            <a:off x="2267744" y="1556792"/>
            <a:ext cx="3096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Software fault</a:t>
            </a:r>
            <a:endParaRPr lang="hu-HU" dirty="0"/>
          </a:p>
        </p:txBody>
      </p:sp>
      <p:sp>
        <p:nvSpPr>
          <p:cNvPr id="6" name="Szövegdoboz 5"/>
          <p:cNvSpPr txBox="1"/>
          <p:nvPr/>
        </p:nvSpPr>
        <p:spPr>
          <a:xfrm>
            <a:off x="5364088" y="1534387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>
                <a:solidFill>
                  <a:srgbClr val="FF0000"/>
                </a:solidFill>
              </a:rPr>
              <a:t>Software </a:t>
            </a:r>
            <a:r>
              <a:rPr lang="hu-HU" sz="3600" dirty="0" err="1">
                <a:solidFill>
                  <a:srgbClr val="FF0000"/>
                </a:solidFill>
              </a:rPr>
              <a:t>failure</a:t>
            </a:r>
            <a:endParaRPr lang="hu-HU" sz="3600" dirty="0"/>
          </a:p>
        </p:txBody>
      </p:sp>
    </p:spTree>
    <p:extLst>
      <p:ext uri="{BB962C8B-B14F-4D97-AF65-F5344CB8AC3E}">
        <p14:creationId xmlns:p14="http://schemas.microsoft.com/office/powerpoint/2010/main" val="3810167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  <p:extLst>
    <p:ext uri="{6950BFC3-D8DA-4A85-94F7-54DA5524770B}">
      <p188:commentRel xmlns:p188="http://schemas.microsoft.com/office/powerpoint/2018/8/main" r:id="rId2"/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szoftver minősége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83568" y="1412776"/>
            <a:ext cx="7772400" cy="4392488"/>
          </a:xfrm>
        </p:spPr>
        <p:txBody>
          <a:bodyPr>
            <a:noAutofit/>
          </a:bodyPr>
          <a:lstStyle/>
          <a:p>
            <a:pPr marL="525780" indent="-457200">
              <a:buFont typeface="+mj-lt"/>
              <a:buAutoNum type="arabicPeriod"/>
            </a:pPr>
            <a:r>
              <a:rPr lang="hu-HU" sz="1600" b="1" dirty="0"/>
              <a:t>ISO/IEC 25010 szabvány szerinti definíció:</a:t>
            </a:r>
            <a:br>
              <a:rPr lang="hu-HU" sz="1600" b="1" dirty="0"/>
            </a:br>
            <a:r>
              <a:rPr lang="hu-HU" sz="1600" dirty="0"/>
              <a:t>Az ISO/IEC 25010 szabvány (korábban ISO/IEC 9126) alapján a szoftver minősége a szoftver azon tulajdonságainak összessége, amelyek lehetővé teszik a követelmények kielégítését.</a:t>
            </a:r>
          </a:p>
          <a:p>
            <a:pPr marL="525780" indent="-457200">
              <a:buFont typeface="+mj-lt"/>
              <a:buAutoNum type="arabicPeriod"/>
            </a:pPr>
            <a:r>
              <a:rPr lang="hu-HU" sz="1600" b="1" dirty="0"/>
              <a:t>Felhasználói elégedettség szerinti definíció </a:t>
            </a:r>
            <a:r>
              <a:rPr lang="hu-HU" sz="1600" dirty="0"/>
              <a:t>A szoftver minőségét úgy is lehet definiálni, mint a </a:t>
            </a:r>
            <a:r>
              <a:rPr lang="hu-HU" sz="1600" b="1" dirty="0"/>
              <a:t>felhasználói elégedettség</a:t>
            </a:r>
            <a:r>
              <a:rPr lang="hu-HU" sz="1600" dirty="0"/>
              <a:t> mértékét. Ez a nézőpont azt vizsgálja, hogy a szoftver mennyire felel meg a felhasználók elvárásainak, igényeinek és céljainak. Ha a szoftver könnyen használható, megbízható és kielégíti a felhasználói követelményeket, akkor jó minőségűnek tekinthető.</a:t>
            </a:r>
          </a:p>
          <a:p>
            <a:pPr marL="525780" indent="-457200">
              <a:buFont typeface="+mj-lt"/>
              <a:buAutoNum type="arabicPeriod"/>
            </a:pPr>
            <a:r>
              <a:rPr lang="hu-HU" sz="1600" b="1" dirty="0"/>
              <a:t>Funkcionalitás szerinti definíció </a:t>
            </a:r>
            <a:r>
              <a:rPr lang="hu-HU" sz="1600" dirty="0"/>
              <a:t>A szoftver minősége annak a képessége, hogy teljesíti a specifikációkban meghatározott követelményeket és funkciókat. A jó minőségű szoftver hibamentesen hajtja végre azokat a feladatokat, amelyekre tervezték, anélkül, hogy nem kívánt működést produkálna.</a:t>
            </a:r>
          </a:p>
          <a:p>
            <a:pPr marL="525780" indent="-457200">
              <a:buFont typeface="+mj-lt"/>
              <a:buAutoNum type="arabicPeriod"/>
            </a:pPr>
            <a:r>
              <a:rPr lang="hu-HU" sz="1600" b="1" dirty="0"/>
              <a:t>Műszaki teljesítmény szerinti definíció </a:t>
            </a:r>
            <a:r>
              <a:rPr lang="hu-HU" sz="1600" dirty="0"/>
              <a:t>A szoftver minősége értékelhető műszaki teljesítmény alapján is, például: Az alkalmazás sebessége, stabilitása (összeomlások, hibák gyakorisága)Hatékony memóriakezelése, skálázhatósága (nagy terhelés alatt is stabilan működik) Az ilyen jellegű minőségi meghatározás főleg a mérnöki megközelítést veszi figyelembe.</a:t>
            </a:r>
          </a:p>
          <a:p>
            <a:pPr marL="68580" indent="0">
              <a:buNone/>
            </a:pPr>
            <a:endParaRPr lang="hu-HU" sz="2400" dirty="0"/>
          </a:p>
          <a:p>
            <a:pPr marL="68580" indent="0">
              <a:buNone/>
            </a:pPr>
            <a:endParaRPr lang="hu-HU" sz="2400" dirty="0"/>
          </a:p>
          <a:p>
            <a:pPr marL="6858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011941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szoftver minősége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83568" y="1412776"/>
            <a:ext cx="7772400" cy="4392488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hu-HU" sz="1800" dirty="0"/>
              <a:t>5. </a:t>
            </a:r>
            <a:r>
              <a:rPr lang="hu-HU" sz="1800" b="1" dirty="0"/>
              <a:t>Megbízhatósági definíció </a:t>
            </a:r>
            <a:r>
              <a:rPr lang="hu-HU" sz="1800" dirty="0"/>
              <a:t>A szoftver minőségét a megbízhatóság alapján is meg lehet határozni. Itt a hangsúly azon van, hogy a szoftver milyen mértékben képes hiba nélkül futni egy adott időszakon keresztül, illetve milyen gyorsan lehet helyreállítani egy esetleges hiba után.</a:t>
            </a:r>
          </a:p>
          <a:p>
            <a:pPr marL="68580" indent="0">
              <a:buNone/>
            </a:pPr>
            <a:r>
              <a:rPr lang="hu-HU" sz="1800" dirty="0"/>
              <a:t>6. </a:t>
            </a:r>
            <a:r>
              <a:rPr lang="hu-HU" sz="1800" b="1" dirty="0"/>
              <a:t>Minőség a fejlesztési folyamatok alapján </a:t>
            </a:r>
            <a:r>
              <a:rPr lang="hu-HU" sz="1800" dirty="0"/>
              <a:t>A szoftver minősége a fejlesztési folyamatok minőségén is alapulhat. Egy jól strukturált fejlesztési folyamat, amely szigorú szabványokat és gyakorlatokat követ (például tesztelés, verziókezelés, hibakezelés), javítja a szoftver végleges minőségét. A folyamatminőség biztosítása segít csökkenteni a hibák számát, növeli a szoftver karbantarthatóságát és hosszú távú megbízhatóságát.</a:t>
            </a:r>
          </a:p>
          <a:p>
            <a:pPr marL="68580" indent="0">
              <a:buNone/>
            </a:pPr>
            <a:r>
              <a:rPr lang="hu-HU" sz="1800" dirty="0"/>
              <a:t>7. </a:t>
            </a:r>
            <a:r>
              <a:rPr lang="hu-HU" sz="1800" b="1" dirty="0"/>
              <a:t>Piaci siker szerinti definíció </a:t>
            </a:r>
            <a:r>
              <a:rPr lang="hu-HU" sz="1800" dirty="0"/>
              <a:t>A szoftver minőségét néha annak piaci sikerével is azonosítják. Egy szoftver akkor tekinthető jó minőségűnek, ha a piacon nagy kereslet mutatkozik iránta, sokan használják, és pozitív visszajelzéseket kap. Ez a megközelítés a felhasználói igények kielégítésére és az üzleti sikerre helyezi a hangsúlyt.</a:t>
            </a:r>
          </a:p>
          <a:p>
            <a:pPr marL="68580" indent="0">
              <a:buNone/>
            </a:pPr>
            <a:endParaRPr lang="hu-HU" sz="2400" dirty="0"/>
          </a:p>
          <a:p>
            <a:pPr marL="68580" indent="0">
              <a:buNone/>
            </a:pPr>
            <a:endParaRPr lang="hu-HU" sz="2400" dirty="0"/>
          </a:p>
          <a:p>
            <a:pPr marL="6858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692177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Software Quality Assurance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000" dirty="0"/>
              <a:t>„Az SQA (Szoftver Minőségbiztosítás) egy rendszerezett, tervezett intézkedéssorozat, amely szükséges ahhoz, hogy megfelelő biztonsággal garantálhassuk, hogy a szoftverfejlesztési folyamat vagy egy szoftverrendszer termékének karbantartási folyamata megfeleljen a meghatározott funkcionális és műszaki követelményeknek, valamint a menedzsment elvárásainak, mint például az ütemterv betartása és a költségvetési keretek között való működés.”</a:t>
            </a:r>
          </a:p>
          <a:p>
            <a:r>
              <a:rPr lang="hu-HU" sz="2000" dirty="0"/>
              <a:t>— Daniel Galin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/>
              <a:t>Szoftver minőségbiztosítás céljai</a:t>
            </a: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690688"/>
            <a:ext cx="7772400" cy="3898551"/>
          </a:xfrm>
        </p:spPr>
        <p:txBody>
          <a:bodyPr>
            <a:noAutofit/>
          </a:bodyPr>
          <a:lstStyle/>
          <a:p>
            <a:r>
              <a:rPr lang="hu-HU" sz="2000" dirty="0"/>
              <a:t>Szoftverfejlesztés (folyamat-orientált)</a:t>
            </a:r>
          </a:p>
          <a:p>
            <a:pPr lvl="1"/>
            <a:r>
              <a:rPr lang="hu-HU" sz="1700" dirty="0"/>
              <a:t>Annak biztosítása, hogy a szoftver megfeleljen a funkcionális és műszaki követelményeknek</a:t>
            </a:r>
          </a:p>
          <a:p>
            <a:pPr lvl="1"/>
            <a:r>
              <a:rPr lang="hu-HU" sz="1700" dirty="0"/>
              <a:t>Annak biztosítása, hogy a szoftver megfeleljen a menedzsmenti ütemezési és költségvetési követelményeknek</a:t>
            </a:r>
          </a:p>
          <a:p>
            <a:pPr lvl="1"/>
            <a:r>
              <a:rPr lang="hu-HU" sz="1700" dirty="0"/>
              <a:t>A fejlesztési folyamat és az SQA (Szoftver Minőségbiztosítás) tevékenységek folyamatos javítása a minőség növelése és a költségek egyidejű csökkentése érdekében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dirty="0"/>
              <a:t>Szoftver minőségbiztosítás céljai</a:t>
            </a: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268760"/>
            <a:ext cx="8208912" cy="4392488"/>
          </a:xfrm>
        </p:spPr>
        <p:txBody>
          <a:bodyPr>
            <a:noAutofit/>
          </a:bodyPr>
          <a:lstStyle/>
          <a:p>
            <a:r>
              <a:rPr lang="hu-HU" sz="2000" dirty="0"/>
              <a:t>Szoftverkarbantartás (termék-orientált)</a:t>
            </a:r>
          </a:p>
          <a:p>
            <a:pPr lvl="1"/>
            <a:r>
              <a:rPr lang="hu-HU" sz="1700" dirty="0"/>
              <a:t>Megfelelő biztonsági szint biztosítása annak érdekében, hogy a szoftverkarbantartási tevékenységek megfeleljenek a funkcionális és műszaki követelményeknek.</a:t>
            </a:r>
          </a:p>
          <a:p>
            <a:pPr lvl="1"/>
            <a:r>
              <a:rPr lang="hu-HU" sz="1700" dirty="0"/>
              <a:t>Megfelelő biztonsági szint biztosítása annak érdekében, hogy a szoftverkarbantartási tevékenységek megfeleljenek a menedzsmenti ütemezési és költségvetési követelményeknek.</a:t>
            </a:r>
          </a:p>
          <a:p>
            <a:pPr lvl="1"/>
            <a:r>
              <a:rPr lang="hu-HU" sz="1700" dirty="0"/>
              <a:t>Tevékenységek kezdeményezése és kezelése a szoftverkarbantartás és az SQA (Szoftver Minőségbiztosítás) tevékenységek hatékonyságának javítása érdekében. Ez magában foglalja a funkcionális és menedzsmenti követelmények elérésének javítását, miközben csökkenti a költségeket.</a:t>
            </a:r>
          </a:p>
        </p:txBody>
      </p:sp>
    </p:spTree>
    <p:extLst>
      <p:ext uri="{BB962C8B-B14F-4D97-AF65-F5344CB8AC3E}">
        <p14:creationId xmlns:p14="http://schemas.microsoft.com/office/powerpoint/2010/main" val="39188224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Szoftver minőség jellemzők</a:t>
            </a:r>
            <a:endParaRPr lang="en-US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340768"/>
            <a:ext cx="7772400" cy="4248472"/>
          </a:xfrm>
        </p:spPr>
        <p:txBody>
          <a:bodyPr>
            <a:normAutofit/>
          </a:bodyPr>
          <a:lstStyle/>
          <a:p>
            <a:r>
              <a:rPr lang="hu-HU" sz="2000" b="1" dirty="0"/>
              <a:t>Termék működési tényezők:</a:t>
            </a:r>
            <a:endParaRPr lang="hu-HU" sz="2000" dirty="0"/>
          </a:p>
          <a:p>
            <a:pPr lvl="1"/>
            <a:r>
              <a:rPr lang="hu-HU" sz="1700" dirty="0"/>
              <a:t>Helyesség (</a:t>
            </a:r>
            <a:r>
              <a:rPr lang="hu-HU" sz="1700" dirty="0" err="1"/>
              <a:t>Correctness</a:t>
            </a:r>
            <a:r>
              <a:rPr lang="hu-HU" sz="1700" dirty="0"/>
              <a:t>)</a:t>
            </a:r>
          </a:p>
          <a:p>
            <a:pPr lvl="1"/>
            <a:r>
              <a:rPr lang="hu-HU" sz="1700" dirty="0"/>
              <a:t>Hatékonyság (</a:t>
            </a:r>
            <a:r>
              <a:rPr lang="hu-HU" sz="1700" dirty="0" err="1"/>
              <a:t>Efficiency</a:t>
            </a:r>
            <a:r>
              <a:rPr lang="hu-HU" sz="1700" dirty="0"/>
              <a:t>)</a:t>
            </a:r>
          </a:p>
          <a:p>
            <a:pPr lvl="1"/>
            <a:r>
              <a:rPr lang="hu-HU" sz="1700" dirty="0"/>
              <a:t>Integritás (</a:t>
            </a:r>
            <a:r>
              <a:rPr lang="hu-HU" sz="1700" dirty="0" err="1"/>
              <a:t>Integrity</a:t>
            </a:r>
            <a:r>
              <a:rPr lang="hu-HU" sz="1700" dirty="0"/>
              <a:t>)</a:t>
            </a:r>
          </a:p>
          <a:p>
            <a:pPr lvl="1"/>
            <a:r>
              <a:rPr lang="hu-HU" sz="1700" dirty="0"/>
              <a:t>Használhatóság (</a:t>
            </a:r>
            <a:r>
              <a:rPr lang="hu-HU" sz="1700" dirty="0" err="1"/>
              <a:t>Usability</a:t>
            </a:r>
            <a:r>
              <a:rPr lang="hu-HU" sz="1700" dirty="0"/>
              <a:t>)</a:t>
            </a:r>
          </a:p>
          <a:p>
            <a:r>
              <a:rPr lang="hu-HU" sz="2000" b="1" dirty="0"/>
              <a:t>Termék módosítási tényezők:</a:t>
            </a:r>
            <a:endParaRPr lang="hu-HU" sz="2000" dirty="0"/>
          </a:p>
          <a:p>
            <a:pPr lvl="1"/>
            <a:r>
              <a:rPr lang="hu-HU" sz="1700" dirty="0"/>
              <a:t>Karbantarthatóság (</a:t>
            </a:r>
            <a:r>
              <a:rPr lang="hu-HU" sz="1700" dirty="0" err="1"/>
              <a:t>Maintainability</a:t>
            </a:r>
            <a:r>
              <a:rPr lang="hu-HU" sz="1700" dirty="0"/>
              <a:t>)</a:t>
            </a:r>
          </a:p>
          <a:p>
            <a:pPr lvl="1"/>
            <a:r>
              <a:rPr lang="hu-HU" sz="1700" dirty="0"/>
              <a:t>Rugalmasság (</a:t>
            </a:r>
            <a:r>
              <a:rPr lang="hu-HU" sz="1700" dirty="0" err="1"/>
              <a:t>Flexibility</a:t>
            </a:r>
            <a:r>
              <a:rPr lang="hu-HU" sz="1700" dirty="0"/>
              <a:t>)</a:t>
            </a:r>
          </a:p>
          <a:p>
            <a:pPr lvl="1"/>
            <a:r>
              <a:rPr lang="hu-HU" sz="1700" dirty="0"/>
              <a:t>Tesztelhetőség (</a:t>
            </a:r>
            <a:r>
              <a:rPr lang="hu-HU" sz="1700" dirty="0" err="1"/>
              <a:t>Testability</a:t>
            </a:r>
            <a:r>
              <a:rPr lang="hu-HU" sz="1700" dirty="0"/>
              <a:t>)</a:t>
            </a:r>
          </a:p>
          <a:p>
            <a:r>
              <a:rPr lang="hu-HU" sz="2000" b="1" dirty="0"/>
              <a:t>Termék átmeneti tényezők:</a:t>
            </a:r>
            <a:endParaRPr lang="hu-HU" sz="2000" dirty="0"/>
          </a:p>
          <a:p>
            <a:pPr lvl="1"/>
            <a:r>
              <a:rPr lang="hu-HU" sz="1700" dirty="0"/>
              <a:t>Hordozhatóság (</a:t>
            </a:r>
            <a:r>
              <a:rPr lang="hu-HU" sz="1700" dirty="0" err="1"/>
              <a:t>Portability</a:t>
            </a:r>
            <a:r>
              <a:rPr lang="hu-HU" sz="1700" dirty="0"/>
              <a:t>)</a:t>
            </a:r>
          </a:p>
          <a:p>
            <a:pPr lvl="1"/>
            <a:r>
              <a:rPr lang="hu-HU" sz="1700" dirty="0" err="1"/>
              <a:t>Újrafelhasználhatóság</a:t>
            </a:r>
            <a:r>
              <a:rPr lang="hu-HU" sz="1700" dirty="0"/>
              <a:t> (</a:t>
            </a:r>
            <a:r>
              <a:rPr lang="hu-HU" sz="1700" dirty="0" err="1"/>
              <a:t>Reusability</a:t>
            </a:r>
            <a:r>
              <a:rPr lang="hu-HU" sz="1700" dirty="0"/>
              <a:t>)</a:t>
            </a:r>
          </a:p>
          <a:p>
            <a:pPr lvl="1"/>
            <a:r>
              <a:rPr lang="hu-HU" sz="1700" dirty="0" err="1"/>
              <a:t>Interoperabilitás</a:t>
            </a:r>
            <a:r>
              <a:rPr lang="hu-HU" sz="1700" dirty="0"/>
              <a:t> (</a:t>
            </a:r>
            <a:r>
              <a:rPr lang="hu-HU" sz="1700" dirty="0" err="1"/>
              <a:t>Interoperability</a:t>
            </a:r>
            <a:r>
              <a:rPr lang="hu-HU" sz="1700" dirty="0"/>
              <a:t>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b="1" dirty="0"/>
              <a:t>Termék működési tényezők</a:t>
            </a:r>
            <a:endParaRPr lang="en-US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340768"/>
            <a:ext cx="7772400" cy="4648200"/>
          </a:xfrm>
        </p:spPr>
        <p:txBody>
          <a:bodyPr>
            <a:normAutofit/>
          </a:bodyPr>
          <a:lstStyle/>
          <a:p>
            <a:pPr marL="68580" indent="0">
              <a:lnSpc>
                <a:spcPct val="90000"/>
              </a:lnSpc>
              <a:buNone/>
            </a:pPr>
            <a:r>
              <a:rPr lang="en-US" sz="2400" dirty="0" err="1"/>
              <a:t>Helyesség</a:t>
            </a:r>
            <a:r>
              <a:rPr lang="en-US" sz="2400" dirty="0"/>
              <a:t>:</a:t>
            </a:r>
            <a:r>
              <a:rPr lang="hu-HU" sz="2400" dirty="0"/>
              <a:t> a szoftver elvárt kimenete (lista)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hu-HU" sz="1800" dirty="0"/>
              <a:t>A kimenet célja (pl. piros riasztás, amikor a hőmérséklet eléri a 100 °C-ot)</a:t>
            </a:r>
          </a:p>
          <a:p>
            <a:pPr>
              <a:lnSpc>
                <a:spcPct val="90000"/>
              </a:lnSpc>
            </a:pPr>
            <a:r>
              <a:rPr lang="hu-HU" sz="1800" dirty="0"/>
              <a:t>A kimenet elvárt pontossága (pl. a kimenet pontatlanságának mértéke nem haladhatja meg az 1%-ot)</a:t>
            </a:r>
          </a:p>
          <a:p>
            <a:pPr>
              <a:lnSpc>
                <a:spcPct val="90000"/>
              </a:lnSpc>
            </a:pPr>
            <a:r>
              <a:rPr lang="hu-HU" sz="1800" dirty="0"/>
              <a:t>A kimeneti információ teljessége (pl. az adatok hiányának valószínűsége kevesebb mint 1%)</a:t>
            </a:r>
          </a:p>
          <a:p>
            <a:pPr>
              <a:lnSpc>
                <a:spcPct val="90000"/>
              </a:lnSpc>
            </a:pPr>
            <a:r>
              <a:rPr lang="hu-HU" sz="1800" dirty="0"/>
              <a:t>Az információ naprakészsége (pl. az információ frissítése legfeljebb 2 másodperc alatt megtörténik)</a:t>
            </a:r>
          </a:p>
          <a:p>
            <a:pPr>
              <a:lnSpc>
                <a:spcPct val="90000"/>
              </a:lnSpc>
            </a:pPr>
            <a:r>
              <a:rPr lang="hu-HU" sz="1800" dirty="0"/>
              <a:t>Az információ elérhetősége (pl. a lekérdezések válaszideje átlagosan kevesebb mint 2 másodperc lesz)</a:t>
            </a:r>
          </a:p>
          <a:p>
            <a:pPr>
              <a:lnSpc>
                <a:spcPct val="90000"/>
              </a:lnSpc>
            </a:pPr>
            <a:r>
              <a:rPr lang="hu-HU" sz="1800" dirty="0"/>
              <a:t>Előírt szabványok és irányelvek (a szoftvernek és dokumentációjának meg kell felelnie az ügyfél által meghatározott irányelveknek)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b="1" dirty="0"/>
              <a:t>Termék működési tényezők</a:t>
            </a:r>
            <a:endParaRPr lang="en-US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err="1"/>
              <a:t>Hatékonyság:hardver</a:t>
            </a:r>
            <a:r>
              <a:rPr lang="en-US" sz="2400" dirty="0"/>
              <a:t> </a:t>
            </a:r>
            <a:r>
              <a:rPr lang="en-US" sz="2400" dirty="0" err="1"/>
              <a:t>erőforrások</a:t>
            </a:r>
            <a:r>
              <a:rPr lang="en-US" sz="2400" dirty="0"/>
              <a:t>, </a:t>
            </a:r>
            <a:r>
              <a:rPr lang="en-US" sz="2400" dirty="0" err="1"/>
              <a:t>amelyek</a:t>
            </a:r>
            <a:r>
              <a:rPr lang="en-US" sz="2400" dirty="0"/>
              <a:t> </a:t>
            </a:r>
            <a:r>
              <a:rPr lang="en-US" sz="2400" dirty="0" err="1"/>
              <a:t>szükségesek</a:t>
            </a:r>
            <a:r>
              <a:rPr lang="en-US" sz="2400" dirty="0"/>
              <a:t> a </a:t>
            </a:r>
            <a:r>
              <a:rPr lang="en-US" sz="2400" dirty="0" err="1"/>
              <a:t>követelmények</a:t>
            </a:r>
            <a:r>
              <a:rPr lang="en-US" sz="2400" dirty="0"/>
              <a:t> </a:t>
            </a:r>
            <a:r>
              <a:rPr lang="en-US" sz="2400" dirty="0" err="1"/>
              <a:t>teljesítéséhez</a:t>
            </a:r>
            <a:endParaRPr lang="hu-HU" sz="2400" dirty="0"/>
          </a:p>
          <a:p>
            <a:pPr lvl="2"/>
            <a:r>
              <a:rPr lang="en-US" sz="2000" dirty="0" err="1"/>
              <a:t>memória</a:t>
            </a:r>
            <a:r>
              <a:rPr lang="en-US" sz="2000" dirty="0"/>
              <a:t>,</a:t>
            </a:r>
          </a:p>
          <a:p>
            <a:pPr lvl="2"/>
            <a:r>
              <a:rPr lang="en-US" sz="2000" dirty="0" err="1"/>
              <a:t>tárhely</a:t>
            </a:r>
            <a:r>
              <a:rPr lang="en-US" sz="2000" dirty="0"/>
              <a:t>,</a:t>
            </a:r>
          </a:p>
          <a:p>
            <a:pPr lvl="2"/>
            <a:r>
              <a:rPr lang="en-US" sz="2000" dirty="0"/>
              <a:t>CPU </a:t>
            </a:r>
            <a:r>
              <a:rPr lang="en-US" sz="2000" dirty="0" err="1"/>
              <a:t>sebesség</a:t>
            </a:r>
            <a:r>
              <a:rPr lang="en-US" sz="2000" dirty="0"/>
              <a:t>,</a:t>
            </a:r>
          </a:p>
          <a:p>
            <a:pPr lvl="2"/>
            <a:r>
              <a:rPr lang="en-US" sz="2000" dirty="0" err="1"/>
              <a:t>adatkommunikációs</a:t>
            </a:r>
            <a:r>
              <a:rPr lang="en-US" sz="2000" dirty="0"/>
              <a:t> </a:t>
            </a:r>
            <a:r>
              <a:rPr lang="en-US" sz="2000" dirty="0" err="1"/>
              <a:t>képesség</a:t>
            </a:r>
            <a:r>
              <a:rPr lang="en-US" sz="2000" dirty="0"/>
              <a:t>,</a:t>
            </a:r>
          </a:p>
          <a:p>
            <a:pPr lvl="2"/>
            <a:r>
              <a:rPr lang="en-US" sz="2000" dirty="0" err="1"/>
              <a:t>akkumulátor</a:t>
            </a:r>
            <a:r>
              <a:rPr lang="en-US" sz="2000" dirty="0"/>
              <a:t>, </a:t>
            </a:r>
            <a:r>
              <a:rPr lang="en-US" sz="2000" dirty="0" err="1"/>
              <a:t>stb</a:t>
            </a:r>
            <a:r>
              <a:rPr lang="en-US" sz="2000" dirty="0"/>
              <a:t>.</a:t>
            </a:r>
            <a:endParaRPr lang="en-US" sz="2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b="1" dirty="0"/>
              <a:t>Termék működési tényezők</a:t>
            </a:r>
            <a:endParaRPr lang="en-US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/>
              <a:t>Megbízhatóság</a:t>
            </a:r>
            <a:r>
              <a:rPr lang="en-US" sz="2400" dirty="0"/>
              <a:t>:</a:t>
            </a:r>
          </a:p>
          <a:p>
            <a:pPr lvl="1"/>
            <a:r>
              <a:rPr lang="en-US" sz="2400" dirty="0" err="1"/>
              <a:t>Meghatározza</a:t>
            </a:r>
            <a:r>
              <a:rPr lang="en-US" sz="2400" dirty="0"/>
              <a:t> a </a:t>
            </a:r>
            <a:r>
              <a:rPr lang="en-US" sz="2400" dirty="0" err="1"/>
              <a:t>szoftverrendszer</a:t>
            </a:r>
            <a:r>
              <a:rPr lang="en-US" sz="2400" dirty="0"/>
              <a:t> </a:t>
            </a:r>
            <a:r>
              <a:rPr lang="en-US" sz="2400" dirty="0" err="1"/>
              <a:t>megengedett</a:t>
            </a:r>
            <a:r>
              <a:rPr lang="en-US" sz="2400" dirty="0"/>
              <a:t> </a:t>
            </a:r>
            <a:r>
              <a:rPr lang="en-US" sz="2400" dirty="0" err="1"/>
              <a:t>maximális</a:t>
            </a:r>
            <a:r>
              <a:rPr lang="en-US" sz="2400" dirty="0"/>
              <a:t> </a:t>
            </a:r>
            <a:r>
              <a:rPr lang="en-US" sz="2400" dirty="0" err="1"/>
              <a:t>hibaarányát</a:t>
            </a:r>
            <a:endParaRPr lang="en-US" sz="2400" dirty="0"/>
          </a:p>
          <a:p>
            <a:pPr lvl="1"/>
            <a:r>
              <a:rPr lang="en-US" sz="2400" dirty="0" err="1"/>
              <a:t>Fókuszálhat</a:t>
            </a:r>
            <a:r>
              <a:rPr lang="en-US" sz="2400" dirty="0"/>
              <a:t> </a:t>
            </a:r>
            <a:r>
              <a:rPr lang="en-US" sz="2400" dirty="0" err="1"/>
              <a:t>az</a:t>
            </a:r>
            <a:r>
              <a:rPr lang="en-US" sz="2400" dirty="0"/>
              <a:t> </a:t>
            </a:r>
            <a:r>
              <a:rPr lang="en-US" sz="2400" dirty="0" err="1"/>
              <a:t>egész</a:t>
            </a:r>
            <a:r>
              <a:rPr lang="en-US" sz="2400" dirty="0"/>
              <a:t> </a:t>
            </a:r>
            <a:r>
              <a:rPr lang="en-US" sz="2400" dirty="0" err="1"/>
              <a:t>rendszerre</a:t>
            </a:r>
            <a:r>
              <a:rPr lang="en-US" sz="2400" dirty="0"/>
              <a:t> </a:t>
            </a:r>
            <a:r>
              <a:rPr lang="en-US" sz="2400" dirty="0" err="1"/>
              <a:t>vagy</a:t>
            </a:r>
            <a:r>
              <a:rPr lang="en-US" sz="2400" dirty="0"/>
              <a:t> </a:t>
            </a:r>
            <a:r>
              <a:rPr lang="en-US" sz="2400" dirty="0" err="1"/>
              <a:t>csak</a:t>
            </a:r>
            <a:r>
              <a:rPr lang="en-US" sz="2400" dirty="0"/>
              <a:t> </a:t>
            </a:r>
            <a:r>
              <a:rPr lang="en-US" sz="2400" dirty="0" err="1"/>
              <a:t>egy</a:t>
            </a:r>
            <a:r>
              <a:rPr lang="en-US" sz="2400" dirty="0"/>
              <a:t> </a:t>
            </a:r>
            <a:r>
              <a:rPr lang="en-US" sz="2400" dirty="0" err="1"/>
              <a:t>adott</a:t>
            </a:r>
            <a:r>
              <a:rPr lang="en-US" sz="2400" dirty="0"/>
              <a:t> </a:t>
            </a:r>
            <a:r>
              <a:rPr lang="en-US" sz="2400" dirty="0" err="1"/>
              <a:t>funkcióra</a:t>
            </a:r>
            <a:r>
              <a:rPr lang="en-US" sz="2400" dirty="0"/>
              <a:t>.</a:t>
            </a:r>
          </a:p>
          <a:p>
            <a:pPr lvl="1"/>
            <a:r>
              <a:rPr lang="en-US" sz="2400" dirty="0" err="1"/>
              <a:t>Példa</a:t>
            </a:r>
            <a:r>
              <a:rPr lang="en-US" sz="2400" dirty="0"/>
              <a:t>: </a:t>
            </a:r>
            <a:r>
              <a:rPr lang="en-US" sz="2400" dirty="0" err="1"/>
              <a:t>egy</a:t>
            </a:r>
            <a:r>
              <a:rPr lang="en-US" sz="2400" dirty="0"/>
              <a:t> </a:t>
            </a:r>
            <a:r>
              <a:rPr lang="en-US" sz="2400" dirty="0" err="1"/>
              <a:t>szívmonitor</a:t>
            </a:r>
            <a:r>
              <a:rPr lang="en-US" sz="2400" dirty="0"/>
              <a:t> </a:t>
            </a:r>
            <a:r>
              <a:rPr lang="en-US" sz="2400" dirty="0" err="1"/>
              <a:t>hibaaránya</a:t>
            </a:r>
            <a:r>
              <a:rPr lang="en-US" sz="2400" dirty="0"/>
              <a:t> </a:t>
            </a:r>
            <a:r>
              <a:rPr lang="en-US" sz="2400" dirty="0" err="1"/>
              <a:t>nem</a:t>
            </a:r>
            <a:r>
              <a:rPr lang="en-US" sz="2400" dirty="0"/>
              <a:t> </a:t>
            </a:r>
            <a:r>
              <a:rPr lang="en-US" sz="2400" dirty="0" err="1"/>
              <a:t>haladhatja</a:t>
            </a:r>
            <a:r>
              <a:rPr lang="en-US" sz="2400" dirty="0"/>
              <a:t> meg </a:t>
            </a:r>
            <a:r>
              <a:rPr lang="en-US" sz="2400" dirty="0" err="1"/>
              <a:t>az</a:t>
            </a:r>
            <a:r>
              <a:rPr lang="en-US" sz="2400" dirty="0"/>
              <a:t> 1:20 </a:t>
            </a:r>
            <a:r>
              <a:rPr lang="en-US" sz="2400" dirty="0" err="1"/>
              <a:t>év</a:t>
            </a:r>
            <a:r>
              <a:rPr lang="en-US" sz="2400" dirty="0"/>
              <a:t> </a:t>
            </a:r>
            <a:r>
              <a:rPr lang="en-US" sz="2400" dirty="0" err="1"/>
              <a:t>arányt</a:t>
            </a:r>
            <a:r>
              <a:rPr lang="en-US" sz="2400" dirty="0"/>
              <a:t> (</a:t>
            </a:r>
            <a:r>
              <a:rPr lang="en-US" sz="2400" dirty="0" err="1"/>
              <a:t>azaz</a:t>
            </a:r>
            <a:r>
              <a:rPr lang="en-US" sz="2400" dirty="0"/>
              <a:t> </a:t>
            </a:r>
            <a:r>
              <a:rPr lang="en-US" sz="2400" dirty="0" err="1"/>
              <a:t>legfeljebb</a:t>
            </a:r>
            <a:r>
              <a:rPr lang="en-US" sz="2400" dirty="0"/>
              <a:t> </a:t>
            </a:r>
            <a:r>
              <a:rPr lang="en-US" sz="2400" dirty="0" err="1"/>
              <a:t>egyszer</a:t>
            </a:r>
            <a:r>
              <a:rPr lang="en-US" sz="2400" dirty="0"/>
              <a:t> </a:t>
            </a:r>
            <a:r>
              <a:rPr lang="en-US" sz="2400" dirty="0" err="1"/>
              <a:t>hibásodhat</a:t>
            </a:r>
            <a:r>
              <a:rPr lang="en-US" sz="2400" dirty="0"/>
              <a:t> meg 20 </a:t>
            </a:r>
            <a:r>
              <a:rPr lang="en-US" sz="2400" dirty="0" err="1"/>
              <a:t>év</a:t>
            </a:r>
            <a:r>
              <a:rPr lang="en-US" sz="2400" dirty="0"/>
              <a:t> </a:t>
            </a:r>
            <a:r>
              <a:rPr lang="en-US" sz="2400" dirty="0" err="1"/>
              <a:t>alatt</a:t>
            </a:r>
            <a:r>
              <a:rPr lang="en-US" sz="24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8034054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b="1" dirty="0"/>
              <a:t>Termék működési tényezők</a:t>
            </a:r>
            <a:endParaRPr lang="en-US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u-HU" sz="2400" b="1" dirty="0"/>
              <a:t>Integritás:</a:t>
            </a:r>
          </a:p>
          <a:p>
            <a:r>
              <a:rPr lang="hu-HU" sz="2400" b="1" dirty="0"/>
              <a:t>Biztonság:</a:t>
            </a:r>
            <a:endParaRPr lang="hu-HU" sz="2400" dirty="0"/>
          </a:p>
          <a:p>
            <a:pPr lvl="1"/>
            <a:r>
              <a:rPr lang="hu-HU" sz="2100" dirty="0"/>
              <a:t>Követelmények a jogosulatlan hozzáférés megakadályozására („olvasási jogosultság”)</a:t>
            </a:r>
          </a:p>
          <a:p>
            <a:pPr lvl="1"/>
            <a:r>
              <a:rPr lang="hu-HU" sz="2100" dirty="0"/>
              <a:t>Jogosultságkezelés (pl. „írási jogosultság” korlátozása kulcsfontosságú személyzetre)</a:t>
            </a:r>
          </a:p>
          <a:p>
            <a:r>
              <a:rPr lang="hu-HU" sz="2400" b="1" dirty="0"/>
              <a:t>Biztonságosság (</a:t>
            </a:r>
            <a:r>
              <a:rPr lang="hu-HU" sz="2400" b="1" dirty="0" err="1"/>
              <a:t>Safety</a:t>
            </a:r>
            <a:r>
              <a:rPr lang="hu-HU" sz="2400" b="1" dirty="0"/>
              <a:t>):</a:t>
            </a:r>
            <a:endParaRPr lang="hu-HU" sz="2400" dirty="0"/>
          </a:p>
          <a:p>
            <a:pPr lvl="1"/>
            <a:r>
              <a:rPr lang="hu-HU" sz="2100" dirty="0"/>
              <a:t>Az adatok pontosan a szándék szerint legyenek rögzítve (kölcsönösen kizáró hozzáférés elutasítása)</a:t>
            </a:r>
          </a:p>
          <a:p>
            <a:r>
              <a:rPr lang="hu-HU" sz="2400" b="1" dirty="0"/>
              <a:t>Adatintegritás típusai:</a:t>
            </a:r>
            <a:endParaRPr lang="hu-HU" sz="2400" dirty="0"/>
          </a:p>
          <a:p>
            <a:pPr lvl="1"/>
            <a:r>
              <a:rPr lang="hu-HU" sz="2100" b="1" dirty="0"/>
              <a:t>Egyedi azonosító integritás (</a:t>
            </a:r>
            <a:r>
              <a:rPr lang="hu-HU" sz="2100" b="1" dirty="0" err="1"/>
              <a:t>Entity</a:t>
            </a:r>
            <a:r>
              <a:rPr lang="hu-HU" sz="2100" b="1" dirty="0"/>
              <a:t> </a:t>
            </a:r>
            <a:r>
              <a:rPr lang="hu-HU" sz="2100" b="1" dirty="0" err="1"/>
              <a:t>integrity</a:t>
            </a:r>
            <a:r>
              <a:rPr lang="hu-HU" sz="2100" b="1" dirty="0"/>
              <a:t>):</a:t>
            </a:r>
            <a:r>
              <a:rPr lang="hu-HU" sz="2100" dirty="0"/>
              <a:t> pl. elsődleges kulcsok épsége</a:t>
            </a:r>
          </a:p>
          <a:p>
            <a:pPr lvl="1"/>
            <a:r>
              <a:rPr lang="hu-HU" sz="2100" b="1" dirty="0"/>
              <a:t>Hivatkozási integritás (</a:t>
            </a:r>
            <a:r>
              <a:rPr lang="hu-HU" sz="2100" b="1" dirty="0" err="1"/>
              <a:t>Referential</a:t>
            </a:r>
            <a:r>
              <a:rPr lang="hu-HU" sz="2100" b="1" dirty="0"/>
              <a:t> </a:t>
            </a:r>
            <a:r>
              <a:rPr lang="hu-HU" sz="2100" b="1" dirty="0" err="1"/>
              <a:t>integrity</a:t>
            </a:r>
            <a:r>
              <a:rPr lang="hu-HU" sz="2100" b="1" dirty="0"/>
              <a:t>):</a:t>
            </a:r>
            <a:r>
              <a:rPr lang="hu-HU" sz="2100" dirty="0"/>
              <a:t> idegen kulcsok érvényessége</a:t>
            </a:r>
          </a:p>
          <a:p>
            <a:pPr lvl="1"/>
            <a:r>
              <a:rPr lang="hu-HU" sz="2100" b="1" dirty="0"/>
              <a:t>Tartományintegritás (</a:t>
            </a:r>
            <a:r>
              <a:rPr lang="hu-HU" sz="2100" b="1" dirty="0" err="1"/>
              <a:t>Domain</a:t>
            </a:r>
            <a:r>
              <a:rPr lang="hu-HU" sz="2100" b="1" dirty="0"/>
              <a:t> </a:t>
            </a:r>
            <a:r>
              <a:rPr lang="hu-HU" sz="2100" b="1" dirty="0" err="1"/>
              <a:t>integrity</a:t>
            </a:r>
            <a:r>
              <a:rPr lang="hu-HU" sz="2100" b="1" dirty="0"/>
              <a:t>):</a:t>
            </a:r>
            <a:r>
              <a:rPr lang="hu-HU" sz="2100" dirty="0"/>
              <a:t> megengedett értékkészletek betartása</a:t>
            </a:r>
          </a:p>
          <a:p>
            <a:pPr lvl="1"/>
            <a:r>
              <a:rPr lang="hu-HU" sz="2100" b="1" dirty="0"/>
              <a:t>Felhasználó által definiált integritás (User-</a:t>
            </a:r>
            <a:r>
              <a:rPr lang="hu-HU" sz="2100" b="1" dirty="0" err="1"/>
              <a:t>defined</a:t>
            </a:r>
            <a:r>
              <a:rPr lang="hu-HU" sz="2100" b="1" dirty="0"/>
              <a:t> </a:t>
            </a:r>
            <a:r>
              <a:rPr lang="hu-HU" sz="2100" b="1" dirty="0" err="1"/>
              <a:t>integrity</a:t>
            </a:r>
            <a:r>
              <a:rPr lang="hu-HU" sz="2100" b="1" dirty="0"/>
              <a:t>):</a:t>
            </a:r>
            <a:r>
              <a:rPr lang="hu-HU" sz="2100" dirty="0"/>
              <a:t> egyedi üzleti szabályok betartása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b="1" dirty="0"/>
              <a:t>Termék működési tényezők</a:t>
            </a:r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/>
              <a:t>Használhatóság</a:t>
            </a:r>
            <a:r>
              <a:rPr lang="en-US" dirty="0"/>
              <a:t>:</a:t>
            </a:r>
          </a:p>
          <a:p>
            <a:pPr lvl="1"/>
            <a:r>
              <a:rPr lang="hu-HU" sz="2400" dirty="0"/>
              <a:t>egy új alkalmazott betanításához és a szoftverrendszer működtetéséhez </a:t>
            </a:r>
            <a:r>
              <a:rPr lang="hu-HU" sz="2400"/>
              <a:t>szükséges erőforrások</a:t>
            </a:r>
            <a:endParaRPr lang="hu-HU" sz="2400" dirty="0"/>
          </a:p>
          <a:p>
            <a:pPr lvl="1"/>
            <a:r>
              <a:rPr lang="hu-HU" sz="2400" dirty="0"/>
              <a:t>Például: egy új alkalmazott betanítása a rendszer használatára legfeljebb 2 munkanapot vesz igénybe.</a:t>
            </a:r>
            <a:endParaRPr lang="en-US" sz="2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Termék</a:t>
            </a:r>
            <a:r>
              <a:rPr lang="en-US" dirty="0"/>
              <a:t> </a:t>
            </a:r>
            <a:r>
              <a:rPr lang="en-US" dirty="0" err="1"/>
              <a:t>továbbfejleszthetősége</a:t>
            </a: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1"/>
            <a:ext cx="7772400" cy="348498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u-HU" sz="2400" b="1" dirty="0"/>
              <a:t>Karbantarthatóság (</a:t>
            </a:r>
            <a:r>
              <a:rPr lang="hu-HU" sz="2400" b="1" dirty="0" err="1"/>
              <a:t>Maintainability</a:t>
            </a:r>
            <a:r>
              <a:rPr lang="hu-HU" sz="2400" b="1" dirty="0"/>
              <a:t>):</a:t>
            </a:r>
            <a:endParaRPr lang="hu-HU" sz="2400" dirty="0"/>
          </a:p>
          <a:p>
            <a:pPr marL="0" indent="0">
              <a:buNone/>
            </a:pPr>
            <a:r>
              <a:rPr lang="hu-HU" sz="2400" dirty="0"/>
              <a:t>Meghatározza, hogy mekkora erőfeszítés szükséges a szoftverhibák okainak azonosításához, kijavításához, valamint a javítások sikerességének ellenőrzéséhez.</a:t>
            </a:r>
          </a:p>
          <a:p>
            <a:pPr marL="0" indent="0">
              <a:buNone/>
            </a:pPr>
            <a:r>
              <a:rPr lang="hu-HU" sz="2400" dirty="0"/>
              <a:t>Kapcsolódás:</a:t>
            </a:r>
          </a:p>
          <a:p>
            <a:r>
              <a:rPr lang="hu-HU" sz="2400" dirty="0"/>
              <a:t>a szoftver moduláris felépítéséhez,</a:t>
            </a:r>
          </a:p>
          <a:p>
            <a:r>
              <a:rPr lang="hu-HU" sz="2400" dirty="0"/>
              <a:t>a kézikönyvekhez,</a:t>
            </a:r>
          </a:p>
          <a:p>
            <a:r>
              <a:rPr lang="hu-HU" sz="2400" dirty="0"/>
              <a:t>valamint a dokumentációkhoz.</a:t>
            </a:r>
          </a:p>
          <a:p>
            <a:pPr marL="0" indent="0">
              <a:buNone/>
            </a:pPr>
            <a:r>
              <a:rPr lang="hu-HU" sz="2400" b="1" dirty="0"/>
              <a:t>Például:</a:t>
            </a:r>
          </a:p>
          <a:p>
            <a:pPr marL="0" indent="0">
              <a:buNone/>
            </a:pPr>
            <a:r>
              <a:rPr lang="hu-HU" sz="2400" dirty="0"/>
              <a:t>Egy modul mérete lehetőleg ne haladja meg a képernyőn egy oldalnyi terjedelmet.</a:t>
            </a:r>
          </a:p>
          <a:p>
            <a:pPr marL="0" indent="0">
              <a:buNone/>
            </a:pPr>
            <a:r>
              <a:rPr lang="hu-HU" sz="2400" dirty="0"/>
              <a:t>Meghatározott kódolási szabványokat kell alkalmazni.</a:t>
            </a:r>
          </a:p>
          <a:p>
            <a:pPr lvl="2"/>
            <a:endParaRPr lang="en-US" sz="2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Termék</a:t>
            </a:r>
            <a:r>
              <a:rPr lang="en-US" dirty="0"/>
              <a:t> </a:t>
            </a:r>
            <a:r>
              <a:rPr lang="en-US" dirty="0" err="1"/>
              <a:t>továbbfejleszthetősége</a:t>
            </a: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412776"/>
            <a:ext cx="7772400" cy="4572000"/>
          </a:xfrm>
        </p:spPr>
        <p:txBody>
          <a:bodyPr>
            <a:normAutofit/>
          </a:bodyPr>
          <a:lstStyle/>
          <a:p>
            <a:pPr lvl="0"/>
            <a:r>
              <a:rPr lang="hu-HU" b="1" dirty="0"/>
              <a:t>Rugalmasság (</a:t>
            </a:r>
            <a:r>
              <a:rPr lang="hu-HU" b="1" dirty="0" err="1"/>
              <a:t>Flexibility</a:t>
            </a:r>
            <a:r>
              <a:rPr lang="hu-HU" b="1" dirty="0"/>
              <a:t>):</a:t>
            </a:r>
            <a:endParaRPr lang="hu-HU" dirty="0"/>
          </a:p>
          <a:p>
            <a:pPr lvl="1"/>
            <a:r>
              <a:rPr lang="hu-HU" dirty="0"/>
              <a:t>Azt az erőfeszítést jelenti, amely az adaptív karbantartási tevékenységek támogatásához szükséges.</a:t>
            </a:r>
          </a:p>
          <a:p>
            <a:pPr lvl="1"/>
            <a:r>
              <a:rPr lang="hu-HU" b="1" dirty="0"/>
              <a:t>Példa:</a:t>
            </a:r>
            <a:r>
              <a:rPr lang="hu-HU" dirty="0"/>
              <a:t> annak a munkaidőnek a mennyisége, például embernapokban kifejezve, amely ahhoz szükséges, hogy egy szoftvercsomagot ugyanazon iparág különböző ügyfeleinek igényeihez igazítsanak.</a:t>
            </a:r>
          </a:p>
          <a:p>
            <a:pPr lvl="0"/>
            <a:r>
              <a:rPr lang="hu-HU" b="1" dirty="0"/>
              <a:t>Tesztelhetőség (</a:t>
            </a:r>
            <a:r>
              <a:rPr lang="hu-HU" b="1" dirty="0" err="1"/>
              <a:t>Testability</a:t>
            </a:r>
            <a:r>
              <a:rPr lang="hu-HU" b="1" dirty="0"/>
              <a:t>):</a:t>
            </a:r>
            <a:endParaRPr lang="hu-HU" dirty="0"/>
          </a:p>
          <a:p>
            <a:pPr lvl="1"/>
            <a:r>
              <a:rPr lang="hu-HU" dirty="0"/>
              <a:t>A tesztelhetőségi követelmények közé tartozhatnak az automatikus diagnosztikai ellenőrzések, naplófájlok és egyéb, tesztelést segítő megoldások.</a:t>
            </a:r>
          </a:p>
          <a:p>
            <a:pPr lvl="1"/>
            <a:r>
              <a:rPr lang="hu-HU" b="1" dirty="0"/>
              <a:t>Példa:</a:t>
            </a:r>
            <a:r>
              <a:rPr lang="hu-HU" dirty="0"/>
              <a:t> minden reggel, a termelés megkezdése előtt le kell futtatni egy szabványos tesztet.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Product transition factors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340768"/>
            <a:ext cx="7772400" cy="4392488"/>
          </a:xfrm>
        </p:spPr>
        <p:txBody>
          <a:bodyPr>
            <a:noAutofit/>
          </a:bodyPr>
          <a:lstStyle/>
          <a:p>
            <a:pPr lvl="0"/>
            <a:r>
              <a:rPr lang="hu-HU" b="1" dirty="0"/>
              <a:t>Hordozhatóság (</a:t>
            </a:r>
            <a:r>
              <a:rPr lang="hu-HU" b="1" dirty="0" err="1"/>
              <a:t>Portability</a:t>
            </a:r>
            <a:r>
              <a:rPr lang="hu-HU" b="1" dirty="0"/>
              <a:t>):</a:t>
            </a:r>
            <a:endParaRPr lang="hu-HU" dirty="0"/>
          </a:p>
          <a:p>
            <a:pPr lvl="1"/>
            <a:r>
              <a:rPr lang="hu-HU" dirty="0"/>
              <a:t>A rendszer különböző környezetekhez – például eltérő hardverekhez vagy operációs rendszerekhez – való adaptálhatóságát jelenti.</a:t>
            </a:r>
          </a:p>
          <a:p>
            <a:pPr lvl="0"/>
            <a:r>
              <a:rPr lang="hu-HU" b="1" dirty="0" err="1"/>
              <a:t>Újrafelhasználhatóság</a:t>
            </a:r>
            <a:r>
              <a:rPr lang="hu-HU" b="1" dirty="0"/>
              <a:t> (</a:t>
            </a:r>
            <a:r>
              <a:rPr lang="hu-HU" b="1" dirty="0" err="1"/>
              <a:t>Reusability</a:t>
            </a:r>
            <a:r>
              <a:rPr lang="hu-HU" b="1" dirty="0"/>
              <a:t>):</a:t>
            </a:r>
            <a:endParaRPr lang="hu-HU" dirty="0"/>
          </a:p>
          <a:p>
            <a:pPr lvl="1"/>
            <a:r>
              <a:rPr lang="hu-HU" dirty="0"/>
              <a:t>Az </a:t>
            </a:r>
            <a:r>
              <a:rPr lang="hu-HU" dirty="0" err="1"/>
              <a:t>újrafelhasználhatósági</a:t>
            </a:r>
            <a:r>
              <a:rPr lang="hu-HU" dirty="0"/>
              <a:t> követelményt általában a fejlesztő fogalmazza meg, amikor felismeri egy korábban elkészített komponens újbóli felhasználásának lehetséges előnyeit.</a:t>
            </a:r>
          </a:p>
          <a:p>
            <a:pPr lvl="1"/>
            <a:r>
              <a:rPr lang="hu-HU" dirty="0"/>
              <a:t>Az </a:t>
            </a:r>
            <a:r>
              <a:rPr lang="hu-HU" dirty="0" err="1"/>
              <a:t>újrafelhasználás</a:t>
            </a:r>
            <a:r>
              <a:rPr lang="hu-HU" dirty="0"/>
              <a:t> várható előnyei:</a:t>
            </a:r>
          </a:p>
          <a:p>
            <a:pPr lvl="2"/>
            <a:r>
              <a:rPr lang="hu-HU" dirty="0"/>
              <a:t>fejlesztési erőforrások megtakarítása,</a:t>
            </a:r>
          </a:p>
          <a:p>
            <a:pPr lvl="2"/>
            <a:r>
              <a:rPr lang="hu-HU" dirty="0"/>
              <a:t>a fejlesztési idő lerövidítése,</a:t>
            </a:r>
          </a:p>
          <a:p>
            <a:pPr lvl="2"/>
            <a:r>
              <a:rPr lang="hu-HU" dirty="0"/>
              <a:t>jobb minőségű modulok létrehozása.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Product transition factors (cont.)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hu-HU" sz="2400" b="1" dirty="0"/>
              <a:t>Együttműködési képesség (</a:t>
            </a:r>
            <a:r>
              <a:rPr lang="hu-HU" sz="2400" b="1" dirty="0" err="1"/>
              <a:t>Interoperability</a:t>
            </a:r>
            <a:r>
              <a:rPr lang="hu-HU" sz="2400" b="1" dirty="0"/>
              <a:t>):</a:t>
            </a:r>
            <a:endParaRPr lang="hu-HU" sz="2400" dirty="0"/>
          </a:p>
          <a:p>
            <a:pPr lvl="0"/>
            <a:r>
              <a:rPr lang="hu-HU" sz="2400" dirty="0"/>
              <a:t>Arra összpontosít, hogy a szoftver képes legyen más szoftverrendszerekkel vagy különböző berendezések </a:t>
            </a:r>
            <a:r>
              <a:rPr lang="hu-HU" sz="2400" dirty="0" err="1"/>
              <a:t>firmware</a:t>
            </a:r>
            <a:r>
              <a:rPr lang="hu-HU" sz="2400" dirty="0"/>
              <a:t>-ével megfelelő interfészeken keresztül együttműködni.</a:t>
            </a:r>
          </a:p>
          <a:p>
            <a:pPr lvl="0"/>
            <a:r>
              <a:rPr lang="hu-HU" sz="2400" b="1" dirty="0"/>
              <a:t>Példa:</a:t>
            </a:r>
            <a:r>
              <a:rPr lang="hu-HU" sz="2400" dirty="0"/>
              <a:t> egy laboratóriumi berendezésnek az eredményeit egy szabványos adatstruktúra szerint kell előállítania, hogy azokat a laboratóriumi információs rendszer bemenetként fel tudja használni.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SQA system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hu-HU" b="1" dirty="0"/>
              <a:t>Célja:</a:t>
            </a:r>
            <a:endParaRPr lang="hu-HU" dirty="0"/>
          </a:p>
          <a:p>
            <a:pPr lvl="1"/>
            <a:r>
              <a:rPr lang="hu-HU" dirty="0"/>
              <a:t>A szoftverhibák számának minimalizálása, valamint a szoftverminőség elfogadható szintjének elérése.</a:t>
            </a:r>
          </a:p>
          <a:p>
            <a:pPr lvl="0"/>
            <a:r>
              <a:rPr lang="hu-HU" b="1" dirty="0"/>
              <a:t>Hat fő kategóriára osztható:</a:t>
            </a:r>
            <a:endParaRPr lang="hu-HU" dirty="0"/>
          </a:p>
          <a:p>
            <a:pPr lvl="1"/>
            <a:r>
              <a:rPr lang="hu-HU" dirty="0"/>
              <a:t>projekt előtti komponensek,</a:t>
            </a:r>
          </a:p>
          <a:p>
            <a:pPr lvl="1"/>
            <a:r>
              <a:rPr lang="hu-HU" dirty="0"/>
              <a:t>a projekt életciklusához kapcsolódó tevékenységek értékelésének komponensei,</a:t>
            </a:r>
          </a:p>
          <a:p>
            <a:pPr lvl="1"/>
            <a:r>
              <a:rPr lang="hu-HU" dirty="0"/>
              <a:t>az infrastruktúrához kapcsolódó hibamegelőzési és fejlesztési komponensek,</a:t>
            </a:r>
          </a:p>
          <a:p>
            <a:pPr lvl="1"/>
            <a:r>
              <a:rPr lang="hu-HU" dirty="0"/>
              <a:t>a szoftverminőség-menedzsment komponensei,</a:t>
            </a:r>
          </a:p>
          <a:p>
            <a:pPr lvl="1"/>
            <a:r>
              <a:rPr lang="hu-HU" dirty="0"/>
              <a:t>a szabványosítás, tanúsítás és az SQA-rendszer értékelésének komponensei,</a:t>
            </a:r>
          </a:p>
          <a:p>
            <a:pPr lvl="1"/>
            <a:r>
              <a:rPr lang="hu-HU" dirty="0"/>
              <a:t>az SQA szervezeti és emberi komponensei.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Pre-project components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400" b="1" dirty="0"/>
              <a:t>Projekttervezés és vállalások:</a:t>
            </a:r>
            <a:endParaRPr lang="hu-HU" sz="2400" dirty="0"/>
          </a:p>
          <a:p>
            <a:pPr lvl="0"/>
            <a:r>
              <a:rPr lang="hu-HU" sz="2400" dirty="0"/>
              <a:t>Biztosítani kell, hogy az ütemezés, a költségvetés és az egyéb projektvállalások megfelelően legyenek megtervezve.</a:t>
            </a:r>
          </a:p>
          <a:p>
            <a:pPr lvl="0"/>
            <a:r>
              <a:rPr lang="hu-HU" sz="2400" dirty="0"/>
              <a:t>Gondoskodni kell arról is, hogy a fejlesztési és minőségbiztosítási tervek helyesen legyenek meghatározva.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Components of project life cycle activities assessment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b="1" dirty="0"/>
              <a:t>Két fő szakasz:</a:t>
            </a:r>
            <a:endParaRPr lang="hu-HU" dirty="0"/>
          </a:p>
          <a:p>
            <a:pPr lvl="1"/>
            <a:r>
              <a:rPr lang="hu-HU" b="1" dirty="0"/>
              <a:t>Fejlesztési életciklus:</a:t>
            </a:r>
            <a:endParaRPr lang="hu-HU" dirty="0"/>
          </a:p>
          <a:p>
            <a:pPr lvl="2"/>
            <a:r>
              <a:rPr lang="hu-HU" dirty="0"/>
              <a:t>verifikáció, validáció és kvalifikáció,</a:t>
            </a:r>
          </a:p>
          <a:p>
            <a:pPr lvl="2"/>
            <a:r>
              <a:rPr lang="hu-HU" dirty="0"/>
              <a:t>felülvizsgálatok,</a:t>
            </a:r>
          </a:p>
          <a:p>
            <a:pPr lvl="2"/>
            <a:r>
              <a:rPr lang="hu-HU" dirty="0"/>
              <a:t>szakértői vélemények,</a:t>
            </a:r>
          </a:p>
          <a:p>
            <a:pPr lvl="2"/>
            <a:r>
              <a:rPr lang="hu-HU" dirty="0"/>
              <a:t>szoftvertesztelés.</a:t>
            </a:r>
          </a:p>
          <a:p>
            <a:pPr lvl="1"/>
            <a:r>
              <a:rPr lang="hu-HU" b="1" dirty="0"/>
              <a:t>Üzemeltetési és karbantartási szakasz:</a:t>
            </a:r>
            <a:endParaRPr lang="hu-HU" dirty="0"/>
          </a:p>
          <a:p>
            <a:pPr lvl="2"/>
            <a:r>
              <a:rPr lang="hu-HU" dirty="0"/>
              <a:t>speciális karbantartási komponensek,</a:t>
            </a:r>
          </a:p>
          <a:p>
            <a:pPr lvl="2"/>
            <a:r>
              <a:rPr lang="hu-HU" dirty="0"/>
              <a:t>a karbantartási feladatok fejlesztését támogató életciklus-komponensek.</a:t>
            </a:r>
          </a:p>
          <a:p>
            <a:pPr lvl="0"/>
            <a:r>
              <a:rPr lang="hu-HU" b="1" dirty="0"/>
              <a:t>Külső résztvevők minőségbiztosítása:</a:t>
            </a:r>
            <a:endParaRPr lang="hu-HU" dirty="0"/>
          </a:p>
          <a:p>
            <a:pPr lvl="1"/>
            <a:r>
              <a:rPr lang="hu-HU" dirty="0"/>
              <a:t>Biztosítani kell az alvállalkozók és más külső résztvevők által készített komponensek megfelelő minőségét mind a fejlesztési, mind a karbantartási szakaszban.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Components of infrastructure error prevention and improvement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060847"/>
            <a:ext cx="7772400" cy="3273153"/>
          </a:xfrm>
        </p:spPr>
        <p:txBody>
          <a:bodyPr>
            <a:normAutofit lnSpcReduction="10000"/>
          </a:bodyPr>
          <a:lstStyle/>
          <a:p>
            <a:pPr lvl="0"/>
            <a:r>
              <a:rPr lang="hu-HU" b="1" dirty="0"/>
              <a:t>Céljai:</a:t>
            </a:r>
            <a:endParaRPr lang="hu-HU" dirty="0"/>
          </a:p>
          <a:p>
            <a:pPr lvl="1"/>
            <a:r>
              <a:rPr lang="hu-HU" dirty="0"/>
              <a:t>a szoftverhibák arányának csökkentése,</a:t>
            </a:r>
          </a:p>
          <a:p>
            <a:pPr lvl="1"/>
            <a:r>
              <a:rPr lang="hu-HU" dirty="0"/>
              <a:t>a produktivitás növelése.</a:t>
            </a:r>
          </a:p>
          <a:p>
            <a:pPr lvl="0"/>
            <a:r>
              <a:rPr lang="hu-HU" b="1" dirty="0"/>
              <a:t>Fő elemei:</a:t>
            </a:r>
            <a:endParaRPr lang="hu-HU" dirty="0"/>
          </a:p>
          <a:p>
            <a:pPr lvl="1"/>
            <a:r>
              <a:rPr lang="hu-HU" dirty="0"/>
              <a:t>eljárások és munkautasítások,</a:t>
            </a:r>
          </a:p>
          <a:p>
            <a:pPr lvl="1"/>
            <a:r>
              <a:rPr lang="hu-HU" dirty="0"/>
              <a:t>munkatársak képzése,</a:t>
            </a:r>
          </a:p>
          <a:p>
            <a:pPr lvl="1"/>
            <a:r>
              <a:rPr lang="hu-HU" dirty="0"/>
              <a:t>konfigurációkezelés,</a:t>
            </a:r>
          </a:p>
          <a:p>
            <a:pPr lvl="1"/>
            <a:r>
              <a:rPr lang="hu-HU" dirty="0"/>
              <a:t>dokumentációkezelés,</a:t>
            </a:r>
          </a:p>
          <a:p>
            <a:pPr lvl="1"/>
            <a:r>
              <a:rPr lang="hu-HU" dirty="0"/>
              <a:t>egyéb minőségbiztosítást támogató folyamatok.</a:t>
            </a:r>
          </a:p>
          <a:p>
            <a:pPr lvl="0"/>
            <a:r>
              <a:rPr lang="hu-HU" b="1" dirty="0"/>
              <a:t>Alkalmazása:</a:t>
            </a:r>
            <a:endParaRPr lang="hu-HU" dirty="0"/>
          </a:p>
          <a:p>
            <a:pPr lvl="1"/>
            <a:r>
              <a:rPr lang="hu-HU" dirty="0"/>
              <a:t>A teljes szervezetre kiterjed.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Components of software quality management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hu-HU" b="1" dirty="0"/>
              <a:t>Fő céljai:</a:t>
            </a:r>
            <a:endParaRPr lang="hu-HU" dirty="0"/>
          </a:p>
          <a:p>
            <a:pPr lvl="1"/>
            <a:r>
              <a:rPr lang="hu-HU" dirty="0"/>
              <a:t>a fejlesztési és karbantartási tevékenységek ellenőrzése,</a:t>
            </a:r>
          </a:p>
          <a:p>
            <a:pPr lvl="1"/>
            <a:r>
              <a:rPr lang="hu-HU" dirty="0"/>
              <a:t>a vezetői beavatkozás korai támogatása,</a:t>
            </a:r>
          </a:p>
          <a:p>
            <a:pPr lvl="1"/>
            <a:r>
              <a:rPr lang="hu-HU" dirty="0"/>
              <a:t>az ütemezési és költségvetési eltérések minimalizálása.</a:t>
            </a:r>
          </a:p>
          <a:p>
            <a:pPr lvl="0"/>
            <a:r>
              <a:rPr lang="hu-HU" b="1" dirty="0"/>
              <a:t>Fő eszközei:</a:t>
            </a:r>
            <a:endParaRPr lang="hu-HU" dirty="0"/>
          </a:p>
          <a:p>
            <a:pPr lvl="1"/>
            <a:r>
              <a:rPr lang="hu-HU" dirty="0"/>
              <a:t>szoftverminőségi mérőszámok,</a:t>
            </a:r>
          </a:p>
          <a:p>
            <a:pPr lvl="1"/>
            <a:r>
              <a:rPr lang="hu-HU" dirty="0"/>
              <a:t>minőségköltségek elemzése,</a:t>
            </a:r>
          </a:p>
          <a:p>
            <a:pPr lvl="1"/>
            <a:r>
              <a:rPr lang="hu-HU" dirty="0"/>
              <a:t>a projekt előrehaladásának ellenőrzése,</a:t>
            </a:r>
          </a:p>
          <a:p>
            <a:pPr lvl="1"/>
            <a:r>
              <a:rPr lang="hu-HU" dirty="0"/>
              <a:t>egyéb minőségmenedzsment-eszközök.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4638"/>
            <a:ext cx="7772400" cy="1498178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Components of standardization, certification, and SQA system assessment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132855"/>
            <a:ext cx="7772400" cy="3201145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hu-HU" b="1" dirty="0"/>
              <a:t>Célja:</a:t>
            </a:r>
            <a:endParaRPr lang="hu-HU" dirty="0"/>
          </a:p>
          <a:p>
            <a:pPr lvl="1"/>
            <a:r>
              <a:rPr lang="hu-HU" dirty="0"/>
              <a:t>a nemzetközi, szakmai és vezetési szabványok alkalmazása a szervezeten belül.</a:t>
            </a:r>
          </a:p>
          <a:p>
            <a:pPr lvl="0"/>
            <a:r>
              <a:rPr lang="hu-HU" b="1" dirty="0"/>
              <a:t>Minőségirányítási szabványok:</a:t>
            </a:r>
            <a:endParaRPr lang="hu-HU" dirty="0"/>
          </a:p>
          <a:p>
            <a:pPr lvl="1"/>
            <a:r>
              <a:rPr lang="hu-HU" dirty="0"/>
              <a:t>arra összpontosítanak, hogy </a:t>
            </a:r>
            <a:r>
              <a:rPr lang="hu-HU" b="1" dirty="0"/>
              <a:t>mit</a:t>
            </a:r>
            <a:r>
              <a:rPr lang="hu-HU" dirty="0"/>
              <a:t> kell teljesíteni a vezetési és minőségirányítási rendszerben,</a:t>
            </a:r>
          </a:p>
          <a:p>
            <a:pPr lvl="1"/>
            <a:r>
              <a:rPr lang="hu-HU" dirty="0"/>
              <a:t>példák:</a:t>
            </a:r>
          </a:p>
          <a:p>
            <a:pPr lvl="2"/>
            <a:r>
              <a:rPr lang="hu-HU" dirty="0"/>
              <a:t>ISO 9001,</a:t>
            </a:r>
          </a:p>
          <a:p>
            <a:pPr lvl="2"/>
            <a:r>
              <a:rPr lang="hu-HU" dirty="0"/>
              <a:t>SEI CMM értékelési szabvány.</a:t>
            </a:r>
          </a:p>
          <a:p>
            <a:pPr lvl="0"/>
            <a:r>
              <a:rPr lang="hu-HU" b="1" dirty="0"/>
              <a:t>Projektfolyamat-szabványok:</a:t>
            </a:r>
            <a:endParaRPr lang="hu-HU" dirty="0"/>
          </a:p>
          <a:p>
            <a:pPr lvl="1"/>
            <a:r>
              <a:rPr lang="hu-HU" dirty="0"/>
              <a:t>módszertani iránymutatást adnak arra vonatkozóan, hogy </a:t>
            </a:r>
            <a:r>
              <a:rPr lang="hu-HU" b="1" dirty="0"/>
              <a:t>hogyan</a:t>
            </a:r>
            <a:r>
              <a:rPr lang="hu-HU" dirty="0"/>
              <a:t> végezze a fejlesztőcsapat a munkáját,</a:t>
            </a:r>
          </a:p>
          <a:p>
            <a:pPr lvl="1"/>
            <a:r>
              <a:rPr lang="hu-HU" dirty="0"/>
              <a:t>példák:</a:t>
            </a:r>
          </a:p>
          <a:p>
            <a:pPr lvl="2"/>
            <a:r>
              <a:rPr lang="hu-HU" dirty="0"/>
              <a:t>IEEE 1012,</a:t>
            </a:r>
          </a:p>
          <a:p>
            <a:pPr lvl="2"/>
            <a:r>
              <a:rPr lang="hu-HU" dirty="0"/>
              <a:t>ISO/IEC 12207.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Organizing for SQA – the human component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hu-HU" b="1" dirty="0"/>
              <a:t>Szervezeti alapját képezik:</a:t>
            </a:r>
            <a:endParaRPr lang="hu-HU" dirty="0"/>
          </a:p>
          <a:p>
            <a:pPr lvl="1"/>
            <a:r>
              <a:rPr lang="hu-HU" dirty="0"/>
              <a:t>vezetők,</a:t>
            </a:r>
          </a:p>
          <a:p>
            <a:pPr lvl="1"/>
            <a:r>
              <a:rPr lang="hu-HU" dirty="0"/>
              <a:t>teszteléssel foglalkozó munkatársak,</a:t>
            </a:r>
          </a:p>
          <a:p>
            <a:pPr lvl="1"/>
            <a:r>
              <a:rPr lang="hu-HU" dirty="0"/>
              <a:t>az SQA-csapat,</a:t>
            </a:r>
          </a:p>
          <a:p>
            <a:pPr lvl="1"/>
            <a:r>
              <a:rPr lang="hu-HU" dirty="0"/>
              <a:t>egyéb, minőségbiztosításban részt vevő személyek.</a:t>
            </a:r>
          </a:p>
          <a:p>
            <a:pPr lvl="0"/>
            <a:r>
              <a:rPr lang="hu-HU" b="1" dirty="0"/>
              <a:t>Fő feladataik:</a:t>
            </a:r>
            <a:endParaRPr lang="hu-HU" dirty="0"/>
          </a:p>
          <a:p>
            <a:pPr lvl="1"/>
            <a:r>
              <a:rPr lang="hu-HU" dirty="0"/>
              <a:t>az SQA-komponensek kidolgozása és bevezetésük támogatása,</a:t>
            </a:r>
          </a:p>
          <a:p>
            <a:pPr lvl="1"/>
            <a:r>
              <a:rPr lang="hu-HU" dirty="0"/>
              <a:t>az SQA-eljárásoktól és módszertantól való eltérések felismerése,</a:t>
            </a:r>
          </a:p>
          <a:p>
            <a:pPr lvl="1"/>
            <a:r>
              <a:rPr lang="hu-HU" dirty="0"/>
              <a:t>fejlesztési javaslatok megfogalmazása az SQA-komponensek javítására.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Reviews in SQA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hu-HU" b="1" dirty="0"/>
              <a:t>Elnevezései:</a:t>
            </a:r>
            <a:endParaRPr lang="hu-HU" dirty="0"/>
          </a:p>
          <a:p>
            <a:pPr lvl="1"/>
            <a:r>
              <a:rPr lang="hu-HU" dirty="0"/>
              <a:t>formális technikai felülvizsgálat (</a:t>
            </a:r>
            <a:r>
              <a:rPr lang="hu-HU" dirty="0" err="1"/>
              <a:t>Formal</a:t>
            </a:r>
            <a:r>
              <a:rPr lang="hu-HU" dirty="0"/>
              <a:t> </a:t>
            </a:r>
            <a:r>
              <a:rPr lang="hu-HU" dirty="0" err="1"/>
              <a:t>Technical</a:t>
            </a:r>
            <a:r>
              <a:rPr lang="hu-HU" dirty="0"/>
              <a:t> </a:t>
            </a:r>
            <a:r>
              <a:rPr lang="hu-HU" dirty="0" err="1"/>
              <a:t>Review</a:t>
            </a:r>
            <a:r>
              <a:rPr lang="hu-HU" dirty="0"/>
              <a:t>, FTR),</a:t>
            </a:r>
          </a:p>
          <a:p>
            <a:pPr lvl="1"/>
            <a:r>
              <a:rPr lang="hu-HU" dirty="0"/>
              <a:t>formális tervezési felülvizsgálat (</a:t>
            </a:r>
            <a:r>
              <a:rPr lang="hu-HU" dirty="0" err="1"/>
              <a:t>Formal</a:t>
            </a:r>
            <a:r>
              <a:rPr lang="hu-HU" dirty="0"/>
              <a:t> Design </a:t>
            </a:r>
            <a:r>
              <a:rPr lang="hu-HU" dirty="0" err="1"/>
              <a:t>Review</a:t>
            </a:r>
            <a:r>
              <a:rPr lang="hu-HU" dirty="0"/>
              <a:t>),</a:t>
            </a:r>
          </a:p>
          <a:p>
            <a:pPr lvl="1"/>
            <a:r>
              <a:rPr lang="hu-HU" dirty="0"/>
              <a:t>inspekció (</a:t>
            </a:r>
            <a:r>
              <a:rPr lang="hu-HU" dirty="0" err="1"/>
              <a:t>Inspection</a:t>
            </a:r>
            <a:r>
              <a:rPr lang="hu-HU" dirty="0"/>
              <a:t>),</a:t>
            </a:r>
          </a:p>
          <a:p>
            <a:pPr lvl="1"/>
            <a:r>
              <a:rPr lang="hu-HU" dirty="0"/>
              <a:t>bejárás / közös áttekintés (</a:t>
            </a:r>
            <a:r>
              <a:rPr lang="hu-HU" dirty="0" err="1"/>
              <a:t>Walkthrough</a:t>
            </a:r>
            <a:r>
              <a:rPr lang="hu-HU" dirty="0"/>
              <a:t>),</a:t>
            </a:r>
          </a:p>
          <a:p>
            <a:pPr lvl="1"/>
            <a:r>
              <a:rPr lang="hu-HU" dirty="0"/>
              <a:t>szakértői felülvizsgálat (Peer </a:t>
            </a:r>
            <a:r>
              <a:rPr lang="hu-HU" dirty="0" err="1"/>
              <a:t>Review</a:t>
            </a:r>
            <a:r>
              <a:rPr lang="hu-HU" dirty="0"/>
              <a:t>).</a:t>
            </a:r>
          </a:p>
          <a:p>
            <a:pPr lvl="0"/>
            <a:r>
              <a:rPr lang="hu-HU" b="1" dirty="0"/>
              <a:t>Eredete:</a:t>
            </a:r>
            <a:endParaRPr lang="hu-HU" dirty="0"/>
          </a:p>
          <a:p>
            <a:pPr lvl="1"/>
            <a:r>
              <a:rPr lang="hu-HU" dirty="0"/>
              <a:t>Michael </a:t>
            </a:r>
            <a:r>
              <a:rPr lang="hu-HU" dirty="0" err="1"/>
              <a:t>Fagan</a:t>
            </a:r>
            <a:r>
              <a:rPr lang="hu-HU" dirty="0"/>
              <a:t> dolgozta ki az 1970-es években az IBM-nél.</a:t>
            </a:r>
          </a:p>
          <a:p>
            <a:pPr lvl="0"/>
            <a:r>
              <a:rPr lang="hu-HU" b="1" dirty="0"/>
              <a:t>Módszere:</a:t>
            </a:r>
            <a:endParaRPr lang="hu-HU" dirty="0"/>
          </a:p>
          <a:p>
            <a:pPr lvl="1"/>
            <a:r>
              <a:rPr lang="hu-HU" dirty="0"/>
              <a:t>csapatmunkán alapuló megbeszélési technika.</a:t>
            </a:r>
          </a:p>
          <a:p>
            <a:pPr lvl="0"/>
            <a:r>
              <a:rPr lang="hu-HU" b="1" dirty="0"/>
              <a:t>Célja:</a:t>
            </a:r>
            <a:endParaRPr lang="hu-HU" dirty="0"/>
          </a:p>
          <a:p>
            <a:pPr lvl="1"/>
            <a:r>
              <a:rPr lang="hu-HU" dirty="0"/>
              <a:t>hibák feltárása gyakorlatilag bármilyen írásos dokumentumban,</a:t>
            </a:r>
          </a:p>
          <a:p>
            <a:pPr lvl="1"/>
            <a:r>
              <a:rPr lang="hu-HU" dirty="0"/>
              <a:t>például specifikációkban, programkódban vagy egyéb fejlesztési dokumentumokban.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Goals of reviews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hu-HU" b="1" dirty="0"/>
              <a:t>Alapelve:</a:t>
            </a:r>
            <a:endParaRPr lang="hu-HU" dirty="0"/>
          </a:p>
          <a:p>
            <a:pPr lvl="1"/>
            <a:r>
              <a:rPr lang="hu-HU" dirty="0"/>
              <a:t>a hibák lehető legkorábbi felismerése és eltávolítása a projekt kezdeti szakaszaiban.</a:t>
            </a:r>
          </a:p>
          <a:p>
            <a:pPr lvl="0"/>
            <a:r>
              <a:rPr lang="hu-HU" b="1" dirty="0"/>
              <a:t>A projekt felosztása:</a:t>
            </a:r>
            <a:endParaRPr lang="hu-HU" dirty="0"/>
          </a:p>
          <a:p>
            <a:pPr lvl="1"/>
            <a:r>
              <a:rPr lang="hu-HU" dirty="0"/>
              <a:t>a projektet köztes szakaszokra vagy fázisokra bontják,</a:t>
            </a:r>
          </a:p>
          <a:p>
            <a:pPr lvl="1"/>
            <a:r>
              <a:rPr lang="hu-HU" dirty="0"/>
              <a:t>ezáltal a projekt előrehaladása jobban követhetővé válik.</a:t>
            </a:r>
          </a:p>
          <a:p>
            <a:pPr lvl="0"/>
            <a:r>
              <a:rPr lang="hu-HU" b="1" dirty="0"/>
              <a:t>Fő céljai:</a:t>
            </a:r>
            <a:endParaRPr lang="hu-HU" dirty="0"/>
          </a:p>
          <a:p>
            <a:pPr lvl="1"/>
            <a:r>
              <a:rPr lang="hu-HU" dirty="0"/>
              <a:t>a funkciókban, logikában vagy megvalósításban található hibák feltárása,</a:t>
            </a:r>
          </a:p>
          <a:p>
            <a:pPr lvl="1"/>
            <a:r>
              <a:rPr lang="hu-HU" dirty="0"/>
              <a:t>annak ellenőrzése, hogy a dokumentum – például a programkód vagy a specifikáció – megfelel-e a követelményeknek,</a:t>
            </a:r>
          </a:p>
          <a:p>
            <a:pPr lvl="1"/>
            <a:r>
              <a:rPr lang="hu-HU" dirty="0"/>
              <a:t>annak biztosítása, hogy a szoftver a meghatározott szabványok szerint készüljön,</a:t>
            </a:r>
          </a:p>
          <a:p>
            <a:pPr lvl="1"/>
            <a:r>
              <a:rPr lang="hu-HU" dirty="0"/>
              <a:t>a projektek könnyebb irányíthatóságának és kezelhetőségének elősegítése.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Organizing the review meeting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400" b="1" dirty="0"/>
              <a:t>A felülvizsgálat feltételei:</a:t>
            </a:r>
            <a:endParaRPr lang="hu-HU" sz="2400" dirty="0"/>
          </a:p>
          <a:p>
            <a:pPr lvl="0"/>
            <a:r>
              <a:rPr lang="hu-HU" sz="2400" dirty="0"/>
              <a:t>a vizsgálandó anyag mennyisége legyen ésszerű és kezelhető,</a:t>
            </a:r>
          </a:p>
          <a:p>
            <a:pPr lvl="0"/>
            <a:r>
              <a:rPr lang="hu-HU" sz="2400" dirty="0"/>
              <a:t>befejezetlen anyag ne kerüljön felülvizsgálatra,</a:t>
            </a:r>
          </a:p>
          <a:p>
            <a:pPr lvl="0"/>
            <a:r>
              <a:rPr lang="hu-HU" sz="2400" dirty="0"/>
              <a:t>a résztvevőknek elegendő időt kell biztosítani arra, hogy előzetesen megismerjék és átnézzék az anyagot,</a:t>
            </a:r>
          </a:p>
          <a:p>
            <a:pPr lvl="0"/>
            <a:r>
              <a:rPr lang="hu-HU" sz="2400" dirty="0"/>
              <a:t>a résztvevők számát a lehető legalacsonyabban kell tartani, kerülve a szükségtelen résztvevőket.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actual review meeting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hu-HU" b="1" dirty="0"/>
              <a:t>Szerepkörök:</a:t>
            </a:r>
            <a:endParaRPr lang="hu-HU" dirty="0"/>
          </a:p>
          <a:p>
            <a:pPr lvl="1"/>
            <a:r>
              <a:rPr lang="hu-HU" dirty="0"/>
              <a:t>előadó / bemutató, általában maga a készítő,</a:t>
            </a:r>
          </a:p>
          <a:p>
            <a:pPr lvl="1"/>
            <a:r>
              <a:rPr lang="hu-HU" dirty="0"/>
              <a:t>moderátor / felülvizsgálatvezető,</a:t>
            </a:r>
          </a:p>
          <a:p>
            <a:pPr lvl="1"/>
            <a:r>
              <a:rPr lang="hu-HU" dirty="0"/>
              <a:t>jegyző / dokumentáló személy.</a:t>
            </a:r>
          </a:p>
          <a:p>
            <a:pPr lvl="0"/>
            <a:r>
              <a:rPr lang="hu-HU" b="1" dirty="0"/>
              <a:t>Alapelvek:</a:t>
            </a:r>
            <a:endParaRPr lang="hu-HU" dirty="0"/>
          </a:p>
          <a:p>
            <a:pPr lvl="1"/>
            <a:r>
              <a:rPr lang="hu-HU" dirty="0"/>
              <a:t>a hangsúly a problémák feltárásán van, nem azok azonnali megoldásán,</a:t>
            </a:r>
          </a:p>
          <a:p>
            <a:pPr lvl="1"/>
            <a:r>
              <a:rPr lang="hu-HU" dirty="0"/>
              <a:t>a terméket kell felülvizsgálni, nem annak készítőjét,</a:t>
            </a:r>
          </a:p>
          <a:p>
            <a:pPr lvl="1"/>
            <a:r>
              <a:rPr lang="hu-HU" dirty="0"/>
              <a:t>a viták mennyiségét korlátozni kell,</a:t>
            </a:r>
          </a:p>
          <a:p>
            <a:pPr lvl="1"/>
            <a:r>
              <a:rPr lang="hu-HU" dirty="0"/>
              <a:t>minél több új hibát sikerül feltárni, annál eredményesebbnek tekinthető a felülvizsgálati megbeszélés.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After the review meeting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hu-HU" b="1" dirty="0"/>
              <a:t>Lehetséges döntések:</a:t>
            </a:r>
            <a:endParaRPr lang="hu-HU" dirty="0"/>
          </a:p>
          <a:p>
            <a:pPr lvl="1"/>
            <a:r>
              <a:rPr lang="hu-HU" b="1" dirty="0"/>
              <a:t>A termék elfogadása:</a:t>
            </a:r>
            <a:r>
              <a:rPr lang="hu-HU" dirty="0"/>
              <a:t> nincs szükség módosításokra.</a:t>
            </a:r>
          </a:p>
          <a:p>
            <a:pPr lvl="1"/>
            <a:r>
              <a:rPr lang="hu-HU" b="1" dirty="0"/>
              <a:t>A termék elutasítása:</a:t>
            </a:r>
            <a:r>
              <a:rPr lang="hu-HU" dirty="0"/>
              <a:t> súlyos hibák találhatók benne.</a:t>
            </a:r>
          </a:p>
          <a:p>
            <a:pPr lvl="1"/>
            <a:r>
              <a:rPr lang="hu-HU" b="1" dirty="0"/>
              <a:t>A termék feltételes elfogadása:</a:t>
            </a:r>
            <a:r>
              <a:rPr lang="hu-HU" dirty="0"/>
              <a:t> csak kisebb hibák vannak, ezért nincs szükség újabb felülvizsgálati megbeszélésre.</a:t>
            </a:r>
          </a:p>
          <a:p>
            <a:pPr lvl="0"/>
            <a:r>
              <a:rPr lang="hu-HU" b="1" dirty="0"/>
              <a:t>Dokumentálás:</a:t>
            </a:r>
            <a:endParaRPr lang="hu-HU" dirty="0"/>
          </a:p>
          <a:p>
            <a:pPr lvl="1"/>
            <a:r>
              <a:rPr lang="hu-HU" dirty="0"/>
              <a:t>minden megállapítást és következtetést rögzíteni kell a jegyzőkönyvben,</a:t>
            </a:r>
          </a:p>
          <a:p>
            <a:pPr lvl="1"/>
            <a:r>
              <a:rPr lang="hu-HU" dirty="0"/>
              <a:t>ez a felülvizsgálati folyamat fontos része.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Reviews: pros/cons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hu-HU" b="1" dirty="0"/>
              <a:t>Előnyei:</a:t>
            </a:r>
            <a:endParaRPr lang="hu-HU" dirty="0"/>
          </a:p>
          <a:p>
            <a:pPr lvl="1"/>
            <a:r>
              <a:rPr lang="hu-HU" dirty="0"/>
              <a:t>a legtöbb hiba már a projekt korai szakaszában felismerhető, ami költségmegtakarítást eredményez,</a:t>
            </a:r>
          </a:p>
          <a:p>
            <a:pPr lvl="1"/>
            <a:r>
              <a:rPr lang="hu-HU" dirty="0"/>
              <a:t>a készítő jobban megérti és átlátja saját munkájának helyességét,</a:t>
            </a:r>
          </a:p>
          <a:p>
            <a:pPr lvl="1"/>
            <a:r>
              <a:rPr lang="hu-HU" dirty="0"/>
              <a:t>olyan problémák is feltárhatók, amelyeket pusztán teszteléssel nem feltétlenül lehet </a:t>
            </a:r>
            <a:r>
              <a:rPr lang="hu-HU" dirty="0" err="1"/>
              <a:t>észrevenni</a:t>
            </a:r>
            <a:r>
              <a:rPr lang="hu-HU" dirty="0"/>
              <a:t>,</a:t>
            </a:r>
          </a:p>
          <a:p>
            <a:pPr lvl="1"/>
            <a:r>
              <a:rPr lang="hu-HU" dirty="0"/>
              <a:t>például:</a:t>
            </a:r>
          </a:p>
          <a:p>
            <a:pPr lvl="2"/>
            <a:r>
              <a:rPr lang="hu-HU" dirty="0"/>
              <a:t>az egyes fejlesztési fázisok eredménytermékeiben található hibák,</a:t>
            </a:r>
          </a:p>
          <a:p>
            <a:pPr lvl="2"/>
            <a:r>
              <a:rPr lang="hu-HU" dirty="0" err="1"/>
              <a:t>stílusbeli</a:t>
            </a:r>
            <a:r>
              <a:rPr lang="hu-HU" dirty="0"/>
              <a:t> hibák,</a:t>
            </a:r>
          </a:p>
          <a:p>
            <a:pPr lvl="2"/>
            <a:r>
              <a:rPr lang="hu-HU" dirty="0"/>
              <a:t>felesleges kódrészletek.</a:t>
            </a:r>
          </a:p>
          <a:p>
            <a:pPr lvl="0"/>
            <a:r>
              <a:rPr lang="hu-HU" b="1" dirty="0"/>
              <a:t>Lehetséges problémák:</a:t>
            </a:r>
            <a:endParaRPr lang="hu-HU" dirty="0"/>
          </a:p>
          <a:p>
            <a:pPr lvl="1"/>
            <a:r>
              <a:rPr lang="hu-HU" dirty="0"/>
              <a:t>többletmunkát jelenthet a projekt korai szakaszaiban,</a:t>
            </a:r>
          </a:p>
          <a:p>
            <a:pPr lvl="1"/>
            <a:r>
              <a:rPr lang="hu-HU" dirty="0"/>
              <a:t>a felülvizsgálat megszervezése nehézségekbe ütközhet,</a:t>
            </a:r>
          </a:p>
          <a:p>
            <a:pPr lvl="1"/>
            <a:r>
              <a:rPr lang="hu-HU" dirty="0"/>
              <a:t>a résztvevők hozzáállása problémát jelenthet,</a:t>
            </a:r>
          </a:p>
          <a:p>
            <a:pPr lvl="1"/>
            <a:r>
              <a:rPr lang="hu-HU" dirty="0"/>
              <a:t>gondot okozhat, ha a résztvevők felkészületlenül érkeznek a megbeszélésre.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Hivatkozások</a:t>
            </a:r>
            <a:endParaRPr lang="en-US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Daniel </a:t>
            </a:r>
            <a:r>
              <a:rPr lang="en-US" sz="2400" dirty="0" err="1"/>
              <a:t>Galin</a:t>
            </a:r>
            <a:r>
              <a:rPr lang="en-US" sz="2400" dirty="0"/>
              <a:t>, Software Quality Assurance, From theory to implementation. </a:t>
            </a:r>
            <a:r>
              <a:rPr lang="en-US" sz="2400" i="1" dirty="0"/>
              <a:t>Pearson Education Limited 2004, Essex, England</a:t>
            </a:r>
          </a:p>
          <a:p>
            <a:r>
              <a:rPr lang="en-US" sz="2400" dirty="0">
                <a:cs typeface="Times New Roman" pitchFamily="18" charset="0"/>
              </a:rPr>
              <a:t>Roger S. Pressman, Darrel </a:t>
            </a:r>
            <a:r>
              <a:rPr lang="en-US" sz="2400" dirty="0" err="1">
                <a:cs typeface="Times New Roman" pitchFamily="18" charset="0"/>
              </a:rPr>
              <a:t>Ince</a:t>
            </a:r>
            <a:r>
              <a:rPr lang="en-US" sz="2400" dirty="0">
                <a:cs typeface="Times New Roman" pitchFamily="18" charset="0"/>
              </a:rPr>
              <a:t>, Software Engineering: a practitioner’s approach, European Adaptation, Fifth Edition. </a:t>
            </a:r>
            <a:r>
              <a:rPr lang="en-US" sz="2400" i="1" dirty="0">
                <a:cs typeface="Times New Roman" pitchFamily="18" charset="0"/>
              </a:rPr>
              <a:t>McGraw-Hill Publishing Company, Printed by: TJ International Ltd, </a:t>
            </a:r>
            <a:r>
              <a:rPr lang="en-US" sz="2400" i="1" dirty="0" err="1">
                <a:cs typeface="Times New Roman" pitchFamily="18" charset="0"/>
              </a:rPr>
              <a:t>Padstow</a:t>
            </a:r>
            <a:r>
              <a:rPr lang="en-US" sz="2400" i="1" dirty="0">
                <a:cs typeface="Times New Roman" pitchFamily="18" charset="0"/>
              </a:rPr>
              <a:t>, Cornwall, 2000.</a:t>
            </a:r>
            <a:r>
              <a:rPr lang="en-US" sz="2400" dirty="0"/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907</TotalTime>
  <Words>4012</Words>
  <Application>Microsoft Macintosh PowerPoint</Application>
  <PresentationFormat>Diavetítés a képernyőre (4:3 oldalarány)</PresentationFormat>
  <Paragraphs>330</Paragraphs>
  <Slides>46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46</vt:i4>
      </vt:variant>
    </vt:vector>
  </HeadingPairs>
  <TitlesOfParts>
    <vt:vector size="51" baseType="lpstr">
      <vt:lpstr>Aptos</vt:lpstr>
      <vt:lpstr>Aptos Display</vt:lpstr>
      <vt:lpstr>Arial</vt:lpstr>
      <vt:lpstr>Times New Roman</vt:lpstr>
      <vt:lpstr>Office-téma</vt:lpstr>
      <vt:lpstr>Szoftver termékek minősége</vt:lpstr>
      <vt:lpstr>A szoftverek minőségének egyedi jellemzői</vt:lpstr>
      <vt:lpstr>A szoftverek minőségének egyedi jellemzői</vt:lpstr>
      <vt:lpstr>A szoftverek minőségének egyedi jellemzői</vt:lpstr>
      <vt:lpstr>A szoftverhibák tipikus okai</vt:lpstr>
      <vt:lpstr>Hibás követelménymeghatározás</vt:lpstr>
      <vt:lpstr>Hibás követelménymeghatározás</vt:lpstr>
      <vt:lpstr>Ügyfél-fejlesztő közötti kommunikációs hibák</vt:lpstr>
      <vt:lpstr>Ügyfél-fejlesztő közötti kommunikációs hibák</vt:lpstr>
      <vt:lpstr>Szándékos eltérések a szoftverkövetelményektől</vt:lpstr>
      <vt:lpstr>Logikai tervezési hibák</vt:lpstr>
      <vt:lpstr>Kódolási hibák</vt:lpstr>
      <vt:lpstr>Kódolási hibák</vt:lpstr>
      <vt:lpstr>Dokumentációs és kódolási utasítások be nem tartása</vt:lpstr>
      <vt:lpstr>A tesztelési folyamat hiányosságai</vt:lpstr>
      <vt:lpstr>Szoftver definíció </vt:lpstr>
      <vt:lpstr>Software errors, faults and failures</vt:lpstr>
      <vt:lpstr>A szoftver minősége</vt:lpstr>
      <vt:lpstr>A szoftver minősége</vt:lpstr>
      <vt:lpstr>Software Quality Assurance</vt:lpstr>
      <vt:lpstr>Szoftver minőségbiztosítás céljai</vt:lpstr>
      <vt:lpstr>Szoftver minőségbiztosítás céljai</vt:lpstr>
      <vt:lpstr>Szoftver minőség jellemzők</vt:lpstr>
      <vt:lpstr>Termék működési tényezők</vt:lpstr>
      <vt:lpstr>Termék működési tényezők</vt:lpstr>
      <vt:lpstr>Termék működési tényezők</vt:lpstr>
      <vt:lpstr>Termék működési tényezők</vt:lpstr>
      <vt:lpstr>Termék működési tényezők</vt:lpstr>
      <vt:lpstr>Termék továbbfejleszthetősége</vt:lpstr>
      <vt:lpstr>Termék továbbfejleszthetősége</vt:lpstr>
      <vt:lpstr>Product transition factors</vt:lpstr>
      <vt:lpstr>Product transition factors (cont.)</vt:lpstr>
      <vt:lpstr>The SQA system</vt:lpstr>
      <vt:lpstr>Pre-project components</vt:lpstr>
      <vt:lpstr>Components of project life cycle activities assessment</vt:lpstr>
      <vt:lpstr>Components of infrastructure error prevention and improvement</vt:lpstr>
      <vt:lpstr>Components of software quality management</vt:lpstr>
      <vt:lpstr>Components of standardization, certification, and SQA system assessment</vt:lpstr>
      <vt:lpstr>Organizing for SQA – the human component</vt:lpstr>
      <vt:lpstr>Reviews in SQA</vt:lpstr>
      <vt:lpstr>Goals of reviews</vt:lpstr>
      <vt:lpstr>Organizing the review meeting</vt:lpstr>
      <vt:lpstr>The actual review meeting</vt:lpstr>
      <vt:lpstr>After the review meeting</vt:lpstr>
      <vt:lpstr>Reviews: pros/cons</vt:lpstr>
      <vt:lpstr>Hivatkozások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Quality assurance in software production</dc:title>
  <dc:creator>Oliver</dc:creator>
  <cp:lastModifiedBy>Hornyák Olivér</cp:lastModifiedBy>
  <cp:revision>66</cp:revision>
  <cp:lastPrinted>2024-09-17T07:19:44Z</cp:lastPrinted>
  <dcterms:modified xsi:type="dcterms:W3CDTF">2026-09-14T04:16:23Z</dcterms:modified>
</cp:coreProperties>
</file>