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 id="271" r:id="rId14"/>
    <p:sldId id="272" r:id="rId15"/>
    <p:sldId id="273" r:id="rId16"/>
    <p:sldId id="274" r:id="rId17"/>
    <p:sldId id="27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5"/>
  </p:normalViewPr>
  <p:slideViewPr>
    <p:cSldViewPr snapToGrid="0" snapToObjects="1">
      <p:cViewPr varScale="1">
        <p:scale>
          <a:sx n="119" d="100"/>
          <a:sy n="119" d="100"/>
        </p:scale>
        <p:origin x="856"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AAA494-57AB-7D43-B331-657F5B9A4E81}" type="datetimeFigureOut">
              <a:rPr lang="hu-HU" smtClean="0"/>
              <a:t>2026. 11. 02.</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EAFD9E-C38B-E84E-B73A-2E433522542A}" type="slidenum">
              <a:rPr lang="hu-HU" smtClean="0"/>
              <a:t>‹#›</a:t>
            </a:fld>
            <a:endParaRPr lang="hu-HU"/>
          </a:p>
        </p:txBody>
      </p:sp>
    </p:spTree>
    <p:extLst>
      <p:ext uri="{BB962C8B-B14F-4D97-AF65-F5344CB8AC3E}">
        <p14:creationId xmlns:p14="http://schemas.microsoft.com/office/powerpoint/2010/main" val="2360323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7EEAFD9E-C38B-E84E-B73A-2E433522542A}" type="slidenum">
              <a:rPr lang="hu-HU" smtClean="0"/>
              <a:t>12</a:t>
            </a:fld>
            <a:endParaRPr lang="hu-HU"/>
          </a:p>
        </p:txBody>
      </p:sp>
    </p:spTree>
    <p:extLst>
      <p:ext uri="{BB962C8B-B14F-4D97-AF65-F5344CB8AC3E}">
        <p14:creationId xmlns:p14="http://schemas.microsoft.com/office/powerpoint/2010/main" val="1416711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AD13EFE-6A73-DE41-9B47-14735BC2E646}" type="datetime1">
              <a:rPr lang="hu-HU" smtClean="0"/>
              <a:t>2026. 11. 02.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289277-BCBF-154E-9FFA-4D5F5FD929AA}" type="datetime1">
              <a:rPr lang="hu-HU" smtClean="0"/>
              <a:t>2026. 11. 02.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B86466-A7B5-C94B-A8D0-26E7109CEC57}" type="datetime1">
              <a:rPr lang="hu-HU" smtClean="0"/>
              <a:t>2026. 11. 02.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C50CBA-D0BD-864F-A679-B49635E0F15F}" type="datetime1">
              <a:rPr lang="hu-HU" smtClean="0"/>
              <a:t>2026. 11. 02.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04B357-3710-7341-A87D-917E2E23D2D0}" type="datetime1">
              <a:rPr lang="hu-HU" smtClean="0"/>
              <a:t>2026. 11. 02.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D3CB4E0-7195-C248-932C-9ACCC6654FC4}" type="datetime1">
              <a:rPr lang="hu-HU" smtClean="0"/>
              <a:t>2026. 11. 02.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B5C3F2-244D-5A42-9F59-906F02CB9752}" type="datetime1">
              <a:rPr lang="hu-HU" smtClean="0"/>
              <a:t>2026. 11. 02.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1E8932-937C-BA48-864F-F0D4E5FB7A51}" type="datetime1">
              <a:rPr lang="hu-HU" smtClean="0"/>
              <a:t>2026. 11. 02.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DE7842-3CB5-2049-9504-451158B24133}" type="datetime1">
              <a:rPr lang="hu-HU" smtClean="0"/>
              <a:t>2026. 11. 02.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B1C639-1FEC-164F-A7A1-4D201AFD19B5}" type="datetime1">
              <a:rPr lang="hu-HU" smtClean="0"/>
              <a:t>2026. 11. 02.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D5F552-EB8E-E044-A07A-71840C730697}" type="datetime1">
              <a:rPr lang="hu-HU" smtClean="0"/>
              <a:t>2026. 11. 02.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141FD3-50A2-C04D-967F-CB35B31DC61A}" type="datetime1">
              <a:rPr lang="hu-HU" smtClean="0"/>
              <a:t>2026. 11. 02.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anchor="ctr">
            <a:spAutoFit/>
          </a:bodyPr>
          <a:lstStyle/>
          <a:p>
            <a:pPr algn="l"/>
            <a:r>
              <a:rPr sz="850" b="1">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anchor="ctr">
            <a:spAutoFit/>
          </a:bodyPr>
          <a:lstStyle/>
          <a:p>
            <a:pPr algn="r"/>
            <a:r>
              <a:rPr sz="850" b="1">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anchor="ctr">
            <a:spAutoFit/>
          </a:bodyPr>
          <a:lstStyle/>
          <a:p>
            <a:pPr algn="l"/>
            <a:r>
              <a:rPr sz="2350" b="1" dirty="0">
                <a:solidFill>
                  <a:srgbClr val="0F274E"/>
                </a:solidFill>
                <a:latin typeface="Noto Sans"/>
              </a:rPr>
              <a:t>NC </a:t>
            </a:r>
            <a:r>
              <a:rPr sz="2350" b="1" dirty="0" err="1">
                <a:solidFill>
                  <a:srgbClr val="0F274E"/>
                </a:solidFill>
                <a:latin typeface="Noto Sans"/>
              </a:rPr>
              <a:t>programozás</a:t>
            </a:r>
            <a:r>
              <a:rPr sz="2350" b="1" dirty="0">
                <a:solidFill>
                  <a:srgbClr val="0F274E"/>
                </a:solidFill>
                <a:latin typeface="Noto Sans"/>
              </a:rPr>
              <a:t> </a:t>
            </a:r>
            <a:r>
              <a:rPr sz="2350" b="1" dirty="0" err="1">
                <a:solidFill>
                  <a:srgbClr val="0F274E"/>
                </a:solidFill>
                <a:latin typeface="Noto Sans"/>
              </a:rPr>
              <a:t>áttekintése</a:t>
            </a:r>
            <a:endParaRPr sz="2350" b="1" dirty="0">
              <a:solidFill>
                <a:srgbClr val="0F274E"/>
              </a:solidFill>
              <a:latin typeface="Noto Sans"/>
            </a:endParaRPr>
          </a:p>
        </p:txBody>
      </p:sp>
      <p:sp>
        <p:nvSpPr>
          <p:cNvPr id="6" name="TextBox 5"/>
          <p:cNvSpPr txBox="1"/>
          <p:nvPr/>
        </p:nvSpPr>
        <p:spPr>
          <a:xfrm>
            <a:off x="448056" y="685800"/>
            <a:ext cx="10789920" cy="246888"/>
          </a:xfrm>
          <a:prstGeom prst="rect">
            <a:avLst/>
          </a:prstGeom>
          <a:noFill/>
        </p:spPr>
        <p:txBody>
          <a:bodyPr wrap="square" anchor="ctr">
            <a:spAutoFit/>
          </a:bodyPr>
          <a:lstStyle/>
          <a:p>
            <a:pPr algn="l"/>
            <a:r>
              <a:rPr sz="1260" b="0" dirty="0">
                <a:solidFill>
                  <a:srgbClr val="65788E"/>
                </a:solidFill>
                <a:latin typeface="Noto Sans"/>
              </a:rPr>
              <a:t>Az </a:t>
            </a:r>
            <a:r>
              <a:rPr sz="1260" b="0" dirty="0" err="1">
                <a:solidFill>
                  <a:srgbClr val="65788E"/>
                </a:solidFill>
                <a:latin typeface="Noto Sans"/>
              </a:rPr>
              <a:t>alkatrészmodelltől</a:t>
            </a:r>
            <a:r>
              <a:rPr sz="1260" b="0" dirty="0">
                <a:solidFill>
                  <a:srgbClr val="65788E"/>
                </a:solidFill>
                <a:latin typeface="Noto Sans"/>
              </a:rPr>
              <a:t> a </a:t>
            </a:r>
            <a:r>
              <a:rPr sz="1260" b="0" dirty="0" err="1">
                <a:solidFill>
                  <a:srgbClr val="65788E"/>
                </a:solidFill>
                <a:latin typeface="Noto Sans"/>
              </a:rPr>
              <a:t>kész</a:t>
            </a:r>
            <a:r>
              <a:rPr sz="1260" b="0" dirty="0">
                <a:solidFill>
                  <a:srgbClr val="65788E"/>
                </a:solidFill>
                <a:latin typeface="Noto Sans"/>
              </a:rPr>
              <a:t> </a:t>
            </a:r>
            <a:r>
              <a:rPr sz="1260" b="0" dirty="0" err="1">
                <a:solidFill>
                  <a:srgbClr val="65788E"/>
                </a:solidFill>
                <a:latin typeface="Noto Sans"/>
              </a:rPr>
              <a:t>alkatrészig</a:t>
            </a:r>
            <a:endParaRPr sz="1260" b="0" dirty="0">
              <a:solidFill>
                <a:srgbClr val="65788E"/>
              </a:solidFill>
              <a:latin typeface="Noto Sans"/>
            </a:endParaRP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310896" y="1143000"/>
            <a:ext cx="11567160" cy="5010912"/>
          </a:xfrm>
          <a:prstGeom prst="roundRect">
            <a:avLst/>
          </a:prstGeom>
          <a:solidFill>
            <a:srgbClr val="FFFFFF"/>
          </a:solidFill>
          <a:ln w="10160">
            <a:solidFill>
              <a:srgbClr val="CAD7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body_01.jpg"/>
          <p:cNvPicPr>
            <a:picLocks noChangeAspect="1"/>
          </p:cNvPicPr>
          <p:nvPr/>
        </p:nvPicPr>
        <p:blipFill>
          <a:blip r:embed="rId2"/>
          <a:stretch>
            <a:fillRect/>
          </a:stretch>
        </p:blipFill>
        <p:spPr>
          <a:xfrm>
            <a:off x="433480" y="1143000"/>
            <a:ext cx="11321990" cy="5010912"/>
          </a:xfrm>
          <a:prstGeom prst="rect">
            <a:avLst/>
          </a:prstGeom>
        </p:spPr>
      </p:pic>
      <p:sp>
        <p:nvSpPr>
          <p:cNvPr id="10" name="Rectangle 9"/>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8" y="6345936"/>
            <a:ext cx="10469880" cy="292608"/>
          </a:xfrm>
          <a:prstGeom prst="rect">
            <a:avLst/>
          </a:prstGeom>
          <a:noFill/>
        </p:spPr>
        <p:txBody>
          <a:bodyPr wrap="square" anchor="ctr">
            <a:spAutoFit/>
          </a:bodyPr>
          <a:lstStyle/>
          <a:p>
            <a:pPr algn="l"/>
            <a:r>
              <a:rPr sz="1050" b="0">
                <a:solidFill>
                  <a:srgbClr val="2F445D"/>
                </a:solidFill>
                <a:latin typeface="Noto Sans"/>
              </a:rPr>
              <a:t>A CNC-programozás a geometriai és technológiai információkat végrehajtható gépmozgásokká alakítja.</a:t>
            </a:r>
          </a:p>
        </p:txBody>
      </p:sp>
      <p:sp>
        <p:nvSpPr>
          <p:cNvPr id="13" name="Dia számának helye 12">
            <a:extLst>
              <a:ext uri="{FF2B5EF4-FFF2-40B4-BE49-F238E27FC236}">
                <a16:creationId xmlns:a16="http://schemas.microsoft.com/office/drawing/2014/main" id="{1EFC594D-5D25-1EDB-66D8-6F382C171B99}"/>
              </a:ext>
            </a:extLst>
          </p:cNvPr>
          <p:cNvSpPr>
            <a:spLocks noGrp="1"/>
          </p:cNvSpPr>
          <p:nvPr>
            <p:ph type="sldNum" sz="quarter" idx="12"/>
          </p:nvPr>
        </p:nvSpPr>
        <p:spPr/>
        <p:txBody>
          <a:bodyPr/>
          <a:lstStyle/>
          <a:p>
            <a:fld id="{C1FF6DA9-008F-8B48-92A6-B652298478BF}"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anchor="ctr">
            <a:spAutoFit/>
          </a:bodyPr>
          <a:lstStyle/>
          <a:p>
            <a:pPr algn="l"/>
            <a:r>
              <a:rPr sz="850" b="1">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anchor="ctr">
            <a:spAutoFit/>
          </a:bodyPr>
          <a:lstStyle/>
          <a:p>
            <a:pPr algn="r"/>
            <a:r>
              <a:rPr sz="850" b="1">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anchor="ctr">
            <a:spAutoFit/>
          </a:bodyPr>
          <a:lstStyle/>
          <a:p>
            <a:pPr algn="l"/>
            <a:r>
              <a:rPr sz="2350" b="1">
                <a:solidFill>
                  <a:srgbClr val="0F274E"/>
                </a:solidFill>
                <a:latin typeface="Noto Sans"/>
              </a:rPr>
              <a:t>A számjegyvezérlés alapelve</a:t>
            </a:r>
          </a:p>
        </p:txBody>
      </p:sp>
      <p:sp>
        <p:nvSpPr>
          <p:cNvPr id="6" name="TextBox 5"/>
          <p:cNvSpPr txBox="1"/>
          <p:nvPr/>
        </p:nvSpPr>
        <p:spPr>
          <a:xfrm>
            <a:off x="448056" y="685800"/>
            <a:ext cx="10789920" cy="246888"/>
          </a:xfrm>
          <a:prstGeom prst="rect">
            <a:avLst/>
          </a:prstGeom>
          <a:noFill/>
        </p:spPr>
        <p:txBody>
          <a:bodyPr wrap="square" anchor="ctr">
            <a:spAutoFit/>
          </a:bodyPr>
          <a:lstStyle/>
          <a:p>
            <a:pPr algn="l"/>
            <a:r>
              <a:rPr sz="1260" b="0">
                <a:solidFill>
                  <a:srgbClr val="65788E"/>
                </a:solidFill>
                <a:latin typeface="Noto Sans"/>
              </a:rPr>
              <a:t>Az alkatrész modelljétől a kész fizikai alkatrészig</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310896" y="1143000"/>
            <a:ext cx="11567160" cy="5010912"/>
          </a:xfrm>
          <a:prstGeom prst="roundRect">
            <a:avLst/>
          </a:prstGeom>
          <a:solidFill>
            <a:srgbClr val="FFFFFF"/>
          </a:solidFill>
          <a:ln w="10160">
            <a:solidFill>
              <a:srgbClr val="CAD7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body_02.jpg"/>
          <p:cNvPicPr>
            <a:picLocks noChangeAspect="1"/>
          </p:cNvPicPr>
          <p:nvPr/>
        </p:nvPicPr>
        <p:blipFill>
          <a:blip r:embed="rId2"/>
          <a:stretch>
            <a:fillRect/>
          </a:stretch>
        </p:blipFill>
        <p:spPr>
          <a:xfrm>
            <a:off x="424104" y="1143000"/>
            <a:ext cx="11340743" cy="5010912"/>
          </a:xfrm>
          <a:prstGeom prst="rect">
            <a:avLst/>
          </a:prstGeom>
        </p:spPr>
      </p:pic>
      <p:sp>
        <p:nvSpPr>
          <p:cNvPr id="10" name="Rectangle 9"/>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8" y="6345936"/>
            <a:ext cx="10469880" cy="292608"/>
          </a:xfrm>
          <a:prstGeom prst="rect">
            <a:avLst/>
          </a:prstGeom>
          <a:noFill/>
        </p:spPr>
        <p:txBody>
          <a:bodyPr wrap="square" anchor="ctr">
            <a:spAutoFit/>
          </a:bodyPr>
          <a:lstStyle/>
          <a:p>
            <a:pPr algn="l"/>
            <a:r>
              <a:rPr sz="1050" b="0">
                <a:solidFill>
                  <a:srgbClr val="2F445D"/>
                </a:solidFill>
                <a:latin typeface="Noto Sans"/>
              </a:rPr>
              <a:t>Alkatrészmodell → NC alkatrészprogram → mozgásparancsok → pozicionáló rendszer → kész alkatrész.</a:t>
            </a:r>
          </a:p>
        </p:txBody>
      </p:sp>
      <p:sp>
        <p:nvSpPr>
          <p:cNvPr id="13" name="Dia számának helye 12">
            <a:extLst>
              <a:ext uri="{FF2B5EF4-FFF2-40B4-BE49-F238E27FC236}">
                <a16:creationId xmlns:a16="http://schemas.microsoft.com/office/drawing/2014/main" id="{6E7C84EE-3A54-627A-CC35-1D187671EB29}"/>
              </a:ext>
            </a:extLst>
          </p:cNvPr>
          <p:cNvSpPr>
            <a:spLocks noGrp="1"/>
          </p:cNvSpPr>
          <p:nvPr>
            <p:ph type="sldNum" sz="quarter" idx="12"/>
          </p:nvPr>
        </p:nvSpPr>
        <p:spPr/>
        <p:txBody>
          <a:bodyPr/>
          <a:lstStyle/>
          <a:p>
            <a:fld id="{C1FF6DA9-008F-8B48-92A6-B652298478BF}"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anchor="ctr">
            <a:spAutoFit/>
          </a:bodyPr>
          <a:lstStyle/>
          <a:p>
            <a:pPr algn="l"/>
            <a:r>
              <a:rPr sz="850" b="1">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anchor="ctr">
            <a:spAutoFit/>
          </a:bodyPr>
          <a:lstStyle/>
          <a:p>
            <a:pPr algn="r"/>
            <a:r>
              <a:rPr sz="850" b="1">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anchor="ctr">
            <a:spAutoFit/>
          </a:bodyPr>
          <a:lstStyle/>
          <a:p>
            <a:pPr algn="l"/>
            <a:r>
              <a:rPr sz="2350" b="1">
                <a:solidFill>
                  <a:srgbClr val="0F274E"/>
                </a:solidFill>
                <a:latin typeface="Noto Sans"/>
              </a:rPr>
              <a:t>Külső és belső adatfeldolgozás</a:t>
            </a:r>
          </a:p>
        </p:txBody>
      </p:sp>
      <p:sp>
        <p:nvSpPr>
          <p:cNvPr id="6" name="TextBox 5"/>
          <p:cNvSpPr txBox="1"/>
          <p:nvPr/>
        </p:nvSpPr>
        <p:spPr>
          <a:xfrm>
            <a:off x="448056" y="685800"/>
            <a:ext cx="10789920" cy="246888"/>
          </a:xfrm>
          <a:prstGeom prst="rect">
            <a:avLst/>
          </a:prstGeom>
          <a:noFill/>
        </p:spPr>
        <p:txBody>
          <a:bodyPr wrap="square" anchor="ctr">
            <a:spAutoFit/>
          </a:bodyPr>
          <a:lstStyle/>
          <a:p>
            <a:pPr algn="l"/>
            <a:r>
              <a:rPr sz="1260" b="0">
                <a:solidFill>
                  <a:srgbClr val="65788E"/>
                </a:solidFill>
                <a:latin typeface="Noto Sans"/>
              </a:rPr>
              <a:t>Az NC program létrehozásától a tengelyek valós idejű vezérléséig</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310896" y="1143000"/>
            <a:ext cx="11567160" cy="5010912"/>
          </a:xfrm>
          <a:prstGeom prst="roundRect">
            <a:avLst/>
          </a:prstGeom>
          <a:solidFill>
            <a:srgbClr val="FFFFFF"/>
          </a:solidFill>
          <a:ln w="10160">
            <a:solidFill>
              <a:srgbClr val="CAD7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body_03.jpg"/>
          <p:cNvPicPr>
            <a:picLocks noChangeAspect="1"/>
          </p:cNvPicPr>
          <p:nvPr/>
        </p:nvPicPr>
        <p:blipFill>
          <a:blip r:embed="rId2"/>
          <a:stretch>
            <a:fillRect/>
          </a:stretch>
        </p:blipFill>
        <p:spPr>
          <a:xfrm>
            <a:off x="433480" y="1143000"/>
            <a:ext cx="11321990" cy="5010912"/>
          </a:xfrm>
          <a:prstGeom prst="rect">
            <a:avLst/>
          </a:prstGeom>
        </p:spPr>
      </p:pic>
      <p:sp>
        <p:nvSpPr>
          <p:cNvPr id="10" name="Rectangle 9"/>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8" y="6345936"/>
            <a:ext cx="10469880" cy="292608"/>
          </a:xfrm>
          <a:prstGeom prst="rect">
            <a:avLst/>
          </a:prstGeom>
          <a:noFill/>
        </p:spPr>
        <p:txBody>
          <a:bodyPr wrap="square" anchor="ctr">
            <a:spAutoFit/>
          </a:bodyPr>
          <a:lstStyle/>
          <a:p>
            <a:pPr algn="l"/>
            <a:r>
              <a:rPr sz="1050" b="0">
                <a:solidFill>
                  <a:srgbClr val="2F445D"/>
                </a:solidFill>
                <a:latin typeface="Noto Sans"/>
              </a:rPr>
              <a:t>Külső adatfeldolgozás = programkészítés; belső adatfeldolgozás = a program valós idejű értelmezése és végrehajtása.</a:t>
            </a:r>
          </a:p>
        </p:txBody>
      </p:sp>
      <p:sp>
        <p:nvSpPr>
          <p:cNvPr id="13" name="Dia számának helye 12">
            <a:extLst>
              <a:ext uri="{FF2B5EF4-FFF2-40B4-BE49-F238E27FC236}">
                <a16:creationId xmlns:a16="http://schemas.microsoft.com/office/drawing/2014/main" id="{2AD4B747-8016-B555-B3FF-11E02A59238B}"/>
              </a:ext>
            </a:extLst>
          </p:cNvPr>
          <p:cNvSpPr>
            <a:spLocks noGrp="1"/>
          </p:cNvSpPr>
          <p:nvPr>
            <p:ph type="sldNum" sz="quarter" idx="12"/>
          </p:nvPr>
        </p:nvSpPr>
        <p:spPr/>
        <p:txBody>
          <a:bodyPr/>
          <a:lstStyle/>
          <a:p>
            <a:fld id="{C1FF6DA9-008F-8B48-92A6-B652298478BF}"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anchor="ctr">
            <a:spAutoFit/>
          </a:bodyPr>
          <a:lstStyle/>
          <a:p>
            <a:pPr algn="l"/>
            <a:r>
              <a:rPr sz="850" b="1">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anchor="ctr">
            <a:spAutoFit/>
          </a:bodyPr>
          <a:lstStyle/>
          <a:p>
            <a:pPr algn="r"/>
            <a:r>
              <a:rPr sz="850" b="1">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anchor="ctr">
            <a:spAutoFit/>
          </a:bodyPr>
          <a:lstStyle/>
          <a:p>
            <a:pPr algn="l"/>
            <a:r>
              <a:rPr sz="2350" b="1">
                <a:solidFill>
                  <a:srgbClr val="0F274E"/>
                </a:solidFill>
                <a:latin typeface="Noto Sans"/>
              </a:rPr>
              <a:t>Az NC technika fejlődése és alkalmazása</a:t>
            </a:r>
          </a:p>
        </p:txBody>
      </p:sp>
      <p:sp>
        <p:nvSpPr>
          <p:cNvPr id="6" name="TextBox 5"/>
          <p:cNvSpPr txBox="1"/>
          <p:nvPr/>
        </p:nvSpPr>
        <p:spPr>
          <a:xfrm>
            <a:off x="448056" y="685800"/>
            <a:ext cx="10789920" cy="246888"/>
          </a:xfrm>
          <a:prstGeom prst="rect">
            <a:avLst/>
          </a:prstGeom>
          <a:noFill/>
        </p:spPr>
        <p:txBody>
          <a:bodyPr wrap="square" anchor="ctr">
            <a:spAutoFit/>
          </a:bodyPr>
          <a:lstStyle/>
          <a:p>
            <a:pPr algn="l"/>
            <a:r>
              <a:rPr sz="1260" b="0">
                <a:solidFill>
                  <a:srgbClr val="65788E"/>
                </a:solidFill>
                <a:latin typeface="Noto Sans"/>
              </a:rPr>
              <a:t>Rövid történeti áttekintés, fő alkalmazási területek és rendszergenerációk</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310896" y="1143000"/>
            <a:ext cx="11567160" cy="5010912"/>
          </a:xfrm>
          <a:prstGeom prst="roundRect">
            <a:avLst/>
          </a:prstGeom>
          <a:solidFill>
            <a:srgbClr val="FFFFFF"/>
          </a:solidFill>
          <a:ln w="10160">
            <a:solidFill>
              <a:srgbClr val="CAD7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body_04.jpg"/>
          <p:cNvPicPr>
            <a:picLocks noChangeAspect="1"/>
          </p:cNvPicPr>
          <p:nvPr/>
        </p:nvPicPr>
        <p:blipFill>
          <a:blip r:embed="rId2"/>
          <a:stretch>
            <a:fillRect/>
          </a:stretch>
        </p:blipFill>
        <p:spPr>
          <a:xfrm>
            <a:off x="433480" y="1143000"/>
            <a:ext cx="11321990" cy="5010912"/>
          </a:xfrm>
          <a:prstGeom prst="rect">
            <a:avLst/>
          </a:prstGeom>
        </p:spPr>
      </p:pic>
      <p:sp>
        <p:nvSpPr>
          <p:cNvPr id="10" name="Rectangle 9"/>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8" y="6345936"/>
            <a:ext cx="10469880" cy="292608"/>
          </a:xfrm>
          <a:prstGeom prst="rect">
            <a:avLst/>
          </a:prstGeom>
          <a:noFill/>
        </p:spPr>
        <p:txBody>
          <a:bodyPr wrap="square" anchor="ctr">
            <a:spAutoFit/>
          </a:bodyPr>
          <a:lstStyle/>
          <a:p>
            <a:pPr algn="l"/>
            <a:r>
              <a:rPr sz="1050" b="0">
                <a:solidFill>
                  <a:srgbClr val="2F445D"/>
                </a:solidFill>
                <a:latin typeface="Noto Sans"/>
              </a:rPr>
              <a:t>A fejlődés iránya: nagyobb pontosság, automatizáltság, integrálhatóság és hálózati működés.</a:t>
            </a:r>
          </a:p>
        </p:txBody>
      </p:sp>
      <p:sp>
        <p:nvSpPr>
          <p:cNvPr id="13" name="Dia számának helye 12">
            <a:extLst>
              <a:ext uri="{FF2B5EF4-FFF2-40B4-BE49-F238E27FC236}">
                <a16:creationId xmlns:a16="http://schemas.microsoft.com/office/drawing/2014/main" id="{E681C91B-8E7A-D4C4-A892-BB5F459CAEB3}"/>
              </a:ext>
            </a:extLst>
          </p:cNvPr>
          <p:cNvSpPr>
            <a:spLocks noGrp="1"/>
          </p:cNvSpPr>
          <p:nvPr>
            <p:ph type="sldNum" sz="quarter" idx="12"/>
          </p:nvPr>
        </p:nvSpPr>
        <p:spPr/>
        <p:txBody>
          <a:bodyPr/>
          <a:lstStyle/>
          <a:p>
            <a:fld id="{C1FF6DA9-008F-8B48-92A6-B652298478BF}"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anchor="ctr">
            <a:spAutoFit/>
          </a:bodyPr>
          <a:lstStyle/>
          <a:p>
            <a:pPr algn="l"/>
            <a:r>
              <a:rPr sz="850" b="1">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anchor="ctr">
            <a:spAutoFit/>
          </a:bodyPr>
          <a:lstStyle/>
          <a:p>
            <a:pPr algn="r"/>
            <a:r>
              <a:rPr sz="850" b="1">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anchor="ctr">
            <a:spAutoFit/>
          </a:bodyPr>
          <a:lstStyle/>
          <a:p>
            <a:pPr algn="l"/>
            <a:r>
              <a:rPr sz="2350" b="1">
                <a:solidFill>
                  <a:srgbClr val="0F274E"/>
                </a:solidFill>
                <a:latin typeface="Noto Sans"/>
              </a:rPr>
              <a:t>Kézi NC programozás</a:t>
            </a:r>
          </a:p>
        </p:txBody>
      </p:sp>
      <p:sp>
        <p:nvSpPr>
          <p:cNvPr id="6" name="TextBox 5"/>
          <p:cNvSpPr txBox="1"/>
          <p:nvPr/>
        </p:nvSpPr>
        <p:spPr>
          <a:xfrm>
            <a:off x="448056" y="685800"/>
            <a:ext cx="10789920" cy="246888"/>
          </a:xfrm>
          <a:prstGeom prst="rect">
            <a:avLst/>
          </a:prstGeom>
          <a:noFill/>
        </p:spPr>
        <p:txBody>
          <a:bodyPr wrap="square" anchor="ctr">
            <a:spAutoFit/>
          </a:bodyPr>
          <a:lstStyle/>
          <a:p>
            <a:pPr algn="l"/>
            <a:r>
              <a:rPr sz="1260" b="0">
                <a:solidFill>
                  <a:srgbClr val="65788E"/>
                </a:solidFill>
                <a:latin typeface="Noto Sans"/>
              </a:rPr>
              <a:t>Geometriai és technológiai információkból NC program</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310896" y="1143000"/>
            <a:ext cx="11567160" cy="5010912"/>
          </a:xfrm>
          <a:prstGeom prst="roundRect">
            <a:avLst/>
          </a:prstGeom>
          <a:solidFill>
            <a:srgbClr val="FFFFFF"/>
          </a:solidFill>
          <a:ln w="10160">
            <a:solidFill>
              <a:srgbClr val="CAD7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body_05.jpg"/>
          <p:cNvPicPr>
            <a:picLocks noChangeAspect="1"/>
          </p:cNvPicPr>
          <p:nvPr/>
        </p:nvPicPr>
        <p:blipFill>
          <a:blip r:embed="rId2"/>
          <a:stretch>
            <a:fillRect/>
          </a:stretch>
        </p:blipFill>
        <p:spPr>
          <a:xfrm>
            <a:off x="433480" y="1143000"/>
            <a:ext cx="11321990" cy="5010912"/>
          </a:xfrm>
          <a:prstGeom prst="rect">
            <a:avLst/>
          </a:prstGeom>
        </p:spPr>
      </p:pic>
      <p:sp>
        <p:nvSpPr>
          <p:cNvPr id="10" name="Rectangle 9"/>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8" y="6345936"/>
            <a:ext cx="10469880" cy="292608"/>
          </a:xfrm>
          <a:prstGeom prst="rect">
            <a:avLst/>
          </a:prstGeom>
          <a:noFill/>
        </p:spPr>
        <p:txBody>
          <a:bodyPr wrap="square" anchor="ctr">
            <a:spAutoFit/>
          </a:bodyPr>
          <a:lstStyle/>
          <a:p>
            <a:pPr algn="l"/>
            <a:r>
              <a:rPr sz="1050" b="0">
                <a:solidFill>
                  <a:srgbClr val="2F445D"/>
                </a:solidFill>
                <a:latin typeface="Noto Sans"/>
              </a:rPr>
              <a:t>A kézi programozás egyszerűbb alkatrészeknél gyors és közvetlen; összetett pályáknál a CAD/CAM hatékonyabb.</a:t>
            </a:r>
          </a:p>
        </p:txBody>
      </p:sp>
      <p:sp>
        <p:nvSpPr>
          <p:cNvPr id="13" name="Dia számának helye 12">
            <a:extLst>
              <a:ext uri="{FF2B5EF4-FFF2-40B4-BE49-F238E27FC236}">
                <a16:creationId xmlns:a16="http://schemas.microsoft.com/office/drawing/2014/main" id="{2CF9BB0E-AB79-8823-ABD0-3E0CFE067A9B}"/>
              </a:ext>
            </a:extLst>
          </p:cNvPr>
          <p:cNvSpPr>
            <a:spLocks noGrp="1"/>
          </p:cNvSpPr>
          <p:nvPr>
            <p:ph type="sldNum" sz="quarter" idx="12"/>
          </p:nvPr>
        </p:nvSpPr>
        <p:spPr/>
        <p:txBody>
          <a:bodyPr/>
          <a:lstStyle/>
          <a:p>
            <a:fld id="{C1FF6DA9-008F-8B48-92A6-B652298478BF}"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anchor="ctr">
            <a:spAutoFit/>
          </a:bodyPr>
          <a:lstStyle/>
          <a:p>
            <a:pPr algn="l"/>
            <a:r>
              <a:rPr sz="850" b="1">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anchor="ctr">
            <a:spAutoFit/>
          </a:bodyPr>
          <a:lstStyle/>
          <a:p>
            <a:pPr algn="r"/>
            <a:r>
              <a:rPr sz="850" b="1">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anchor="ctr">
            <a:spAutoFit/>
          </a:bodyPr>
          <a:lstStyle/>
          <a:p>
            <a:pPr algn="l"/>
            <a:r>
              <a:rPr sz="2350" b="1">
                <a:solidFill>
                  <a:srgbClr val="0F274E"/>
                </a:solidFill>
                <a:latin typeface="Noto Sans"/>
              </a:rPr>
              <a:t>Számítógépes alkatrészprogramozás</a:t>
            </a:r>
          </a:p>
        </p:txBody>
      </p:sp>
      <p:sp>
        <p:nvSpPr>
          <p:cNvPr id="6" name="TextBox 5"/>
          <p:cNvSpPr txBox="1"/>
          <p:nvPr/>
        </p:nvSpPr>
        <p:spPr>
          <a:xfrm>
            <a:off x="448056" y="685800"/>
            <a:ext cx="10789920" cy="246888"/>
          </a:xfrm>
          <a:prstGeom prst="rect">
            <a:avLst/>
          </a:prstGeom>
          <a:noFill/>
        </p:spPr>
        <p:txBody>
          <a:bodyPr wrap="square" anchor="ctr">
            <a:spAutoFit/>
          </a:bodyPr>
          <a:lstStyle/>
          <a:p>
            <a:pPr algn="l"/>
            <a:r>
              <a:rPr sz="1260" b="0">
                <a:solidFill>
                  <a:srgbClr val="65788E"/>
                </a:solidFill>
                <a:latin typeface="Noto Sans"/>
              </a:rPr>
              <a:t>CAD/CAM alapú NC programozás és adatáramlás</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310896" y="1143000"/>
            <a:ext cx="11567160" cy="5010912"/>
          </a:xfrm>
          <a:prstGeom prst="roundRect">
            <a:avLst/>
          </a:prstGeom>
          <a:solidFill>
            <a:srgbClr val="FFFFFF"/>
          </a:solidFill>
          <a:ln w="10160">
            <a:solidFill>
              <a:srgbClr val="CAD7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body_06.jpg"/>
          <p:cNvPicPr>
            <a:picLocks noChangeAspect="1"/>
          </p:cNvPicPr>
          <p:nvPr/>
        </p:nvPicPr>
        <p:blipFill>
          <a:blip r:embed="rId2"/>
          <a:stretch>
            <a:fillRect/>
          </a:stretch>
        </p:blipFill>
        <p:spPr>
          <a:xfrm>
            <a:off x="433480" y="1143000"/>
            <a:ext cx="11321990" cy="5010912"/>
          </a:xfrm>
          <a:prstGeom prst="rect">
            <a:avLst/>
          </a:prstGeom>
        </p:spPr>
      </p:pic>
      <p:sp>
        <p:nvSpPr>
          <p:cNvPr id="10" name="Rectangle 9"/>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8" y="6345936"/>
            <a:ext cx="10469880" cy="292608"/>
          </a:xfrm>
          <a:prstGeom prst="rect">
            <a:avLst/>
          </a:prstGeom>
          <a:noFill/>
        </p:spPr>
        <p:txBody>
          <a:bodyPr wrap="square" anchor="ctr">
            <a:spAutoFit/>
          </a:bodyPr>
          <a:lstStyle/>
          <a:p>
            <a:pPr algn="l"/>
            <a:r>
              <a:rPr sz="1050" b="0">
                <a:solidFill>
                  <a:srgbClr val="2F445D"/>
                </a:solidFill>
                <a:latin typeface="Noto Sans"/>
              </a:rPr>
              <a:t>A CAD/CAM szerszámpályát generál, a posztprocesszor pedig az adott CNC vezérléshez illeszkedő NC programot készít.</a:t>
            </a:r>
          </a:p>
        </p:txBody>
      </p:sp>
      <p:sp>
        <p:nvSpPr>
          <p:cNvPr id="13" name="Dia számának helye 12">
            <a:extLst>
              <a:ext uri="{FF2B5EF4-FFF2-40B4-BE49-F238E27FC236}">
                <a16:creationId xmlns:a16="http://schemas.microsoft.com/office/drawing/2014/main" id="{2C91FC5C-BFCD-4DEB-E2C7-CFB440601041}"/>
              </a:ext>
            </a:extLst>
          </p:cNvPr>
          <p:cNvSpPr>
            <a:spLocks noGrp="1"/>
          </p:cNvSpPr>
          <p:nvPr>
            <p:ph type="sldNum" sz="quarter" idx="12"/>
          </p:nvPr>
        </p:nvSpPr>
        <p:spPr/>
        <p:txBody>
          <a:bodyPr/>
          <a:lstStyle/>
          <a:p>
            <a:fld id="{C1FF6DA9-008F-8B48-92A6-B652298478BF}"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anchor="ctr">
            <a:spAutoFit/>
          </a:bodyPr>
          <a:lstStyle/>
          <a:p>
            <a:pPr algn="l"/>
            <a:r>
              <a:rPr sz="850" b="1">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anchor="ctr">
            <a:spAutoFit/>
          </a:bodyPr>
          <a:lstStyle/>
          <a:p>
            <a:pPr algn="r"/>
            <a:r>
              <a:rPr sz="850" b="1">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anchor="ctr">
            <a:spAutoFit/>
          </a:bodyPr>
          <a:lstStyle/>
          <a:p>
            <a:pPr algn="l"/>
            <a:r>
              <a:rPr sz="2350" b="1">
                <a:solidFill>
                  <a:srgbClr val="0F274E"/>
                </a:solidFill>
                <a:latin typeface="Noto Sans"/>
              </a:rPr>
              <a:t>CNC vezérlés hardver felépítése</a:t>
            </a:r>
          </a:p>
        </p:txBody>
      </p:sp>
      <p:sp>
        <p:nvSpPr>
          <p:cNvPr id="6" name="TextBox 5"/>
          <p:cNvSpPr txBox="1"/>
          <p:nvPr/>
        </p:nvSpPr>
        <p:spPr>
          <a:xfrm>
            <a:off x="448056" y="685800"/>
            <a:ext cx="10789920" cy="246888"/>
          </a:xfrm>
          <a:prstGeom prst="rect">
            <a:avLst/>
          </a:prstGeom>
          <a:noFill/>
        </p:spPr>
        <p:txBody>
          <a:bodyPr wrap="square" anchor="ctr">
            <a:spAutoFit/>
          </a:bodyPr>
          <a:lstStyle/>
          <a:p>
            <a:pPr algn="l"/>
            <a:r>
              <a:rPr sz="1260" b="0">
                <a:solidFill>
                  <a:srgbClr val="65788E"/>
                </a:solidFill>
                <a:latin typeface="Noto Sans"/>
              </a:rPr>
              <a:t>Fő modulok és kapcsolataik</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310896" y="1143000"/>
            <a:ext cx="11567160" cy="5010912"/>
          </a:xfrm>
          <a:prstGeom prst="roundRect">
            <a:avLst/>
          </a:prstGeom>
          <a:solidFill>
            <a:srgbClr val="FFFFFF"/>
          </a:solidFill>
          <a:ln w="10160">
            <a:solidFill>
              <a:srgbClr val="CAD7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body_07.jpg"/>
          <p:cNvPicPr>
            <a:picLocks noChangeAspect="1"/>
          </p:cNvPicPr>
          <p:nvPr/>
        </p:nvPicPr>
        <p:blipFill>
          <a:blip r:embed="rId2"/>
          <a:stretch>
            <a:fillRect/>
          </a:stretch>
        </p:blipFill>
        <p:spPr>
          <a:xfrm>
            <a:off x="433480" y="1143000"/>
            <a:ext cx="11321990" cy="5010912"/>
          </a:xfrm>
          <a:prstGeom prst="rect">
            <a:avLst/>
          </a:prstGeom>
        </p:spPr>
      </p:pic>
      <p:sp>
        <p:nvSpPr>
          <p:cNvPr id="10" name="Rectangle 9"/>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8" y="6345936"/>
            <a:ext cx="10469880" cy="292608"/>
          </a:xfrm>
          <a:prstGeom prst="rect">
            <a:avLst/>
          </a:prstGeom>
          <a:noFill/>
        </p:spPr>
        <p:txBody>
          <a:bodyPr wrap="square" anchor="ctr">
            <a:spAutoFit/>
          </a:bodyPr>
          <a:lstStyle/>
          <a:p>
            <a:pPr algn="l"/>
            <a:r>
              <a:rPr sz="1050" b="0">
                <a:solidFill>
                  <a:srgbClr val="2F445D"/>
                </a:solidFill>
                <a:latin typeface="Noto Sans"/>
              </a:rPr>
              <a:t>A PLC a logikai vezérlést, a szervó és az interpolátor a pályakövetést és a tengelymozgásokat támogatja.</a:t>
            </a:r>
          </a:p>
        </p:txBody>
      </p:sp>
      <p:sp>
        <p:nvSpPr>
          <p:cNvPr id="12" name="TextBox 11"/>
          <p:cNvSpPr txBox="1"/>
          <p:nvPr/>
        </p:nvSpPr>
        <p:spPr>
          <a:xfrm>
            <a:off x="11000232" y="6372976"/>
            <a:ext cx="704088" cy="238527"/>
          </a:xfrm>
          <a:prstGeom prst="rect">
            <a:avLst/>
          </a:prstGeom>
          <a:noFill/>
        </p:spPr>
        <p:txBody>
          <a:bodyPr wrap="square" anchor="ctr">
            <a:spAutoFit/>
          </a:bodyPr>
          <a:lstStyle/>
          <a:p>
            <a:pPr algn="r"/>
            <a:r>
              <a:rPr sz="950" b="1" dirty="0">
                <a:solidFill>
                  <a:srgbClr val="65788E"/>
                </a:solidFill>
                <a:latin typeface="Noto Sans"/>
              </a:rPr>
              <a:t>7 / </a:t>
            </a:r>
            <a:r>
              <a:rPr lang="hu-HU" sz="950" b="1" dirty="0">
                <a:solidFill>
                  <a:srgbClr val="65788E"/>
                </a:solidFill>
                <a:latin typeface="Noto Sans"/>
              </a:rPr>
              <a:t>13</a:t>
            </a:r>
            <a:endParaRPr sz="950" b="1" dirty="0">
              <a:solidFill>
                <a:srgbClr val="65788E"/>
              </a:solidFill>
              <a:latin typeface="Noto Sans"/>
            </a:endParaRPr>
          </a:p>
        </p:txBody>
      </p:sp>
      <p:sp>
        <p:nvSpPr>
          <p:cNvPr id="13" name="Dia számának helye 12">
            <a:extLst>
              <a:ext uri="{FF2B5EF4-FFF2-40B4-BE49-F238E27FC236}">
                <a16:creationId xmlns:a16="http://schemas.microsoft.com/office/drawing/2014/main" id="{3591B2C7-999B-2E03-2F7D-179CB89D38B0}"/>
              </a:ext>
            </a:extLst>
          </p:cNvPr>
          <p:cNvSpPr>
            <a:spLocks noGrp="1"/>
          </p:cNvSpPr>
          <p:nvPr>
            <p:ph type="sldNum" sz="quarter" idx="12"/>
          </p:nvPr>
        </p:nvSpPr>
        <p:spPr/>
        <p:txBody>
          <a:bodyPr/>
          <a:lstStyle/>
          <a:p>
            <a:fld id="{C1FF6DA9-008F-8B48-92A6-B652298478BF}"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anchor="ctr">
            <a:spAutoFit/>
          </a:bodyPr>
          <a:lstStyle/>
          <a:p>
            <a:pPr algn="l"/>
            <a:r>
              <a:rPr sz="850" b="1">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anchor="ctr">
            <a:spAutoFit/>
          </a:bodyPr>
          <a:lstStyle/>
          <a:p>
            <a:pPr algn="r"/>
            <a:r>
              <a:rPr sz="850" b="1">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anchor="ctr">
            <a:spAutoFit/>
          </a:bodyPr>
          <a:lstStyle/>
          <a:p>
            <a:pPr algn="l"/>
            <a:r>
              <a:rPr sz="2350" b="1">
                <a:solidFill>
                  <a:srgbClr val="0F274E"/>
                </a:solidFill>
                <a:latin typeface="Noto Sans"/>
              </a:rPr>
              <a:t>CNC vezérlés szoftver felépítése</a:t>
            </a:r>
          </a:p>
        </p:txBody>
      </p:sp>
      <p:sp>
        <p:nvSpPr>
          <p:cNvPr id="6" name="TextBox 5"/>
          <p:cNvSpPr txBox="1"/>
          <p:nvPr/>
        </p:nvSpPr>
        <p:spPr>
          <a:xfrm>
            <a:off x="448056" y="685800"/>
            <a:ext cx="10789920" cy="246888"/>
          </a:xfrm>
          <a:prstGeom prst="rect">
            <a:avLst/>
          </a:prstGeom>
          <a:noFill/>
        </p:spPr>
        <p:txBody>
          <a:bodyPr wrap="square" anchor="ctr">
            <a:spAutoFit/>
          </a:bodyPr>
          <a:lstStyle/>
          <a:p>
            <a:pPr algn="l"/>
            <a:r>
              <a:rPr sz="1260" b="0">
                <a:solidFill>
                  <a:srgbClr val="65788E"/>
                </a:solidFill>
                <a:latin typeface="Noto Sans"/>
              </a:rPr>
              <a:t>Réteges architektúra és fő funkciók</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310896" y="1143000"/>
            <a:ext cx="11567160" cy="5010912"/>
          </a:xfrm>
          <a:prstGeom prst="roundRect">
            <a:avLst/>
          </a:prstGeom>
          <a:solidFill>
            <a:srgbClr val="FFFFFF"/>
          </a:solidFill>
          <a:ln w="10160">
            <a:solidFill>
              <a:srgbClr val="CAD7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body_08.jpg"/>
          <p:cNvPicPr>
            <a:picLocks noChangeAspect="1"/>
          </p:cNvPicPr>
          <p:nvPr/>
        </p:nvPicPr>
        <p:blipFill>
          <a:blip r:embed="rId2"/>
          <a:stretch>
            <a:fillRect/>
          </a:stretch>
        </p:blipFill>
        <p:spPr>
          <a:xfrm>
            <a:off x="433480" y="1143000"/>
            <a:ext cx="11321990" cy="5010912"/>
          </a:xfrm>
          <a:prstGeom prst="rect">
            <a:avLst/>
          </a:prstGeom>
        </p:spPr>
      </p:pic>
      <p:sp>
        <p:nvSpPr>
          <p:cNvPr id="10" name="Rectangle 9"/>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8" y="6345936"/>
            <a:ext cx="10469880" cy="292608"/>
          </a:xfrm>
          <a:prstGeom prst="rect">
            <a:avLst/>
          </a:prstGeom>
          <a:noFill/>
        </p:spPr>
        <p:txBody>
          <a:bodyPr wrap="square" anchor="ctr">
            <a:spAutoFit/>
          </a:bodyPr>
          <a:lstStyle/>
          <a:p>
            <a:pPr algn="l"/>
            <a:r>
              <a:rPr sz="1050" b="0">
                <a:solidFill>
                  <a:srgbClr val="2F445D"/>
                </a:solidFill>
                <a:latin typeface="Noto Sans"/>
              </a:rPr>
              <a:t>A valós idejű operációs rendszer, a vezérlőtaszkok és a meghajtók biztosítják a determinisztikus működést.</a:t>
            </a:r>
          </a:p>
        </p:txBody>
      </p:sp>
      <p:sp>
        <p:nvSpPr>
          <p:cNvPr id="13" name="Dia számának helye 12">
            <a:extLst>
              <a:ext uri="{FF2B5EF4-FFF2-40B4-BE49-F238E27FC236}">
                <a16:creationId xmlns:a16="http://schemas.microsoft.com/office/drawing/2014/main" id="{7AF752C7-CC28-C21A-A4F2-67F0F3FF6ACF}"/>
              </a:ext>
            </a:extLst>
          </p:cNvPr>
          <p:cNvSpPr>
            <a:spLocks noGrp="1"/>
          </p:cNvSpPr>
          <p:nvPr>
            <p:ph type="sldNum" sz="quarter" idx="12"/>
          </p:nvPr>
        </p:nvSpPr>
        <p:spPr/>
        <p:txBody>
          <a:bodyPr/>
          <a:lstStyle/>
          <a:p>
            <a:fld id="{C1FF6DA9-008F-8B48-92A6-B652298478BF}"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anchor="ctr">
            <a:spAutoFit/>
          </a:bodyPr>
          <a:lstStyle/>
          <a:p>
            <a:pPr algn="l"/>
            <a:r>
              <a:rPr sz="850" b="1">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anchor="ctr">
            <a:spAutoFit/>
          </a:bodyPr>
          <a:lstStyle/>
          <a:p>
            <a:pPr algn="r"/>
            <a:r>
              <a:rPr sz="850" b="1">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anchor="ctr">
            <a:spAutoFit/>
          </a:bodyPr>
          <a:lstStyle/>
          <a:p>
            <a:pPr algn="l"/>
            <a:r>
              <a:rPr sz="2350" b="1">
                <a:solidFill>
                  <a:srgbClr val="0F274E"/>
                </a:solidFill>
                <a:latin typeface="Noto Sans"/>
              </a:rPr>
              <a:t>Az NC pozicionálás elméleti alapjai</a:t>
            </a:r>
          </a:p>
        </p:txBody>
      </p:sp>
      <p:sp>
        <p:nvSpPr>
          <p:cNvPr id="6" name="TextBox 5"/>
          <p:cNvSpPr txBox="1"/>
          <p:nvPr/>
        </p:nvSpPr>
        <p:spPr>
          <a:xfrm>
            <a:off x="448056" y="685800"/>
            <a:ext cx="10789920" cy="246888"/>
          </a:xfrm>
          <a:prstGeom prst="rect">
            <a:avLst/>
          </a:prstGeom>
          <a:noFill/>
        </p:spPr>
        <p:txBody>
          <a:bodyPr wrap="square" anchor="ctr">
            <a:spAutoFit/>
          </a:bodyPr>
          <a:lstStyle/>
          <a:p>
            <a:pPr algn="l"/>
            <a:r>
              <a:rPr sz="1260" b="0">
                <a:solidFill>
                  <a:srgbClr val="65788E"/>
                </a:solidFill>
                <a:latin typeface="Noto Sans"/>
              </a:rPr>
              <a:t>Relatív mozgás, koordináták és a programozott pont</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310896" y="1143000"/>
            <a:ext cx="11567160" cy="5010912"/>
          </a:xfrm>
          <a:prstGeom prst="roundRect">
            <a:avLst/>
          </a:prstGeom>
          <a:solidFill>
            <a:srgbClr val="FFFFFF"/>
          </a:solidFill>
          <a:ln w="10160">
            <a:solidFill>
              <a:srgbClr val="CAD7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body_09.jpg"/>
          <p:cNvPicPr>
            <a:picLocks noChangeAspect="1"/>
          </p:cNvPicPr>
          <p:nvPr/>
        </p:nvPicPr>
        <p:blipFill>
          <a:blip r:embed="rId2"/>
          <a:stretch>
            <a:fillRect/>
          </a:stretch>
        </p:blipFill>
        <p:spPr>
          <a:xfrm>
            <a:off x="433480" y="1143000"/>
            <a:ext cx="11321990" cy="5010912"/>
          </a:xfrm>
          <a:prstGeom prst="rect">
            <a:avLst/>
          </a:prstGeom>
        </p:spPr>
      </p:pic>
      <p:sp>
        <p:nvSpPr>
          <p:cNvPr id="10" name="Rectangle 9"/>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8" y="6345936"/>
            <a:ext cx="10469880" cy="292608"/>
          </a:xfrm>
          <a:prstGeom prst="rect">
            <a:avLst/>
          </a:prstGeom>
          <a:noFill/>
        </p:spPr>
        <p:txBody>
          <a:bodyPr wrap="square" anchor="ctr">
            <a:spAutoFit/>
          </a:bodyPr>
          <a:lstStyle/>
          <a:p>
            <a:pPr algn="l"/>
            <a:r>
              <a:rPr sz="1050" b="0">
                <a:solidFill>
                  <a:srgbClr val="2F445D"/>
                </a:solidFill>
                <a:latin typeface="Noto Sans"/>
              </a:rPr>
              <a:t>A CNC a programozott pont meghatározott pályán történő mozgatásával állítja elő a kívánt megmunkált felületet.</a:t>
            </a:r>
          </a:p>
        </p:txBody>
      </p:sp>
      <p:sp>
        <p:nvSpPr>
          <p:cNvPr id="13" name="Dia számának helye 12">
            <a:extLst>
              <a:ext uri="{FF2B5EF4-FFF2-40B4-BE49-F238E27FC236}">
                <a16:creationId xmlns:a16="http://schemas.microsoft.com/office/drawing/2014/main" id="{45926CE5-C403-0DFA-2BCB-9160D4B2D593}"/>
              </a:ext>
            </a:extLst>
          </p:cNvPr>
          <p:cNvSpPr>
            <a:spLocks noGrp="1"/>
          </p:cNvSpPr>
          <p:nvPr>
            <p:ph type="sldNum" sz="quarter" idx="12"/>
          </p:nvPr>
        </p:nvSpPr>
        <p:spPr/>
        <p:txBody>
          <a:bodyPr/>
          <a:lstStyle/>
          <a:p>
            <a:fld id="{C1FF6DA9-008F-8B48-92A6-B652298478BF}"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anchor="ctr">
            <a:spAutoFit/>
          </a:bodyPr>
          <a:lstStyle/>
          <a:p>
            <a:pPr algn="l"/>
            <a:r>
              <a:rPr sz="850" b="1">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anchor="ctr">
            <a:spAutoFit/>
          </a:bodyPr>
          <a:lstStyle/>
          <a:p>
            <a:pPr algn="r"/>
            <a:r>
              <a:rPr sz="850" b="1">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anchor="ctr">
            <a:spAutoFit/>
          </a:bodyPr>
          <a:lstStyle/>
          <a:p>
            <a:pPr algn="l"/>
            <a:r>
              <a:rPr sz="2350" b="1">
                <a:solidFill>
                  <a:srgbClr val="0F274E"/>
                </a:solidFill>
                <a:latin typeface="Noto Sans"/>
              </a:rPr>
              <a:t>Vezérlési módok és koordinátarendszerek</a:t>
            </a:r>
          </a:p>
        </p:txBody>
      </p:sp>
      <p:sp>
        <p:nvSpPr>
          <p:cNvPr id="6" name="TextBox 5"/>
          <p:cNvSpPr txBox="1"/>
          <p:nvPr/>
        </p:nvSpPr>
        <p:spPr>
          <a:xfrm>
            <a:off x="448056" y="685800"/>
            <a:ext cx="10789920" cy="246888"/>
          </a:xfrm>
          <a:prstGeom prst="rect">
            <a:avLst/>
          </a:prstGeom>
          <a:noFill/>
        </p:spPr>
        <p:txBody>
          <a:bodyPr wrap="square" anchor="ctr">
            <a:spAutoFit/>
          </a:bodyPr>
          <a:lstStyle/>
          <a:p>
            <a:pPr algn="l"/>
            <a:r>
              <a:rPr sz="1260" b="0">
                <a:solidFill>
                  <a:srgbClr val="65788E"/>
                </a:solidFill>
                <a:latin typeface="Noto Sans"/>
              </a:rPr>
              <a:t>Pont-, szakasz- és pályavezérlés; gépi és munkadarab-koordináták</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310896" y="1143000"/>
            <a:ext cx="11567160" cy="5010912"/>
          </a:xfrm>
          <a:prstGeom prst="roundRect">
            <a:avLst/>
          </a:prstGeom>
          <a:solidFill>
            <a:srgbClr val="FFFFFF"/>
          </a:solidFill>
          <a:ln w="10160">
            <a:solidFill>
              <a:srgbClr val="CAD7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body_10.jpg"/>
          <p:cNvPicPr>
            <a:picLocks noChangeAspect="1"/>
          </p:cNvPicPr>
          <p:nvPr/>
        </p:nvPicPr>
        <p:blipFill>
          <a:blip r:embed="rId2"/>
          <a:stretch>
            <a:fillRect/>
          </a:stretch>
        </p:blipFill>
        <p:spPr>
          <a:xfrm>
            <a:off x="433480" y="1143000"/>
            <a:ext cx="11321990" cy="5010912"/>
          </a:xfrm>
          <a:prstGeom prst="rect">
            <a:avLst/>
          </a:prstGeom>
        </p:spPr>
      </p:pic>
      <p:sp>
        <p:nvSpPr>
          <p:cNvPr id="10" name="Rectangle 9"/>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8" y="6345936"/>
            <a:ext cx="10469880" cy="292608"/>
          </a:xfrm>
          <a:prstGeom prst="rect">
            <a:avLst/>
          </a:prstGeom>
          <a:noFill/>
        </p:spPr>
        <p:txBody>
          <a:bodyPr wrap="square" anchor="ctr">
            <a:spAutoFit/>
          </a:bodyPr>
          <a:lstStyle/>
          <a:p>
            <a:pPr algn="l"/>
            <a:r>
              <a:rPr sz="1050" b="0">
                <a:solidFill>
                  <a:srgbClr val="2F445D"/>
                </a:solidFill>
                <a:latin typeface="Noto Sans"/>
              </a:rPr>
              <a:t>A vezérlési mód és a koordinátarendszer megválasztása meghatározza a mozgás értelmezését és programozását.</a:t>
            </a:r>
          </a:p>
        </p:txBody>
      </p:sp>
      <p:sp>
        <p:nvSpPr>
          <p:cNvPr id="13" name="Dia számának helye 12">
            <a:extLst>
              <a:ext uri="{FF2B5EF4-FFF2-40B4-BE49-F238E27FC236}">
                <a16:creationId xmlns:a16="http://schemas.microsoft.com/office/drawing/2014/main" id="{81EC75DB-DE88-0A29-5346-008A0CD89AA9}"/>
              </a:ext>
            </a:extLst>
          </p:cNvPr>
          <p:cNvSpPr>
            <a:spLocks noGrp="1"/>
          </p:cNvSpPr>
          <p:nvPr>
            <p:ph type="sldNum" sz="quarter" idx="12"/>
          </p:nvPr>
        </p:nvSpPr>
        <p:spPr/>
        <p:txBody>
          <a:bodyPr/>
          <a:lstStyle/>
          <a:p>
            <a:fld id="{C1FF6DA9-008F-8B48-92A6-B652298478BF}"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anchor="ctr">
            <a:spAutoFit/>
          </a:bodyPr>
          <a:lstStyle/>
          <a:p>
            <a:pPr algn="l"/>
            <a:r>
              <a:rPr sz="850" b="1">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anchor="ctr">
            <a:spAutoFit/>
          </a:bodyPr>
          <a:lstStyle/>
          <a:p>
            <a:pPr algn="r"/>
            <a:r>
              <a:rPr sz="850" b="1">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anchor="ctr">
            <a:spAutoFit/>
          </a:bodyPr>
          <a:lstStyle/>
          <a:p>
            <a:pPr algn="l"/>
            <a:r>
              <a:rPr sz="2350" b="1">
                <a:solidFill>
                  <a:srgbClr val="0F274E"/>
                </a:solidFill>
                <a:latin typeface="Noto Sans"/>
              </a:rPr>
              <a:t>NC vezérlések geometriai információs rendszere</a:t>
            </a:r>
          </a:p>
        </p:txBody>
      </p:sp>
      <p:sp>
        <p:nvSpPr>
          <p:cNvPr id="6" name="TextBox 5"/>
          <p:cNvSpPr txBox="1"/>
          <p:nvPr/>
        </p:nvSpPr>
        <p:spPr>
          <a:xfrm>
            <a:off x="448056" y="685800"/>
            <a:ext cx="10789920" cy="246888"/>
          </a:xfrm>
          <a:prstGeom prst="rect">
            <a:avLst/>
          </a:prstGeom>
          <a:noFill/>
        </p:spPr>
        <p:txBody>
          <a:bodyPr wrap="square" anchor="ctr">
            <a:spAutoFit/>
          </a:bodyPr>
          <a:lstStyle/>
          <a:p>
            <a:pPr algn="l"/>
            <a:r>
              <a:rPr sz="1260" b="0">
                <a:solidFill>
                  <a:srgbClr val="65788E"/>
                </a:solidFill>
                <a:latin typeface="Noto Sans"/>
              </a:rPr>
              <a:t>Koordinátarendszerek, nevezetes pontok és vektorok</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body_11.jpg"/>
          <p:cNvPicPr>
            <a:picLocks noChangeAspect="1"/>
          </p:cNvPicPr>
          <p:nvPr/>
        </p:nvPicPr>
        <p:blipFill>
          <a:blip r:embed="rId2"/>
          <a:stretch>
            <a:fillRect/>
          </a:stretch>
        </p:blipFill>
        <p:spPr>
          <a:xfrm>
            <a:off x="424104" y="1143000"/>
            <a:ext cx="11340743" cy="5010912"/>
          </a:xfrm>
          <a:prstGeom prst="rect">
            <a:avLst/>
          </a:prstGeom>
        </p:spPr>
      </p:pic>
      <p:sp>
        <p:nvSpPr>
          <p:cNvPr id="10" name="Rectangle 9"/>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5488" y="6345936"/>
            <a:ext cx="10469880" cy="292608"/>
          </a:xfrm>
          <a:prstGeom prst="rect">
            <a:avLst/>
          </a:prstGeom>
          <a:noFill/>
        </p:spPr>
        <p:txBody>
          <a:bodyPr wrap="square" anchor="ctr">
            <a:spAutoFit/>
          </a:bodyPr>
          <a:lstStyle/>
          <a:p>
            <a:pPr algn="l"/>
            <a:r>
              <a:rPr sz="1050" b="0">
                <a:solidFill>
                  <a:srgbClr val="2F445D"/>
                </a:solidFill>
                <a:latin typeface="Noto Sans"/>
              </a:rPr>
              <a:t>A geometriai információs rendszer a gép-, munkadarab- és szerszám-koordinátarendszerek kapcsolatát írja le.</a:t>
            </a:r>
          </a:p>
        </p:txBody>
      </p:sp>
      <p:sp>
        <p:nvSpPr>
          <p:cNvPr id="13" name="Dia számának helye 12">
            <a:extLst>
              <a:ext uri="{FF2B5EF4-FFF2-40B4-BE49-F238E27FC236}">
                <a16:creationId xmlns:a16="http://schemas.microsoft.com/office/drawing/2014/main" id="{FB56FE20-88B8-32E7-FE79-77D4F51CE10A}"/>
              </a:ext>
            </a:extLst>
          </p:cNvPr>
          <p:cNvSpPr>
            <a:spLocks noGrp="1"/>
          </p:cNvSpPr>
          <p:nvPr>
            <p:ph type="sldNum" sz="quarter" idx="12"/>
          </p:nvPr>
        </p:nvSpPr>
        <p:spPr/>
        <p:txBody>
          <a:bodyPr/>
          <a:lstStyle/>
          <a:p>
            <a:fld id="{C1FF6DA9-008F-8B48-92A6-B652298478BF}"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749039" cy="164592"/>
          </a:xfrm>
          <a:prstGeom prst="rect">
            <a:avLst/>
          </a:prstGeom>
          <a:noFill/>
        </p:spPr>
        <p:txBody>
          <a:bodyPr wrap="square" lIns="0" tIns="0" rIns="0" bIns="0" anchor="ctr">
            <a:spAutoFit/>
          </a:bodyPr>
          <a:lstStyle/>
          <a:p>
            <a:pPr algn="l"/>
            <a:r>
              <a:rPr sz="850" b="1" i="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sz="850" b="1" i="0">
                <a:solidFill>
                  <a:srgbClr val="65788E"/>
                </a:solidFill>
                <a:latin typeface="Noto Sans"/>
              </a:rPr>
              <a:t>NC PROGRAMOZÁS</a:t>
            </a:r>
          </a:p>
        </p:txBody>
      </p:sp>
      <p:sp>
        <p:nvSpPr>
          <p:cNvPr id="5" name="TextBox 4"/>
          <p:cNvSpPr txBox="1"/>
          <p:nvPr/>
        </p:nvSpPr>
        <p:spPr>
          <a:xfrm>
            <a:off x="438912" y="292608"/>
            <a:ext cx="10972800" cy="384048"/>
          </a:xfrm>
          <a:prstGeom prst="rect">
            <a:avLst/>
          </a:prstGeom>
          <a:noFill/>
        </p:spPr>
        <p:txBody>
          <a:bodyPr wrap="square" lIns="0" tIns="0" rIns="0" bIns="0" anchor="ctr">
            <a:spAutoFit/>
          </a:bodyPr>
          <a:lstStyle/>
          <a:p>
            <a:pPr algn="l"/>
            <a:r>
              <a:rPr sz="2200" b="1" i="0">
                <a:solidFill>
                  <a:srgbClr val="0F274E"/>
                </a:solidFill>
                <a:latin typeface="Noto Sans"/>
              </a:rPr>
              <a:t>A számjegyvezérlésű szerszámgép gépi funkciói</a:t>
            </a:r>
          </a:p>
        </p:txBody>
      </p:sp>
      <p:sp>
        <p:nvSpPr>
          <p:cNvPr id="6" name="TextBox 5"/>
          <p:cNvSpPr txBox="1"/>
          <p:nvPr/>
        </p:nvSpPr>
        <p:spPr>
          <a:xfrm>
            <a:off x="448056" y="685800"/>
            <a:ext cx="10972800" cy="246888"/>
          </a:xfrm>
          <a:prstGeom prst="rect">
            <a:avLst/>
          </a:prstGeom>
          <a:noFill/>
        </p:spPr>
        <p:txBody>
          <a:bodyPr wrap="square" lIns="0" tIns="0" rIns="0" bIns="0" anchor="ctr">
            <a:spAutoFit/>
          </a:bodyPr>
          <a:lstStyle/>
          <a:p>
            <a:pPr algn="l"/>
            <a:r>
              <a:rPr sz="1220" b="0" i="0">
                <a:solidFill>
                  <a:srgbClr val="65788E"/>
                </a:solidFill>
                <a:latin typeface="Noto Sans"/>
              </a:rPr>
              <a:t>A 14 funkció részletes leírása</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75488" y="6345936"/>
            <a:ext cx="10469880" cy="274320"/>
          </a:xfrm>
          <a:prstGeom prst="rect">
            <a:avLst/>
          </a:prstGeom>
          <a:noFill/>
        </p:spPr>
        <p:txBody>
          <a:bodyPr wrap="square" lIns="0" tIns="0" rIns="0" bIns="0" anchor="ctr">
            <a:spAutoFit/>
          </a:bodyPr>
          <a:lstStyle/>
          <a:p>
            <a:pPr algn="l"/>
            <a:r>
              <a:rPr sz="980" b="0" i="0">
                <a:solidFill>
                  <a:srgbClr val="2F445D"/>
                </a:solidFill>
                <a:latin typeface="Noto Sans"/>
              </a:rPr>
              <a:t>Az eredeti tananyag 14 gépi funkciója változatlan tartalommal, egységes formában.</a:t>
            </a:r>
          </a:p>
        </p:txBody>
      </p:sp>
      <p:sp>
        <p:nvSpPr>
          <p:cNvPr id="11" name="Rounded Rectangle 10"/>
          <p:cNvSpPr/>
          <p:nvPr/>
        </p:nvSpPr>
        <p:spPr>
          <a:xfrm>
            <a:off x="502920" y="1152144"/>
            <a:ext cx="5440680" cy="667512"/>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594360" y="1252728"/>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1</a:t>
            </a:r>
          </a:p>
        </p:txBody>
      </p:sp>
      <p:sp>
        <p:nvSpPr>
          <p:cNvPr id="13" name="TextBox 12"/>
          <p:cNvSpPr txBox="1"/>
          <p:nvPr/>
        </p:nvSpPr>
        <p:spPr>
          <a:xfrm>
            <a:off x="1143000" y="1216152"/>
            <a:ext cx="4690872" cy="192024"/>
          </a:xfrm>
          <a:prstGeom prst="rect">
            <a:avLst/>
          </a:prstGeom>
          <a:noFill/>
        </p:spPr>
        <p:txBody>
          <a:bodyPr wrap="square" lIns="0" tIns="0" rIns="0" bIns="0" anchor="t">
            <a:spAutoFit/>
          </a:bodyPr>
          <a:lstStyle/>
          <a:p>
            <a:pPr algn="l"/>
            <a:r>
              <a:rPr sz="930" b="1" i="0">
                <a:solidFill>
                  <a:srgbClr val="0F274E"/>
                </a:solidFill>
                <a:latin typeface="Noto Sans"/>
              </a:rPr>
              <a:t>Szerszám főorsó forgás.</a:t>
            </a:r>
          </a:p>
        </p:txBody>
      </p:sp>
      <p:sp>
        <p:nvSpPr>
          <p:cNvPr id="14" name="TextBox 13"/>
          <p:cNvSpPr txBox="1"/>
          <p:nvPr/>
        </p:nvSpPr>
        <p:spPr>
          <a:xfrm>
            <a:off x="1143000" y="1408176"/>
            <a:ext cx="4690872" cy="374904"/>
          </a:xfrm>
          <a:prstGeom prst="rect">
            <a:avLst/>
          </a:prstGeom>
          <a:noFill/>
        </p:spPr>
        <p:txBody>
          <a:bodyPr wrap="square" lIns="0" tIns="0" rIns="0" bIns="0" anchor="t">
            <a:spAutoFit/>
          </a:bodyPr>
          <a:lstStyle/>
          <a:p>
            <a:pPr algn="l"/>
            <a:r>
              <a:rPr sz="810" b="0" i="0">
                <a:solidFill>
                  <a:srgbClr val="2F445D"/>
                </a:solidFill>
                <a:latin typeface="Noto Sans"/>
              </a:rPr>
              <a:t>A forgácsoló főmozgás előállítója. Fokozat nélküli NC fordulat szabályzás. Teljesítmény, nyomaték-tartomány váltó fokozatos hajtómű. NC logikai vezérlés.</a:t>
            </a:r>
          </a:p>
        </p:txBody>
      </p:sp>
      <p:sp>
        <p:nvSpPr>
          <p:cNvPr id="15" name="Rounded Rectangle 14"/>
          <p:cNvSpPr/>
          <p:nvPr/>
        </p:nvSpPr>
        <p:spPr>
          <a:xfrm>
            <a:off x="502920" y="1869948"/>
            <a:ext cx="5440680" cy="667512"/>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594360" y="1970531"/>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2</a:t>
            </a:r>
          </a:p>
        </p:txBody>
      </p:sp>
      <p:sp>
        <p:nvSpPr>
          <p:cNvPr id="17" name="TextBox 16"/>
          <p:cNvSpPr txBox="1"/>
          <p:nvPr/>
        </p:nvSpPr>
        <p:spPr>
          <a:xfrm>
            <a:off x="1143000" y="1933955"/>
            <a:ext cx="4690872" cy="192024"/>
          </a:xfrm>
          <a:prstGeom prst="rect">
            <a:avLst/>
          </a:prstGeom>
          <a:noFill/>
        </p:spPr>
        <p:txBody>
          <a:bodyPr wrap="square" lIns="0" tIns="0" rIns="0" bIns="0" anchor="t">
            <a:spAutoFit/>
          </a:bodyPr>
          <a:lstStyle/>
          <a:p>
            <a:pPr algn="l"/>
            <a:r>
              <a:rPr sz="930" b="1" i="0">
                <a:solidFill>
                  <a:srgbClr val="0F274E"/>
                </a:solidFill>
                <a:latin typeface="Noto Sans"/>
              </a:rPr>
              <a:t>Négy szabadságfokú helyzetszabályozott szánrendszer.</a:t>
            </a:r>
          </a:p>
        </p:txBody>
      </p:sp>
      <p:sp>
        <p:nvSpPr>
          <p:cNvPr id="18" name="TextBox 17"/>
          <p:cNvSpPr txBox="1"/>
          <p:nvPr/>
        </p:nvSpPr>
        <p:spPr>
          <a:xfrm>
            <a:off x="1143000" y="2125980"/>
            <a:ext cx="4690872" cy="374904"/>
          </a:xfrm>
          <a:prstGeom prst="rect">
            <a:avLst/>
          </a:prstGeom>
          <a:noFill/>
        </p:spPr>
        <p:txBody>
          <a:bodyPr wrap="square" lIns="0" tIns="0" rIns="0" bIns="0" anchor="t">
            <a:spAutoFit/>
          </a:bodyPr>
          <a:lstStyle/>
          <a:p>
            <a:pPr algn="l"/>
            <a:r>
              <a:rPr sz="810" b="0" i="0">
                <a:solidFill>
                  <a:srgbClr val="2F445D"/>
                </a:solidFill>
                <a:latin typeface="Noto Sans"/>
              </a:rPr>
              <a:t>A tengelyek: X, Y, Z, B. A szerszám, munkadarabhoz viszonyított eltoló mozgásainak előállítása. Forgácsoló mellékmozgás. NC pályavezérlés.</a:t>
            </a:r>
          </a:p>
        </p:txBody>
      </p:sp>
      <p:sp>
        <p:nvSpPr>
          <p:cNvPr id="19" name="Rounded Rectangle 18"/>
          <p:cNvSpPr/>
          <p:nvPr/>
        </p:nvSpPr>
        <p:spPr>
          <a:xfrm>
            <a:off x="502920" y="2587752"/>
            <a:ext cx="5440680" cy="493776"/>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594360" y="2688336"/>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3</a:t>
            </a:r>
          </a:p>
        </p:txBody>
      </p:sp>
      <p:sp>
        <p:nvSpPr>
          <p:cNvPr id="21" name="TextBox 20"/>
          <p:cNvSpPr txBox="1"/>
          <p:nvPr/>
        </p:nvSpPr>
        <p:spPr>
          <a:xfrm>
            <a:off x="1143000" y="2651760"/>
            <a:ext cx="4690872" cy="192024"/>
          </a:xfrm>
          <a:prstGeom prst="rect">
            <a:avLst/>
          </a:prstGeom>
          <a:noFill/>
        </p:spPr>
        <p:txBody>
          <a:bodyPr wrap="square" lIns="0" tIns="0" rIns="0" bIns="0" anchor="t">
            <a:spAutoFit/>
          </a:bodyPr>
          <a:lstStyle/>
          <a:p>
            <a:pPr algn="l"/>
            <a:r>
              <a:rPr sz="930" b="1" i="0">
                <a:solidFill>
                  <a:srgbClr val="0F274E"/>
                </a:solidFill>
                <a:latin typeface="Noto Sans"/>
              </a:rPr>
              <a:t>Főorsó helyzet váltás.</a:t>
            </a:r>
          </a:p>
        </p:txBody>
      </p:sp>
      <p:sp>
        <p:nvSpPr>
          <p:cNvPr id="22" name="TextBox 21"/>
          <p:cNvSpPr txBox="1"/>
          <p:nvPr/>
        </p:nvSpPr>
        <p:spPr>
          <a:xfrm>
            <a:off x="1143000" y="2843784"/>
            <a:ext cx="4690872" cy="201168"/>
          </a:xfrm>
          <a:prstGeom prst="rect">
            <a:avLst/>
          </a:prstGeom>
          <a:noFill/>
        </p:spPr>
        <p:txBody>
          <a:bodyPr wrap="square" lIns="0" tIns="0" rIns="0" bIns="0" anchor="t">
            <a:spAutoFit/>
          </a:bodyPr>
          <a:lstStyle/>
          <a:p>
            <a:pPr algn="l"/>
            <a:r>
              <a:rPr sz="810" b="0" i="0">
                <a:solidFill>
                  <a:srgbClr val="2F445D"/>
                </a:solidFill>
                <a:latin typeface="Noto Sans"/>
              </a:rPr>
              <a:t>Kéthelyzetű speciális hajtómű, rögzítő rendszerrel. PLC logikai vezérlés.</a:t>
            </a:r>
          </a:p>
        </p:txBody>
      </p:sp>
      <p:sp>
        <p:nvSpPr>
          <p:cNvPr id="23" name="Rounded Rectangle 22"/>
          <p:cNvSpPr/>
          <p:nvPr/>
        </p:nvSpPr>
        <p:spPr>
          <a:xfrm>
            <a:off x="502920" y="3131820"/>
            <a:ext cx="5440680" cy="603504"/>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594360" y="3232404"/>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4</a:t>
            </a:r>
          </a:p>
        </p:txBody>
      </p:sp>
      <p:sp>
        <p:nvSpPr>
          <p:cNvPr id="25" name="TextBox 24"/>
          <p:cNvSpPr txBox="1"/>
          <p:nvPr/>
        </p:nvSpPr>
        <p:spPr>
          <a:xfrm>
            <a:off x="1143000" y="3195828"/>
            <a:ext cx="4690872" cy="192024"/>
          </a:xfrm>
          <a:prstGeom prst="rect">
            <a:avLst/>
          </a:prstGeom>
          <a:noFill/>
        </p:spPr>
        <p:txBody>
          <a:bodyPr wrap="square" lIns="0" tIns="0" rIns="0" bIns="0" anchor="t">
            <a:spAutoFit/>
          </a:bodyPr>
          <a:lstStyle/>
          <a:p>
            <a:pPr algn="l"/>
            <a:r>
              <a:rPr sz="930" b="1" i="0">
                <a:solidFill>
                  <a:srgbClr val="0F274E"/>
                </a:solidFill>
                <a:latin typeface="Noto Sans"/>
              </a:rPr>
              <a:t>Szerszámtár kezelő robot.</a:t>
            </a:r>
          </a:p>
        </p:txBody>
      </p:sp>
      <p:sp>
        <p:nvSpPr>
          <p:cNvPr id="26" name="TextBox 25"/>
          <p:cNvSpPr txBox="1"/>
          <p:nvPr/>
        </p:nvSpPr>
        <p:spPr>
          <a:xfrm>
            <a:off x="1143000" y="3387852"/>
            <a:ext cx="4690872" cy="310896"/>
          </a:xfrm>
          <a:prstGeom prst="rect">
            <a:avLst/>
          </a:prstGeom>
          <a:noFill/>
        </p:spPr>
        <p:txBody>
          <a:bodyPr wrap="square" lIns="0" tIns="0" rIns="0" bIns="0" anchor="t">
            <a:spAutoFit/>
          </a:bodyPr>
          <a:lstStyle/>
          <a:p>
            <a:pPr algn="l"/>
            <a:r>
              <a:rPr sz="810" b="0" i="0">
                <a:solidFill>
                  <a:srgbClr val="2F445D"/>
                </a:solidFill>
                <a:latin typeface="Noto Sans"/>
              </a:rPr>
              <a:t>Három szabadságfokú helyzetszabályozott szánrendszer. A tengelyek U, V, W. NC pontvezérlés.</a:t>
            </a:r>
          </a:p>
        </p:txBody>
      </p:sp>
      <p:sp>
        <p:nvSpPr>
          <p:cNvPr id="27" name="Rounded Rectangle 26"/>
          <p:cNvSpPr/>
          <p:nvPr/>
        </p:nvSpPr>
        <p:spPr>
          <a:xfrm>
            <a:off x="502920" y="3785616"/>
            <a:ext cx="5440680" cy="603504"/>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ounded Rectangle 27"/>
          <p:cNvSpPr/>
          <p:nvPr/>
        </p:nvSpPr>
        <p:spPr>
          <a:xfrm>
            <a:off x="594360" y="3886200"/>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5</a:t>
            </a:r>
          </a:p>
        </p:txBody>
      </p:sp>
      <p:sp>
        <p:nvSpPr>
          <p:cNvPr id="29" name="TextBox 28"/>
          <p:cNvSpPr txBox="1"/>
          <p:nvPr/>
        </p:nvSpPr>
        <p:spPr>
          <a:xfrm>
            <a:off x="1143000" y="3849624"/>
            <a:ext cx="4690872" cy="192024"/>
          </a:xfrm>
          <a:prstGeom prst="rect">
            <a:avLst/>
          </a:prstGeom>
          <a:noFill/>
        </p:spPr>
        <p:txBody>
          <a:bodyPr wrap="square" lIns="0" tIns="0" rIns="0" bIns="0" anchor="t">
            <a:spAutoFit/>
          </a:bodyPr>
          <a:lstStyle/>
          <a:p>
            <a:pPr algn="l"/>
            <a:r>
              <a:rPr sz="930" b="1" i="0">
                <a:solidFill>
                  <a:srgbClr val="0F274E"/>
                </a:solidFill>
                <a:latin typeface="Noto Sans"/>
              </a:rPr>
              <a:t>Szerszámcserélő manipulátor.</a:t>
            </a:r>
          </a:p>
        </p:txBody>
      </p:sp>
      <p:sp>
        <p:nvSpPr>
          <p:cNvPr id="30" name="TextBox 29"/>
          <p:cNvSpPr txBox="1"/>
          <p:nvPr/>
        </p:nvSpPr>
        <p:spPr>
          <a:xfrm>
            <a:off x="1143000" y="4041648"/>
            <a:ext cx="4690872" cy="310896"/>
          </a:xfrm>
          <a:prstGeom prst="rect">
            <a:avLst/>
          </a:prstGeom>
          <a:noFill/>
        </p:spPr>
        <p:txBody>
          <a:bodyPr wrap="square" lIns="0" tIns="0" rIns="0" bIns="0" anchor="t">
            <a:spAutoFit/>
          </a:bodyPr>
          <a:lstStyle/>
          <a:p>
            <a:pPr algn="l"/>
            <a:r>
              <a:rPr sz="810" b="0" i="0">
                <a:solidFill>
                  <a:srgbClr val="2F445D"/>
                </a:solidFill>
                <a:latin typeface="Noto Sans"/>
              </a:rPr>
              <a:t>Három szabadságfokú programvezérelhető mechanizmus. A tengelyek: E, F, G. PLC logikai vezérlés.</a:t>
            </a:r>
          </a:p>
        </p:txBody>
      </p:sp>
      <p:sp>
        <p:nvSpPr>
          <p:cNvPr id="31" name="Rounded Rectangle 30"/>
          <p:cNvSpPr/>
          <p:nvPr/>
        </p:nvSpPr>
        <p:spPr>
          <a:xfrm>
            <a:off x="502920" y="4439412"/>
            <a:ext cx="5440680" cy="493776"/>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ounded Rectangle 31"/>
          <p:cNvSpPr/>
          <p:nvPr/>
        </p:nvSpPr>
        <p:spPr>
          <a:xfrm>
            <a:off x="594360" y="4539996"/>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6</a:t>
            </a:r>
          </a:p>
        </p:txBody>
      </p:sp>
      <p:sp>
        <p:nvSpPr>
          <p:cNvPr id="33" name="TextBox 32"/>
          <p:cNvSpPr txBox="1"/>
          <p:nvPr/>
        </p:nvSpPr>
        <p:spPr>
          <a:xfrm>
            <a:off x="1143000" y="4503420"/>
            <a:ext cx="4690872" cy="192024"/>
          </a:xfrm>
          <a:prstGeom prst="rect">
            <a:avLst/>
          </a:prstGeom>
          <a:noFill/>
        </p:spPr>
        <p:txBody>
          <a:bodyPr wrap="square" lIns="0" tIns="0" rIns="0" bIns="0" anchor="t">
            <a:spAutoFit/>
          </a:bodyPr>
          <a:lstStyle/>
          <a:p>
            <a:pPr algn="l"/>
            <a:r>
              <a:rPr sz="930" b="1" i="0">
                <a:solidFill>
                  <a:srgbClr val="0F274E"/>
                </a:solidFill>
                <a:latin typeface="Noto Sans"/>
              </a:rPr>
              <a:t>Szerszámrögzítő mechanizmus.</a:t>
            </a:r>
          </a:p>
        </p:txBody>
      </p:sp>
      <p:sp>
        <p:nvSpPr>
          <p:cNvPr id="34" name="TextBox 33"/>
          <p:cNvSpPr txBox="1"/>
          <p:nvPr/>
        </p:nvSpPr>
        <p:spPr>
          <a:xfrm>
            <a:off x="1143000" y="4695444"/>
            <a:ext cx="4690872" cy="201168"/>
          </a:xfrm>
          <a:prstGeom prst="rect">
            <a:avLst/>
          </a:prstGeom>
          <a:noFill/>
        </p:spPr>
        <p:txBody>
          <a:bodyPr wrap="square" lIns="0" tIns="0" rIns="0" bIns="0" anchor="t">
            <a:spAutoFit/>
          </a:bodyPr>
          <a:lstStyle/>
          <a:p>
            <a:pPr algn="l"/>
            <a:r>
              <a:rPr sz="810" b="0" i="0">
                <a:solidFill>
                  <a:srgbClr val="2F445D"/>
                </a:solidFill>
                <a:latin typeface="Noto Sans"/>
              </a:rPr>
              <a:t>Kapcsoló, PLC logikai vezérlés.</a:t>
            </a:r>
          </a:p>
        </p:txBody>
      </p:sp>
      <p:sp>
        <p:nvSpPr>
          <p:cNvPr id="35" name="Rounded Rectangle 34"/>
          <p:cNvSpPr/>
          <p:nvPr/>
        </p:nvSpPr>
        <p:spPr>
          <a:xfrm>
            <a:off x="502920" y="4983480"/>
            <a:ext cx="5440680" cy="493776"/>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ounded Rectangle 35"/>
          <p:cNvSpPr/>
          <p:nvPr/>
        </p:nvSpPr>
        <p:spPr>
          <a:xfrm>
            <a:off x="594360" y="5084064"/>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7</a:t>
            </a:r>
          </a:p>
        </p:txBody>
      </p:sp>
      <p:sp>
        <p:nvSpPr>
          <p:cNvPr id="37" name="TextBox 36"/>
          <p:cNvSpPr txBox="1"/>
          <p:nvPr/>
        </p:nvSpPr>
        <p:spPr>
          <a:xfrm>
            <a:off x="1143000" y="5047488"/>
            <a:ext cx="4690872" cy="192024"/>
          </a:xfrm>
          <a:prstGeom prst="rect">
            <a:avLst/>
          </a:prstGeom>
          <a:noFill/>
        </p:spPr>
        <p:txBody>
          <a:bodyPr wrap="square" lIns="0" tIns="0" rIns="0" bIns="0" anchor="t">
            <a:spAutoFit/>
          </a:bodyPr>
          <a:lstStyle/>
          <a:p>
            <a:pPr algn="l"/>
            <a:r>
              <a:rPr sz="930" b="1" i="0">
                <a:solidFill>
                  <a:srgbClr val="0F274E"/>
                </a:solidFill>
                <a:latin typeface="Noto Sans"/>
              </a:rPr>
              <a:t>Paletta cserélő mechanizmus.</a:t>
            </a:r>
          </a:p>
        </p:txBody>
      </p:sp>
      <p:sp>
        <p:nvSpPr>
          <p:cNvPr id="38" name="TextBox 37"/>
          <p:cNvSpPr txBox="1"/>
          <p:nvPr/>
        </p:nvSpPr>
        <p:spPr>
          <a:xfrm>
            <a:off x="1143000" y="5239512"/>
            <a:ext cx="4690872" cy="201168"/>
          </a:xfrm>
          <a:prstGeom prst="rect">
            <a:avLst/>
          </a:prstGeom>
          <a:noFill/>
        </p:spPr>
        <p:txBody>
          <a:bodyPr wrap="square" lIns="0" tIns="0" rIns="0" bIns="0" anchor="t">
            <a:spAutoFit/>
          </a:bodyPr>
          <a:lstStyle/>
          <a:p>
            <a:pPr algn="l"/>
            <a:r>
              <a:rPr sz="810" b="0" i="0">
                <a:solidFill>
                  <a:srgbClr val="2F445D"/>
                </a:solidFill>
                <a:latin typeface="Noto Sans"/>
              </a:rPr>
              <a:t>Egyszabadságfokú, PLC programvezérelhető mechanizmus.</a:t>
            </a:r>
          </a:p>
        </p:txBody>
      </p:sp>
      <p:sp>
        <p:nvSpPr>
          <p:cNvPr id="39" name="Rounded Rectangle 38"/>
          <p:cNvSpPr/>
          <p:nvPr/>
        </p:nvSpPr>
        <p:spPr>
          <a:xfrm>
            <a:off x="6144768" y="1152144"/>
            <a:ext cx="5440680" cy="493776"/>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ounded Rectangle 39"/>
          <p:cNvSpPr/>
          <p:nvPr/>
        </p:nvSpPr>
        <p:spPr>
          <a:xfrm>
            <a:off x="6236207" y="1252728"/>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8</a:t>
            </a:r>
          </a:p>
        </p:txBody>
      </p:sp>
      <p:sp>
        <p:nvSpPr>
          <p:cNvPr id="41" name="TextBox 40"/>
          <p:cNvSpPr txBox="1"/>
          <p:nvPr/>
        </p:nvSpPr>
        <p:spPr>
          <a:xfrm>
            <a:off x="6784848" y="1216152"/>
            <a:ext cx="4690872" cy="192024"/>
          </a:xfrm>
          <a:prstGeom prst="rect">
            <a:avLst/>
          </a:prstGeom>
          <a:noFill/>
        </p:spPr>
        <p:txBody>
          <a:bodyPr wrap="square" lIns="0" tIns="0" rIns="0" bIns="0" anchor="t">
            <a:spAutoFit/>
          </a:bodyPr>
          <a:lstStyle/>
          <a:p>
            <a:pPr algn="l"/>
            <a:r>
              <a:rPr sz="930" b="1" i="0">
                <a:solidFill>
                  <a:srgbClr val="0F274E"/>
                </a:solidFill>
                <a:latin typeface="Noto Sans"/>
              </a:rPr>
              <a:t>Paletta rögzítő mechanizmus.</a:t>
            </a:r>
          </a:p>
        </p:txBody>
      </p:sp>
      <p:sp>
        <p:nvSpPr>
          <p:cNvPr id="42" name="TextBox 41"/>
          <p:cNvSpPr txBox="1"/>
          <p:nvPr/>
        </p:nvSpPr>
        <p:spPr>
          <a:xfrm>
            <a:off x="6784848" y="1408176"/>
            <a:ext cx="4690872" cy="201168"/>
          </a:xfrm>
          <a:prstGeom prst="rect">
            <a:avLst/>
          </a:prstGeom>
          <a:noFill/>
        </p:spPr>
        <p:txBody>
          <a:bodyPr wrap="square" lIns="0" tIns="0" rIns="0" bIns="0" anchor="t">
            <a:spAutoFit/>
          </a:bodyPr>
          <a:lstStyle/>
          <a:p>
            <a:pPr algn="l"/>
            <a:r>
              <a:rPr sz="810" b="0" i="0">
                <a:solidFill>
                  <a:srgbClr val="2F445D"/>
                </a:solidFill>
                <a:latin typeface="Noto Sans"/>
              </a:rPr>
              <a:t>Kapcsoló, PLC logikai vezérlés</a:t>
            </a:r>
          </a:p>
        </p:txBody>
      </p:sp>
      <p:sp>
        <p:nvSpPr>
          <p:cNvPr id="43" name="Rounded Rectangle 42"/>
          <p:cNvSpPr/>
          <p:nvPr/>
        </p:nvSpPr>
        <p:spPr>
          <a:xfrm>
            <a:off x="6144768" y="1696212"/>
            <a:ext cx="5440680" cy="493776"/>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ounded Rectangle 43"/>
          <p:cNvSpPr/>
          <p:nvPr/>
        </p:nvSpPr>
        <p:spPr>
          <a:xfrm>
            <a:off x="6236207" y="1796796"/>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9</a:t>
            </a:r>
          </a:p>
        </p:txBody>
      </p:sp>
      <p:sp>
        <p:nvSpPr>
          <p:cNvPr id="45" name="TextBox 44"/>
          <p:cNvSpPr txBox="1"/>
          <p:nvPr/>
        </p:nvSpPr>
        <p:spPr>
          <a:xfrm>
            <a:off x="6784848" y="1760220"/>
            <a:ext cx="4690872" cy="192024"/>
          </a:xfrm>
          <a:prstGeom prst="rect">
            <a:avLst/>
          </a:prstGeom>
          <a:noFill/>
        </p:spPr>
        <p:txBody>
          <a:bodyPr wrap="square" lIns="0" tIns="0" rIns="0" bIns="0" anchor="t">
            <a:spAutoFit/>
          </a:bodyPr>
          <a:lstStyle/>
          <a:p>
            <a:pPr algn="l"/>
            <a:r>
              <a:rPr sz="930" b="1" i="0">
                <a:solidFill>
                  <a:srgbClr val="0F274E"/>
                </a:solidFill>
                <a:latin typeface="Noto Sans"/>
              </a:rPr>
              <a:t>Hűtő-kenő rendszer.</a:t>
            </a:r>
          </a:p>
        </p:txBody>
      </p:sp>
      <p:sp>
        <p:nvSpPr>
          <p:cNvPr id="46" name="TextBox 45"/>
          <p:cNvSpPr txBox="1"/>
          <p:nvPr/>
        </p:nvSpPr>
        <p:spPr>
          <a:xfrm>
            <a:off x="6784848" y="1952243"/>
            <a:ext cx="4690872" cy="201168"/>
          </a:xfrm>
          <a:prstGeom prst="rect">
            <a:avLst/>
          </a:prstGeom>
          <a:noFill/>
        </p:spPr>
        <p:txBody>
          <a:bodyPr wrap="square" lIns="0" tIns="0" rIns="0" bIns="0" anchor="t">
            <a:spAutoFit/>
          </a:bodyPr>
          <a:lstStyle/>
          <a:p>
            <a:pPr algn="l"/>
            <a:r>
              <a:rPr sz="810" b="0" i="0">
                <a:solidFill>
                  <a:srgbClr val="2F445D"/>
                </a:solidFill>
                <a:latin typeface="Noto Sans"/>
              </a:rPr>
              <a:t>Logikai vezérlés.</a:t>
            </a:r>
          </a:p>
        </p:txBody>
      </p:sp>
      <p:sp>
        <p:nvSpPr>
          <p:cNvPr id="47" name="Rounded Rectangle 46"/>
          <p:cNvSpPr/>
          <p:nvPr/>
        </p:nvSpPr>
        <p:spPr>
          <a:xfrm>
            <a:off x="6144768" y="2240280"/>
            <a:ext cx="5440680" cy="493776"/>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ounded Rectangle 47"/>
          <p:cNvSpPr/>
          <p:nvPr/>
        </p:nvSpPr>
        <p:spPr>
          <a:xfrm>
            <a:off x="6236207" y="2340864"/>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60" b="1">
                <a:solidFill>
                  <a:srgbClr val="FFFFFF"/>
                </a:solidFill>
                <a:latin typeface="Noto Sans"/>
              </a:rPr>
              <a:t>10</a:t>
            </a:r>
          </a:p>
        </p:txBody>
      </p:sp>
      <p:sp>
        <p:nvSpPr>
          <p:cNvPr id="49" name="TextBox 48"/>
          <p:cNvSpPr txBox="1"/>
          <p:nvPr/>
        </p:nvSpPr>
        <p:spPr>
          <a:xfrm>
            <a:off x="6784848" y="2304288"/>
            <a:ext cx="4690872" cy="192024"/>
          </a:xfrm>
          <a:prstGeom prst="rect">
            <a:avLst/>
          </a:prstGeom>
          <a:noFill/>
        </p:spPr>
        <p:txBody>
          <a:bodyPr wrap="square" lIns="0" tIns="0" rIns="0" bIns="0" anchor="t">
            <a:spAutoFit/>
          </a:bodyPr>
          <a:lstStyle/>
          <a:p>
            <a:pPr algn="l"/>
            <a:r>
              <a:rPr sz="930" b="1" i="0">
                <a:solidFill>
                  <a:srgbClr val="0F274E"/>
                </a:solidFill>
                <a:latin typeface="Noto Sans"/>
              </a:rPr>
              <a:t>Burkolat nyitó-záró rendszer.</a:t>
            </a:r>
          </a:p>
        </p:txBody>
      </p:sp>
      <p:sp>
        <p:nvSpPr>
          <p:cNvPr id="50" name="TextBox 49"/>
          <p:cNvSpPr txBox="1"/>
          <p:nvPr/>
        </p:nvSpPr>
        <p:spPr>
          <a:xfrm>
            <a:off x="6784848" y="2496312"/>
            <a:ext cx="4690872" cy="201168"/>
          </a:xfrm>
          <a:prstGeom prst="rect">
            <a:avLst/>
          </a:prstGeom>
          <a:noFill/>
        </p:spPr>
        <p:txBody>
          <a:bodyPr wrap="square" lIns="0" tIns="0" rIns="0" bIns="0" anchor="t">
            <a:spAutoFit/>
          </a:bodyPr>
          <a:lstStyle/>
          <a:p>
            <a:pPr algn="l"/>
            <a:r>
              <a:rPr sz="810" b="0" i="0">
                <a:solidFill>
                  <a:srgbClr val="2F445D"/>
                </a:solidFill>
                <a:latin typeface="Noto Sans"/>
              </a:rPr>
              <a:t>PLC logikai vezérlés.</a:t>
            </a:r>
          </a:p>
        </p:txBody>
      </p:sp>
      <p:sp>
        <p:nvSpPr>
          <p:cNvPr id="51" name="Rounded Rectangle 50"/>
          <p:cNvSpPr/>
          <p:nvPr/>
        </p:nvSpPr>
        <p:spPr>
          <a:xfrm>
            <a:off x="6144768" y="2784348"/>
            <a:ext cx="5440680" cy="493776"/>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ounded Rectangle 51"/>
          <p:cNvSpPr/>
          <p:nvPr/>
        </p:nvSpPr>
        <p:spPr>
          <a:xfrm>
            <a:off x="6236207" y="2884932"/>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60" b="1">
                <a:solidFill>
                  <a:srgbClr val="FFFFFF"/>
                </a:solidFill>
                <a:latin typeface="Noto Sans"/>
              </a:rPr>
              <a:t>11</a:t>
            </a:r>
          </a:p>
        </p:txBody>
      </p:sp>
      <p:sp>
        <p:nvSpPr>
          <p:cNvPr id="53" name="TextBox 52"/>
          <p:cNvSpPr txBox="1"/>
          <p:nvPr/>
        </p:nvSpPr>
        <p:spPr>
          <a:xfrm>
            <a:off x="6784848" y="2848356"/>
            <a:ext cx="4690872" cy="192024"/>
          </a:xfrm>
          <a:prstGeom prst="rect">
            <a:avLst/>
          </a:prstGeom>
          <a:noFill/>
        </p:spPr>
        <p:txBody>
          <a:bodyPr wrap="square" lIns="0" tIns="0" rIns="0" bIns="0" anchor="t">
            <a:spAutoFit/>
          </a:bodyPr>
          <a:lstStyle/>
          <a:p>
            <a:pPr algn="l"/>
            <a:r>
              <a:rPr sz="930" b="1" i="0">
                <a:solidFill>
                  <a:srgbClr val="0F274E"/>
                </a:solidFill>
                <a:latin typeface="Noto Sans"/>
              </a:rPr>
              <a:t>Forgácskihordó rendszer.</a:t>
            </a:r>
          </a:p>
        </p:txBody>
      </p:sp>
      <p:sp>
        <p:nvSpPr>
          <p:cNvPr id="54" name="TextBox 53"/>
          <p:cNvSpPr txBox="1"/>
          <p:nvPr/>
        </p:nvSpPr>
        <p:spPr>
          <a:xfrm>
            <a:off x="6784848" y="3040380"/>
            <a:ext cx="4690872" cy="201168"/>
          </a:xfrm>
          <a:prstGeom prst="rect">
            <a:avLst/>
          </a:prstGeom>
          <a:noFill/>
        </p:spPr>
        <p:txBody>
          <a:bodyPr wrap="square" lIns="0" tIns="0" rIns="0" bIns="0" anchor="t">
            <a:spAutoFit/>
          </a:bodyPr>
          <a:lstStyle/>
          <a:p>
            <a:pPr algn="l"/>
            <a:r>
              <a:rPr sz="810" b="0" i="0">
                <a:solidFill>
                  <a:srgbClr val="2F445D"/>
                </a:solidFill>
                <a:latin typeface="Noto Sans"/>
              </a:rPr>
              <a:t>PLC logikai vezérlés.</a:t>
            </a:r>
          </a:p>
        </p:txBody>
      </p:sp>
      <p:sp>
        <p:nvSpPr>
          <p:cNvPr id="55" name="Rounded Rectangle 54"/>
          <p:cNvSpPr/>
          <p:nvPr/>
        </p:nvSpPr>
        <p:spPr>
          <a:xfrm>
            <a:off x="6144768" y="3328416"/>
            <a:ext cx="5440680" cy="493776"/>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Rounded Rectangle 55"/>
          <p:cNvSpPr/>
          <p:nvPr/>
        </p:nvSpPr>
        <p:spPr>
          <a:xfrm>
            <a:off x="6236207" y="3429000"/>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60" b="1">
                <a:solidFill>
                  <a:srgbClr val="FFFFFF"/>
                </a:solidFill>
                <a:latin typeface="Noto Sans"/>
              </a:rPr>
              <a:t>12</a:t>
            </a:r>
          </a:p>
        </p:txBody>
      </p:sp>
      <p:sp>
        <p:nvSpPr>
          <p:cNvPr id="57" name="TextBox 56"/>
          <p:cNvSpPr txBox="1"/>
          <p:nvPr/>
        </p:nvSpPr>
        <p:spPr>
          <a:xfrm>
            <a:off x="6784848" y="3392424"/>
            <a:ext cx="4690872" cy="192024"/>
          </a:xfrm>
          <a:prstGeom prst="rect">
            <a:avLst/>
          </a:prstGeom>
          <a:noFill/>
        </p:spPr>
        <p:txBody>
          <a:bodyPr wrap="square" lIns="0" tIns="0" rIns="0" bIns="0" anchor="t">
            <a:spAutoFit/>
          </a:bodyPr>
          <a:lstStyle/>
          <a:p>
            <a:pPr algn="l"/>
            <a:r>
              <a:rPr sz="930" b="1" i="0">
                <a:solidFill>
                  <a:srgbClr val="0F274E"/>
                </a:solidFill>
                <a:latin typeface="Noto Sans"/>
              </a:rPr>
              <a:t>Szerszám felügyeleti rendszer.</a:t>
            </a:r>
          </a:p>
        </p:txBody>
      </p:sp>
      <p:sp>
        <p:nvSpPr>
          <p:cNvPr id="58" name="TextBox 57"/>
          <p:cNvSpPr txBox="1"/>
          <p:nvPr/>
        </p:nvSpPr>
        <p:spPr>
          <a:xfrm>
            <a:off x="6784848" y="3584448"/>
            <a:ext cx="4690872" cy="201168"/>
          </a:xfrm>
          <a:prstGeom prst="rect">
            <a:avLst/>
          </a:prstGeom>
          <a:noFill/>
        </p:spPr>
        <p:txBody>
          <a:bodyPr wrap="square" lIns="0" tIns="0" rIns="0" bIns="0" anchor="t">
            <a:spAutoFit/>
          </a:bodyPr>
          <a:lstStyle/>
          <a:p>
            <a:pPr algn="l"/>
            <a:r>
              <a:rPr sz="810" b="0" i="0">
                <a:solidFill>
                  <a:srgbClr val="2F445D"/>
                </a:solidFill>
                <a:latin typeface="Noto Sans"/>
              </a:rPr>
              <a:t>Intelligens vezérlés.</a:t>
            </a:r>
          </a:p>
        </p:txBody>
      </p:sp>
      <p:sp>
        <p:nvSpPr>
          <p:cNvPr id="59" name="Rounded Rectangle 58"/>
          <p:cNvSpPr/>
          <p:nvPr/>
        </p:nvSpPr>
        <p:spPr>
          <a:xfrm>
            <a:off x="6144768" y="3872484"/>
            <a:ext cx="5440680" cy="493776"/>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Rounded Rectangle 59"/>
          <p:cNvSpPr/>
          <p:nvPr/>
        </p:nvSpPr>
        <p:spPr>
          <a:xfrm>
            <a:off x="6236207" y="3973068"/>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60" b="1">
                <a:solidFill>
                  <a:srgbClr val="FFFFFF"/>
                </a:solidFill>
                <a:latin typeface="Noto Sans"/>
              </a:rPr>
              <a:t>13</a:t>
            </a:r>
          </a:p>
        </p:txBody>
      </p:sp>
      <p:sp>
        <p:nvSpPr>
          <p:cNvPr id="61" name="TextBox 60"/>
          <p:cNvSpPr txBox="1"/>
          <p:nvPr/>
        </p:nvSpPr>
        <p:spPr>
          <a:xfrm>
            <a:off x="6784848" y="3936492"/>
            <a:ext cx="4690872" cy="192024"/>
          </a:xfrm>
          <a:prstGeom prst="rect">
            <a:avLst/>
          </a:prstGeom>
          <a:noFill/>
        </p:spPr>
        <p:txBody>
          <a:bodyPr wrap="square" lIns="0" tIns="0" rIns="0" bIns="0" anchor="t">
            <a:spAutoFit/>
          </a:bodyPr>
          <a:lstStyle/>
          <a:p>
            <a:pPr algn="l"/>
            <a:r>
              <a:rPr sz="930" b="1" i="0">
                <a:solidFill>
                  <a:srgbClr val="0F274E"/>
                </a:solidFill>
                <a:latin typeface="Noto Sans"/>
              </a:rPr>
              <a:t>Szerszámmérő rendszer.</a:t>
            </a:r>
          </a:p>
        </p:txBody>
      </p:sp>
      <p:sp>
        <p:nvSpPr>
          <p:cNvPr id="62" name="TextBox 61"/>
          <p:cNvSpPr txBox="1"/>
          <p:nvPr/>
        </p:nvSpPr>
        <p:spPr>
          <a:xfrm>
            <a:off x="6784848" y="4128516"/>
            <a:ext cx="4690872" cy="201168"/>
          </a:xfrm>
          <a:prstGeom prst="rect">
            <a:avLst/>
          </a:prstGeom>
          <a:noFill/>
        </p:spPr>
        <p:txBody>
          <a:bodyPr wrap="square" lIns="0" tIns="0" rIns="0" bIns="0" anchor="t">
            <a:spAutoFit/>
          </a:bodyPr>
          <a:lstStyle/>
          <a:p>
            <a:pPr algn="l"/>
            <a:r>
              <a:rPr sz="810" b="0" i="0">
                <a:solidFill>
                  <a:srgbClr val="2F445D"/>
                </a:solidFill>
                <a:latin typeface="Noto Sans"/>
              </a:rPr>
              <a:t>NC pontvezérlés.</a:t>
            </a:r>
          </a:p>
        </p:txBody>
      </p:sp>
      <p:sp>
        <p:nvSpPr>
          <p:cNvPr id="63" name="Rounded Rectangle 62"/>
          <p:cNvSpPr/>
          <p:nvPr/>
        </p:nvSpPr>
        <p:spPr>
          <a:xfrm>
            <a:off x="6144768" y="4416552"/>
            <a:ext cx="5440680" cy="493776"/>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Rounded Rectangle 63"/>
          <p:cNvSpPr/>
          <p:nvPr/>
        </p:nvSpPr>
        <p:spPr>
          <a:xfrm>
            <a:off x="6236207" y="4517136"/>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60" b="1">
                <a:solidFill>
                  <a:srgbClr val="FFFFFF"/>
                </a:solidFill>
                <a:latin typeface="Noto Sans"/>
              </a:rPr>
              <a:t>14</a:t>
            </a:r>
          </a:p>
        </p:txBody>
      </p:sp>
      <p:sp>
        <p:nvSpPr>
          <p:cNvPr id="65" name="TextBox 64"/>
          <p:cNvSpPr txBox="1"/>
          <p:nvPr/>
        </p:nvSpPr>
        <p:spPr>
          <a:xfrm>
            <a:off x="6784848" y="4480560"/>
            <a:ext cx="4690872" cy="192024"/>
          </a:xfrm>
          <a:prstGeom prst="rect">
            <a:avLst/>
          </a:prstGeom>
          <a:noFill/>
        </p:spPr>
        <p:txBody>
          <a:bodyPr wrap="square" lIns="0" tIns="0" rIns="0" bIns="0" anchor="t">
            <a:spAutoFit/>
          </a:bodyPr>
          <a:lstStyle/>
          <a:p>
            <a:pPr algn="l"/>
            <a:r>
              <a:rPr sz="930" b="1" i="0">
                <a:solidFill>
                  <a:srgbClr val="0F274E"/>
                </a:solidFill>
                <a:latin typeface="Noto Sans"/>
              </a:rPr>
              <a:t>Munkadarabmérő rendszer.</a:t>
            </a:r>
          </a:p>
        </p:txBody>
      </p:sp>
      <p:sp>
        <p:nvSpPr>
          <p:cNvPr id="66" name="TextBox 65"/>
          <p:cNvSpPr txBox="1"/>
          <p:nvPr/>
        </p:nvSpPr>
        <p:spPr>
          <a:xfrm>
            <a:off x="6784848" y="4672584"/>
            <a:ext cx="4690872" cy="201168"/>
          </a:xfrm>
          <a:prstGeom prst="rect">
            <a:avLst/>
          </a:prstGeom>
          <a:noFill/>
        </p:spPr>
        <p:txBody>
          <a:bodyPr wrap="square" lIns="0" tIns="0" rIns="0" bIns="0" anchor="t">
            <a:spAutoFit/>
          </a:bodyPr>
          <a:lstStyle/>
          <a:p>
            <a:pPr algn="l"/>
            <a:r>
              <a:rPr sz="810" b="0" i="0">
                <a:solidFill>
                  <a:srgbClr val="2F445D"/>
                </a:solidFill>
                <a:latin typeface="Noto Sans"/>
              </a:rPr>
              <a:t>NC pontvezérlés.</a:t>
            </a:r>
          </a:p>
        </p:txBody>
      </p:sp>
      <p:sp>
        <p:nvSpPr>
          <p:cNvPr id="67" name="Dia számának helye 66">
            <a:extLst>
              <a:ext uri="{FF2B5EF4-FFF2-40B4-BE49-F238E27FC236}">
                <a16:creationId xmlns:a16="http://schemas.microsoft.com/office/drawing/2014/main" id="{02A2387B-5A16-4BD1-2E95-AE811809B02B}"/>
              </a:ext>
            </a:extLst>
          </p:cNvPr>
          <p:cNvSpPr>
            <a:spLocks noGrp="1"/>
          </p:cNvSpPr>
          <p:nvPr>
            <p:ph type="sldNum" sz="quarter" idx="12"/>
          </p:nvPr>
        </p:nvSpPr>
        <p:spPr/>
        <p:txBody>
          <a:bodyPr/>
          <a:lstStyle/>
          <a:p>
            <a:fld id="{C1FF6DA9-008F-8B48-92A6-B652298478BF}"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sz="850" b="1" i="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sz="850" b="1" i="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sz="2200" b="1" i="0">
                <a:solidFill>
                  <a:srgbClr val="0F274E"/>
                </a:solidFill>
                <a:latin typeface="Noto Sans"/>
              </a:rPr>
              <a:t>Hogyan működik a számjegyes vezérlés?</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sz="1220" b="0" i="0">
                <a:solidFill>
                  <a:srgbClr val="65788E"/>
                </a:solidFill>
                <a:latin typeface="Noto Sans"/>
              </a:rPr>
              <a:t>A számjegyvezérlések 15 tipikus üzemmódja</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75488" y="6345936"/>
            <a:ext cx="10469880" cy="274320"/>
          </a:xfrm>
          <a:prstGeom prst="rect">
            <a:avLst/>
          </a:prstGeom>
          <a:noFill/>
        </p:spPr>
        <p:txBody>
          <a:bodyPr wrap="square" lIns="0" tIns="0" rIns="0" bIns="0" anchor="ctr">
            <a:spAutoFit/>
          </a:bodyPr>
          <a:lstStyle/>
          <a:p>
            <a:pPr algn="l"/>
            <a:r>
              <a:rPr sz="980" b="0" i="0">
                <a:solidFill>
                  <a:srgbClr val="2F445D"/>
                </a:solidFill>
                <a:latin typeface="Noto Sans"/>
              </a:rPr>
              <a:t>A CNC vezérlés tipikus üzemmódjai az automatikus végrehajtástól a PLC-programozásig.</a:t>
            </a:r>
          </a:p>
        </p:txBody>
      </p:sp>
      <p:sp>
        <p:nvSpPr>
          <p:cNvPr id="11" name="Rounded Rectangle 10"/>
          <p:cNvSpPr/>
          <p:nvPr/>
        </p:nvSpPr>
        <p:spPr>
          <a:xfrm>
            <a:off x="502920" y="1152144"/>
            <a:ext cx="5376672" cy="612648"/>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594360" y="1243584"/>
            <a:ext cx="365760"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1</a:t>
            </a:r>
          </a:p>
        </p:txBody>
      </p:sp>
      <p:sp>
        <p:nvSpPr>
          <p:cNvPr id="13" name="TextBox 12"/>
          <p:cNvSpPr txBox="1"/>
          <p:nvPr/>
        </p:nvSpPr>
        <p:spPr>
          <a:xfrm>
            <a:off x="1106424" y="1207008"/>
            <a:ext cx="4681728" cy="182880"/>
          </a:xfrm>
          <a:prstGeom prst="rect">
            <a:avLst/>
          </a:prstGeom>
          <a:noFill/>
        </p:spPr>
        <p:txBody>
          <a:bodyPr wrap="square" lIns="0" tIns="0" rIns="0" bIns="0" anchor="t">
            <a:spAutoFit/>
          </a:bodyPr>
          <a:lstStyle/>
          <a:p>
            <a:pPr algn="l"/>
            <a:r>
              <a:rPr sz="940" b="1" i="0">
                <a:solidFill>
                  <a:srgbClr val="0F274E"/>
                </a:solidFill>
                <a:latin typeface="Noto Sans"/>
              </a:rPr>
              <a:t>Automatikus működés.</a:t>
            </a:r>
          </a:p>
        </p:txBody>
      </p:sp>
      <p:sp>
        <p:nvSpPr>
          <p:cNvPr id="14" name="TextBox 13"/>
          <p:cNvSpPr txBox="1"/>
          <p:nvPr/>
        </p:nvSpPr>
        <p:spPr>
          <a:xfrm>
            <a:off x="1106424" y="1389888"/>
            <a:ext cx="4681728" cy="338328"/>
          </a:xfrm>
          <a:prstGeom prst="rect">
            <a:avLst/>
          </a:prstGeom>
          <a:noFill/>
        </p:spPr>
        <p:txBody>
          <a:bodyPr wrap="square" lIns="0" tIns="0" rIns="0" bIns="0" anchor="t">
            <a:spAutoFit/>
          </a:bodyPr>
          <a:lstStyle/>
          <a:p>
            <a:pPr algn="l"/>
            <a:r>
              <a:rPr sz="795" b="0" i="0">
                <a:solidFill>
                  <a:srgbClr val="2F445D"/>
                </a:solidFill>
                <a:latin typeface="Noto Sans"/>
              </a:rPr>
              <a:t>A vezérlés a Ciklus start parancsra a betöltött aktuális alkatrészprogramot folyamatosan végrehajtja egészen a Program vége utasításig. A program végrehajtás felfüggeszthető (Feed hold) vagy megszakítható (Emergency stop).</a:t>
            </a:r>
          </a:p>
        </p:txBody>
      </p:sp>
      <p:sp>
        <p:nvSpPr>
          <p:cNvPr id="15" name="Rounded Rectangle 14"/>
          <p:cNvSpPr/>
          <p:nvPr/>
        </p:nvSpPr>
        <p:spPr>
          <a:xfrm>
            <a:off x="502920" y="1796796"/>
            <a:ext cx="5376672" cy="557784"/>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594360" y="1888236"/>
            <a:ext cx="365760"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2</a:t>
            </a:r>
          </a:p>
        </p:txBody>
      </p:sp>
      <p:sp>
        <p:nvSpPr>
          <p:cNvPr id="17" name="TextBox 16"/>
          <p:cNvSpPr txBox="1"/>
          <p:nvPr/>
        </p:nvSpPr>
        <p:spPr>
          <a:xfrm>
            <a:off x="1106424" y="1851660"/>
            <a:ext cx="4681728" cy="182880"/>
          </a:xfrm>
          <a:prstGeom prst="rect">
            <a:avLst/>
          </a:prstGeom>
          <a:noFill/>
        </p:spPr>
        <p:txBody>
          <a:bodyPr wrap="square" lIns="0" tIns="0" rIns="0" bIns="0" anchor="t">
            <a:spAutoFit/>
          </a:bodyPr>
          <a:lstStyle/>
          <a:p>
            <a:pPr algn="l"/>
            <a:r>
              <a:rPr sz="940" b="1" i="0">
                <a:solidFill>
                  <a:srgbClr val="0F274E"/>
                </a:solidFill>
                <a:latin typeface="Noto Sans"/>
              </a:rPr>
              <a:t>Félautomatikus működés.</a:t>
            </a:r>
          </a:p>
        </p:txBody>
      </p:sp>
      <p:sp>
        <p:nvSpPr>
          <p:cNvPr id="18" name="TextBox 17"/>
          <p:cNvSpPr txBox="1"/>
          <p:nvPr/>
        </p:nvSpPr>
        <p:spPr>
          <a:xfrm>
            <a:off x="1106424" y="2034540"/>
            <a:ext cx="4681728" cy="283464"/>
          </a:xfrm>
          <a:prstGeom prst="rect">
            <a:avLst/>
          </a:prstGeom>
          <a:noFill/>
        </p:spPr>
        <p:txBody>
          <a:bodyPr wrap="square" lIns="0" tIns="0" rIns="0" bIns="0" anchor="t">
            <a:spAutoFit/>
          </a:bodyPr>
          <a:lstStyle/>
          <a:p>
            <a:pPr algn="l"/>
            <a:r>
              <a:rPr sz="795" b="0" i="0">
                <a:solidFill>
                  <a:srgbClr val="2F445D"/>
                </a:solidFill>
                <a:latin typeface="Noto Sans"/>
              </a:rPr>
              <a:t>A vezérlés a Ciklus start parancsra a betöltött aktuális alkatrészprogramot mondatonként hajtja végre. Minden mondat végrehajtás után újabb Ciklus start jelet kell adni.</a:t>
            </a:r>
          </a:p>
        </p:txBody>
      </p:sp>
      <p:sp>
        <p:nvSpPr>
          <p:cNvPr id="19" name="Rounded Rectangle 18"/>
          <p:cNvSpPr/>
          <p:nvPr/>
        </p:nvSpPr>
        <p:spPr>
          <a:xfrm>
            <a:off x="502920" y="2386584"/>
            <a:ext cx="5376672" cy="548640"/>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594360" y="2478024"/>
            <a:ext cx="365760"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3</a:t>
            </a:r>
          </a:p>
        </p:txBody>
      </p:sp>
      <p:sp>
        <p:nvSpPr>
          <p:cNvPr id="21" name="TextBox 20"/>
          <p:cNvSpPr txBox="1"/>
          <p:nvPr/>
        </p:nvSpPr>
        <p:spPr>
          <a:xfrm>
            <a:off x="1106424" y="2441448"/>
            <a:ext cx="4681728" cy="182880"/>
          </a:xfrm>
          <a:prstGeom prst="rect">
            <a:avLst/>
          </a:prstGeom>
          <a:noFill/>
        </p:spPr>
        <p:txBody>
          <a:bodyPr wrap="square" lIns="0" tIns="0" rIns="0" bIns="0" anchor="t">
            <a:spAutoFit/>
          </a:bodyPr>
          <a:lstStyle/>
          <a:p>
            <a:pPr algn="l"/>
            <a:r>
              <a:rPr sz="940" b="1" i="0">
                <a:solidFill>
                  <a:srgbClr val="0F274E"/>
                </a:solidFill>
                <a:latin typeface="Noto Sans"/>
              </a:rPr>
              <a:t>Program belövés.</a:t>
            </a:r>
          </a:p>
        </p:txBody>
      </p:sp>
      <p:sp>
        <p:nvSpPr>
          <p:cNvPr id="22" name="TextBox 21"/>
          <p:cNvSpPr txBox="1"/>
          <p:nvPr/>
        </p:nvSpPr>
        <p:spPr>
          <a:xfrm>
            <a:off x="1106424" y="2624328"/>
            <a:ext cx="4681728" cy="274320"/>
          </a:xfrm>
          <a:prstGeom prst="rect">
            <a:avLst/>
          </a:prstGeom>
          <a:noFill/>
        </p:spPr>
        <p:txBody>
          <a:bodyPr wrap="square" lIns="0" tIns="0" rIns="0" bIns="0" anchor="t">
            <a:spAutoFit/>
          </a:bodyPr>
          <a:lstStyle/>
          <a:p>
            <a:pPr algn="l"/>
            <a:r>
              <a:rPr sz="795" b="0" i="0">
                <a:solidFill>
                  <a:srgbClr val="2F445D"/>
                </a:solidFill>
                <a:latin typeface="Noto Sans"/>
              </a:rPr>
              <a:t>A vezérlés az alkatrészprogram mozgásutasításait gyorsított, állandó sebességgel hajtja végre. Az alkatrész programokat a gépkezelő ebben az üzemmódban véglegesíti.</a:t>
            </a:r>
          </a:p>
        </p:txBody>
      </p:sp>
      <p:sp>
        <p:nvSpPr>
          <p:cNvPr id="23" name="Rounded Rectangle 22"/>
          <p:cNvSpPr/>
          <p:nvPr/>
        </p:nvSpPr>
        <p:spPr>
          <a:xfrm>
            <a:off x="502920" y="2967228"/>
            <a:ext cx="5376672" cy="630936"/>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594360" y="3058668"/>
            <a:ext cx="365760"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4</a:t>
            </a:r>
          </a:p>
        </p:txBody>
      </p:sp>
      <p:sp>
        <p:nvSpPr>
          <p:cNvPr id="25" name="TextBox 24"/>
          <p:cNvSpPr txBox="1"/>
          <p:nvPr/>
        </p:nvSpPr>
        <p:spPr>
          <a:xfrm>
            <a:off x="1106424" y="3022092"/>
            <a:ext cx="4681728" cy="182880"/>
          </a:xfrm>
          <a:prstGeom prst="rect">
            <a:avLst/>
          </a:prstGeom>
          <a:noFill/>
        </p:spPr>
        <p:txBody>
          <a:bodyPr wrap="square" lIns="0" tIns="0" rIns="0" bIns="0" anchor="t">
            <a:spAutoFit/>
          </a:bodyPr>
          <a:lstStyle/>
          <a:p>
            <a:pPr algn="l"/>
            <a:r>
              <a:rPr sz="940" b="1" i="0">
                <a:solidFill>
                  <a:srgbClr val="0F274E"/>
                </a:solidFill>
                <a:latin typeface="Noto Sans"/>
              </a:rPr>
              <a:t>Null pont felvétel referencia helyzetben.</a:t>
            </a:r>
          </a:p>
        </p:txBody>
      </p:sp>
      <p:sp>
        <p:nvSpPr>
          <p:cNvPr id="26" name="TextBox 25"/>
          <p:cNvSpPr txBox="1"/>
          <p:nvPr/>
        </p:nvSpPr>
        <p:spPr>
          <a:xfrm>
            <a:off x="1106424" y="3204972"/>
            <a:ext cx="4681728" cy="356615"/>
          </a:xfrm>
          <a:prstGeom prst="rect">
            <a:avLst/>
          </a:prstGeom>
          <a:noFill/>
        </p:spPr>
        <p:txBody>
          <a:bodyPr wrap="square" lIns="0" tIns="0" rIns="0" bIns="0" anchor="t">
            <a:spAutoFit/>
          </a:bodyPr>
          <a:lstStyle/>
          <a:p>
            <a:pPr algn="l"/>
            <a:r>
              <a:rPr sz="795" b="0" i="0">
                <a:solidFill>
                  <a:srgbClr val="2F445D"/>
                </a:solidFill>
                <a:latin typeface="Noto Sans"/>
              </a:rPr>
              <a:t>A vezérlés a Ciklus start parancsra egy kitüntetett u.n. Referencia helyzetbe megy. Ebben a helyzetben a gépi koordináta rendszer automatikusan inicializálódik vagy módosítható.</a:t>
            </a:r>
          </a:p>
        </p:txBody>
      </p:sp>
      <p:sp>
        <p:nvSpPr>
          <p:cNvPr id="27" name="Rounded Rectangle 26"/>
          <p:cNvSpPr/>
          <p:nvPr/>
        </p:nvSpPr>
        <p:spPr>
          <a:xfrm>
            <a:off x="502920" y="3630168"/>
            <a:ext cx="5376672" cy="640080"/>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ounded Rectangle 27"/>
          <p:cNvSpPr/>
          <p:nvPr/>
        </p:nvSpPr>
        <p:spPr>
          <a:xfrm>
            <a:off x="594360" y="3721608"/>
            <a:ext cx="365760"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5</a:t>
            </a:r>
          </a:p>
        </p:txBody>
      </p:sp>
      <p:sp>
        <p:nvSpPr>
          <p:cNvPr id="29" name="TextBox 28"/>
          <p:cNvSpPr txBox="1"/>
          <p:nvPr/>
        </p:nvSpPr>
        <p:spPr>
          <a:xfrm>
            <a:off x="1106424" y="3685032"/>
            <a:ext cx="4681728" cy="182880"/>
          </a:xfrm>
          <a:prstGeom prst="rect">
            <a:avLst/>
          </a:prstGeom>
          <a:noFill/>
        </p:spPr>
        <p:txBody>
          <a:bodyPr wrap="square" lIns="0" tIns="0" rIns="0" bIns="0" anchor="t">
            <a:spAutoFit/>
          </a:bodyPr>
          <a:lstStyle/>
          <a:p>
            <a:pPr algn="l"/>
            <a:r>
              <a:rPr sz="940" b="1" i="0">
                <a:solidFill>
                  <a:srgbClr val="0F274E"/>
                </a:solidFill>
                <a:latin typeface="Noto Sans"/>
              </a:rPr>
              <a:t>Szerszámmérés.</a:t>
            </a:r>
          </a:p>
        </p:txBody>
      </p:sp>
      <p:sp>
        <p:nvSpPr>
          <p:cNvPr id="30" name="TextBox 29"/>
          <p:cNvSpPr txBox="1"/>
          <p:nvPr/>
        </p:nvSpPr>
        <p:spPr>
          <a:xfrm>
            <a:off x="1106424" y="3867912"/>
            <a:ext cx="4681728" cy="365759"/>
          </a:xfrm>
          <a:prstGeom prst="rect">
            <a:avLst/>
          </a:prstGeom>
          <a:noFill/>
        </p:spPr>
        <p:txBody>
          <a:bodyPr wrap="square" lIns="0" tIns="0" rIns="0" bIns="0" anchor="t">
            <a:spAutoFit/>
          </a:bodyPr>
          <a:lstStyle/>
          <a:p>
            <a:pPr algn="l"/>
            <a:r>
              <a:rPr sz="795" b="0" i="0">
                <a:solidFill>
                  <a:srgbClr val="2F445D"/>
                </a:solidFill>
                <a:latin typeface="Noto Sans"/>
              </a:rPr>
              <a:t>A szerszámok u.n. hossz-korrekciójának automatikus vagy félautomatikus megállapítására szolgál. Akkor használja a gépkezelő, ha az előzetes szerszámbeállítás nem történt meg, vagy az nem megfelelő pontosságú.</a:t>
            </a:r>
          </a:p>
        </p:txBody>
      </p:sp>
      <p:sp>
        <p:nvSpPr>
          <p:cNvPr id="31" name="Rounded Rectangle 30"/>
          <p:cNvSpPr/>
          <p:nvPr/>
        </p:nvSpPr>
        <p:spPr>
          <a:xfrm>
            <a:off x="502920" y="4302252"/>
            <a:ext cx="5376672" cy="457200"/>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ounded Rectangle 31"/>
          <p:cNvSpPr/>
          <p:nvPr/>
        </p:nvSpPr>
        <p:spPr>
          <a:xfrm>
            <a:off x="594360" y="4393692"/>
            <a:ext cx="365760"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6</a:t>
            </a:r>
          </a:p>
        </p:txBody>
      </p:sp>
      <p:sp>
        <p:nvSpPr>
          <p:cNvPr id="33" name="TextBox 32"/>
          <p:cNvSpPr txBox="1"/>
          <p:nvPr/>
        </p:nvSpPr>
        <p:spPr>
          <a:xfrm>
            <a:off x="1106424" y="4357116"/>
            <a:ext cx="4681728" cy="182880"/>
          </a:xfrm>
          <a:prstGeom prst="rect">
            <a:avLst/>
          </a:prstGeom>
          <a:noFill/>
        </p:spPr>
        <p:txBody>
          <a:bodyPr wrap="square" lIns="0" tIns="0" rIns="0" bIns="0" anchor="t">
            <a:spAutoFit/>
          </a:bodyPr>
          <a:lstStyle/>
          <a:p>
            <a:pPr algn="l"/>
            <a:r>
              <a:rPr sz="940" b="1" i="0">
                <a:solidFill>
                  <a:srgbClr val="0F274E"/>
                </a:solidFill>
                <a:latin typeface="Noto Sans"/>
              </a:rPr>
              <a:t>Kézi adatbevitel.</a:t>
            </a:r>
          </a:p>
        </p:txBody>
      </p:sp>
      <p:sp>
        <p:nvSpPr>
          <p:cNvPr id="34" name="TextBox 33"/>
          <p:cNvSpPr txBox="1"/>
          <p:nvPr/>
        </p:nvSpPr>
        <p:spPr>
          <a:xfrm>
            <a:off x="1106424" y="4539996"/>
            <a:ext cx="4681728" cy="182880"/>
          </a:xfrm>
          <a:prstGeom prst="rect">
            <a:avLst/>
          </a:prstGeom>
          <a:noFill/>
        </p:spPr>
        <p:txBody>
          <a:bodyPr wrap="square" lIns="0" tIns="0" rIns="0" bIns="0" anchor="t">
            <a:spAutoFit/>
          </a:bodyPr>
          <a:lstStyle/>
          <a:p>
            <a:pPr algn="l"/>
            <a:r>
              <a:rPr sz="795" b="0" i="0">
                <a:solidFill>
                  <a:srgbClr val="2F445D"/>
                </a:solidFill>
                <a:latin typeface="Noto Sans"/>
              </a:rPr>
              <a:t>Ebben az üzemmódban egy NC programmondat a kezelőpultról bevihető és végrehajtható.</a:t>
            </a:r>
          </a:p>
        </p:txBody>
      </p:sp>
      <p:sp>
        <p:nvSpPr>
          <p:cNvPr id="35" name="Rounded Rectangle 34"/>
          <p:cNvSpPr/>
          <p:nvPr/>
        </p:nvSpPr>
        <p:spPr>
          <a:xfrm>
            <a:off x="502920" y="4791456"/>
            <a:ext cx="5376672" cy="512064"/>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ounded Rectangle 35"/>
          <p:cNvSpPr/>
          <p:nvPr/>
        </p:nvSpPr>
        <p:spPr>
          <a:xfrm>
            <a:off x="594360" y="4882896"/>
            <a:ext cx="365760"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7</a:t>
            </a:r>
          </a:p>
        </p:txBody>
      </p:sp>
      <p:sp>
        <p:nvSpPr>
          <p:cNvPr id="37" name="TextBox 36"/>
          <p:cNvSpPr txBox="1"/>
          <p:nvPr/>
        </p:nvSpPr>
        <p:spPr>
          <a:xfrm>
            <a:off x="1106424" y="4846320"/>
            <a:ext cx="4681728" cy="182880"/>
          </a:xfrm>
          <a:prstGeom prst="rect">
            <a:avLst/>
          </a:prstGeom>
          <a:noFill/>
        </p:spPr>
        <p:txBody>
          <a:bodyPr wrap="square" lIns="0" tIns="0" rIns="0" bIns="0" anchor="t">
            <a:spAutoFit/>
          </a:bodyPr>
          <a:lstStyle/>
          <a:p>
            <a:pPr algn="l"/>
            <a:r>
              <a:rPr sz="940" b="1" i="0">
                <a:solidFill>
                  <a:srgbClr val="0F274E"/>
                </a:solidFill>
                <a:latin typeface="Noto Sans"/>
              </a:rPr>
              <a:t>Kézi üzem (Jog).</a:t>
            </a:r>
          </a:p>
        </p:txBody>
      </p:sp>
      <p:sp>
        <p:nvSpPr>
          <p:cNvPr id="38" name="TextBox 37"/>
          <p:cNvSpPr txBox="1"/>
          <p:nvPr/>
        </p:nvSpPr>
        <p:spPr>
          <a:xfrm>
            <a:off x="1106424" y="5029200"/>
            <a:ext cx="4681728" cy="237744"/>
          </a:xfrm>
          <a:prstGeom prst="rect">
            <a:avLst/>
          </a:prstGeom>
          <a:noFill/>
        </p:spPr>
        <p:txBody>
          <a:bodyPr wrap="square" lIns="0" tIns="0" rIns="0" bIns="0" anchor="t">
            <a:spAutoFit/>
          </a:bodyPr>
          <a:lstStyle/>
          <a:p>
            <a:pPr algn="l"/>
            <a:r>
              <a:rPr sz="795" b="0" i="0">
                <a:solidFill>
                  <a:srgbClr val="2F445D"/>
                </a:solidFill>
                <a:latin typeface="Noto Sans"/>
              </a:rPr>
              <a:t>Ebben az üzemmódban a vezérlés a kezelőpultról nyomógombokkal és kézi parancs-jeladóval (hand wheel) vezérelhető.</a:t>
            </a:r>
          </a:p>
        </p:txBody>
      </p:sp>
      <p:sp>
        <p:nvSpPr>
          <p:cNvPr id="39" name="Rounded Rectangle 38"/>
          <p:cNvSpPr/>
          <p:nvPr/>
        </p:nvSpPr>
        <p:spPr>
          <a:xfrm>
            <a:off x="502920" y="5335524"/>
            <a:ext cx="5376672" cy="649224"/>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ounded Rectangle 39"/>
          <p:cNvSpPr/>
          <p:nvPr/>
        </p:nvSpPr>
        <p:spPr>
          <a:xfrm>
            <a:off x="594360" y="5426964"/>
            <a:ext cx="365760"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8</a:t>
            </a:r>
          </a:p>
        </p:txBody>
      </p:sp>
      <p:sp>
        <p:nvSpPr>
          <p:cNvPr id="41" name="TextBox 40"/>
          <p:cNvSpPr txBox="1"/>
          <p:nvPr/>
        </p:nvSpPr>
        <p:spPr>
          <a:xfrm>
            <a:off x="1106424" y="5390388"/>
            <a:ext cx="4681728" cy="182880"/>
          </a:xfrm>
          <a:prstGeom prst="rect">
            <a:avLst/>
          </a:prstGeom>
          <a:noFill/>
        </p:spPr>
        <p:txBody>
          <a:bodyPr wrap="square" lIns="0" tIns="0" rIns="0" bIns="0" anchor="t">
            <a:spAutoFit/>
          </a:bodyPr>
          <a:lstStyle/>
          <a:p>
            <a:pPr algn="l"/>
            <a:r>
              <a:rPr sz="940" b="1" i="0">
                <a:solidFill>
                  <a:srgbClr val="0F274E"/>
                </a:solidFill>
                <a:latin typeface="Noto Sans"/>
              </a:rPr>
              <a:t>Program betöltés (DNC).</a:t>
            </a:r>
          </a:p>
        </p:txBody>
      </p:sp>
      <p:sp>
        <p:nvSpPr>
          <p:cNvPr id="42" name="TextBox 41"/>
          <p:cNvSpPr txBox="1"/>
          <p:nvPr/>
        </p:nvSpPr>
        <p:spPr>
          <a:xfrm>
            <a:off x="1106424" y="5573268"/>
            <a:ext cx="4681728" cy="374904"/>
          </a:xfrm>
          <a:prstGeom prst="rect">
            <a:avLst/>
          </a:prstGeom>
          <a:noFill/>
        </p:spPr>
        <p:txBody>
          <a:bodyPr wrap="square" lIns="0" tIns="0" rIns="0" bIns="0" anchor="t">
            <a:spAutoFit/>
          </a:bodyPr>
          <a:lstStyle/>
          <a:p>
            <a:pPr algn="l"/>
            <a:r>
              <a:rPr sz="795" b="0" i="0">
                <a:solidFill>
                  <a:srgbClr val="2F445D"/>
                </a:solidFill>
                <a:latin typeface="Noto Sans"/>
              </a:rPr>
              <a:t>Ebben az üzemmódban a vezérlés Load start jelre beolvas egy alkatrészprogramot az aktuális kommunikációs csatornán. Unload start parancsra az aktuális programot a kommunikációs csatornára küldi.</a:t>
            </a:r>
          </a:p>
        </p:txBody>
      </p:sp>
      <p:sp>
        <p:nvSpPr>
          <p:cNvPr id="43" name="Rounded Rectangle 42"/>
          <p:cNvSpPr/>
          <p:nvPr/>
        </p:nvSpPr>
        <p:spPr>
          <a:xfrm>
            <a:off x="6309360" y="1152144"/>
            <a:ext cx="5376672" cy="576072"/>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ounded Rectangle 43"/>
          <p:cNvSpPr/>
          <p:nvPr/>
        </p:nvSpPr>
        <p:spPr>
          <a:xfrm>
            <a:off x="6400800" y="1243584"/>
            <a:ext cx="365760"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9</a:t>
            </a:r>
          </a:p>
        </p:txBody>
      </p:sp>
      <p:sp>
        <p:nvSpPr>
          <p:cNvPr id="45" name="TextBox 44"/>
          <p:cNvSpPr txBox="1"/>
          <p:nvPr/>
        </p:nvSpPr>
        <p:spPr>
          <a:xfrm>
            <a:off x="6912864" y="1207008"/>
            <a:ext cx="4681728" cy="182880"/>
          </a:xfrm>
          <a:prstGeom prst="rect">
            <a:avLst/>
          </a:prstGeom>
          <a:noFill/>
        </p:spPr>
        <p:txBody>
          <a:bodyPr wrap="square" lIns="0" tIns="0" rIns="0" bIns="0" anchor="t">
            <a:spAutoFit/>
          </a:bodyPr>
          <a:lstStyle/>
          <a:p>
            <a:pPr algn="l"/>
            <a:r>
              <a:rPr sz="940" b="1" i="0">
                <a:solidFill>
                  <a:srgbClr val="0F274E"/>
                </a:solidFill>
                <a:latin typeface="Noto Sans"/>
              </a:rPr>
              <a:t>Cella üzemmód.</a:t>
            </a:r>
          </a:p>
        </p:txBody>
      </p:sp>
      <p:sp>
        <p:nvSpPr>
          <p:cNvPr id="46" name="TextBox 45"/>
          <p:cNvSpPr txBox="1"/>
          <p:nvPr/>
        </p:nvSpPr>
        <p:spPr>
          <a:xfrm>
            <a:off x="6912864" y="1389888"/>
            <a:ext cx="4681728" cy="301752"/>
          </a:xfrm>
          <a:prstGeom prst="rect">
            <a:avLst/>
          </a:prstGeom>
          <a:noFill/>
        </p:spPr>
        <p:txBody>
          <a:bodyPr wrap="square" lIns="0" tIns="0" rIns="0" bIns="0" anchor="t">
            <a:spAutoFit/>
          </a:bodyPr>
          <a:lstStyle/>
          <a:p>
            <a:pPr algn="l"/>
            <a:r>
              <a:rPr sz="795" b="0" i="0">
                <a:solidFill>
                  <a:srgbClr val="2F445D"/>
                </a:solidFill>
                <a:latin typeface="Noto Sans"/>
              </a:rPr>
              <a:t>A vezérlés ebben az üzemmódban az aktuális kommunikációs csatornán parancs jeleket vagy u.n. MMS üzeneteket fogad, ezeket értelmezi és végrehajtja.</a:t>
            </a:r>
          </a:p>
        </p:txBody>
      </p:sp>
      <p:sp>
        <p:nvSpPr>
          <p:cNvPr id="47" name="Rounded Rectangle 46"/>
          <p:cNvSpPr/>
          <p:nvPr/>
        </p:nvSpPr>
        <p:spPr>
          <a:xfrm>
            <a:off x="6309360" y="1769364"/>
            <a:ext cx="5376672" cy="484632"/>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ounded Rectangle 47"/>
          <p:cNvSpPr/>
          <p:nvPr/>
        </p:nvSpPr>
        <p:spPr>
          <a:xfrm>
            <a:off x="6400800" y="1860804"/>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10</a:t>
            </a:r>
          </a:p>
        </p:txBody>
      </p:sp>
      <p:sp>
        <p:nvSpPr>
          <p:cNvPr id="49" name="TextBox 48"/>
          <p:cNvSpPr txBox="1"/>
          <p:nvPr/>
        </p:nvSpPr>
        <p:spPr>
          <a:xfrm>
            <a:off x="6912864" y="1824228"/>
            <a:ext cx="4681728" cy="182880"/>
          </a:xfrm>
          <a:prstGeom prst="rect">
            <a:avLst/>
          </a:prstGeom>
          <a:noFill/>
        </p:spPr>
        <p:txBody>
          <a:bodyPr wrap="square" lIns="0" tIns="0" rIns="0" bIns="0" anchor="t">
            <a:spAutoFit/>
          </a:bodyPr>
          <a:lstStyle/>
          <a:p>
            <a:pPr algn="l"/>
            <a:r>
              <a:rPr sz="940" b="1" i="0">
                <a:solidFill>
                  <a:srgbClr val="0F274E"/>
                </a:solidFill>
                <a:latin typeface="Noto Sans"/>
              </a:rPr>
              <a:t>Szerkesztés.</a:t>
            </a:r>
          </a:p>
        </p:txBody>
      </p:sp>
      <p:sp>
        <p:nvSpPr>
          <p:cNvPr id="50" name="TextBox 49"/>
          <p:cNvSpPr txBox="1"/>
          <p:nvPr/>
        </p:nvSpPr>
        <p:spPr>
          <a:xfrm>
            <a:off x="6912864" y="2007108"/>
            <a:ext cx="4681728" cy="210312"/>
          </a:xfrm>
          <a:prstGeom prst="rect">
            <a:avLst/>
          </a:prstGeom>
          <a:noFill/>
        </p:spPr>
        <p:txBody>
          <a:bodyPr wrap="square" lIns="0" tIns="0" rIns="0" bIns="0" anchor="t">
            <a:spAutoFit/>
          </a:bodyPr>
          <a:lstStyle/>
          <a:p>
            <a:pPr algn="l"/>
            <a:r>
              <a:rPr sz="795" b="0" i="0">
                <a:solidFill>
                  <a:srgbClr val="2F445D"/>
                </a:solidFill>
                <a:latin typeface="Noto Sans"/>
              </a:rPr>
              <a:t>A betöltött alkatrészprogramok, szubrutinok, szerszám és egyéb file-ok a lokális monitoron editálhatók.</a:t>
            </a:r>
          </a:p>
        </p:txBody>
      </p:sp>
      <p:sp>
        <p:nvSpPr>
          <p:cNvPr id="51" name="Rounded Rectangle 50"/>
          <p:cNvSpPr/>
          <p:nvPr/>
        </p:nvSpPr>
        <p:spPr>
          <a:xfrm>
            <a:off x="6309360" y="2295144"/>
            <a:ext cx="5376672" cy="457200"/>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ounded Rectangle 51"/>
          <p:cNvSpPr/>
          <p:nvPr/>
        </p:nvSpPr>
        <p:spPr>
          <a:xfrm>
            <a:off x="6400800" y="2386584"/>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11</a:t>
            </a:r>
          </a:p>
        </p:txBody>
      </p:sp>
      <p:sp>
        <p:nvSpPr>
          <p:cNvPr id="53" name="TextBox 52"/>
          <p:cNvSpPr txBox="1"/>
          <p:nvPr/>
        </p:nvSpPr>
        <p:spPr>
          <a:xfrm>
            <a:off x="6912864" y="2350008"/>
            <a:ext cx="4681728" cy="182880"/>
          </a:xfrm>
          <a:prstGeom prst="rect">
            <a:avLst/>
          </a:prstGeom>
          <a:noFill/>
        </p:spPr>
        <p:txBody>
          <a:bodyPr wrap="square" lIns="0" tIns="0" rIns="0" bIns="0" anchor="t">
            <a:spAutoFit/>
          </a:bodyPr>
          <a:lstStyle/>
          <a:p>
            <a:pPr algn="l"/>
            <a:r>
              <a:rPr sz="940" b="1" i="0">
                <a:solidFill>
                  <a:srgbClr val="0F274E"/>
                </a:solidFill>
                <a:latin typeface="Noto Sans"/>
              </a:rPr>
              <a:t>Szimuláció.</a:t>
            </a:r>
          </a:p>
        </p:txBody>
      </p:sp>
      <p:sp>
        <p:nvSpPr>
          <p:cNvPr id="54" name="TextBox 53"/>
          <p:cNvSpPr txBox="1"/>
          <p:nvPr/>
        </p:nvSpPr>
        <p:spPr>
          <a:xfrm>
            <a:off x="6912864" y="2532888"/>
            <a:ext cx="4681728" cy="182880"/>
          </a:xfrm>
          <a:prstGeom prst="rect">
            <a:avLst/>
          </a:prstGeom>
          <a:noFill/>
        </p:spPr>
        <p:txBody>
          <a:bodyPr wrap="square" lIns="0" tIns="0" rIns="0" bIns="0" anchor="t">
            <a:spAutoFit/>
          </a:bodyPr>
          <a:lstStyle/>
          <a:p>
            <a:pPr algn="l"/>
            <a:r>
              <a:rPr sz="795" b="0" i="0">
                <a:solidFill>
                  <a:srgbClr val="2F445D"/>
                </a:solidFill>
                <a:latin typeface="Noto Sans"/>
              </a:rPr>
              <a:t>A vezérlés az aktuális alkatrészprogramot a lokális monitoron grafikusan szimulálja, animálja.</a:t>
            </a:r>
          </a:p>
        </p:txBody>
      </p:sp>
      <p:sp>
        <p:nvSpPr>
          <p:cNvPr id="55" name="Rounded Rectangle 54"/>
          <p:cNvSpPr/>
          <p:nvPr/>
        </p:nvSpPr>
        <p:spPr>
          <a:xfrm>
            <a:off x="6309360" y="2793492"/>
            <a:ext cx="5376672" cy="585216"/>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Rounded Rectangle 55"/>
          <p:cNvSpPr/>
          <p:nvPr/>
        </p:nvSpPr>
        <p:spPr>
          <a:xfrm>
            <a:off x="6400800" y="2884932"/>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12</a:t>
            </a:r>
          </a:p>
        </p:txBody>
      </p:sp>
      <p:sp>
        <p:nvSpPr>
          <p:cNvPr id="57" name="TextBox 56"/>
          <p:cNvSpPr txBox="1"/>
          <p:nvPr/>
        </p:nvSpPr>
        <p:spPr>
          <a:xfrm>
            <a:off x="6912864" y="2848356"/>
            <a:ext cx="4681728" cy="182880"/>
          </a:xfrm>
          <a:prstGeom prst="rect">
            <a:avLst/>
          </a:prstGeom>
          <a:noFill/>
        </p:spPr>
        <p:txBody>
          <a:bodyPr wrap="square" lIns="0" tIns="0" rIns="0" bIns="0" anchor="t">
            <a:spAutoFit/>
          </a:bodyPr>
          <a:lstStyle/>
          <a:p>
            <a:pPr algn="l"/>
            <a:r>
              <a:rPr sz="940" b="1" i="0">
                <a:solidFill>
                  <a:srgbClr val="0F274E"/>
                </a:solidFill>
                <a:latin typeface="Noto Sans"/>
              </a:rPr>
              <a:t>Gép melletti programozás.</a:t>
            </a:r>
          </a:p>
        </p:txBody>
      </p:sp>
      <p:sp>
        <p:nvSpPr>
          <p:cNvPr id="58" name="TextBox 57"/>
          <p:cNvSpPr txBox="1"/>
          <p:nvPr/>
        </p:nvSpPr>
        <p:spPr>
          <a:xfrm>
            <a:off x="6912864" y="3031236"/>
            <a:ext cx="4681728" cy="310896"/>
          </a:xfrm>
          <a:prstGeom prst="rect">
            <a:avLst/>
          </a:prstGeom>
          <a:noFill/>
        </p:spPr>
        <p:txBody>
          <a:bodyPr wrap="square" lIns="0" tIns="0" rIns="0" bIns="0" anchor="t">
            <a:spAutoFit/>
          </a:bodyPr>
          <a:lstStyle/>
          <a:p>
            <a:pPr algn="l"/>
            <a:r>
              <a:rPr sz="795" b="0" i="0">
                <a:solidFill>
                  <a:srgbClr val="2F445D"/>
                </a:solidFill>
                <a:latin typeface="Noto Sans"/>
              </a:rPr>
              <a:t>A lokális monitoron olyan, többnyire interaktív és grafikus alkalmazások indíthatók amelyekkel a gép melletti CNC alkatrészprogramokat lehet előállítani.</a:t>
            </a:r>
          </a:p>
        </p:txBody>
      </p:sp>
      <p:sp>
        <p:nvSpPr>
          <p:cNvPr id="59" name="Rounded Rectangle 58"/>
          <p:cNvSpPr/>
          <p:nvPr/>
        </p:nvSpPr>
        <p:spPr>
          <a:xfrm>
            <a:off x="6309360" y="3419856"/>
            <a:ext cx="5376672" cy="475488"/>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Rounded Rectangle 59"/>
          <p:cNvSpPr/>
          <p:nvPr/>
        </p:nvSpPr>
        <p:spPr>
          <a:xfrm>
            <a:off x="6400800" y="3511296"/>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13</a:t>
            </a:r>
          </a:p>
        </p:txBody>
      </p:sp>
      <p:sp>
        <p:nvSpPr>
          <p:cNvPr id="61" name="TextBox 60"/>
          <p:cNvSpPr txBox="1"/>
          <p:nvPr/>
        </p:nvSpPr>
        <p:spPr>
          <a:xfrm>
            <a:off x="6912864" y="3474720"/>
            <a:ext cx="4681728" cy="182880"/>
          </a:xfrm>
          <a:prstGeom prst="rect">
            <a:avLst/>
          </a:prstGeom>
          <a:noFill/>
        </p:spPr>
        <p:txBody>
          <a:bodyPr wrap="square" lIns="0" tIns="0" rIns="0" bIns="0" anchor="t">
            <a:spAutoFit/>
          </a:bodyPr>
          <a:lstStyle/>
          <a:p>
            <a:pPr algn="l"/>
            <a:r>
              <a:rPr sz="940" b="1" i="0">
                <a:solidFill>
                  <a:srgbClr val="0F274E"/>
                </a:solidFill>
                <a:latin typeface="Noto Sans"/>
              </a:rPr>
              <a:t>Adatbázis kezelés.</a:t>
            </a:r>
          </a:p>
        </p:txBody>
      </p:sp>
      <p:sp>
        <p:nvSpPr>
          <p:cNvPr id="62" name="TextBox 61"/>
          <p:cNvSpPr txBox="1"/>
          <p:nvPr/>
        </p:nvSpPr>
        <p:spPr>
          <a:xfrm>
            <a:off x="6912864" y="3657600"/>
            <a:ext cx="4681728" cy="201168"/>
          </a:xfrm>
          <a:prstGeom prst="rect">
            <a:avLst/>
          </a:prstGeom>
          <a:noFill/>
        </p:spPr>
        <p:txBody>
          <a:bodyPr wrap="square" lIns="0" tIns="0" rIns="0" bIns="0" anchor="t">
            <a:spAutoFit/>
          </a:bodyPr>
          <a:lstStyle/>
          <a:p>
            <a:pPr algn="l"/>
            <a:r>
              <a:rPr sz="795" b="0" i="0">
                <a:solidFill>
                  <a:srgbClr val="2F445D"/>
                </a:solidFill>
                <a:latin typeface="Noto Sans"/>
              </a:rPr>
              <a:t>A CNC vezérlés belső adatbázisa ebben az üzemmódban megfelelő jogosultság esetén módosítható.</a:t>
            </a:r>
          </a:p>
        </p:txBody>
      </p:sp>
      <p:sp>
        <p:nvSpPr>
          <p:cNvPr id="63" name="Rounded Rectangle 62"/>
          <p:cNvSpPr/>
          <p:nvPr/>
        </p:nvSpPr>
        <p:spPr>
          <a:xfrm>
            <a:off x="6309360" y="3936492"/>
            <a:ext cx="5376672" cy="566928"/>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Rounded Rectangle 63"/>
          <p:cNvSpPr/>
          <p:nvPr/>
        </p:nvSpPr>
        <p:spPr>
          <a:xfrm>
            <a:off x="6400800" y="4027932"/>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14</a:t>
            </a:r>
          </a:p>
        </p:txBody>
      </p:sp>
      <p:sp>
        <p:nvSpPr>
          <p:cNvPr id="65" name="TextBox 64"/>
          <p:cNvSpPr txBox="1"/>
          <p:nvPr/>
        </p:nvSpPr>
        <p:spPr>
          <a:xfrm>
            <a:off x="6912864" y="3991356"/>
            <a:ext cx="4681728" cy="182880"/>
          </a:xfrm>
          <a:prstGeom prst="rect">
            <a:avLst/>
          </a:prstGeom>
          <a:noFill/>
        </p:spPr>
        <p:txBody>
          <a:bodyPr wrap="square" lIns="0" tIns="0" rIns="0" bIns="0" anchor="t">
            <a:spAutoFit/>
          </a:bodyPr>
          <a:lstStyle/>
          <a:p>
            <a:pPr algn="l"/>
            <a:r>
              <a:rPr sz="940" b="1" i="0">
                <a:solidFill>
                  <a:srgbClr val="0F274E"/>
                </a:solidFill>
                <a:latin typeface="Noto Sans"/>
              </a:rPr>
              <a:t>Szervíz.</a:t>
            </a:r>
          </a:p>
        </p:txBody>
      </p:sp>
      <p:sp>
        <p:nvSpPr>
          <p:cNvPr id="66" name="TextBox 65"/>
          <p:cNvSpPr txBox="1"/>
          <p:nvPr/>
        </p:nvSpPr>
        <p:spPr>
          <a:xfrm>
            <a:off x="6912864" y="4174236"/>
            <a:ext cx="4681728" cy="292608"/>
          </a:xfrm>
          <a:prstGeom prst="rect">
            <a:avLst/>
          </a:prstGeom>
          <a:noFill/>
        </p:spPr>
        <p:txBody>
          <a:bodyPr wrap="square" lIns="0" tIns="0" rIns="0" bIns="0" anchor="t">
            <a:spAutoFit/>
          </a:bodyPr>
          <a:lstStyle/>
          <a:p>
            <a:pPr algn="l"/>
            <a:r>
              <a:rPr sz="795" b="0" i="0">
                <a:solidFill>
                  <a:srgbClr val="2F445D"/>
                </a:solidFill>
                <a:latin typeface="Noto Sans"/>
              </a:rPr>
              <a:t>A vezérlés beállításához és karbantartásához értő szakértő ebben az üzemmódban védett területekhez is hozzáférhet illetve teszteket futtathat.</a:t>
            </a:r>
          </a:p>
        </p:txBody>
      </p:sp>
      <p:sp>
        <p:nvSpPr>
          <p:cNvPr id="67" name="Rounded Rectangle 66"/>
          <p:cNvSpPr/>
          <p:nvPr/>
        </p:nvSpPr>
        <p:spPr>
          <a:xfrm>
            <a:off x="6309360" y="4544568"/>
            <a:ext cx="5376672" cy="530352"/>
          </a:xfrm>
          <a:prstGeom prst="roundRect">
            <a:avLst/>
          </a:prstGeom>
          <a:solidFill>
            <a:srgbClr val="F8FAFC"/>
          </a:solidFill>
          <a:ln w="10160">
            <a:solidFill>
              <a:srgbClr val="E5EB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Rounded Rectangle 67"/>
          <p:cNvSpPr/>
          <p:nvPr/>
        </p:nvSpPr>
        <p:spPr>
          <a:xfrm>
            <a:off x="6400800" y="4636008"/>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15</a:t>
            </a:r>
          </a:p>
        </p:txBody>
      </p:sp>
      <p:sp>
        <p:nvSpPr>
          <p:cNvPr id="69" name="TextBox 68"/>
          <p:cNvSpPr txBox="1"/>
          <p:nvPr/>
        </p:nvSpPr>
        <p:spPr>
          <a:xfrm>
            <a:off x="6912864" y="4599432"/>
            <a:ext cx="4681728" cy="182880"/>
          </a:xfrm>
          <a:prstGeom prst="rect">
            <a:avLst/>
          </a:prstGeom>
          <a:noFill/>
        </p:spPr>
        <p:txBody>
          <a:bodyPr wrap="square" lIns="0" tIns="0" rIns="0" bIns="0" anchor="t">
            <a:spAutoFit/>
          </a:bodyPr>
          <a:lstStyle/>
          <a:p>
            <a:pPr algn="l"/>
            <a:r>
              <a:rPr sz="940" b="1" i="0">
                <a:solidFill>
                  <a:srgbClr val="0F274E"/>
                </a:solidFill>
                <a:latin typeface="Noto Sans"/>
              </a:rPr>
              <a:t>PLC programozás.</a:t>
            </a:r>
          </a:p>
        </p:txBody>
      </p:sp>
      <p:sp>
        <p:nvSpPr>
          <p:cNvPr id="70" name="TextBox 69"/>
          <p:cNvSpPr txBox="1"/>
          <p:nvPr/>
        </p:nvSpPr>
        <p:spPr>
          <a:xfrm>
            <a:off x="6912864" y="4782312"/>
            <a:ext cx="4681728" cy="256031"/>
          </a:xfrm>
          <a:prstGeom prst="rect">
            <a:avLst/>
          </a:prstGeom>
          <a:noFill/>
        </p:spPr>
        <p:txBody>
          <a:bodyPr wrap="square" lIns="0" tIns="0" rIns="0" bIns="0" anchor="t">
            <a:spAutoFit/>
          </a:bodyPr>
          <a:lstStyle/>
          <a:p>
            <a:pPr algn="l"/>
            <a:r>
              <a:rPr sz="795" b="0" i="0">
                <a:solidFill>
                  <a:srgbClr val="2F445D"/>
                </a:solidFill>
                <a:latin typeface="Noto Sans"/>
              </a:rPr>
              <a:t>Ebben az üzemmódban a vezérlésbe integrált PLC programja betölthető, szerkeszthető, felülvizsgálható, és tesztelhető.</a:t>
            </a:r>
          </a:p>
        </p:txBody>
      </p:sp>
      <p:sp>
        <p:nvSpPr>
          <p:cNvPr id="71" name="Dia számának helye 70">
            <a:extLst>
              <a:ext uri="{FF2B5EF4-FFF2-40B4-BE49-F238E27FC236}">
                <a16:creationId xmlns:a16="http://schemas.microsoft.com/office/drawing/2014/main" id="{74B39A48-8C8F-D03A-51D9-EBCECDA316DF}"/>
              </a:ext>
            </a:extLst>
          </p:cNvPr>
          <p:cNvSpPr>
            <a:spLocks noGrp="1"/>
          </p:cNvSpPr>
          <p:nvPr>
            <p:ph type="sldNum" sz="quarter" idx="12"/>
          </p:nvPr>
        </p:nvSpPr>
        <p:spPr/>
        <p:txBody>
          <a:bodyPr/>
          <a:lstStyle/>
          <a:p>
            <a:fld id="{C1FF6DA9-008F-8B48-92A6-B652298478BF}" type="slidenum">
              <a:rPr lang="en-US" smtClean="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sz="850" b="1" i="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sz="850" b="1" i="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sz="2200" b="1" i="0">
                <a:solidFill>
                  <a:srgbClr val="0F274E"/>
                </a:solidFill>
                <a:latin typeface="Noto Sans"/>
              </a:rPr>
              <a:t>Automatikus működés</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sz="1220" b="0" i="0">
                <a:solidFill>
                  <a:srgbClr val="65788E"/>
                </a:solidFill>
                <a:latin typeface="Noto Sans"/>
              </a:rPr>
              <a:t>A programmondat feldolgozásának és a pozicionálásnak a folyamata</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75488" y="6345936"/>
            <a:ext cx="10469880" cy="274320"/>
          </a:xfrm>
          <a:prstGeom prst="rect">
            <a:avLst/>
          </a:prstGeom>
          <a:noFill/>
        </p:spPr>
        <p:txBody>
          <a:bodyPr wrap="square" lIns="0" tIns="0" rIns="0" bIns="0" anchor="ctr">
            <a:spAutoFit/>
          </a:bodyPr>
          <a:lstStyle/>
          <a:p>
            <a:pPr algn="l"/>
            <a:r>
              <a:rPr sz="980" b="0" i="0">
                <a:solidFill>
                  <a:srgbClr val="2F445D"/>
                </a:solidFill>
                <a:latin typeface="Noto Sans"/>
              </a:rPr>
              <a:t>Az automatikus működésben a programmondat feldolgozása és a pozicionálás ciklikusan ismétlődik.</a:t>
            </a:r>
          </a:p>
        </p:txBody>
      </p:sp>
      <p:sp>
        <p:nvSpPr>
          <p:cNvPr id="11" name="Rounded Rectangle 10"/>
          <p:cNvSpPr/>
          <p:nvPr/>
        </p:nvSpPr>
        <p:spPr>
          <a:xfrm>
            <a:off x="548640" y="1143000"/>
            <a:ext cx="7680960" cy="5010912"/>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2907792" y="1243584"/>
            <a:ext cx="2880360" cy="310896"/>
          </a:xfrm>
          <a:prstGeom prst="roundRect">
            <a:avLst/>
          </a:prstGeom>
          <a:solidFill>
            <a:srgbClr val="E9F4FB"/>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2907792" y="1243584"/>
            <a:ext cx="2880360" cy="310896"/>
          </a:xfrm>
          <a:prstGeom prst="rect">
            <a:avLst/>
          </a:prstGeom>
          <a:noFill/>
        </p:spPr>
        <p:txBody>
          <a:bodyPr wrap="square" lIns="0" tIns="0" rIns="0" bIns="0" anchor="ctr">
            <a:spAutoFit/>
          </a:bodyPr>
          <a:lstStyle/>
          <a:p>
            <a:pPr algn="ctr"/>
            <a:r>
              <a:rPr sz="1000" b="1" i="0">
                <a:solidFill>
                  <a:srgbClr val="0F274E"/>
                </a:solidFill>
                <a:latin typeface="Noto Sans"/>
              </a:rPr>
              <a:t>CIKLUS START</a:t>
            </a:r>
          </a:p>
        </p:txBody>
      </p:sp>
      <p:cxnSp>
        <p:nvCxnSpPr>
          <p:cNvPr id="14" name="Connector 13"/>
          <p:cNvCxnSpPr/>
          <p:nvPr/>
        </p:nvCxnSpPr>
        <p:spPr>
          <a:xfrm>
            <a:off x="4347972" y="1554480"/>
            <a:ext cx="0" cy="128016"/>
          </a:xfrm>
          <a:prstGeom prst="line">
            <a:avLst/>
          </a:prstGeom>
          <a:ln w="12700">
            <a:solidFill>
              <a:srgbClr val="1F77B4"/>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1234440" y="1691640"/>
            <a:ext cx="6254496" cy="347472"/>
          </a:xfrm>
          <a:prstGeom prst="roundRect">
            <a:avLst/>
          </a:prstGeom>
          <a:solidFill>
            <a:srgbClr val="FFFFFF"/>
          </a:solidFill>
          <a:ln w="10160">
            <a:solidFill>
              <a:srgbClr val="4A94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89888" y="1719072"/>
            <a:ext cx="1883664" cy="274320"/>
          </a:xfrm>
          <a:prstGeom prst="rect">
            <a:avLst/>
          </a:prstGeom>
          <a:noFill/>
        </p:spPr>
        <p:txBody>
          <a:bodyPr wrap="square" lIns="0" tIns="0" rIns="0" bIns="0" anchor="ctr">
            <a:spAutoFit/>
          </a:bodyPr>
          <a:lstStyle/>
          <a:p>
            <a:pPr algn="ctr"/>
            <a:r>
              <a:rPr sz="900" b="1" i="0">
                <a:solidFill>
                  <a:srgbClr val="0F274E"/>
                </a:solidFill>
                <a:latin typeface="Noto Sans"/>
              </a:rPr>
              <a:t>ALKATRÉSZ PROGRAM</a:t>
            </a:r>
          </a:p>
        </p:txBody>
      </p:sp>
      <p:sp>
        <p:nvSpPr>
          <p:cNvPr id="17" name="TextBox 16"/>
          <p:cNvSpPr txBox="1"/>
          <p:nvPr/>
        </p:nvSpPr>
        <p:spPr>
          <a:xfrm>
            <a:off x="3300984" y="1719072"/>
            <a:ext cx="1536192" cy="274320"/>
          </a:xfrm>
          <a:prstGeom prst="rect">
            <a:avLst/>
          </a:prstGeom>
          <a:noFill/>
        </p:spPr>
        <p:txBody>
          <a:bodyPr wrap="square" lIns="0" tIns="0" rIns="0" bIns="0" anchor="ctr">
            <a:spAutoFit/>
          </a:bodyPr>
          <a:lstStyle/>
          <a:p>
            <a:pPr algn="ctr"/>
            <a:r>
              <a:rPr sz="900" b="1" i="0">
                <a:solidFill>
                  <a:srgbClr val="0F274E"/>
                </a:solidFill>
                <a:latin typeface="Noto Sans"/>
              </a:rPr>
              <a:t>KORREKCIÓK</a:t>
            </a:r>
          </a:p>
        </p:txBody>
      </p:sp>
      <p:sp>
        <p:nvSpPr>
          <p:cNvPr id="18" name="TextBox 17"/>
          <p:cNvSpPr txBox="1"/>
          <p:nvPr/>
        </p:nvSpPr>
        <p:spPr>
          <a:xfrm>
            <a:off x="4855464" y="1719072"/>
            <a:ext cx="2331720" cy="274320"/>
          </a:xfrm>
          <a:prstGeom prst="rect">
            <a:avLst/>
          </a:prstGeom>
          <a:noFill/>
        </p:spPr>
        <p:txBody>
          <a:bodyPr wrap="square" lIns="0" tIns="0" rIns="0" bIns="0" anchor="ctr">
            <a:spAutoFit/>
          </a:bodyPr>
          <a:lstStyle/>
          <a:p>
            <a:pPr algn="ctr"/>
            <a:r>
              <a:rPr sz="900" b="1" i="0">
                <a:solidFill>
                  <a:srgbClr val="0F274E"/>
                </a:solidFill>
                <a:latin typeface="Noto Sans"/>
              </a:rPr>
              <a:t>SZERSZÁM FILE</a:t>
            </a:r>
          </a:p>
        </p:txBody>
      </p:sp>
      <p:sp>
        <p:nvSpPr>
          <p:cNvPr id="19" name="Rounded Rectangle 18"/>
          <p:cNvSpPr/>
          <p:nvPr/>
        </p:nvSpPr>
        <p:spPr>
          <a:xfrm>
            <a:off x="2487168" y="2176272"/>
            <a:ext cx="3566160" cy="246888"/>
          </a:xfrm>
          <a:prstGeom prst="roundRect">
            <a:avLst/>
          </a:prstGeom>
          <a:solidFill>
            <a:srgbClr val="FFFFFF"/>
          </a:solidFill>
          <a:ln w="10160">
            <a:solidFill>
              <a:srgbClr val="4A94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2542032" y="2194560"/>
            <a:ext cx="3456432" cy="210312"/>
          </a:xfrm>
          <a:prstGeom prst="rect">
            <a:avLst/>
          </a:prstGeom>
          <a:noFill/>
        </p:spPr>
        <p:txBody>
          <a:bodyPr wrap="square" lIns="0" tIns="0" rIns="0" bIns="0" anchor="ctr">
            <a:spAutoFit/>
          </a:bodyPr>
          <a:lstStyle/>
          <a:p>
            <a:pPr algn="ctr"/>
            <a:r>
              <a:rPr sz="780" b="1" i="0">
                <a:solidFill>
                  <a:srgbClr val="0F274E"/>
                </a:solidFill>
                <a:latin typeface="Noto Sans"/>
              </a:rPr>
              <a:t>EGY PROGRAMMONDAT BEOLVASÁSA</a:t>
            </a:r>
          </a:p>
        </p:txBody>
      </p:sp>
      <p:sp>
        <p:nvSpPr>
          <p:cNvPr id="21" name="Rounded Rectangle 20"/>
          <p:cNvSpPr/>
          <p:nvPr/>
        </p:nvSpPr>
        <p:spPr>
          <a:xfrm>
            <a:off x="2487168" y="2468879"/>
            <a:ext cx="3566160" cy="246888"/>
          </a:xfrm>
          <a:prstGeom prst="roundRect">
            <a:avLst/>
          </a:prstGeom>
          <a:solidFill>
            <a:srgbClr val="FFFFFF"/>
          </a:solidFill>
          <a:ln w="10160">
            <a:solidFill>
              <a:srgbClr val="4A94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2542032" y="2487168"/>
            <a:ext cx="3456432" cy="210312"/>
          </a:xfrm>
          <a:prstGeom prst="rect">
            <a:avLst/>
          </a:prstGeom>
          <a:noFill/>
        </p:spPr>
        <p:txBody>
          <a:bodyPr wrap="square" lIns="0" tIns="0" rIns="0" bIns="0" anchor="ctr">
            <a:spAutoFit/>
          </a:bodyPr>
          <a:lstStyle/>
          <a:p>
            <a:pPr algn="ctr"/>
            <a:r>
              <a:rPr sz="780" b="1" i="0">
                <a:solidFill>
                  <a:srgbClr val="0F274E"/>
                </a:solidFill>
                <a:latin typeface="Noto Sans"/>
              </a:rPr>
              <a:t>A MONDAT INTERPRETÁLÁSA</a:t>
            </a:r>
          </a:p>
        </p:txBody>
      </p:sp>
      <p:cxnSp>
        <p:nvCxnSpPr>
          <p:cNvPr id="23" name="Connector 22"/>
          <p:cNvCxnSpPr/>
          <p:nvPr/>
        </p:nvCxnSpPr>
        <p:spPr>
          <a:xfrm>
            <a:off x="4270248" y="2423160"/>
            <a:ext cx="0" cy="45719"/>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2487168" y="2761487"/>
            <a:ext cx="3566160" cy="246888"/>
          </a:xfrm>
          <a:prstGeom prst="roundRect">
            <a:avLst/>
          </a:prstGeom>
          <a:solidFill>
            <a:srgbClr val="FFFFFF"/>
          </a:solidFill>
          <a:ln w="10160">
            <a:solidFill>
              <a:srgbClr val="4A94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2542032" y="2779775"/>
            <a:ext cx="3456432" cy="210312"/>
          </a:xfrm>
          <a:prstGeom prst="rect">
            <a:avLst/>
          </a:prstGeom>
          <a:noFill/>
        </p:spPr>
        <p:txBody>
          <a:bodyPr wrap="square" lIns="0" tIns="0" rIns="0" bIns="0" anchor="ctr">
            <a:spAutoFit/>
          </a:bodyPr>
          <a:lstStyle/>
          <a:p>
            <a:pPr algn="ctr"/>
            <a:r>
              <a:rPr sz="780" b="1" i="0">
                <a:solidFill>
                  <a:srgbClr val="0F274E"/>
                </a:solidFill>
                <a:latin typeface="Noto Sans"/>
              </a:rPr>
              <a:t>KORREKCIÓK SZÁMÍTÁSA</a:t>
            </a:r>
          </a:p>
        </p:txBody>
      </p:sp>
      <p:cxnSp>
        <p:nvCxnSpPr>
          <p:cNvPr id="26" name="Connector 25"/>
          <p:cNvCxnSpPr/>
          <p:nvPr/>
        </p:nvCxnSpPr>
        <p:spPr>
          <a:xfrm>
            <a:off x="4270248" y="2715768"/>
            <a:ext cx="0" cy="45719"/>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27" name="Rounded Rectangle 26"/>
          <p:cNvSpPr/>
          <p:nvPr/>
        </p:nvSpPr>
        <p:spPr>
          <a:xfrm>
            <a:off x="2487168" y="3054095"/>
            <a:ext cx="3566160" cy="246888"/>
          </a:xfrm>
          <a:prstGeom prst="roundRect">
            <a:avLst/>
          </a:prstGeom>
          <a:solidFill>
            <a:srgbClr val="FFFFFF"/>
          </a:solidFill>
          <a:ln w="10160">
            <a:solidFill>
              <a:srgbClr val="4A94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2542032" y="3072383"/>
            <a:ext cx="3456432" cy="210312"/>
          </a:xfrm>
          <a:prstGeom prst="rect">
            <a:avLst/>
          </a:prstGeom>
          <a:noFill/>
        </p:spPr>
        <p:txBody>
          <a:bodyPr wrap="square" lIns="0" tIns="0" rIns="0" bIns="0" anchor="ctr">
            <a:spAutoFit/>
          </a:bodyPr>
          <a:lstStyle/>
          <a:p>
            <a:pPr algn="ctr"/>
            <a:r>
              <a:rPr sz="780" b="1" i="0">
                <a:solidFill>
                  <a:srgbClr val="0F274E"/>
                </a:solidFill>
                <a:latin typeface="Noto Sans"/>
              </a:rPr>
              <a:t>CÉLPONT MEGHATÁROZÁS</a:t>
            </a:r>
          </a:p>
        </p:txBody>
      </p:sp>
      <p:cxnSp>
        <p:nvCxnSpPr>
          <p:cNvPr id="29" name="Connector 28"/>
          <p:cNvCxnSpPr/>
          <p:nvPr/>
        </p:nvCxnSpPr>
        <p:spPr>
          <a:xfrm>
            <a:off x="4270248" y="3008375"/>
            <a:ext cx="0" cy="45720"/>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30" name="Rounded Rectangle 29"/>
          <p:cNvSpPr/>
          <p:nvPr/>
        </p:nvSpPr>
        <p:spPr>
          <a:xfrm>
            <a:off x="2487168" y="3346703"/>
            <a:ext cx="3566160" cy="246888"/>
          </a:xfrm>
          <a:prstGeom prst="roundRect">
            <a:avLst/>
          </a:prstGeom>
          <a:solidFill>
            <a:srgbClr val="FFFFFF"/>
          </a:solidFill>
          <a:ln w="10160">
            <a:solidFill>
              <a:srgbClr val="4A94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2542032" y="3364991"/>
            <a:ext cx="3456432" cy="210312"/>
          </a:xfrm>
          <a:prstGeom prst="rect">
            <a:avLst/>
          </a:prstGeom>
          <a:noFill/>
        </p:spPr>
        <p:txBody>
          <a:bodyPr wrap="square" lIns="0" tIns="0" rIns="0" bIns="0" anchor="ctr">
            <a:spAutoFit/>
          </a:bodyPr>
          <a:lstStyle/>
          <a:p>
            <a:pPr algn="ctr"/>
            <a:r>
              <a:rPr sz="780" b="1" i="0">
                <a:solidFill>
                  <a:srgbClr val="0F274E"/>
                </a:solidFill>
                <a:latin typeface="Noto Sans"/>
              </a:rPr>
              <a:t>IRÁNY DÖNTÉSEK</a:t>
            </a:r>
          </a:p>
        </p:txBody>
      </p:sp>
      <p:cxnSp>
        <p:nvCxnSpPr>
          <p:cNvPr id="32" name="Connector 31"/>
          <p:cNvCxnSpPr/>
          <p:nvPr/>
        </p:nvCxnSpPr>
        <p:spPr>
          <a:xfrm>
            <a:off x="4270248" y="3300983"/>
            <a:ext cx="0" cy="45720"/>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2487168" y="3639311"/>
            <a:ext cx="3566160" cy="246888"/>
          </a:xfrm>
          <a:prstGeom prst="roundRect">
            <a:avLst/>
          </a:prstGeom>
          <a:solidFill>
            <a:srgbClr val="FFFFFF"/>
          </a:solidFill>
          <a:ln w="10160">
            <a:solidFill>
              <a:srgbClr val="4A94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2542032" y="3657599"/>
            <a:ext cx="3456432" cy="210312"/>
          </a:xfrm>
          <a:prstGeom prst="rect">
            <a:avLst/>
          </a:prstGeom>
          <a:noFill/>
        </p:spPr>
        <p:txBody>
          <a:bodyPr wrap="square" lIns="0" tIns="0" rIns="0" bIns="0" anchor="ctr">
            <a:spAutoFit/>
          </a:bodyPr>
          <a:lstStyle/>
          <a:p>
            <a:pPr algn="ctr"/>
            <a:r>
              <a:rPr sz="780" b="1" i="0">
                <a:solidFill>
                  <a:srgbClr val="0F274E"/>
                </a:solidFill>
                <a:latin typeface="Noto Sans"/>
              </a:rPr>
              <a:t>INTERPOLÁTOR INICIALIZÁLÁS</a:t>
            </a:r>
          </a:p>
        </p:txBody>
      </p:sp>
      <p:cxnSp>
        <p:nvCxnSpPr>
          <p:cNvPr id="35" name="Connector 34"/>
          <p:cNvCxnSpPr/>
          <p:nvPr/>
        </p:nvCxnSpPr>
        <p:spPr>
          <a:xfrm>
            <a:off x="4270248" y="3593591"/>
            <a:ext cx="0" cy="45720"/>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36" name="Rounded Rectangle 35"/>
          <p:cNvSpPr/>
          <p:nvPr/>
        </p:nvSpPr>
        <p:spPr>
          <a:xfrm>
            <a:off x="2487168" y="3931919"/>
            <a:ext cx="3566160" cy="246888"/>
          </a:xfrm>
          <a:prstGeom prst="roundRect">
            <a:avLst/>
          </a:prstGeom>
          <a:solidFill>
            <a:srgbClr val="FFFFFF"/>
          </a:solidFill>
          <a:ln w="10160">
            <a:solidFill>
              <a:srgbClr val="4A94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2542032" y="3950207"/>
            <a:ext cx="3456432" cy="210312"/>
          </a:xfrm>
          <a:prstGeom prst="rect">
            <a:avLst/>
          </a:prstGeom>
          <a:noFill/>
        </p:spPr>
        <p:txBody>
          <a:bodyPr wrap="square" lIns="0" tIns="0" rIns="0" bIns="0" anchor="ctr">
            <a:spAutoFit/>
          </a:bodyPr>
          <a:lstStyle/>
          <a:p>
            <a:pPr algn="ctr"/>
            <a:r>
              <a:rPr sz="780" b="1" i="0">
                <a:solidFill>
                  <a:srgbClr val="0F274E"/>
                </a:solidFill>
                <a:latin typeface="Noto Sans"/>
              </a:rPr>
              <a:t>KAPCSOLÁSI UTASÍTÁSOK VÉGREHAJTÁSA</a:t>
            </a:r>
          </a:p>
        </p:txBody>
      </p:sp>
      <p:cxnSp>
        <p:nvCxnSpPr>
          <p:cNvPr id="38" name="Connector 37"/>
          <p:cNvCxnSpPr/>
          <p:nvPr/>
        </p:nvCxnSpPr>
        <p:spPr>
          <a:xfrm>
            <a:off x="4270248" y="3886199"/>
            <a:ext cx="0" cy="45720"/>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cxnSp>
        <p:nvCxnSpPr>
          <p:cNvPr id="39" name="Connector 38"/>
          <p:cNvCxnSpPr/>
          <p:nvPr/>
        </p:nvCxnSpPr>
        <p:spPr>
          <a:xfrm>
            <a:off x="6364224" y="2304288"/>
            <a:ext cx="0" cy="1856232"/>
          </a:xfrm>
          <a:prstGeom prst="line">
            <a:avLst/>
          </a:prstGeom>
          <a:ln w="12700">
            <a:solidFill>
              <a:srgbClr val="65788E"/>
            </a:solidFill>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492240" y="2834640"/>
            <a:ext cx="1417320" cy="713232"/>
          </a:xfrm>
          <a:prstGeom prst="rect">
            <a:avLst/>
          </a:prstGeom>
          <a:noFill/>
        </p:spPr>
        <p:txBody>
          <a:bodyPr wrap="square" lIns="0" tIns="0" rIns="0" bIns="0" anchor="ctr">
            <a:spAutoFit/>
          </a:bodyPr>
          <a:lstStyle/>
          <a:p>
            <a:pPr algn="ctr"/>
            <a:r>
              <a:rPr sz="960" b="0" i="0">
                <a:solidFill>
                  <a:srgbClr val="2F445D"/>
                </a:solidFill>
                <a:latin typeface="Noto Sans"/>
              </a:rPr>
              <a:t>Pozicionálás
előtt elvégzett
műveletek</a:t>
            </a:r>
          </a:p>
        </p:txBody>
      </p:sp>
      <p:sp>
        <p:nvSpPr>
          <p:cNvPr id="41" name="Rounded Rectangle 40"/>
          <p:cNvSpPr/>
          <p:nvPr/>
        </p:nvSpPr>
        <p:spPr>
          <a:xfrm>
            <a:off x="2487168" y="4242815"/>
            <a:ext cx="3566160" cy="246888"/>
          </a:xfrm>
          <a:prstGeom prst="roundRect">
            <a:avLst/>
          </a:prstGeom>
          <a:solidFill>
            <a:srgbClr val="EBF7F1"/>
          </a:solidFill>
          <a:ln w="10160">
            <a:solidFill>
              <a:srgbClr val="36846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2542032" y="4261103"/>
            <a:ext cx="3456432" cy="210312"/>
          </a:xfrm>
          <a:prstGeom prst="rect">
            <a:avLst/>
          </a:prstGeom>
          <a:noFill/>
        </p:spPr>
        <p:txBody>
          <a:bodyPr wrap="square" lIns="0" tIns="0" rIns="0" bIns="0" anchor="ctr">
            <a:spAutoFit/>
          </a:bodyPr>
          <a:lstStyle/>
          <a:p>
            <a:pPr algn="ctr"/>
            <a:r>
              <a:rPr sz="819" b="1" i="0">
                <a:solidFill>
                  <a:srgbClr val="0F274E"/>
                </a:solidFill>
                <a:latin typeface="Noto Sans"/>
              </a:rPr>
              <a:t>POZICIONÁLÁS INDUL</a:t>
            </a:r>
          </a:p>
        </p:txBody>
      </p:sp>
      <p:cxnSp>
        <p:nvCxnSpPr>
          <p:cNvPr id="43" name="Connector 42"/>
          <p:cNvCxnSpPr/>
          <p:nvPr/>
        </p:nvCxnSpPr>
        <p:spPr>
          <a:xfrm>
            <a:off x="4270248" y="4178807"/>
            <a:ext cx="0" cy="64008"/>
          </a:xfrm>
          <a:prstGeom prst="line">
            <a:avLst/>
          </a:prstGeom>
          <a:ln w="12700">
            <a:solidFill>
              <a:srgbClr val="368463"/>
            </a:solidFill>
          </a:ln>
        </p:spPr>
        <p:style>
          <a:lnRef idx="2">
            <a:schemeClr val="accent1"/>
          </a:lnRef>
          <a:fillRef idx="0">
            <a:schemeClr val="accent1"/>
          </a:fillRef>
          <a:effectRef idx="1">
            <a:schemeClr val="accent1"/>
          </a:effectRef>
          <a:fontRef idx="minor">
            <a:schemeClr val="tx1"/>
          </a:fontRef>
        </p:style>
      </p:cxnSp>
      <p:sp>
        <p:nvSpPr>
          <p:cNvPr id="44" name="Rounded Rectangle 43"/>
          <p:cNvSpPr/>
          <p:nvPr/>
        </p:nvSpPr>
        <p:spPr>
          <a:xfrm>
            <a:off x="2487168" y="4535423"/>
            <a:ext cx="3566160" cy="246888"/>
          </a:xfrm>
          <a:prstGeom prst="roundRect">
            <a:avLst/>
          </a:prstGeom>
          <a:solidFill>
            <a:srgbClr val="EBF7F1"/>
          </a:solidFill>
          <a:ln w="10160">
            <a:solidFill>
              <a:srgbClr val="36846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2542032" y="4553711"/>
            <a:ext cx="3456432" cy="210312"/>
          </a:xfrm>
          <a:prstGeom prst="rect">
            <a:avLst/>
          </a:prstGeom>
          <a:noFill/>
        </p:spPr>
        <p:txBody>
          <a:bodyPr wrap="square" lIns="0" tIns="0" rIns="0" bIns="0" anchor="ctr">
            <a:spAutoFit/>
          </a:bodyPr>
          <a:lstStyle/>
          <a:p>
            <a:pPr algn="ctr"/>
            <a:r>
              <a:rPr sz="819" b="1" i="0">
                <a:solidFill>
                  <a:srgbClr val="0F274E"/>
                </a:solidFill>
                <a:latin typeface="Noto Sans"/>
              </a:rPr>
              <a:t>MOZGÁS CONTROL INDUL</a:t>
            </a:r>
          </a:p>
        </p:txBody>
      </p:sp>
      <p:cxnSp>
        <p:nvCxnSpPr>
          <p:cNvPr id="46" name="Connector 45"/>
          <p:cNvCxnSpPr/>
          <p:nvPr/>
        </p:nvCxnSpPr>
        <p:spPr>
          <a:xfrm>
            <a:off x="4270248" y="4489703"/>
            <a:ext cx="0" cy="45720"/>
          </a:xfrm>
          <a:prstGeom prst="line">
            <a:avLst/>
          </a:prstGeom>
          <a:ln w="12700">
            <a:solidFill>
              <a:srgbClr val="368463"/>
            </a:solidFill>
          </a:ln>
        </p:spPr>
        <p:style>
          <a:lnRef idx="2">
            <a:schemeClr val="accent1"/>
          </a:lnRef>
          <a:fillRef idx="0">
            <a:schemeClr val="accent1"/>
          </a:fillRef>
          <a:effectRef idx="1">
            <a:schemeClr val="accent1"/>
          </a:effectRef>
          <a:fontRef idx="minor">
            <a:schemeClr val="tx1"/>
          </a:fontRef>
        </p:style>
      </p:cxnSp>
      <p:sp>
        <p:nvSpPr>
          <p:cNvPr id="47" name="Rounded Rectangle 46"/>
          <p:cNvSpPr/>
          <p:nvPr/>
        </p:nvSpPr>
        <p:spPr>
          <a:xfrm>
            <a:off x="2487168" y="4828031"/>
            <a:ext cx="3566160" cy="246888"/>
          </a:xfrm>
          <a:prstGeom prst="roundRect">
            <a:avLst/>
          </a:prstGeom>
          <a:solidFill>
            <a:srgbClr val="EBF7F1"/>
          </a:solidFill>
          <a:ln w="10160">
            <a:solidFill>
              <a:srgbClr val="36846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2542032" y="4846319"/>
            <a:ext cx="3456432" cy="210312"/>
          </a:xfrm>
          <a:prstGeom prst="rect">
            <a:avLst/>
          </a:prstGeom>
          <a:noFill/>
        </p:spPr>
        <p:txBody>
          <a:bodyPr wrap="square" lIns="0" tIns="0" rIns="0" bIns="0" anchor="ctr">
            <a:spAutoFit/>
          </a:bodyPr>
          <a:lstStyle/>
          <a:p>
            <a:pPr algn="ctr"/>
            <a:r>
              <a:rPr sz="819" b="1" i="0">
                <a:solidFill>
                  <a:srgbClr val="0F274E"/>
                </a:solidFill>
                <a:latin typeface="Noto Sans"/>
              </a:rPr>
              <a:t>HELYZETSZABÁLYZÁS</a:t>
            </a:r>
          </a:p>
        </p:txBody>
      </p:sp>
      <p:cxnSp>
        <p:nvCxnSpPr>
          <p:cNvPr id="49" name="Connector 48"/>
          <p:cNvCxnSpPr/>
          <p:nvPr/>
        </p:nvCxnSpPr>
        <p:spPr>
          <a:xfrm>
            <a:off x="4270248" y="4782311"/>
            <a:ext cx="0" cy="45720"/>
          </a:xfrm>
          <a:prstGeom prst="line">
            <a:avLst/>
          </a:prstGeom>
          <a:ln w="12700">
            <a:solidFill>
              <a:srgbClr val="368463"/>
            </a:solidFill>
          </a:ln>
        </p:spPr>
        <p:style>
          <a:lnRef idx="2">
            <a:schemeClr val="accent1"/>
          </a:lnRef>
          <a:fillRef idx="0">
            <a:schemeClr val="accent1"/>
          </a:fillRef>
          <a:effectRef idx="1">
            <a:schemeClr val="accent1"/>
          </a:effectRef>
          <a:fontRef idx="minor">
            <a:schemeClr val="tx1"/>
          </a:fontRef>
        </p:style>
      </p:cxnSp>
      <p:sp>
        <p:nvSpPr>
          <p:cNvPr id="50" name="Diamond 49"/>
          <p:cNvSpPr/>
          <p:nvPr/>
        </p:nvSpPr>
        <p:spPr>
          <a:xfrm>
            <a:off x="2514600" y="5138927"/>
            <a:ext cx="3493008" cy="457200"/>
          </a:xfrm>
          <a:prstGeom prst="diamond">
            <a:avLst/>
          </a:prstGeom>
          <a:solidFill>
            <a:srgbClr val="FAF2EB"/>
          </a:solidFill>
          <a:ln w="12700">
            <a:solidFill>
              <a:srgbClr val="C96F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2880360" y="5202936"/>
            <a:ext cx="2743200" cy="301752"/>
          </a:xfrm>
          <a:prstGeom prst="rect">
            <a:avLst/>
          </a:prstGeom>
          <a:noFill/>
        </p:spPr>
        <p:txBody>
          <a:bodyPr wrap="square" lIns="0" tIns="0" rIns="0" bIns="0" anchor="ctr">
            <a:spAutoFit/>
          </a:bodyPr>
          <a:lstStyle/>
          <a:p>
            <a:pPr algn="ctr"/>
            <a:r>
              <a:rPr sz="880" b="1" i="0">
                <a:solidFill>
                  <a:srgbClr val="0F274E"/>
                </a:solidFill>
                <a:latin typeface="Noto Sans"/>
              </a:rPr>
              <a:t>P PONT A CÉLBAN ?</a:t>
            </a:r>
          </a:p>
        </p:txBody>
      </p:sp>
      <p:cxnSp>
        <p:nvCxnSpPr>
          <p:cNvPr id="52" name="Connector 51"/>
          <p:cNvCxnSpPr/>
          <p:nvPr/>
        </p:nvCxnSpPr>
        <p:spPr>
          <a:xfrm>
            <a:off x="4270248" y="5074919"/>
            <a:ext cx="0" cy="64008"/>
          </a:xfrm>
          <a:prstGeom prst="line">
            <a:avLst/>
          </a:prstGeom>
          <a:ln w="12700">
            <a:solidFill>
              <a:srgbClr val="C96F2D"/>
            </a:solidFill>
          </a:ln>
        </p:spPr>
        <p:style>
          <a:lnRef idx="2">
            <a:schemeClr val="accent1"/>
          </a:lnRef>
          <a:fillRef idx="0">
            <a:schemeClr val="accent1"/>
          </a:fillRef>
          <a:effectRef idx="1">
            <a:schemeClr val="accent1"/>
          </a:effectRef>
          <a:fontRef idx="minor">
            <a:schemeClr val="tx1"/>
          </a:fontRef>
        </p:style>
      </p:cxnSp>
      <p:sp>
        <p:nvSpPr>
          <p:cNvPr id="53" name="Rounded Rectangle 52"/>
          <p:cNvSpPr/>
          <p:nvPr/>
        </p:nvSpPr>
        <p:spPr>
          <a:xfrm>
            <a:off x="6199632" y="5202936"/>
            <a:ext cx="804672" cy="292608"/>
          </a:xfrm>
          <a:prstGeom prst="roundRect">
            <a:avLst/>
          </a:prstGeom>
          <a:solidFill>
            <a:srgbClr val="F8FAFC"/>
          </a:solidFill>
          <a:ln w="10160">
            <a:solidFill>
              <a:srgbClr val="C96F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6199632" y="5202936"/>
            <a:ext cx="804672" cy="292608"/>
          </a:xfrm>
          <a:prstGeom prst="rect">
            <a:avLst/>
          </a:prstGeom>
          <a:noFill/>
        </p:spPr>
        <p:txBody>
          <a:bodyPr wrap="square" lIns="0" tIns="0" rIns="0" bIns="0" anchor="ctr">
            <a:spAutoFit/>
          </a:bodyPr>
          <a:lstStyle/>
          <a:p>
            <a:pPr algn="ctr"/>
            <a:r>
              <a:rPr sz="840" b="1" i="0">
                <a:solidFill>
                  <a:srgbClr val="0F274E"/>
                </a:solidFill>
                <a:latin typeface="Noto Sans"/>
              </a:rPr>
              <a:t>NEM</a:t>
            </a:r>
          </a:p>
        </p:txBody>
      </p:sp>
      <p:cxnSp>
        <p:nvCxnSpPr>
          <p:cNvPr id="55" name="Connector 54"/>
          <p:cNvCxnSpPr/>
          <p:nvPr/>
        </p:nvCxnSpPr>
        <p:spPr>
          <a:xfrm>
            <a:off x="6007608" y="5367527"/>
            <a:ext cx="192024" cy="0"/>
          </a:xfrm>
          <a:prstGeom prst="line">
            <a:avLst/>
          </a:prstGeom>
          <a:ln w="12700">
            <a:solidFill>
              <a:srgbClr val="C96F2D"/>
            </a:solidFill>
          </a:ln>
        </p:spPr>
        <p:style>
          <a:lnRef idx="2">
            <a:schemeClr val="accent1"/>
          </a:lnRef>
          <a:fillRef idx="0">
            <a:schemeClr val="accent1"/>
          </a:fillRef>
          <a:effectRef idx="1">
            <a:schemeClr val="accent1"/>
          </a:effectRef>
          <a:fontRef idx="minor">
            <a:schemeClr val="tx1"/>
          </a:fontRef>
        </p:style>
      </p:cxnSp>
      <p:cxnSp>
        <p:nvCxnSpPr>
          <p:cNvPr id="56" name="Connector 55"/>
          <p:cNvCxnSpPr/>
          <p:nvPr/>
        </p:nvCxnSpPr>
        <p:spPr>
          <a:xfrm flipV="1">
            <a:off x="7004304" y="4951475"/>
            <a:ext cx="0" cy="397765"/>
          </a:xfrm>
          <a:prstGeom prst="line">
            <a:avLst/>
          </a:prstGeom>
          <a:ln w="12700">
            <a:solidFill>
              <a:srgbClr val="C96F2D"/>
            </a:solidFill>
          </a:ln>
        </p:spPr>
        <p:style>
          <a:lnRef idx="2">
            <a:schemeClr val="accent1"/>
          </a:lnRef>
          <a:fillRef idx="0">
            <a:schemeClr val="accent1"/>
          </a:fillRef>
          <a:effectRef idx="1">
            <a:schemeClr val="accent1"/>
          </a:effectRef>
          <a:fontRef idx="minor">
            <a:schemeClr val="tx1"/>
          </a:fontRef>
        </p:style>
      </p:cxnSp>
      <p:cxnSp>
        <p:nvCxnSpPr>
          <p:cNvPr id="57" name="Connector 56"/>
          <p:cNvCxnSpPr/>
          <p:nvPr/>
        </p:nvCxnSpPr>
        <p:spPr>
          <a:xfrm flipH="1">
            <a:off x="6053328" y="4951475"/>
            <a:ext cx="950976" cy="0"/>
          </a:xfrm>
          <a:prstGeom prst="line">
            <a:avLst/>
          </a:prstGeom>
          <a:ln w="12700">
            <a:solidFill>
              <a:srgbClr val="C96F2D"/>
            </a:solidFill>
          </a:ln>
        </p:spPr>
        <p:style>
          <a:lnRef idx="2">
            <a:schemeClr val="accent1"/>
          </a:lnRef>
          <a:fillRef idx="0">
            <a:schemeClr val="accent1"/>
          </a:fillRef>
          <a:effectRef idx="1">
            <a:schemeClr val="accent1"/>
          </a:effectRef>
          <a:fontRef idx="minor">
            <a:schemeClr val="tx1"/>
          </a:fontRef>
        </p:style>
      </p:cxnSp>
      <p:sp>
        <p:nvSpPr>
          <p:cNvPr id="58" name="Rounded Rectangle 57"/>
          <p:cNvSpPr/>
          <p:nvPr/>
        </p:nvSpPr>
        <p:spPr>
          <a:xfrm>
            <a:off x="3767328" y="5623559"/>
            <a:ext cx="987552" cy="228600"/>
          </a:xfrm>
          <a:prstGeom prst="roundRect">
            <a:avLst/>
          </a:prstGeom>
          <a:solidFill>
            <a:srgbClr val="E9F4FB"/>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TextBox 58"/>
          <p:cNvSpPr txBox="1"/>
          <p:nvPr/>
        </p:nvSpPr>
        <p:spPr>
          <a:xfrm>
            <a:off x="3767328" y="5623559"/>
            <a:ext cx="987552" cy="228600"/>
          </a:xfrm>
          <a:prstGeom prst="rect">
            <a:avLst/>
          </a:prstGeom>
          <a:noFill/>
        </p:spPr>
        <p:txBody>
          <a:bodyPr wrap="square" lIns="0" tIns="0" rIns="0" bIns="0" anchor="ctr">
            <a:spAutoFit/>
          </a:bodyPr>
          <a:lstStyle/>
          <a:p>
            <a:pPr algn="ctr"/>
            <a:r>
              <a:rPr sz="819" b="1" i="0">
                <a:solidFill>
                  <a:srgbClr val="0F274E"/>
                </a:solidFill>
                <a:latin typeface="Noto Sans"/>
              </a:rPr>
              <a:t>IGEN</a:t>
            </a:r>
          </a:p>
        </p:txBody>
      </p:sp>
      <p:cxnSp>
        <p:nvCxnSpPr>
          <p:cNvPr id="60" name="Connector 59"/>
          <p:cNvCxnSpPr/>
          <p:nvPr/>
        </p:nvCxnSpPr>
        <p:spPr>
          <a:xfrm>
            <a:off x="4270248" y="5596127"/>
            <a:ext cx="0" cy="27432"/>
          </a:xfrm>
          <a:prstGeom prst="line">
            <a:avLst/>
          </a:prstGeom>
          <a:ln w="12700">
            <a:solidFill>
              <a:srgbClr val="1F77B4"/>
            </a:solidFill>
          </a:ln>
        </p:spPr>
        <p:style>
          <a:lnRef idx="2">
            <a:schemeClr val="accent1"/>
          </a:lnRef>
          <a:fillRef idx="0">
            <a:schemeClr val="accent1"/>
          </a:fillRef>
          <a:effectRef idx="1">
            <a:schemeClr val="accent1"/>
          </a:effectRef>
          <a:fontRef idx="minor">
            <a:schemeClr val="tx1"/>
          </a:fontRef>
        </p:style>
      </p:cxnSp>
      <p:sp>
        <p:nvSpPr>
          <p:cNvPr id="61" name="Rounded Rectangle 60"/>
          <p:cNvSpPr/>
          <p:nvPr/>
        </p:nvSpPr>
        <p:spPr>
          <a:xfrm>
            <a:off x="2487168" y="5907023"/>
            <a:ext cx="3566160" cy="246888"/>
          </a:xfrm>
          <a:prstGeom prst="roundRect">
            <a:avLst/>
          </a:prstGeom>
          <a:solidFill>
            <a:srgbClr val="E9F4FB"/>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TextBox 61"/>
          <p:cNvSpPr txBox="1"/>
          <p:nvPr/>
        </p:nvSpPr>
        <p:spPr>
          <a:xfrm>
            <a:off x="2487168" y="5907023"/>
            <a:ext cx="3566160" cy="246888"/>
          </a:xfrm>
          <a:prstGeom prst="rect">
            <a:avLst/>
          </a:prstGeom>
          <a:noFill/>
        </p:spPr>
        <p:txBody>
          <a:bodyPr wrap="square" lIns="0" tIns="0" rIns="0" bIns="0" anchor="ctr">
            <a:spAutoFit/>
          </a:bodyPr>
          <a:lstStyle/>
          <a:p>
            <a:pPr algn="ctr"/>
            <a:r>
              <a:rPr sz="840" b="1" i="0">
                <a:solidFill>
                  <a:srgbClr val="0F274E"/>
                </a:solidFill>
                <a:latin typeface="Noto Sans"/>
              </a:rPr>
              <a:t>INTERPOLÁTOR STOP</a:t>
            </a:r>
          </a:p>
        </p:txBody>
      </p:sp>
      <p:cxnSp>
        <p:nvCxnSpPr>
          <p:cNvPr id="63" name="Connector 62"/>
          <p:cNvCxnSpPr/>
          <p:nvPr/>
        </p:nvCxnSpPr>
        <p:spPr>
          <a:xfrm>
            <a:off x="4270248" y="5852159"/>
            <a:ext cx="0" cy="54864"/>
          </a:xfrm>
          <a:prstGeom prst="line">
            <a:avLst/>
          </a:prstGeom>
          <a:ln w="12700">
            <a:solidFill>
              <a:srgbClr val="1F77B4"/>
            </a:solidFill>
          </a:ln>
        </p:spPr>
        <p:style>
          <a:lnRef idx="2">
            <a:schemeClr val="accent1"/>
          </a:lnRef>
          <a:fillRef idx="0">
            <a:schemeClr val="accent1"/>
          </a:fillRef>
          <a:effectRef idx="1">
            <a:schemeClr val="accent1"/>
          </a:effectRef>
          <a:fontRef idx="minor">
            <a:schemeClr val="tx1"/>
          </a:fontRef>
        </p:style>
      </p:cxnSp>
      <p:cxnSp>
        <p:nvCxnSpPr>
          <p:cNvPr id="64" name="Connector 63"/>
          <p:cNvCxnSpPr/>
          <p:nvPr/>
        </p:nvCxnSpPr>
        <p:spPr>
          <a:xfrm flipH="1">
            <a:off x="1810512" y="6153911"/>
            <a:ext cx="2459736" cy="0"/>
          </a:xfrm>
          <a:prstGeom prst="line">
            <a:avLst/>
          </a:prstGeom>
          <a:ln w="12700">
            <a:solidFill>
              <a:srgbClr val="1F77B4"/>
            </a:solidFill>
          </a:ln>
        </p:spPr>
        <p:style>
          <a:lnRef idx="2">
            <a:schemeClr val="accent1"/>
          </a:lnRef>
          <a:fillRef idx="0">
            <a:schemeClr val="accent1"/>
          </a:fillRef>
          <a:effectRef idx="1">
            <a:schemeClr val="accent1"/>
          </a:effectRef>
          <a:fontRef idx="minor">
            <a:schemeClr val="tx1"/>
          </a:fontRef>
        </p:style>
      </p:cxnSp>
      <p:cxnSp>
        <p:nvCxnSpPr>
          <p:cNvPr id="65" name="Connector 64"/>
          <p:cNvCxnSpPr/>
          <p:nvPr/>
        </p:nvCxnSpPr>
        <p:spPr>
          <a:xfrm flipV="1">
            <a:off x="1810512" y="2295144"/>
            <a:ext cx="0" cy="3858767"/>
          </a:xfrm>
          <a:prstGeom prst="line">
            <a:avLst/>
          </a:prstGeom>
          <a:ln w="12700">
            <a:solidFill>
              <a:srgbClr val="1F77B4"/>
            </a:solidFill>
          </a:ln>
        </p:spPr>
        <p:style>
          <a:lnRef idx="2">
            <a:schemeClr val="accent1"/>
          </a:lnRef>
          <a:fillRef idx="0">
            <a:schemeClr val="accent1"/>
          </a:fillRef>
          <a:effectRef idx="1">
            <a:schemeClr val="accent1"/>
          </a:effectRef>
          <a:fontRef idx="minor">
            <a:schemeClr val="tx1"/>
          </a:fontRef>
        </p:style>
      </p:cxnSp>
      <p:cxnSp>
        <p:nvCxnSpPr>
          <p:cNvPr id="66" name="Connector 65"/>
          <p:cNvCxnSpPr/>
          <p:nvPr/>
        </p:nvCxnSpPr>
        <p:spPr>
          <a:xfrm>
            <a:off x="1810512" y="2295144"/>
            <a:ext cx="676656" cy="0"/>
          </a:xfrm>
          <a:prstGeom prst="line">
            <a:avLst/>
          </a:prstGeom>
          <a:ln w="12700">
            <a:solidFill>
              <a:srgbClr val="1F77B4"/>
            </a:solidFill>
          </a:ln>
        </p:spPr>
        <p:style>
          <a:lnRef idx="2">
            <a:schemeClr val="accent1"/>
          </a:lnRef>
          <a:fillRef idx="0">
            <a:schemeClr val="accent1"/>
          </a:fillRef>
          <a:effectRef idx="1">
            <a:schemeClr val="accent1"/>
          </a:effectRef>
          <a:fontRef idx="minor">
            <a:schemeClr val="tx1"/>
          </a:fontRef>
        </p:style>
      </p:cxnSp>
      <p:cxnSp>
        <p:nvCxnSpPr>
          <p:cNvPr id="67" name="Connector 66"/>
          <p:cNvCxnSpPr/>
          <p:nvPr/>
        </p:nvCxnSpPr>
        <p:spPr>
          <a:xfrm>
            <a:off x="7114032" y="4242815"/>
            <a:ext cx="0" cy="1892808"/>
          </a:xfrm>
          <a:prstGeom prst="line">
            <a:avLst/>
          </a:prstGeom>
          <a:ln w="12700">
            <a:solidFill>
              <a:srgbClr val="65788E"/>
            </a:solidFill>
          </a:ln>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a:off x="7168896" y="4608575"/>
            <a:ext cx="1133856" cy="694944"/>
          </a:xfrm>
          <a:prstGeom prst="rect">
            <a:avLst/>
          </a:prstGeom>
          <a:noFill/>
        </p:spPr>
        <p:txBody>
          <a:bodyPr wrap="square" lIns="0" tIns="0" rIns="0" bIns="0" anchor="ctr">
            <a:spAutoFit/>
          </a:bodyPr>
          <a:lstStyle/>
          <a:p>
            <a:pPr algn="ctr"/>
            <a:r>
              <a:rPr sz="890" b="0" i="0">
                <a:solidFill>
                  <a:srgbClr val="2F445D"/>
                </a:solidFill>
                <a:latin typeface="Noto Sans"/>
              </a:rPr>
              <a:t>Pozicionálás
alatt végzett
műveletek</a:t>
            </a:r>
          </a:p>
        </p:txBody>
      </p:sp>
      <p:sp>
        <p:nvSpPr>
          <p:cNvPr id="69" name="Rounded Rectangle 68"/>
          <p:cNvSpPr/>
          <p:nvPr/>
        </p:nvSpPr>
        <p:spPr>
          <a:xfrm>
            <a:off x="8412480" y="1143000"/>
            <a:ext cx="3246120" cy="5010912"/>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ounded Rectangle 69"/>
          <p:cNvSpPr/>
          <p:nvPr/>
        </p:nvSpPr>
        <p:spPr>
          <a:xfrm>
            <a:off x="8641080" y="1335024"/>
            <a:ext cx="2148840" cy="310896"/>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TextBox 70"/>
          <p:cNvSpPr txBox="1"/>
          <p:nvPr/>
        </p:nvSpPr>
        <p:spPr>
          <a:xfrm>
            <a:off x="8641080" y="1335024"/>
            <a:ext cx="2148840" cy="310896"/>
          </a:xfrm>
          <a:prstGeom prst="rect">
            <a:avLst/>
          </a:prstGeom>
          <a:noFill/>
        </p:spPr>
        <p:txBody>
          <a:bodyPr wrap="square" lIns="0" tIns="0" rIns="0" bIns="0" anchor="ctr">
            <a:spAutoFit/>
          </a:bodyPr>
          <a:lstStyle/>
          <a:p>
            <a:pPr algn="ctr"/>
            <a:r>
              <a:rPr sz="1040" b="1" i="0">
                <a:solidFill>
                  <a:srgbClr val="FFFFFF"/>
                </a:solidFill>
                <a:latin typeface="Noto Sans"/>
              </a:rPr>
              <a:t>EXECUTIV PROGRAM</a:t>
            </a:r>
          </a:p>
        </p:txBody>
      </p:sp>
      <p:sp>
        <p:nvSpPr>
          <p:cNvPr id="72" name="TextBox 71"/>
          <p:cNvSpPr txBox="1"/>
          <p:nvPr/>
        </p:nvSpPr>
        <p:spPr>
          <a:xfrm>
            <a:off x="8641080" y="1792224"/>
            <a:ext cx="2724912" cy="3931920"/>
          </a:xfrm>
          <a:prstGeom prst="rect">
            <a:avLst/>
          </a:prstGeom>
          <a:noFill/>
        </p:spPr>
        <p:txBody>
          <a:bodyPr wrap="square" lIns="0" tIns="0" rIns="0" bIns="0" anchor="t">
            <a:spAutoFit/>
          </a:bodyPr>
          <a:lstStyle/>
          <a:p>
            <a:pPr algn="l"/>
            <a:r>
              <a:rPr sz="1019" b="0" i="0">
                <a:solidFill>
                  <a:srgbClr val="2F445D"/>
                </a:solidFill>
                <a:latin typeface="Noto Sans"/>
              </a:rPr>
              <a:t>A vezérlést a valós idejű operációs rendszer alatt futó EXECUTIV program valósítja meg.
Az executiv taszkokból, belső rutinokból, statikus és dinamikus belső adatbázisból és alkalmazásokból áll.
Az executiv csak olvasható (ROM) területen foglal helyet a memóriában, és a vezérlés hardverével</a:t>
            </a:r>
          </a:p>
        </p:txBody>
      </p:sp>
      <p:sp>
        <p:nvSpPr>
          <p:cNvPr id="73" name="Dia számának helye 72">
            <a:extLst>
              <a:ext uri="{FF2B5EF4-FFF2-40B4-BE49-F238E27FC236}">
                <a16:creationId xmlns:a16="http://schemas.microsoft.com/office/drawing/2014/main" id="{F2C61C38-CC23-B93A-1782-1CE746D1BBB2}"/>
              </a:ext>
            </a:extLst>
          </p:cNvPr>
          <p:cNvSpPr>
            <a:spLocks noGrp="1"/>
          </p:cNvSpPr>
          <p:nvPr>
            <p:ph type="sldNum" sz="quarter" idx="12"/>
          </p:nvPr>
        </p:nvSpPr>
        <p:spPr/>
        <p:txBody>
          <a:bodyPr/>
          <a:lstStyle/>
          <a:p>
            <a:fld id="{C1FF6DA9-008F-8B48-92A6-B652298478BF}"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sz="850" b="1" i="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sz="850" b="1" i="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sz="2200" b="1" i="0">
                <a:solidFill>
                  <a:srgbClr val="0F274E"/>
                </a:solidFill>
                <a:latin typeface="Noto Sans"/>
              </a:rPr>
              <a:t>A pozicionálás állapotváltozói</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sz="1220" b="0" i="0">
                <a:solidFill>
                  <a:srgbClr val="65788E"/>
                </a:solidFill>
                <a:latin typeface="Noto Sans"/>
              </a:rPr>
              <a:t>Regiszterek, alapjel, tényleges helyzet és korrekciók</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75488" y="6345936"/>
            <a:ext cx="10469880" cy="274320"/>
          </a:xfrm>
          <a:prstGeom prst="rect">
            <a:avLst/>
          </a:prstGeom>
          <a:noFill/>
        </p:spPr>
        <p:txBody>
          <a:bodyPr wrap="square" lIns="0" tIns="0" rIns="0" bIns="0" anchor="ctr">
            <a:spAutoFit/>
          </a:bodyPr>
          <a:lstStyle/>
          <a:p>
            <a:pPr algn="l"/>
            <a:r>
              <a:rPr sz="980" b="0" i="0">
                <a:solidFill>
                  <a:srgbClr val="2F445D"/>
                </a:solidFill>
                <a:latin typeface="Noto Sans"/>
              </a:rPr>
              <a:t>A regiszterek a cél-, korrekciós és tényleges helyzetinformációkat tartják nyilván a pozicionálás során.</a:t>
            </a:r>
          </a:p>
        </p:txBody>
      </p:sp>
      <p:sp>
        <p:nvSpPr>
          <p:cNvPr id="11" name="Rounded Rectangle 10"/>
          <p:cNvSpPr/>
          <p:nvPr/>
        </p:nvSpPr>
        <p:spPr>
          <a:xfrm>
            <a:off x="530352" y="1143000"/>
            <a:ext cx="5596128" cy="292608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749808" y="1298448"/>
            <a:ext cx="1874519" cy="274320"/>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49808" y="1298448"/>
            <a:ext cx="1874519" cy="274320"/>
          </a:xfrm>
          <a:prstGeom prst="rect">
            <a:avLst/>
          </a:prstGeom>
          <a:noFill/>
        </p:spPr>
        <p:txBody>
          <a:bodyPr wrap="square" lIns="0" tIns="0" rIns="0" bIns="0" anchor="ctr">
            <a:spAutoFit/>
          </a:bodyPr>
          <a:lstStyle/>
          <a:p>
            <a:pPr algn="ctr"/>
            <a:r>
              <a:rPr sz="1030" b="1" i="0">
                <a:solidFill>
                  <a:srgbClr val="FFFFFF"/>
                </a:solidFill>
                <a:latin typeface="Noto Sans"/>
              </a:rPr>
              <a:t>ÁLLAPOTVÁLTOZÓK</a:t>
            </a:r>
          </a:p>
        </p:txBody>
      </p:sp>
      <p:pic>
        <p:nvPicPr>
          <p:cNvPr id="14" name="Picture 13" descr="pozicionalas_allapotvaltozoi.png"/>
          <p:cNvPicPr>
            <a:picLocks noChangeAspect="1"/>
          </p:cNvPicPr>
          <p:nvPr/>
        </p:nvPicPr>
        <p:blipFill>
          <a:blip r:embed="rId2"/>
          <a:stretch>
            <a:fillRect/>
          </a:stretch>
        </p:blipFill>
        <p:spPr>
          <a:xfrm>
            <a:off x="722376" y="1627632"/>
            <a:ext cx="5230368" cy="2286000"/>
          </a:xfrm>
          <a:prstGeom prst="rect">
            <a:avLst/>
          </a:prstGeom>
        </p:spPr>
      </p:pic>
      <p:sp>
        <p:nvSpPr>
          <p:cNvPr id="15" name="Rounded Rectangle 14"/>
          <p:cNvSpPr/>
          <p:nvPr/>
        </p:nvSpPr>
        <p:spPr>
          <a:xfrm>
            <a:off x="6263640" y="1143000"/>
            <a:ext cx="5394960" cy="2926080"/>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6473952" y="1298448"/>
            <a:ext cx="1938528" cy="274320"/>
          </a:xfrm>
          <a:prstGeom prst="roundRect">
            <a:avLst/>
          </a:prstGeom>
          <a:solidFill>
            <a:srgbClr val="1F77B4"/>
          </a:solidFill>
          <a:ln w="10160">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473952" y="1298448"/>
            <a:ext cx="1938528" cy="274320"/>
          </a:xfrm>
          <a:prstGeom prst="rect">
            <a:avLst/>
          </a:prstGeom>
          <a:noFill/>
        </p:spPr>
        <p:txBody>
          <a:bodyPr wrap="square" lIns="0" tIns="0" rIns="0" bIns="0" anchor="ctr">
            <a:spAutoFit/>
          </a:bodyPr>
          <a:lstStyle/>
          <a:p>
            <a:pPr algn="ctr"/>
            <a:r>
              <a:rPr sz="1030" b="1" i="0">
                <a:solidFill>
                  <a:srgbClr val="FFFFFF"/>
                </a:solidFill>
                <a:latin typeface="Noto Sans"/>
              </a:rPr>
              <a:t>REGISZTEREK</a:t>
            </a:r>
          </a:p>
        </p:txBody>
      </p:sp>
      <p:sp>
        <p:nvSpPr>
          <p:cNvPr id="18" name="Rectangle 17"/>
          <p:cNvSpPr/>
          <p:nvPr/>
        </p:nvSpPr>
        <p:spPr>
          <a:xfrm>
            <a:off x="6473952" y="1664208"/>
            <a:ext cx="1024128" cy="256032"/>
          </a:xfrm>
          <a:prstGeom prst="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492240" y="1664208"/>
            <a:ext cx="987552" cy="256032"/>
          </a:xfrm>
          <a:prstGeom prst="rect">
            <a:avLst/>
          </a:prstGeom>
          <a:noFill/>
        </p:spPr>
        <p:txBody>
          <a:bodyPr wrap="square" lIns="0" tIns="0" rIns="0" bIns="0" anchor="ctr">
            <a:spAutoFit/>
          </a:bodyPr>
          <a:lstStyle/>
          <a:p>
            <a:pPr algn="ctr"/>
            <a:r>
              <a:rPr sz="860" b="1" i="0">
                <a:solidFill>
                  <a:srgbClr val="0F274E"/>
                </a:solidFill>
                <a:latin typeface="Noto Sans"/>
              </a:rPr>
              <a:t>Regiszter</a:t>
            </a:r>
          </a:p>
        </p:txBody>
      </p:sp>
      <p:sp>
        <p:nvSpPr>
          <p:cNvPr id="20" name="Rectangle 19"/>
          <p:cNvSpPr/>
          <p:nvPr/>
        </p:nvSpPr>
        <p:spPr>
          <a:xfrm>
            <a:off x="7498079" y="1664208"/>
            <a:ext cx="822960" cy="256032"/>
          </a:xfrm>
          <a:prstGeom prst="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516367" y="1664208"/>
            <a:ext cx="786384" cy="256032"/>
          </a:xfrm>
          <a:prstGeom prst="rect">
            <a:avLst/>
          </a:prstGeom>
          <a:noFill/>
        </p:spPr>
        <p:txBody>
          <a:bodyPr wrap="square" lIns="0" tIns="0" rIns="0" bIns="0" anchor="ctr">
            <a:spAutoFit/>
          </a:bodyPr>
          <a:lstStyle/>
          <a:p>
            <a:pPr algn="ctr"/>
            <a:r>
              <a:rPr sz="860" b="1" i="0">
                <a:solidFill>
                  <a:srgbClr val="0F274E"/>
                </a:solidFill>
                <a:latin typeface="Noto Sans"/>
              </a:rPr>
              <a:t>Jel</a:t>
            </a:r>
          </a:p>
        </p:txBody>
      </p:sp>
      <p:sp>
        <p:nvSpPr>
          <p:cNvPr id="22" name="Rectangle 21"/>
          <p:cNvSpPr/>
          <p:nvPr/>
        </p:nvSpPr>
        <p:spPr>
          <a:xfrm>
            <a:off x="8321040" y="1664208"/>
            <a:ext cx="2971800" cy="256032"/>
          </a:xfrm>
          <a:prstGeom prst="rect">
            <a:avLst/>
          </a:prstGeom>
          <a:solidFill>
            <a:srgbClr val="E9F4FB"/>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339327" y="1664208"/>
            <a:ext cx="2935224" cy="256032"/>
          </a:xfrm>
          <a:prstGeom prst="rect">
            <a:avLst/>
          </a:prstGeom>
          <a:noFill/>
        </p:spPr>
        <p:txBody>
          <a:bodyPr wrap="square" lIns="0" tIns="0" rIns="0" bIns="0" anchor="ctr">
            <a:spAutoFit/>
          </a:bodyPr>
          <a:lstStyle/>
          <a:p>
            <a:pPr algn="ctr"/>
            <a:r>
              <a:rPr sz="860" b="1" i="0">
                <a:solidFill>
                  <a:srgbClr val="0F274E"/>
                </a:solidFill>
                <a:latin typeface="Noto Sans"/>
              </a:rPr>
              <a:t>Jelentés</a:t>
            </a:r>
          </a:p>
        </p:txBody>
      </p:sp>
      <p:sp>
        <p:nvSpPr>
          <p:cNvPr id="24" name="Rectangle 23"/>
          <p:cNvSpPr/>
          <p:nvPr/>
        </p:nvSpPr>
        <p:spPr>
          <a:xfrm>
            <a:off x="6473952" y="1920240"/>
            <a:ext cx="1024128"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492240" y="1923897"/>
            <a:ext cx="987552" cy="192024"/>
          </a:xfrm>
          <a:prstGeom prst="rect">
            <a:avLst/>
          </a:prstGeom>
          <a:noFill/>
        </p:spPr>
        <p:txBody>
          <a:bodyPr wrap="square" lIns="0" tIns="0" rIns="0" bIns="0" anchor="ctr">
            <a:spAutoFit/>
          </a:bodyPr>
          <a:lstStyle/>
          <a:p>
            <a:pPr algn="ctr"/>
            <a:r>
              <a:rPr sz="770" b="0" i="0">
                <a:solidFill>
                  <a:srgbClr val="2F445D"/>
                </a:solidFill>
                <a:latin typeface="Noto Sans"/>
              </a:rPr>
              <a:t>A regiszter</a:t>
            </a:r>
          </a:p>
        </p:txBody>
      </p:sp>
      <p:sp>
        <p:nvSpPr>
          <p:cNvPr id="26" name="Rectangle 25"/>
          <p:cNvSpPr/>
          <p:nvPr/>
        </p:nvSpPr>
        <p:spPr>
          <a:xfrm>
            <a:off x="7498079" y="1920240"/>
            <a:ext cx="822960"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516367" y="1923897"/>
            <a:ext cx="786384" cy="192024"/>
          </a:xfrm>
          <a:prstGeom prst="rect">
            <a:avLst/>
          </a:prstGeom>
          <a:noFill/>
        </p:spPr>
        <p:txBody>
          <a:bodyPr wrap="square" lIns="0" tIns="0" rIns="0" bIns="0" anchor="ctr">
            <a:spAutoFit/>
          </a:bodyPr>
          <a:lstStyle/>
          <a:p>
            <a:pPr algn="ctr"/>
            <a:r>
              <a:rPr sz="770" b="1" i="0">
                <a:solidFill>
                  <a:srgbClr val="0F274E"/>
                </a:solidFill>
                <a:latin typeface="Noto Sans"/>
              </a:rPr>
              <a:t>W̅P̅</a:t>
            </a:r>
          </a:p>
        </p:txBody>
      </p:sp>
      <p:sp>
        <p:nvSpPr>
          <p:cNvPr id="28" name="Rectangle 27"/>
          <p:cNvSpPr/>
          <p:nvPr/>
        </p:nvSpPr>
        <p:spPr>
          <a:xfrm>
            <a:off x="8321040" y="1920240"/>
            <a:ext cx="2971800"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339327" y="1923897"/>
            <a:ext cx="2935224" cy="192024"/>
          </a:xfrm>
          <a:prstGeom prst="rect">
            <a:avLst/>
          </a:prstGeom>
          <a:noFill/>
        </p:spPr>
        <p:txBody>
          <a:bodyPr wrap="square" lIns="0" tIns="0" rIns="0" bIns="0" anchor="ctr">
            <a:spAutoFit/>
          </a:bodyPr>
          <a:lstStyle/>
          <a:p>
            <a:pPr algn="l"/>
            <a:r>
              <a:rPr sz="755" b="0" i="0">
                <a:solidFill>
                  <a:srgbClr val="2F445D"/>
                </a:solidFill>
                <a:latin typeface="Noto Sans"/>
              </a:rPr>
              <a:t>A P pont kívánt pillanatnyi helyzete</a:t>
            </a:r>
          </a:p>
        </p:txBody>
      </p:sp>
      <p:sp>
        <p:nvSpPr>
          <p:cNvPr id="30" name="Rectangle 29"/>
          <p:cNvSpPr/>
          <p:nvPr/>
        </p:nvSpPr>
        <p:spPr>
          <a:xfrm>
            <a:off x="6473952" y="2119579"/>
            <a:ext cx="1024128"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492240" y="2123236"/>
            <a:ext cx="987552" cy="192024"/>
          </a:xfrm>
          <a:prstGeom prst="rect">
            <a:avLst/>
          </a:prstGeom>
          <a:noFill/>
        </p:spPr>
        <p:txBody>
          <a:bodyPr wrap="square" lIns="0" tIns="0" rIns="0" bIns="0" anchor="ctr">
            <a:spAutoFit/>
          </a:bodyPr>
          <a:lstStyle/>
          <a:p>
            <a:pPr algn="ctr"/>
            <a:r>
              <a:rPr sz="770" b="0" i="0">
                <a:solidFill>
                  <a:srgbClr val="2F445D"/>
                </a:solidFill>
                <a:latin typeface="Noto Sans"/>
              </a:rPr>
              <a:t>B regiszter</a:t>
            </a:r>
          </a:p>
        </p:txBody>
      </p:sp>
      <p:sp>
        <p:nvSpPr>
          <p:cNvPr id="32" name="Rectangle 31"/>
          <p:cNvSpPr/>
          <p:nvPr/>
        </p:nvSpPr>
        <p:spPr>
          <a:xfrm>
            <a:off x="7498079" y="2119579"/>
            <a:ext cx="822960"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7516367" y="2123236"/>
            <a:ext cx="786384" cy="192024"/>
          </a:xfrm>
          <a:prstGeom prst="rect">
            <a:avLst/>
          </a:prstGeom>
          <a:noFill/>
        </p:spPr>
        <p:txBody>
          <a:bodyPr wrap="square" lIns="0" tIns="0" rIns="0" bIns="0" anchor="ctr">
            <a:spAutoFit/>
          </a:bodyPr>
          <a:lstStyle/>
          <a:p>
            <a:pPr algn="ctr"/>
            <a:r>
              <a:rPr sz="770" b="1" i="0">
                <a:solidFill>
                  <a:srgbClr val="0F274E"/>
                </a:solidFill>
                <a:latin typeface="Noto Sans"/>
              </a:rPr>
              <a:t>W̅P̅c</a:t>
            </a:r>
          </a:p>
        </p:txBody>
      </p:sp>
      <p:sp>
        <p:nvSpPr>
          <p:cNvPr id="34" name="Rectangle 33"/>
          <p:cNvSpPr/>
          <p:nvPr/>
        </p:nvSpPr>
        <p:spPr>
          <a:xfrm>
            <a:off x="8321040" y="2119579"/>
            <a:ext cx="2971800"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8339327" y="2123236"/>
            <a:ext cx="2935224" cy="192024"/>
          </a:xfrm>
          <a:prstGeom prst="rect">
            <a:avLst/>
          </a:prstGeom>
          <a:noFill/>
        </p:spPr>
        <p:txBody>
          <a:bodyPr wrap="square" lIns="0" tIns="0" rIns="0" bIns="0" anchor="ctr">
            <a:spAutoFit/>
          </a:bodyPr>
          <a:lstStyle/>
          <a:p>
            <a:pPr algn="l"/>
            <a:r>
              <a:rPr sz="755" b="0" i="0">
                <a:solidFill>
                  <a:srgbClr val="2F445D"/>
                </a:solidFill>
                <a:latin typeface="Noto Sans"/>
              </a:rPr>
              <a:t>Az aktuális célpont helyzete</a:t>
            </a:r>
          </a:p>
        </p:txBody>
      </p:sp>
      <p:sp>
        <p:nvSpPr>
          <p:cNvPr id="36" name="Rectangle 35"/>
          <p:cNvSpPr/>
          <p:nvPr/>
        </p:nvSpPr>
        <p:spPr>
          <a:xfrm>
            <a:off x="6473952" y="2318918"/>
            <a:ext cx="1024128"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6492240" y="2322576"/>
            <a:ext cx="987552" cy="192024"/>
          </a:xfrm>
          <a:prstGeom prst="rect">
            <a:avLst/>
          </a:prstGeom>
          <a:noFill/>
        </p:spPr>
        <p:txBody>
          <a:bodyPr wrap="square" lIns="0" tIns="0" rIns="0" bIns="0" anchor="ctr">
            <a:spAutoFit/>
          </a:bodyPr>
          <a:lstStyle/>
          <a:p>
            <a:pPr algn="ctr"/>
            <a:r>
              <a:rPr sz="770" b="0" i="0">
                <a:solidFill>
                  <a:srgbClr val="2F445D"/>
                </a:solidFill>
                <a:latin typeface="Noto Sans"/>
              </a:rPr>
              <a:t>C regiszter</a:t>
            </a:r>
          </a:p>
        </p:txBody>
      </p:sp>
      <p:sp>
        <p:nvSpPr>
          <p:cNvPr id="38" name="Rectangle 37"/>
          <p:cNvSpPr/>
          <p:nvPr/>
        </p:nvSpPr>
        <p:spPr>
          <a:xfrm>
            <a:off x="7498079" y="2318918"/>
            <a:ext cx="822960"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7516367" y="2322576"/>
            <a:ext cx="786384" cy="192024"/>
          </a:xfrm>
          <a:prstGeom prst="rect">
            <a:avLst/>
          </a:prstGeom>
          <a:noFill/>
        </p:spPr>
        <p:txBody>
          <a:bodyPr wrap="square" lIns="0" tIns="0" rIns="0" bIns="0" anchor="ctr">
            <a:spAutoFit/>
          </a:bodyPr>
          <a:lstStyle/>
          <a:p>
            <a:pPr algn="ctr"/>
            <a:r>
              <a:rPr sz="770" b="1" i="0">
                <a:solidFill>
                  <a:srgbClr val="0F274E"/>
                </a:solidFill>
                <a:latin typeface="Noto Sans"/>
              </a:rPr>
              <a:t>M̅W̅</a:t>
            </a:r>
          </a:p>
        </p:txBody>
      </p:sp>
      <p:sp>
        <p:nvSpPr>
          <p:cNvPr id="40" name="Rectangle 39"/>
          <p:cNvSpPr/>
          <p:nvPr/>
        </p:nvSpPr>
        <p:spPr>
          <a:xfrm>
            <a:off x="8321040" y="2318918"/>
            <a:ext cx="2971800"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8339327" y="2322576"/>
            <a:ext cx="2935224" cy="192024"/>
          </a:xfrm>
          <a:prstGeom prst="rect">
            <a:avLst/>
          </a:prstGeom>
          <a:noFill/>
        </p:spPr>
        <p:txBody>
          <a:bodyPr wrap="square" lIns="0" tIns="0" rIns="0" bIns="0" anchor="ctr">
            <a:spAutoFit/>
          </a:bodyPr>
          <a:lstStyle/>
          <a:p>
            <a:pPr algn="l"/>
            <a:r>
              <a:rPr sz="755" b="0" i="0">
                <a:solidFill>
                  <a:srgbClr val="2F445D"/>
                </a:solidFill>
                <a:latin typeface="Noto Sans"/>
              </a:rPr>
              <a:t>A korrekciós regiszter</a:t>
            </a:r>
          </a:p>
        </p:txBody>
      </p:sp>
      <p:sp>
        <p:nvSpPr>
          <p:cNvPr id="42" name="Rectangle 41"/>
          <p:cNvSpPr/>
          <p:nvPr/>
        </p:nvSpPr>
        <p:spPr>
          <a:xfrm>
            <a:off x="6473952" y="2518257"/>
            <a:ext cx="1024128"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6492240" y="2521915"/>
            <a:ext cx="987552" cy="192024"/>
          </a:xfrm>
          <a:prstGeom prst="rect">
            <a:avLst/>
          </a:prstGeom>
          <a:noFill/>
        </p:spPr>
        <p:txBody>
          <a:bodyPr wrap="square" lIns="0" tIns="0" rIns="0" bIns="0" anchor="ctr">
            <a:spAutoFit/>
          </a:bodyPr>
          <a:lstStyle/>
          <a:p>
            <a:pPr algn="ctr"/>
            <a:r>
              <a:rPr sz="770" b="0" i="0">
                <a:solidFill>
                  <a:srgbClr val="2F445D"/>
                </a:solidFill>
                <a:latin typeface="Noto Sans"/>
              </a:rPr>
              <a:t>D regiszter</a:t>
            </a:r>
          </a:p>
        </p:txBody>
      </p:sp>
      <p:sp>
        <p:nvSpPr>
          <p:cNvPr id="44" name="Rectangle 43"/>
          <p:cNvSpPr/>
          <p:nvPr/>
        </p:nvSpPr>
        <p:spPr>
          <a:xfrm>
            <a:off x="7498079" y="2518257"/>
            <a:ext cx="822960"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7516367" y="2521915"/>
            <a:ext cx="786384" cy="192024"/>
          </a:xfrm>
          <a:prstGeom prst="rect">
            <a:avLst/>
          </a:prstGeom>
          <a:noFill/>
        </p:spPr>
        <p:txBody>
          <a:bodyPr wrap="square" lIns="0" tIns="0" rIns="0" bIns="0" anchor="ctr">
            <a:spAutoFit/>
          </a:bodyPr>
          <a:lstStyle/>
          <a:p>
            <a:pPr algn="ctr"/>
            <a:r>
              <a:rPr sz="770" b="1" i="0">
                <a:solidFill>
                  <a:srgbClr val="0F274E"/>
                </a:solidFill>
                <a:latin typeface="Noto Sans"/>
              </a:rPr>
              <a:t>P̅cP̅</a:t>
            </a:r>
          </a:p>
        </p:txBody>
      </p:sp>
      <p:sp>
        <p:nvSpPr>
          <p:cNvPr id="46" name="Rectangle 45"/>
          <p:cNvSpPr/>
          <p:nvPr/>
        </p:nvSpPr>
        <p:spPr>
          <a:xfrm>
            <a:off x="8321040" y="2518257"/>
            <a:ext cx="2971800"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8339327" y="2521915"/>
            <a:ext cx="2935224" cy="192024"/>
          </a:xfrm>
          <a:prstGeom prst="rect">
            <a:avLst/>
          </a:prstGeom>
          <a:noFill/>
        </p:spPr>
        <p:txBody>
          <a:bodyPr wrap="square" lIns="0" tIns="0" rIns="0" bIns="0" anchor="ctr">
            <a:spAutoFit/>
          </a:bodyPr>
          <a:lstStyle/>
          <a:p>
            <a:pPr algn="l"/>
            <a:r>
              <a:rPr sz="755" b="0" i="0">
                <a:solidFill>
                  <a:srgbClr val="2F445D"/>
                </a:solidFill>
                <a:latin typeface="Noto Sans"/>
              </a:rPr>
              <a:t>A célig hátralévő koordináta távolság</a:t>
            </a:r>
          </a:p>
        </p:txBody>
      </p:sp>
      <p:sp>
        <p:nvSpPr>
          <p:cNvPr id="48" name="Rectangle 47"/>
          <p:cNvSpPr/>
          <p:nvPr/>
        </p:nvSpPr>
        <p:spPr>
          <a:xfrm>
            <a:off x="6473952" y="2717596"/>
            <a:ext cx="1024128"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6492240" y="2721254"/>
            <a:ext cx="987552" cy="192024"/>
          </a:xfrm>
          <a:prstGeom prst="rect">
            <a:avLst/>
          </a:prstGeom>
          <a:noFill/>
        </p:spPr>
        <p:txBody>
          <a:bodyPr wrap="square" lIns="0" tIns="0" rIns="0" bIns="0" anchor="ctr">
            <a:spAutoFit/>
          </a:bodyPr>
          <a:lstStyle/>
          <a:p>
            <a:pPr algn="ctr"/>
            <a:r>
              <a:rPr sz="770" b="0" i="0">
                <a:solidFill>
                  <a:srgbClr val="2F445D"/>
                </a:solidFill>
                <a:latin typeface="Noto Sans"/>
              </a:rPr>
              <a:t>E regiszter</a:t>
            </a:r>
          </a:p>
        </p:txBody>
      </p:sp>
      <p:sp>
        <p:nvSpPr>
          <p:cNvPr id="50" name="Rectangle 49"/>
          <p:cNvSpPr/>
          <p:nvPr/>
        </p:nvSpPr>
        <p:spPr>
          <a:xfrm>
            <a:off x="7498079" y="2717596"/>
            <a:ext cx="822960"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7516367" y="2721254"/>
            <a:ext cx="786384" cy="192024"/>
          </a:xfrm>
          <a:prstGeom prst="rect">
            <a:avLst/>
          </a:prstGeom>
          <a:noFill/>
        </p:spPr>
        <p:txBody>
          <a:bodyPr wrap="square" lIns="0" tIns="0" rIns="0" bIns="0" anchor="ctr">
            <a:spAutoFit/>
          </a:bodyPr>
          <a:lstStyle/>
          <a:p>
            <a:pPr algn="ctr"/>
            <a:r>
              <a:rPr sz="770" b="1" i="0">
                <a:solidFill>
                  <a:srgbClr val="0F274E"/>
                </a:solidFill>
                <a:latin typeface="Noto Sans"/>
              </a:rPr>
              <a:t>F̅F̅ₛ</a:t>
            </a:r>
          </a:p>
        </p:txBody>
      </p:sp>
      <p:sp>
        <p:nvSpPr>
          <p:cNvPr id="52" name="Rectangle 51"/>
          <p:cNvSpPr/>
          <p:nvPr/>
        </p:nvSpPr>
        <p:spPr>
          <a:xfrm>
            <a:off x="8321040" y="2717596"/>
            <a:ext cx="2971800"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8339327" y="2721254"/>
            <a:ext cx="2935224" cy="192024"/>
          </a:xfrm>
          <a:prstGeom prst="rect">
            <a:avLst/>
          </a:prstGeom>
          <a:noFill/>
        </p:spPr>
        <p:txBody>
          <a:bodyPr wrap="square" lIns="0" tIns="0" rIns="0" bIns="0" anchor="ctr">
            <a:spAutoFit/>
          </a:bodyPr>
          <a:lstStyle/>
          <a:p>
            <a:pPr algn="l"/>
            <a:r>
              <a:rPr sz="755" b="0" i="0">
                <a:solidFill>
                  <a:srgbClr val="2F445D"/>
                </a:solidFill>
                <a:latin typeface="Noto Sans"/>
              </a:rPr>
              <a:t>A pillanatnyi helyzeti hiba</a:t>
            </a:r>
          </a:p>
        </p:txBody>
      </p:sp>
      <p:sp>
        <p:nvSpPr>
          <p:cNvPr id="54" name="Rectangle 53"/>
          <p:cNvSpPr/>
          <p:nvPr/>
        </p:nvSpPr>
        <p:spPr>
          <a:xfrm>
            <a:off x="6473952" y="2916936"/>
            <a:ext cx="1024128"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6492240" y="2920593"/>
            <a:ext cx="987552" cy="192024"/>
          </a:xfrm>
          <a:prstGeom prst="rect">
            <a:avLst/>
          </a:prstGeom>
          <a:noFill/>
        </p:spPr>
        <p:txBody>
          <a:bodyPr wrap="square" lIns="0" tIns="0" rIns="0" bIns="0" anchor="ctr">
            <a:spAutoFit/>
          </a:bodyPr>
          <a:lstStyle/>
          <a:p>
            <a:pPr algn="ctr"/>
            <a:r>
              <a:rPr sz="770" b="0" i="0">
                <a:solidFill>
                  <a:srgbClr val="2F445D"/>
                </a:solidFill>
                <a:latin typeface="Noto Sans"/>
              </a:rPr>
              <a:t>F regiszter</a:t>
            </a:r>
          </a:p>
        </p:txBody>
      </p:sp>
      <p:sp>
        <p:nvSpPr>
          <p:cNvPr id="56" name="Rectangle 55"/>
          <p:cNvSpPr/>
          <p:nvPr/>
        </p:nvSpPr>
        <p:spPr>
          <a:xfrm>
            <a:off x="7498079" y="2916936"/>
            <a:ext cx="822960"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p:cNvSpPr txBox="1"/>
          <p:nvPr/>
        </p:nvSpPr>
        <p:spPr>
          <a:xfrm>
            <a:off x="7516367" y="2920593"/>
            <a:ext cx="786384" cy="192024"/>
          </a:xfrm>
          <a:prstGeom prst="rect">
            <a:avLst/>
          </a:prstGeom>
          <a:noFill/>
        </p:spPr>
        <p:txBody>
          <a:bodyPr wrap="square" lIns="0" tIns="0" rIns="0" bIns="0" anchor="ctr">
            <a:spAutoFit/>
          </a:bodyPr>
          <a:lstStyle/>
          <a:p>
            <a:pPr algn="ctr"/>
            <a:r>
              <a:rPr sz="770" b="1" i="0">
                <a:solidFill>
                  <a:srgbClr val="0F274E"/>
                </a:solidFill>
                <a:latin typeface="Noto Sans"/>
              </a:rPr>
              <a:t>M̅F̅</a:t>
            </a:r>
          </a:p>
        </p:txBody>
      </p:sp>
      <p:sp>
        <p:nvSpPr>
          <p:cNvPr id="58" name="Rectangle 57"/>
          <p:cNvSpPr/>
          <p:nvPr/>
        </p:nvSpPr>
        <p:spPr>
          <a:xfrm>
            <a:off x="8321040" y="2916936"/>
            <a:ext cx="2971800"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TextBox 58"/>
          <p:cNvSpPr txBox="1"/>
          <p:nvPr/>
        </p:nvSpPr>
        <p:spPr>
          <a:xfrm>
            <a:off x="8339327" y="2920593"/>
            <a:ext cx="2935224" cy="192024"/>
          </a:xfrm>
          <a:prstGeom prst="rect">
            <a:avLst/>
          </a:prstGeom>
          <a:noFill/>
        </p:spPr>
        <p:txBody>
          <a:bodyPr wrap="square" lIns="0" tIns="0" rIns="0" bIns="0" anchor="ctr">
            <a:spAutoFit/>
          </a:bodyPr>
          <a:lstStyle/>
          <a:p>
            <a:pPr algn="l"/>
            <a:r>
              <a:rPr sz="755" b="0" i="0">
                <a:solidFill>
                  <a:srgbClr val="2F445D"/>
                </a:solidFill>
                <a:latin typeface="Noto Sans"/>
              </a:rPr>
              <a:t>Az F pont kívánt pillanatnyi helyzete</a:t>
            </a:r>
          </a:p>
        </p:txBody>
      </p:sp>
      <p:sp>
        <p:nvSpPr>
          <p:cNvPr id="60" name="Rectangle 59"/>
          <p:cNvSpPr/>
          <p:nvPr/>
        </p:nvSpPr>
        <p:spPr>
          <a:xfrm>
            <a:off x="6473952" y="3116275"/>
            <a:ext cx="1024128"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60"/>
          <p:cNvSpPr txBox="1"/>
          <p:nvPr/>
        </p:nvSpPr>
        <p:spPr>
          <a:xfrm>
            <a:off x="6492240" y="3119932"/>
            <a:ext cx="987552" cy="192024"/>
          </a:xfrm>
          <a:prstGeom prst="rect">
            <a:avLst/>
          </a:prstGeom>
          <a:noFill/>
        </p:spPr>
        <p:txBody>
          <a:bodyPr wrap="square" lIns="0" tIns="0" rIns="0" bIns="0" anchor="ctr">
            <a:spAutoFit/>
          </a:bodyPr>
          <a:lstStyle/>
          <a:p>
            <a:pPr algn="ctr"/>
            <a:r>
              <a:rPr sz="770" b="0" i="0">
                <a:solidFill>
                  <a:srgbClr val="2F445D"/>
                </a:solidFill>
                <a:latin typeface="Noto Sans"/>
              </a:rPr>
              <a:t>G regiszter</a:t>
            </a:r>
          </a:p>
        </p:txBody>
      </p:sp>
      <p:sp>
        <p:nvSpPr>
          <p:cNvPr id="62" name="Rectangle 61"/>
          <p:cNvSpPr/>
          <p:nvPr/>
        </p:nvSpPr>
        <p:spPr>
          <a:xfrm>
            <a:off x="7498079" y="3116275"/>
            <a:ext cx="822960"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TextBox 62"/>
          <p:cNvSpPr txBox="1"/>
          <p:nvPr/>
        </p:nvSpPr>
        <p:spPr>
          <a:xfrm>
            <a:off x="7516367" y="3119932"/>
            <a:ext cx="786384" cy="192024"/>
          </a:xfrm>
          <a:prstGeom prst="rect">
            <a:avLst/>
          </a:prstGeom>
          <a:noFill/>
        </p:spPr>
        <p:txBody>
          <a:bodyPr wrap="square" lIns="0" tIns="0" rIns="0" bIns="0" anchor="ctr">
            <a:spAutoFit/>
          </a:bodyPr>
          <a:lstStyle/>
          <a:p>
            <a:pPr algn="ctr"/>
            <a:r>
              <a:rPr sz="770" b="1" i="0">
                <a:solidFill>
                  <a:srgbClr val="0F274E"/>
                </a:solidFill>
                <a:latin typeface="Noto Sans"/>
              </a:rPr>
              <a:t>K̅S̅</a:t>
            </a:r>
          </a:p>
        </p:txBody>
      </p:sp>
      <p:sp>
        <p:nvSpPr>
          <p:cNvPr id="64" name="Rectangle 63"/>
          <p:cNvSpPr/>
          <p:nvPr/>
        </p:nvSpPr>
        <p:spPr>
          <a:xfrm>
            <a:off x="8321040" y="3116275"/>
            <a:ext cx="2971800"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TextBox 64"/>
          <p:cNvSpPr txBox="1"/>
          <p:nvPr/>
        </p:nvSpPr>
        <p:spPr>
          <a:xfrm>
            <a:off x="8339327" y="3119932"/>
            <a:ext cx="2935224" cy="192024"/>
          </a:xfrm>
          <a:prstGeom prst="rect">
            <a:avLst/>
          </a:prstGeom>
          <a:noFill/>
        </p:spPr>
        <p:txBody>
          <a:bodyPr wrap="square" lIns="0" tIns="0" rIns="0" bIns="0" anchor="ctr">
            <a:spAutoFit/>
          </a:bodyPr>
          <a:lstStyle/>
          <a:p>
            <a:pPr algn="l"/>
            <a:r>
              <a:rPr sz="755" b="0" i="0">
                <a:solidFill>
                  <a:srgbClr val="2F445D"/>
                </a:solidFill>
                <a:latin typeface="Noto Sans"/>
              </a:rPr>
              <a:t>A pillanatnyi geometriai korrekció</a:t>
            </a:r>
          </a:p>
        </p:txBody>
      </p:sp>
      <p:sp>
        <p:nvSpPr>
          <p:cNvPr id="66" name="Rectangle 65"/>
          <p:cNvSpPr/>
          <p:nvPr/>
        </p:nvSpPr>
        <p:spPr>
          <a:xfrm>
            <a:off x="6473952" y="3315614"/>
            <a:ext cx="1024128"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TextBox 66"/>
          <p:cNvSpPr txBox="1"/>
          <p:nvPr/>
        </p:nvSpPr>
        <p:spPr>
          <a:xfrm>
            <a:off x="6492240" y="3319272"/>
            <a:ext cx="987552" cy="192024"/>
          </a:xfrm>
          <a:prstGeom prst="rect">
            <a:avLst/>
          </a:prstGeom>
          <a:noFill/>
        </p:spPr>
        <p:txBody>
          <a:bodyPr wrap="square" lIns="0" tIns="0" rIns="0" bIns="0" anchor="ctr">
            <a:spAutoFit/>
          </a:bodyPr>
          <a:lstStyle/>
          <a:p>
            <a:pPr algn="ctr"/>
            <a:r>
              <a:rPr sz="770" b="0" i="0">
                <a:solidFill>
                  <a:srgbClr val="2F445D"/>
                </a:solidFill>
                <a:latin typeface="Noto Sans"/>
              </a:rPr>
              <a:t>H regiszter</a:t>
            </a:r>
          </a:p>
        </p:txBody>
      </p:sp>
      <p:sp>
        <p:nvSpPr>
          <p:cNvPr id="68" name="Rectangle 67"/>
          <p:cNvSpPr/>
          <p:nvPr/>
        </p:nvSpPr>
        <p:spPr>
          <a:xfrm>
            <a:off x="7498079" y="3315614"/>
            <a:ext cx="822960"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TextBox 68"/>
          <p:cNvSpPr txBox="1"/>
          <p:nvPr/>
        </p:nvSpPr>
        <p:spPr>
          <a:xfrm>
            <a:off x="7516367" y="3319272"/>
            <a:ext cx="786384" cy="192024"/>
          </a:xfrm>
          <a:prstGeom prst="rect">
            <a:avLst/>
          </a:prstGeom>
          <a:noFill/>
        </p:spPr>
        <p:txBody>
          <a:bodyPr wrap="square" lIns="0" tIns="0" rIns="0" bIns="0" anchor="ctr">
            <a:spAutoFit/>
          </a:bodyPr>
          <a:lstStyle/>
          <a:p>
            <a:pPr algn="ctr"/>
            <a:r>
              <a:rPr sz="770" b="1" i="0">
                <a:solidFill>
                  <a:srgbClr val="0F274E"/>
                </a:solidFill>
                <a:latin typeface="Noto Sans"/>
              </a:rPr>
              <a:t>M̅F̅ₛ</a:t>
            </a:r>
          </a:p>
        </p:txBody>
      </p:sp>
      <p:sp>
        <p:nvSpPr>
          <p:cNvPr id="70" name="Rectangle 69"/>
          <p:cNvSpPr/>
          <p:nvPr/>
        </p:nvSpPr>
        <p:spPr>
          <a:xfrm>
            <a:off x="8321040" y="3315614"/>
            <a:ext cx="2971800"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TextBox 70"/>
          <p:cNvSpPr txBox="1"/>
          <p:nvPr/>
        </p:nvSpPr>
        <p:spPr>
          <a:xfrm>
            <a:off x="8339327" y="3319272"/>
            <a:ext cx="2935224" cy="192024"/>
          </a:xfrm>
          <a:prstGeom prst="rect">
            <a:avLst/>
          </a:prstGeom>
          <a:noFill/>
        </p:spPr>
        <p:txBody>
          <a:bodyPr wrap="square" lIns="0" tIns="0" rIns="0" bIns="0" anchor="ctr">
            <a:spAutoFit/>
          </a:bodyPr>
          <a:lstStyle/>
          <a:p>
            <a:pPr algn="l"/>
            <a:r>
              <a:rPr sz="755" b="0" i="0">
                <a:solidFill>
                  <a:srgbClr val="2F445D"/>
                </a:solidFill>
                <a:latin typeface="Noto Sans"/>
              </a:rPr>
              <a:t>Az F pont valóságos gépi helyzete</a:t>
            </a:r>
          </a:p>
        </p:txBody>
      </p:sp>
      <p:sp>
        <p:nvSpPr>
          <p:cNvPr id="72" name="Rectangle 71"/>
          <p:cNvSpPr/>
          <p:nvPr/>
        </p:nvSpPr>
        <p:spPr>
          <a:xfrm>
            <a:off x="6473952" y="3514953"/>
            <a:ext cx="1024128"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TextBox 72"/>
          <p:cNvSpPr txBox="1"/>
          <p:nvPr/>
        </p:nvSpPr>
        <p:spPr>
          <a:xfrm>
            <a:off x="6492240" y="3518611"/>
            <a:ext cx="987552" cy="192024"/>
          </a:xfrm>
          <a:prstGeom prst="rect">
            <a:avLst/>
          </a:prstGeom>
          <a:noFill/>
        </p:spPr>
        <p:txBody>
          <a:bodyPr wrap="square" lIns="0" tIns="0" rIns="0" bIns="0" anchor="ctr">
            <a:spAutoFit/>
          </a:bodyPr>
          <a:lstStyle/>
          <a:p>
            <a:pPr algn="ctr"/>
            <a:r>
              <a:rPr sz="770" b="0" i="0">
                <a:solidFill>
                  <a:srgbClr val="2F445D"/>
                </a:solidFill>
                <a:latin typeface="Noto Sans"/>
              </a:rPr>
              <a:t>T regiszter</a:t>
            </a:r>
          </a:p>
        </p:txBody>
      </p:sp>
      <p:sp>
        <p:nvSpPr>
          <p:cNvPr id="74" name="Rectangle 73"/>
          <p:cNvSpPr/>
          <p:nvPr/>
        </p:nvSpPr>
        <p:spPr>
          <a:xfrm>
            <a:off x="7498079" y="3514953"/>
            <a:ext cx="822960"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TextBox 74"/>
          <p:cNvSpPr txBox="1"/>
          <p:nvPr/>
        </p:nvSpPr>
        <p:spPr>
          <a:xfrm>
            <a:off x="7516367" y="3518611"/>
            <a:ext cx="786384" cy="192024"/>
          </a:xfrm>
          <a:prstGeom prst="rect">
            <a:avLst/>
          </a:prstGeom>
          <a:noFill/>
        </p:spPr>
        <p:txBody>
          <a:bodyPr wrap="square" lIns="0" tIns="0" rIns="0" bIns="0" anchor="ctr">
            <a:spAutoFit/>
          </a:bodyPr>
          <a:lstStyle/>
          <a:p>
            <a:pPr algn="ctr"/>
            <a:r>
              <a:rPr sz="770" b="1" i="0">
                <a:solidFill>
                  <a:srgbClr val="0F274E"/>
                </a:solidFill>
                <a:latin typeface="Noto Sans"/>
              </a:rPr>
              <a:t>N̅P̅</a:t>
            </a:r>
          </a:p>
        </p:txBody>
      </p:sp>
      <p:sp>
        <p:nvSpPr>
          <p:cNvPr id="76" name="Rectangle 75"/>
          <p:cNvSpPr/>
          <p:nvPr/>
        </p:nvSpPr>
        <p:spPr>
          <a:xfrm>
            <a:off x="8321040" y="3514953"/>
            <a:ext cx="2971800" cy="199339"/>
          </a:xfrm>
          <a:prstGeom prst="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 name="TextBox 76"/>
          <p:cNvSpPr txBox="1"/>
          <p:nvPr/>
        </p:nvSpPr>
        <p:spPr>
          <a:xfrm>
            <a:off x="8339327" y="3518611"/>
            <a:ext cx="2935224" cy="192024"/>
          </a:xfrm>
          <a:prstGeom prst="rect">
            <a:avLst/>
          </a:prstGeom>
          <a:noFill/>
        </p:spPr>
        <p:txBody>
          <a:bodyPr wrap="square" lIns="0" tIns="0" rIns="0" bIns="0" anchor="ctr">
            <a:spAutoFit/>
          </a:bodyPr>
          <a:lstStyle/>
          <a:p>
            <a:pPr algn="l"/>
            <a:r>
              <a:rPr sz="755" b="0" i="0">
                <a:solidFill>
                  <a:srgbClr val="2F445D"/>
                </a:solidFill>
                <a:latin typeface="Noto Sans"/>
              </a:rPr>
              <a:t>Az aktuális szerszám korrekciója</a:t>
            </a:r>
          </a:p>
        </p:txBody>
      </p:sp>
      <p:sp>
        <p:nvSpPr>
          <p:cNvPr id="78" name="Rectangle 77"/>
          <p:cNvSpPr/>
          <p:nvPr/>
        </p:nvSpPr>
        <p:spPr>
          <a:xfrm>
            <a:off x="6473952" y="3714292"/>
            <a:ext cx="1024128"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TextBox 78"/>
          <p:cNvSpPr txBox="1"/>
          <p:nvPr/>
        </p:nvSpPr>
        <p:spPr>
          <a:xfrm>
            <a:off x="6492240" y="3717950"/>
            <a:ext cx="987552" cy="192024"/>
          </a:xfrm>
          <a:prstGeom prst="rect">
            <a:avLst/>
          </a:prstGeom>
          <a:noFill/>
        </p:spPr>
        <p:txBody>
          <a:bodyPr wrap="square" lIns="0" tIns="0" rIns="0" bIns="0" anchor="ctr">
            <a:spAutoFit/>
          </a:bodyPr>
          <a:lstStyle/>
          <a:p>
            <a:pPr algn="ctr"/>
            <a:r>
              <a:rPr sz="770" b="0" i="0">
                <a:solidFill>
                  <a:srgbClr val="2F445D"/>
                </a:solidFill>
                <a:latin typeface="Noto Sans"/>
              </a:rPr>
              <a:t>R regiszter</a:t>
            </a:r>
          </a:p>
        </p:txBody>
      </p:sp>
      <p:sp>
        <p:nvSpPr>
          <p:cNvPr id="80" name="Rectangle 79"/>
          <p:cNvSpPr/>
          <p:nvPr/>
        </p:nvSpPr>
        <p:spPr>
          <a:xfrm>
            <a:off x="7498079" y="3714292"/>
            <a:ext cx="822960"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TextBox 80"/>
          <p:cNvSpPr txBox="1"/>
          <p:nvPr/>
        </p:nvSpPr>
        <p:spPr>
          <a:xfrm>
            <a:off x="7516367" y="3717950"/>
            <a:ext cx="786384" cy="192024"/>
          </a:xfrm>
          <a:prstGeom prst="rect">
            <a:avLst/>
          </a:prstGeom>
          <a:noFill/>
        </p:spPr>
        <p:txBody>
          <a:bodyPr wrap="square" lIns="0" tIns="0" rIns="0" bIns="0" anchor="ctr">
            <a:spAutoFit/>
          </a:bodyPr>
          <a:lstStyle/>
          <a:p>
            <a:pPr algn="ctr"/>
            <a:r>
              <a:rPr sz="770" b="1" i="0">
                <a:solidFill>
                  <a:srgbClr val="0F274E"/>
                </a:solidFill>
                <a:latin typeface="Noto Sans"/>
              </a:rPr>
              <a:t>xx</a:t>
            </a:r>
          </a:p>
        </p:txBody>
      </p:sp>
      <p:sp>
        <p:nvSpPr>
          <p:cNvPr id="82" name="Rectangle 81"/>
          <p:cNvSpPr/>
          <p:nvPr/>
        </p:nvSpPr>
        <p:spPr>
          <a:xfrm>
            <a:off x="8321040" y="3714292"/>
            <a:ext cx="2971800" cy="199339"/>
          </a:xfrm>
          <a:prstGeom prst="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 name="TextBox 82"/>
          <p:cNvSpPr txBox="1"/>
          <p:nvPr/>
        </p:nvSpPr>
        <p:spPr>
          <a:xfrm>
            <a:off x="8339327" y="3717950"/>
            <a:ext cx="2935224" cy="192024"/>
          </a:xfrm>
          <a:prstGeom prst="rect">
            <a:avLst/>
          </a:prstGeom>
          <a:noFill/>
        </p:spPr>
        <p:txBody>
          <a:bodyPr wrap="square" lIns="0" tIns="0" rIns="0" bIns="0" anchor="ctr">
            <a:spAutoFit/>
          </a:bodyPr>
          <a:lstStyle/>
          <a:p>
            <a:pPr algn="l"/>
            <a:r>
              <a:rPr sz="755" b="0" i="0">
                <a:solidFill>
                  <a:srgbClr val="2F445D"/>
                </a:solidFill>
                <a:latin typeface="Noto Sans"/>
              </a:rPr>
              <a:t>Munkaváltozók regiszterei</a:t>
            </a:r>
          </a:p>
        </p:txBody>
      </p:sp>
      <p:sp>
        <p:nvSpPr>
          <p:cNvPr id="84" name="Rounded Rectangle 83"/>
          <p:cNvSpPr/>
          <p:nvPr/>
        </p:nvSpPr>
        <p:spPr>
          <a:xfrm>
            <a:off x="530352" y="4187952"/>
            <a:ext cx="11128248" cy="1938528"/>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 name="Rounded Rectangle 84"/>
          <p:cNvSpPr/>
          <p:nvPr/>
        </p:nvSpPr>
        <p:spPr>
          <a:xfrm>
            <a:off x="749808" y="4343400"/>
            <a:ext cx="2834640" cy="274320"/>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TextBox 85"/>
          <p:cNvSpPr txBox="1"/>
          <p:nvPr/>
        </p:nvSpPr>
        <p:spPr>
          <a:xfrm>
            <a:off x="749808" y="4335905"/>
            <a:ext cx="2834640" cy="289310"/>
          </a:xfrm>
          <a:prstGeom prst="rect">
            <a:avLst/>
          </a:prstGeom>
          <a:noFill/>
        </p:spPr>
        <p:txBody>
          <a:bodyPr wrap="square" lIns="0" tIns="0" rIns="0" bIns="0" anchor="ctr">
            <a:spAutoFit/>
          </a:bodyPr>
          <a:lstStyle/>
          <a:p>
            <a:pPr algn="ctr"/>
            <a:r>
              <a:rPr sz="940" b="1" i="0" dirty="0">
                <a:solidFill>
                  <a:srgbClr val="FFFFFF"/>
                </a:solidFill>
                <a:latin typeface="Noto Sans"/>
              </a:rPr>
              <a:t>ÖSSZEFÜGGÉSEK AZ ÁLLAPOTVÁLTOZÓK KÖZÖTT</a:t>
            </a:r>
          </a:p>
        </p:txBody>
      </p:sp>
      <p:sp>
        <p:nvSpPr>
          <p:cNvPr id="87" name="TextBox 86"/>
          <p:cNvSpPr txBox="1"/>
          <p:nvPr/>
        </p:nvSpPr>
        <p:spPr>
          <a:xfrm>
            <a:off x="822960" y="4681728"/>
            <a:ext cx="5120640" cy="292608"/>
          </a:xfrm>
          <a:prstGeom prst="rect">
            <a:avLst/>
          </a:prstGeom>
          <a:noFill/>
        </p:spPr>
        <p:txBody>
          <a:bodyPr wrap="square" lIns="0" tIns="0" rIns="0" bIns="0" anchor="ctr">
            <a:spAutoFit/>
          </a:bodyPr>
          <a:lstStyle/>
          <a:p>
            <a:pPr algn="ctr"/>
            <a:r>
              <a:rPr sz="1400" b="1" i="0">
                <a:solidFill>
                  <a:srgbClr val="0F274E"/>
                </a:solidFill>
                <a:latin typeface="Noto Sans"/>
              </a:rPr>
              <a:t>B − A = D        A + C + G = F        F − H = E</a:t>
            </a:r>
          </a:p>
        </p:txBody>
      </p:sp>
      <p:sp>
        <p:nvSpPr>
          <p:cNvPr id="88" name="TextBox 87"/>
          <p:cNvSpPr txBox="1"/>
          <p:nvPr/>
        </p:nvSpPr>
        <p:spPr>
          <a:xfrm>
            <a:off x="804672" y="5010912"/>
            <a:ext cx="1920240" cy="228600"/>
          </a:xfrm>
          <a:prstGeom prst="rect">
            <a:avLst/>
          </a:prstGeom>
          <a:noFill/>
        </p:spPr>
        <p:txBody>
          <a:bodyPr wrap="square" lIns="0" tIns="0" rIns="0" bIns="0" anchor="ctr">
            <a:spAutoFit/>
          </a:bodyPr>
          <a:lstStyle/>
          <a:p>
            <a:pPr algn="l"/>
            <a:r>
              <a:rPr sz="969" b="1" i="0">
                <a:solidFill>
                  <a:srgbClr val="0F274E"/>
                </a:solidFill>
                <a:latin typeface="Noto Sans"/>
              </a:rPr>
              <a:t>A 0 pont felvétel</a:t>
            </a:r>
          </a:p>
        </p:txBody>
      </p:sp>
      <p:sp>
        <p:nvSpPr>
          <p:cNvPr id="89" name="TextBox 88"/>
          <p:cNvSpPr txBox="1"/>
          <p:nvPr/>
        </p:nvSpPr>
        <p:spPr>
          <a:xfrm>
            <a:off x="804672" y="5230368"/>
            <a:ext cx="5193792" cy="713232"/>
          </a:xfrm>
          <a:prstGeom prst="rect">
            <a:avLst/>
          </a:prstGeom>
          <a:noFill/>
        </p:spPr>
        <p:txBody>
          <a:bodyPr wrap="square" lIns="0" tIns="0" rIns="0" bIns="0" anchor="t">
            <a:spAutoFit/>
          </a:bodyPr>
          <a:lstStyle/>
          <a:p>
            <a:pPr algn="l"/>
            <a:r>
              <a:rPr sz="844" b="0" i="0">
                <a:solidFill>
                  <a:srgbClr val="2F445D"/>
                </a:solidFill>
                <a:latin typeface="Noto Sans"/>
              </a:rPr>
              <a:t>A vezérlés bekapcsolása után 0 pont felvétel üzemmódban a szánok a referencia pontra mennek.
Amikor F=R, a H regiszterek tartalma nullázódik (Reset) azaz F=R=M, vagy automatikusan felülíródik azaz, ha H=&lt;RA&gt;, akkor M=A lesz.</a:t>
            </a:r>
          </a:p>
        </p:txBody>
      </p:sp>
      <p:sp>
        <p:nvSpPr>
          <p:cNvPr id="90" name="TextBox 89"/>
          <p:cNvSpPr txBox="1"/>
          <p:nvPr/>
        </p:nvSpPr>
        <p:spPr>
          <a:xfrm>
            <a:off x="6172200" y="5010912"/>
            <a:ext cx="1920240" cy="228600"/>
          </a:xfrm>
          <a:prstGeom prst="rect">
            <a:avLst/>
          </a:prstGeom>
          <a:noFill/>
        </p:spPr>
        <p:txBody>
          <a:bodyPr wrap="square" lIns="0" tIns="0" rIns="0" bIns="0" anchor="ctr">
            <a:spAutoFit/>
          </a:bodyPr>
          <a:lstStyle/>
          <a:p>
            <a:pPr algn="l"/>
            <a:r>
              <a:rPr sz="969" b="1" i="0">
                <a:solidFill>
                  <a:srgbClr val="0F274E"/>
                </a:solidFill>
                <a:latin typeface="Noto Sans"/>
              </a:rPr>
              <a:t>A 0 pont áthelyezés</a:t>
            </a:r>
          </a:p>
        </p:txBody>
      </p:sp>
      <p:sp>
        <p:nvSpPr>
          <p:cNvPr id="91" name="TextBox 90"/>
          <p:cNvSpPr txBox="1"/>
          <p:nvPr/>
        </p:nvSpPr>
        <p:spPr>
          <a:xfrm>
            <a:off x="6172200" y="5230368"/>
            <a:ext cx="5074920" cy="530352"/>
          </a:xfrm>
          <a:prstGeom prst="rect">
            <a:avLst/>
          </a:prstGeom>
          <a:noFill/>
        </p:spPr>
        <p:txBody>
          <a:bodyPr wrap="square" lIns="0" tIns="0" rIns="0" bIns="0" anchor="t">
            <a:spAutoFit/>
          </a:bodyPr>
          <a:lstStyle/>
          <a:p>
            <a:pPr algn="l"/>
            <a:r>
              <a:rPr sz="900" b="0" i="0">
                <a:solidFill>
                  <a:srgbClr val="2F445D"/>
                </a:solidFill>
                <a:latin typeface="Noto Sans"/>
              </a:rPr>
              <a:t>A szánok tetszőleges helyzetében megfelelő jogosultság esetén a H regiszterek felülírhatók.</a:t>
            </a:r>
          </a:p>
        </p:txBody>
      </p:sp>
      <p:sp>
        <p:nvSpPr>
          <p:cNvPr id="92" name="Dia számának helye 91">
            <a:extLst>
              <a:ext uri="{FF2B5EF4-FFF2-40B4-BE49-F238E27FC236}">
                <a16:creationId xmlns:a16="http://schemas.microsoft.com/office/drawing/2014/main" id="{FFC9C1AC-0A3B-AB8E-A072-B3245C1123DD}"/>
              </a:ext>
            </a:extLst>
          </p:cNvPr>
          <p:cNvSpPr>
            <a:spLocks noGrp="1"/>
          </p:cNvSpPr>
          <p:nvPr>
            <p:ph type="sldNum" sz="quarter" idx="12"/>
          </p:nvPr>
        </p:nvSpPr>
        <p:spPr/>
        <p:txBody>
          <a:bodyPr/>
          <a:lstStyle/>
          <a:p>
            <a:fld id="{C1FF6DA9-008F-8B48-92A6-B652298478BF}"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sz="850" b="1" i="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sz="850" b="1" i="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sz="2200" b="1" i="0">
                <a:solidFill>
                  <a:srgbClr val="0F274E"/>
                </a:solidFill>
                <a:latin typeface="Noto Sans"/>
              </a:rPr>
              <a:t>A számjegyvezérlésű szerszámgép gépi funkciói</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sz="1220" b="0" i="0">
                <a:solidFill>
                  <a:srgbClr val="65788E"/>
                </a:solidFill>
                <a:latin typeface="Noto Sans"/>
              </a:rPr>
              <a:t>Fúró–maró megmunkáló központ – az elemek elhelyezkedése</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75488" y="6345936"/>
            <a:ext cx="10469880" cy="274320"/>
          </a:xfrm>
          <a:prstGeom prst="rect">
            <a:avLst/>
          </a:prstGeom>
          <a:noFill/>
        </p:spPr>
        <p:txBody>
          <a:bodyPr wrap="square" lIns="0" tIns="0" rIns="0" bIns="0" anchor="ctr">
            <a:spAutoFit/>
          </a:bodyPr>
          <a:lstStyle/>
          <a:p>
            <a:pPr algn="l"/>
            <a:r>
              <a:rPr sz="980" b="0" i="0">
                <a:solidFill>
                  <a:srgbClr val="2F445D"/>
                </a:solidFill>
                <a:latin typeface="Noto Sans"/>
              </a:rPr>
              <a:t>Saját szemléltető ábra; a konkrét megmunkáló központok részegységeinek elhelyezése géptípustól függhet.</a:t>
            </a:r>
          </a:p>
        </p:txBody>
      </p:sp>
      <p:sp>
        <p:nvSpPr>
          <p:cNvPr id="11" name="Rounded Rectangle 10"/>
          <p:cNvSpPr/>
          <p:nvPr/>
        </p:nvSpPr>
        <p:spPr>
          <a:xfrm>
            <a:off x="438912" y="1097280"/>
            <a:ext cx="7818120" cy="5029200"/>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a_high_resolution_photorealistic_technical_cutawa.png"/>
          <p:cNvPicPr>
            <a:picLocks noChangeAspect="1"/>
          </p:cNvPicPr>
          <p:nvPr/>
        </p:nvPicPr>
        <p:blipFill>
          <a:blip r:embed="rId2"/>
          <a:stretch>
            <a:fillRect/>
          </a:stretch>
        </p:blipFill>
        <p:spPr>
          <a:xfrm>
            <a:off x="548640" y="1234440"/>
            <a:ext cx="7589520" cy="4709160"/>
          </a:xfrm>
          <a:prstGeom prst="rect">
            <a:avLst/>
          </a:prstGeom>
        </p:spPr>
      </p:pic>
      <p:sp>
        <p:nvSpPr>
          <p:cNvPr id="13" name="Rounded Rectangle 12"/>
          <p:cNvSpPr/>
          <p:nvPr/>
        </p:nvSpPr>
        <p:spPr>
          <a:xfrm>
            <a:off x="8394192" y="1097280"/>
            <a:ext cx="3337560" cy="5029200"/>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8595360" y="1261872"/>
            <a:ext cx="1874519" cy="310896"/>
          </a:xfrm>
          <a:prstGeom prst="roundRect">
            <a:avLst/>
          </a:prstGeom>
          <a:solidFill>
            <a:srgbClr val="006F91"/>
          </a:solidFill>
          <a:ln w="10160">
            <a:solidFill>
              <a:srgbClr val="006F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595360" y="1261872"/>
            <a:ext cx="1874519" cy="310896"/>
          </a:xfrm>
          <a:prstGeom prst="rect">
            <a:avLst/>
          </a:prstGeom>
          <a:noFill/>
        </p:spPr>
        <p:txBody>
          <a:bodyPr wrap="square" lIns="0" tIns="0" rIns="0" bIns="0" anchor="ctr">
            <a:spAutoFit/>
          </a:bodyPr>
          <a:lstStyle/>
          <a:p>
            <a:pPr algn="ctr"/>
            <a:r>
              <a:rPr sz="1000" b="1" i="0">
                <a:solidFill>
                  <a:srgbClr val="FFFFFF"/>
                </a:solidFill>
                <a:latin typeface="Noto Sans"/>
              </a:rPr>
              <a:t>SZÁMOZOTT ELEMEK</a:t>
            </a:r>
          </a:p>
        </p:txBody>
      </p:sp>
      <p:sp>
        <p:nvSpPr>
          <p:cNvPr id="16" name="Rounded Rectangle 15"/>
          <p:cNvSpPr/>
          <p:nvPr/>
        </p:nvSpPr>
        <p:spPr>
          <a:xfrm>
            <a:off x="8613648" y="1737360"/>
            <a:ext cx="384048"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1</a:t>
            </a:r>
          </a:p>
        </p:txBody>
      </p:sp>
      <p:sp>
        <p:nvSpPr>
          <p:cNvPr id="17" name="TextBox 16"/>
          <p:cNvSpPr txBox="1"/>
          <p:nvPr/>
        </p:nvSpPr>
        <p:spPr>
          <a:xfrm>
            <a:off x="9125712" y="1728216"/>
            <a:ext cx="2331720" cy="265176"/>
          </a:xfrm>
          <a:prstGeom prst="rect">
            <a:avLst/>
          </a:prstGeom>
          <a:noFill/>
        </p:spPr>
        <p:txBody>
          <a:bodyPr wrap="square" lIns="0" tIns="0" rIns="0" bIns="0" anchor="ctr">
            <a:spAutoFit/>
          </a:bodyPr>
          <a:lstStyle/>
          <a:p>
            <a:pPr algn="l"/>
            <a:r>
              <a:rPr sz="844" b="1" i="0">
                <a:solidFill>
                  <a:srgbClr val="0F274E"/>
                </a:solidFill>
                <a:latin typeface="Noto Sans"/>
              </a:rPr>
              <a:t>Szerszám főorsó</a:t>
            </a:r>
          </a:p>
        </p:txBody>
      </p:sp>
      <p:sp>
        <p:nvSpPr>
          <p:cNvPr id="18" name="Rounded Rectangle 17"/>
          <p:cNvSpPr/>
          <p:nvPr/>
        </p:nvSpPr>
        <p:spPr>
          <a:xfrm>
            <a:off x="8613648" y="2034540"/>
            <a:ext cx="384048"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2</a:t>
            </a:r>
          </a:p>
        </p:txBody>
      </p:sp>
      <p:sp>
        <p:nvSpPr>
          <p:cNvPr id="19" name="TextBox 18"/>
          <p:cNvSpPr txBox="1"/>
          <p:nvPr/>
        </p:nvSpPr>
        <p:spPr>
          <a:xfrm>
            <a:off x="9125712" y="2025396"/>
            <a:ext cx="2331720" cy="265176"/>
          </a:xfrm>
          <a:prstGeom prst="rect">
            <a:avLst/>
          </a:prstGeom>
          <a:noFill/>
        </p:spPr>
        <p:txBody>
          <a:bodyPr wrap="square" lIns="0" tIns="0" rIns="0" bIns="0" anchor="ctr">
            <a:spAutoFit/>
          </a:bodyPr>
          <a:lstStyle/>
          <a:p>
            <a:pPr algn="l"/>
            <a:r>
              <a:rPr sz="844" b="1" i="0">
                <a:solidFill>
                  <a:srgbClr val="0F274E"/>
                </a:solidFill>
                <a:latin typeface="Noto Sans"/>
              </a:rPr>
              <a:t>X–Y–Z–B szánrendszer</a:t>
            </a:r>
          </a:p>
        </p:txBody>
      </p:sp>
      <p:sp>
        <p:nvSpPr>
          <p:cNvPr id="20" name="Rounded Rectangle 19"/>
          <p:cNvSpPr/>
          <p:nvPr/>
        </p:nvSpPr>
        <p:spPr>
          <a:xfrm>
            <a:off x="8613648" y="2331720"/>
            <a:ext cx="384048"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3</a:t>
            </a:r>
          </a:p>
        </p:txBody>
      </p:sp>
      <p:sp>
        <p:nvSpPr>
          <p:cNvPr id="21" name="TextBox 20"/>
          <p:cNvSpPr txBox="1"/>
          <p:nvPr/>
        </p:nvSpPr>
        <p:spPr>
          <a:xfrm>
            <a:off x="9125712" y="2322576"/>
            <a:ext cx="2331720" cy="265176"/>
          </a:xfrm>
          <a:prstGeom prst="rect">
            <a:avLst/>
          </a:prstGeom>
          <a:noFill/>
        </p:spPr>
        <p:txBody>
          <a:bodyPr wrap="square" lIns="0" tIns="0" rIns="0" bIns="0" anchor="ctr">
            <a:spAutoFit/>
          </a:bodyPr>
          <a:lstStyle/>
          <a:p>
            <a:pPr algn="l"/>
            <a:r>
              <a:rPr sz="844" b="1" i="0">
                <a:solidFill>
                  <a:srgbClr val="0F274E"/>
                </a:solidFill>
                <a:latin typeface="Noto Sans"/>
              </a:rPr>
              <a:t>Főorsó helyzetváltás</a:t>
            </a:r>
          </a:p>
        </p:txBody>
      </p:sp>
      <p:sp>
        <p:nvSpPr>
          <p:cNvPr id="22" name="Rounded Rectangle 21"/>
          <p:cNvSpPr/>
          <p:nvPr/>
        </p:nvSpPr>
        <p:spPr>
          <a:xfrm>
            <a:off x="8613648" y="2628900"/>
            <a:ext cx="384048"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4</a:t>
            </a:r>
          </a:p>
        </p:txBody>
      </p:sp>
      <p:sp>
        <p:nvSpPr>
          <p:cNvPr id="23" name="TextBox 22"/>
          <p:cNvSpPr txBox="1"/>
          <p:nvPr/>
        </p:nvSpPr>
        <p:spPr>
          <a:xfrm>
            <a:off x="9125712" y="2619756"/>
            <a:ext cx="2331720" cy="265176"/>
          </a:xfrm>
          <a:prstGeom prst="rect">
            <a:avLst/>
          </a:prstGeom>
          <a:noFill/>
        </p:spPr>
        <p:txBody>
          <a:bodyPr wrap="square" lIns="0" tIns="0" rIns="0" bIns="0" anchor="ctr">
            <a:spAutoFit/>
          </a:bodyPr>
          <a:lstStyle/>
          <a:p>
            <a:pPr algn="l"/>
            <a:r>
              <a:rPr sz="844" b="0" i="0">
                <a:solidFill>
                  <a:srgbClr val="2F445D"/>
                </a:solidFill>
                <a:latin typeface="Noto Sans"/>
              </a:rPr>
              <a:t>Szerszámtár-kezelés</a:t>
            </a:r>
          </a:p>
        </p:txBody>
      </p:sp>
      <p:sp>
        <p:nvSpPr>
          <p:cNvPr id="24" name="Rounded Rectangle 23"/>
          <p:cNvSpPr/>
          <p:nvPr/>
        </p:nvSpPr>
        <p:spPr>
          <a:xfrm>
            <a:off x="8613648" y="2926080"/>
            <a:ext cx="384048"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5</a:t>
            </a:r>
          </a:p>
        </p:txBody>
      </p:sp>
      <p:sp>
        <p:nvSpPr>
          <p:cNvPr id="25" name="TextBox 24"/>
          <p:cNvSpPr txBox="1"/>
          <p:nvPr/>
        </p:nvSpPr>
        <p:spPr>
          <a:xfrm>
            <a:off x="9125712" y="2916936"/>
            <a:ext cx="2331720" cy="265176"/>
          </a:xfrm>
          <a:prstGeom prst="rect">
            <a:avLst/>
          </a:prstGeom>
          <a:noFill/>
        </p:spPr>
        <p:txBody>
          <a:bodyPr wrap="square" lIns="0" tIns="0" rIns="0" bIns="0" anchor="ctr">
            <a:spAutoFit/>
          </a:bodyPr>
          <a:lstStyle/>
          <a:p>
            <a:pPr algn="l"/>
            <a:r>
              <a:rPr sz="844" b="0" i="0">
                <a:solidFill>
                  <a:srgbClr val="2F445D"/>
                </a:solidFill>
                <a:latin typeface="Noto Sans"/>
              </a:rPr>
              <a:t>Szerszámcserélő</a:t>
            </a:r>
          </a:p>
        </p:txBody>
      </p:sp>
      <p:sp>
        <p:nvSpPr>
          <p:cNvPr id="26" name="Rounded Rectangle 25"/>
          <p:cNvSpPr/>
          <p:nvPr/>
        </p:nvSpPr>
        <p:spPr>
          <a:xfrm>
            <a:off x="8613648" y="3223260"/>
            <a:ext cx="384048"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6</a:t>
            </a:r>
          </a:p>
        </p:txBody>
      </p:sp>
      <p:sp>
        <p:nvSpPr>
          <p:cNvPr id="27" name="TextBox 26"/>
          <p:cNvSpPr txBox="1"/>
          <p:nvPr/>
        </p:nvSpPr>
        <p:spPr>
          <a:xfrm>
            <a:off x="9125712" y="3214116"/>
            <a:ext cx="2331720" cy="265176"/>
          </a:xfrm>
          <a:prstGeom prst="rect">
            <a:avLst/>
          </a:prstGeom>
          <a:noFill/>
        </p:spPr>
        <p:txBody>
          <a:bodyPr wrap="square" lIns="0" tIns="0" rIns="0" bIns="0" anchor="ctr">
            <a:spAutoFit/>
          </a:bodyPr>
          <a:lstStyle/>
          <a:p>
            <a:pPr algn="l"/>
            <a:r>
              <a:rPr sz="844" b="0" i="0">
                <a:solidFill>
                  <a:srgbClr val="2F445D"/>
                </a:solidFill>
                <a:latin typeface="Noto Sans"/>
              </a:rPr>
              <a:t>Szerszámrögzítés</a:t>
            </a:r>
          </a:p>
        </p:txBody>
      </p:sp>
      <p:sp>
        <p:nvSpPr>
          <p:cNvPr id="28" name="Rounded Rectangle 27"/>
          <p:cNvSpPr/>
          <p:nvPr/>
        </p:nvSpPr>
        <p:spPr>
          <a:xfrm>
            <a:off x="8613648" y="3520440"/>
            <a:ext cx="384048"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7</a:t>
            </a:r>
          </a:p>
        </p:txBody>
      </p:sp>
      <p:sp>
        <p:nvSpPr>
          <p:cNvPr id="29" name="TextBox 28"/>
          <p:cNvSpPr txBox="1"/>
          <p:nvPr/>
        </p:nvSpPr>
        <p:spPr>
          <a:xfrm>
            <a:off x="9125712" y="3511296"/>
            <a:ext cx="2331720" cy="265176"/>
          </a:xfrm>
          <a:prstGeom prst="rect">
            <a:avLst/>
          </a:prstGeom>
          <a:noFill/>
        </p:spPr>
        <p:txBody>
          <a:bodyPr wrap="square" lIns="0" tIns="0" rIns="0" bIns="0" anchor="ctr">
            <a:spAutoFit/>
          </a:bodyPr>
          <a:lstStyle/>
          <a:p>
            <a:pPr algn="l"/>
            <a:r>
              <a:rPr sz="844" b="0" i="0">
                <a:solidFill>
                  <a:srgbClr val="2F445D"/>
                </a:solidFill>
                <a:latin typeface="Noto Sans"/>
              </a:rPr>
              <a:t>Palettacserélő</a:t>
            </a:r>
          </a:p>
        </p:txBody>
      </p:sp>
      <p:sp>
        <p:nvSpPr>
          <p:cNvPr id="30" name="Rounded Rectangle 29"/>
          <p:cNvSpPr/>
          <p:nvPr/>
        </p:nvSpPr>
        <p:spPr>
          <a:xfrm>
            <a:off x="8613648" y="3817620"/>
            <a:ext cx="384048"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8</a:t>
            </a:r>
          </a:p>
        </p:txBody>
      </p:sp>
      <p:sp>
        <p:nvSpPr>
          <p:cNvPr id="31" name="TextBox 30"/>
          <p:cNvSpPr txBox="1"/>
          <p:nvPr/>
        </p:nvSpPr>
        <p:spPr>
          <a:xfrm>
            <a:off x="9125712" y="3808476"/>
            <a:ext cx="2331720" cy="265176"/>
          </a:xfrm>
          <a:prstGeom prst="rect">
            <a:avLst/>
          </a:prstGeom>
          <a:noFill/>
        </p:spPr>
        <p:txBody>
          <a:bodyPr wrap="square" lIns="0" tIns="0" rIns="0" bIns="0" anchor="ctr">
            <a:spAutoFit/>
          </a:bodyPr>
          <a:lstStyle/>
          <a:p>
            <a:pPr algn="l"/>
            <a:r>
              <a:rPr sz="844" b="0" i="0">
                <a:solidFill>
                  <a:srgbClr val="2F445D"/>
                </a:solidFill>
                <a:latin typeface="Noto Sans"/>
              </a:rPr>
              <a:t>Palettarögzítés</a:t>
            </a:r>
          </a:p>
        </p:txBody>
      </p:sp>
      <p:sp>
        <p:nvSpPr>
          <p:cNvPr id="32" name="Rounded Rectangle 31"/>
          <p:cNvSpPr/>
          <p:nvPr/>
        </p:nvSpPr>
        <p:spPr>
          <a:xfrm>
            <a:off x="8613648" y="4114800"/>
            <a:ext cx="384048"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9</a:t>
            </a:r>
          </a:p>
        </p:txBody>
      </p:sp>
      <p:sp>
        <p:nvSpPr>
          <p:cNvPr id="33" name="TextBox 32"/>
          <p:cNvSpPr txBox="1"/>
          <p:nvPr/>
        </p:nvSpPr>
        <p:spPr>
          <a:xfrm>
            <a:off x="9125712" y="4105656"/>
            <a:ext cx="2331720" cy="265176"/>
          </a:xfrm>
          <a:prstGeom prst="rect">
            <a:avLst/>
          </a:prstGeom>
          <a:noFill/>
        </p:spPr>
        <p:txBody>
          <a:bodyPr wrap="square" lIns="0" tIns="0" rIns="0" bIns="0" anchor="ctr">
            <a:spAutoFit/>
          </a:bodyPr>
          <a:lstStyle/>
          <a:p>
            <a:pPr algn="l"/>
            <a:r>
              <a:rPr sz="844" b="0" i="0">
                <a:solidFill>
                  <a:srgbClr val="2F445D"/>
                </a:solidFill>
                <a:latin typeface="Noto Sans"/>
              </a:rPr>
              <a:t>Hűtő–kenő rendszer</a:t>
            </a:r>
          </a:p>
        </p:txBody>
      </p:sp>
      <p:sp>
        <p:nvSpPr>
          <p:cNvPr id="34" name="Rounded Rectangle 33"/>
          <p:cNvSpPr/>
          <p:nvPr/>
        </p:nvSpPr>
        <p:spPr>
          <a:xfrm>
            <a:off x="8613648" y="4411980"/>
            <a:ext cx="438912"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10</a:t>
            </a:r>
          </a:p>
        </p:txBody>
      </p:sp>
      <p:sp>
        <p:nvSpPr>
          <p:cNvPr id="35" name="TextBox 34"/>
          <p:cNvSpPr txBox="1"/>
          <p:nvPr/>
        </p:nvSpPr>
        <p:spPr>
          <a:xfrm>
            <a:off x="9125712" y="4402836"/>
            <a:ext cx="2331720" cy="265176"/>
          </a:xfrm>
          <a:prstGeom prst="rect">
            <a:avLst/>
          </a:prstGeom>
          <a:noFill/>
        </p:spPr>
        <p:txBody>
          <a:bodyPr wrap="square" lIns="0" tIns="0" rIns="0" bIns="0" anchor="ctr">
            <a:spAutoFit/>
          </a:bodyPr>
          <a:lstStyle/>
          <a:p>
            <a:pPr algn="l"/>
            <a:r>
              <a:rPr sz="844" b="0" i="0">
                <a:solidFill>
                  <a:srgbClr val="2F445D"/>
                </a:solidFill>
                <a:latin typeface="Noto Sans"/>
              </a:rPr>
              <a:t>Burkolat / ajtó</a:t>
            </a:r>
          </a:p>
        </p:txBody>
      </p:sp>
      <p:sp>
        <p:nvSpPr>
          <p:cNvPr id="36" name="Rounded Rectangle 35"/>
          <p:cNvSpPr/>
          <p:nvPr/>
        </p:nvSpPr>
        <p:spPr>
          <a:xfrm>
            <a:off x="8613648" y="4709160"/>
            <a:ext cx="438912"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11</a:t>
            </a:r>
          </a:p>
        </p:txBody>
      </p:sp>
      <p:sp>
        <p:nvSpPr>
          <p:cNvPr id="37" name="TextBox 36"/>
          <p:cNvSpPr txBox="1"/>
          <p:nvPr/>
        </p:nvSpPr>
        <p:spPr>
          <a:xfrm>
            <a:off x="9125712" y="4700016"/>
            <a:ext cx="2331720" cy="265176"/>
          </a:xfrm>
          <a:prstGeom prst="rect">
            <a:avLst/>
          </a:prstGeom>
          <a:noFill/>
        </p:spPr>
        <p:txBody>
          <a:bodyPr wrap="square" lIns="0" tIns="0" rIns="0" bIns="0" anchor="ctr">
            <a:spAutoFit/>
          </a:bodyPr>
          <a:lstStyle/>
          <a:p>
            <a:pPr algn="l"/>
            <a:r>
              <a:rPr sz="844" b="0" i="0">
                <a:solidFill>
                  <a:srgbClr val="2F445D"/>
                </a:solidFill>
                <a:latin typeface="Noto Sans"/>
              </a:rPr>
              <a:t>Forgácskihordó</a:t>
            </a:r>
          </a:p>
        </p:txBody>
      </p:sp>
      <p:sp>
        <p:nvSpPr>
          <p:cNvPr id="38" name="Rounded Rectangle 37"/>
          <p:cNvSpPr/>
          <p:nvPr/>
        </p:nvSpPr>
        <p:spPr>
          <a:xfrm>
            <a:off x="8613648" y="5006340"/>
            <a:ext cx="438912"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12</a:t>
            </a:r>
          </a:p>
        </p:txBody>
      </p:sp>
      <p:sp>
        <p:nvSpPr>
          <p:cNvPr id="39" name="TextBox 38"/>
          <p:cNvSpPr txBox="1"/>
          <p:nvPr/>
        </p:nvSpPr>
        <p:spPr>
          <a:xfrm>
            <a:off x="9125712" y="4997196"/>
            <a:ext cx="2331720" cy="265176"/>
          </a:xfrm>
          <a:prstGeom prst="rect">
            <a:avLst/>
          </a:prstGeom>
          <a:noFill/>
        </p:spPr>
        <p:txBody>
          <a:bodyPr wrap="square" lIns="0" tIns="0" rIns="0" bIns="0" anchor="ctr">
            <a:spAutoFit/>
          </a:bodyPr>
          <a:lstStyle/>
          <a:p>
            <a:pPr algn="l"/>
            <a:r>
              <a:rPr sz="844" b="0" i="0">
                <a:solidFill>
                  <a:srgbClr val="2F445D"/>
                </a:solidFill>
                <a:latin typeface="Noto Sans"/>
              </a:rPr>
              <a:t>Szerszámfelügyelet</a:t>
            </a:r>
          </a:p>
        </p:txBody>
      </p:sp>
      <p:sp>
        <p:nvSpPr>
          <p:cNvPr id="40" name="Rounded Rectangle 39"/>
          <p:cNvSpPr/>
          <p:nvPr/>
        </p:nvSpPr>
        <p:spPr>
          <a:xfrm>
            <a:off x="8613648" y="5303520"/>
            <a:ext cx="438912"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13</a:t>
            </a:r>
          </a:p>
        </p:txBody>
      </p:sp>
      <p:sp>
        <p:nvSpPr>
          <p:cNvPr id="41" name="TextBox 40"/>
          <p:cNvSpPr txBox="1"/>
          <p:nvPr/>
        </p:nvSpPr>
        <p:spPr>
          <a:xfrm>
            <a:off x="9125712" y="5294376"/>
            <a:ext cx="2331720" cy="265176"/>
          </a:xfrm>
          <a:prstGeom prst="rect">
            <a:avLst/>
          </a:prstGeom>
          <a:noFill/>
        </p:spPr>
        <p:txBody>
          <a:bodyPr wrap="square" lIns="0" tIns="0" rIns="0" bIns="0" anchor="ctr">
            <a:spAutoFit/>
          </a:bodyPr>
          <a:lstStyle/>
          <a:p>
            <a:pPr algn="l"/>
            <a:r>
              <a:rPr sz="844" b="0" i="0">
                <a:solidFill>
                  <a:srgbClr val="2F445D"/>
                </a:solidFill>
                <a:latin typeface="Noto Sans"/>
              </a:rPr>
              <a:t>Szerszámmérő</a:t>
            </a:r>
          </a:p>
        </p:txBody>
      </p:sp>
      <p:sp>
        <p:nvSpPr>
          <p:cNvPr id="42" name="Rounded Rectangle 41"/>
          <p:cNvSpPr/>
          <p:nvPr/>
        </p:nvSpPr>
        <p:spPr>
          <a:xfrm>
            <a:off x="8613648" y="5600700"/>
            <a:ext cx="438912" cy="246888"/>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14</a:t>
            </a:r>
          </a:p>
        </p:txBody>
      </p:sp>
      <p:sp>
        <p:nvSpPr>
          <p:cNvPr id="43" name="TextBox 42"/>
          <p:cNvSpPr txBox="1"/>
          <p:nvPr/>
        </p:nvSpPr>
        <p:spPr>
          <a:xfrm>
            <a:off x="9125712" y="5591556"/>
            <a:ext cx="2331720" cy="265176"/>
          </a:xfrm>
          <a:prstGeom prst="rect">
            <a:avLst/>
          </a:prstGeom>
          <a:noFill/>
        </p:spPr>
        <p:txBody>
          <a:bodyPr wrap="square" lIns="0" tIns="0" rIns="0" bIns="0" anchor="ctr">
            <a:spAutoFit/>
          </a:bodyPr>
          <a:lstStyle/>
          <a:p>
            <a:pPr algn="l"/>
            <a:r>
              <a:rPr sz="844" b="0" i="0">
                <a:solidFill>
                  <a:srgbClr val="2F445D"/>
                </a:solidFill>
                <a:latin typeface="Noto Sans"/>
              </a:rPr>
              <a:t>Munkadarabmérő</a:t>
            </a:r>
          </a:p>
        </p:txBody>
      </p:sp>
      <p:sp>
        <p:nvSpPr>
          <p:cNvPr id="44" name="Rounded Rectangle 43"/>
          <p:cNvSpPr/>
          <p:nvPr/>
        </p:nvSpPr>
        <p:spPr>
          <a:xfrm>
            <a:off x="7095744" y="2432304"/>
            <a:ext cx="384048"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1</a:t>
            </a:r>
          </a:p>
        </p:txBody>
      </p:sp>
      <p:cxnSp>
        <p:nvCxnSpPr>
          <p:cNvPr id="45" name="Connector 44"/>
          <p:cNvCxnSpPr/>
          <p:nvPr/>
        </p:nvCxnSpPr>
        <p:spPr>
          <a:xfrm flipH="1">
            <a:off x="6647688" y="2564892"/>
            <a:ext cx="640080" cy="105156"/>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46" name="Rounded Rectangle 45"/>
          <p:cNvSpPr/>
          <p:nvPr/>
        </p:nvSpPr>
        <p:spPr>
          <a:xfrm>
            <a:off x="4718304" y="4434840"/>
            <a:ext cx="384048"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2</a:t>
            </a:r>
          </a:p>
        </p:txBody>
      </p:sp>
      <p:cxnSp>
        <p:nvCxnSpPr>
          <p:cNvPr id="47" name="Connector 46"/>
          <p:cNvCxnSpPr/>
          <p:nvPr/>
        </p:nvCxnSpPr>
        <p:spPr>
          <a:xfrm flipV="1">
            <a:off x="4910328" y="3931920"/>
            <a:ext cx="960120" cy="635507"/>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48" name="Rounded Rectangle 47"/>
          <p:cNvSpPr/>
          <p:nvPr/>
        </p:nvSpPr>
        <p:spPr>
          <a:xfrm>
            <a:off x="7150608" y="1993392"/>
            <a:ext cx="384048"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3</a:t>
            </a:r>
          </a:p>
        </p:txBody>
      </p:sp>
      <p:cxnSp>
        <p:nvCxnSpPr>
          <p:cNvPr id="49" name="Connector 48"/>
          <p:cNvCxnSpPr/>
          <p:nvPr/>
        </p:nvCxnSpPr>
        <p:spPr>
          <a:xfrm flipH="1">
            <a:off x="6455664" y="2125980"/>
            <a:ext cx="886968" cy="178308"/>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50" name="Rounded Rectangle 49"/>
          <p:cNvSpPr/>
          <p:nvPr/>
        </p:nvSpPr>
        <p:spPr>
          <a:xfrm>
            <a:off x="1783080" y="1773936"/>
            <a:ext cx="384048"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4</a:t>
            </a:r>
          </a:p>
        </p:txBody>
      </p:sp>
      <p:cxnSp>
        <p:nvCxnSpPr>
          <p:cNvPr id="51" name="Connector 50"/>
          <p:cNvCxnSpPr/>
          <p:nvPr/>
        </p:nvCxnSpPr>
        <p:spPr>
          <a:xfrm>
            <a:off x="1975104" y="1906524"/>
            <a:ext cx="1042416" cy="123444"/>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52" name="Rounded Rectangle 51"/>
          <p:cNvSpPr/>
          <p:nvPr/>
        </p:nvSpPr>
        <p:spPr>
          <a:xfrm>
            <a:off x="4133087" y="1755648"/>
            <a:ext cx="384048"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5</a:t>
            </a:r>
          </a:p>
        </p:txBody>
      </p:sp>
      <p:cxnSp>
        <p:nvCxnSpPr>
          <p:cNvPr id="53" name="Connector 52"/>
          <p:cNvCxnSpPr/>
          <p:nvPr/>
        </p:nvCxnSpPr>
        <p:spPr>
          <a:xfrm flipH="1">
            <a:off x="4178808" y="1888236"/>
            <a:ext cx="146304" cy="489204"/>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54" name="Rounded Rectangle 53"/>
          <p:cNvSpPr/>
          <p:nvPr/>
        </p:nvSpPr>
        <p:spPr>
          <a:xfrm>
            <a:off x="7114032" y="2834640"/>
            <a:ext cx="384048"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6</a:t>
            </a:r>
          </a:p>
        </p:txBody>
      </p:sp>
      <p:cxnSp>
        <p:nvCxnSpPr>
          <p:cNvPr id="55" name="Connector 54"/>
          <p:cNvCxnSpPr/>
          <p:nvPr/>
        </p:nvCxnSpPr>
        <p:spPr>
          <a:xfrm flipH="1" flipV="1">
            <a:off x="6217920" y="2788920"/>
            <a:ext cx="1088136" cy="178308"/>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56" name="Rounded Rectangle 55"/>
          <p:cNvSpPr/>
          <p:nvPr/>
        </p:nvSpPr>
        <p:spPr>
          <a:xfrm>
            <a:off x="1188720" y="4261104"/>
            <a:ext cx="384048"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7</a:t>
            </a:r>
          </a:p>
        </p:txBody>
      </p:sp>
      <p:cxnSp>
        <p:nvCxnSpPr>
          <p:cNvPr id="57" name="Connector 56"/>
          <p:cNvCxnSpPr/>
          <p:nvPr/>
        </p:nvCxnSpPr>
        <p:spPr>
          <a:xfrm flipV="1">
            <a:off x="1380744" y="4325112"/>
            <a:ext cx="1024128" cy="68580"/>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58" name="Rounded Rectangle 57"/>
          <p:cNvSpPr/>
          <p:nvPr/>
        </p:nvSpPr>
        <p:spPr>
          <a:xfrm>
            <a:off x="4892040" y="4754880"/>
            <a:ext cx="384048"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8</a:t>
            </a:r>
          </a:p>
        </p:txBody>
      </p:sp>
      <p:cxnSp>
        <p:nvCxnSpPr>
          <p:cNvPr id="59" name="Connector 58"/>
          <p:cNvCxnSpPr/>
          <p:nvPr/>
        </p:nvCxnSpPr>
        <p:spPr>
          <a:xfrm flipV="1">
            <a:off x="5084064" y="4261104"/>
            <a:ext cx="530352" cy="626364"/>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60" name="Rounded Rectangle 59"/>
          <p:cNvSpPr/>
          <p:nvPr/>
        </p:nvSpPr>
        <p:spPr>
          <a:xfrm>
            <a:off x="6812280" y="3822191"/>
            <a:ext cx="384048"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9</a:t>
            </a:r>
          </a:p>
        </p:txBody>
      </p:sp>
      <p:cxnSp>
        <p:nvCxnSpPr>
          <p:cNvPr id="61" name="Connector 60"/>
          <p:cNvCxnSpPr/>
          <p:nvPr/>
        </p:nvCxnSpPr>
        <p:spPr>
          <a:xfrm flipH="1" flipV="1">
            <a:off x="6327648" y="3063240"/>
            <a:ext cx="676656" cy="891539"/>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62" name="Rounded Rectangle 61"/>
          <p:cNvSpPr/>
          <p:nvPr/>
        </p:nvSpPr>
        <p:spPr>
          <a:xfrm>
            <a:off x="7662672" y="2633472"/>
            <a:ext cx="438912"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10</a:t>
            </a:r>
          </a:p>
        </p:txBody>
      </p:sp>
      <p:cxnSp>
        <p:nvCxnSpPr>
          <p:cNvPr id="63" name="Connector 62"/>
          <p:cNvCxnSpPr/>
          <p:nvPr/>
        </p:nvCxnSpPr>
        <p:spPr>
          <a:xfrm flipH="1">
            <a:off x="7644383" y="2766060"/>
            <a:ext cx="237745" cy="361188"/>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64" name="Rounded Rectangle 63"/>
          <p:cNvSpPr/>
          <p:nvPr/>
        </p:nvSpPr>
        <p:spPr>
          <a:xfrm>
            <a:off x="7662672" y="5285232"/>
            <a:ext cx="438912"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11</a:t>
            </a:r>
          </a:p>
        </p:txBody>
      </p:sp>
      <p:cxnSp>
        <p:nvCxnSpPr>
          <p:cNvPr id="65" name="Connector 64"/>
          <p:cNvCxnSpPr/>
          <p:nvPr/>
        </p:nvCxnSpPr>
        <p:spPr>
          <a:xfrm flipH="1" flipV="1">
            <a:off x="7662672" y="4846320"/>
            <a:ext cx="219456" cy="571500"/>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66" name="Rounded Rectangle 65"/>
          <p:cNvSpPr/>
          <p:nvPr/>
        </p:nvSpPr>
        <p:spPr>
          <a:xfrm>
            <a:off x="4443984" y="3054096"/>
            <a:ext cx="438912"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12</a:t>
            </a:r>
          </a:p>
        </p:txBody>
      </p:sp>
      <p:cxnSp>
        <p:nvCxnSpPr>
          <p:cNvPr id="67" name="Connector 66"/>
          <p:cNvCxnSpPr/>
          <p:nvPr/>
        </p:nvCxnSpPr>
        <p:spPr>
          <a:xfrm flipV="1">
            <a:off x="4663440" y="2761488"/>
            <a:ext cx="411480" cy="425196"/>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68" name="Rounded Rectangle 67"/>
          <p:cNvSpPr/>
          <p:nvPr/>
        </p:nvSpPr>
        <p:spPr>
          <a:xfrm>
            <a:off x="5285232" y="3675887"/>
            <a:ext cx="438912"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13</a:t>
            </a:r>
          </a:p>
        </p:txBody>
      </p:sp>
      <p:cxnSp>
        <p:nvCxnSpPr>
          <p:cNvPr id="69" name="Connector 68"/>
          <p:cNvCxnSpPr/>
          <p:nvPr/>
        </p:nvCxnSpPr>
        <p:spPr>
          <a:xfrm flipV="1">
            <a:off x="5504688" y="3703320"/>
            <a:ext cx="301752" cy="105155"/>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70" name="Rounded Rectangle 69"/>
          <p:cNvSpPr/>
          <p:nvPr/>
        </p:nvSpPr>
        <p:spPr>
          <a:xfrm>
            <a:off x="6839712" y="3364992"/>
            <a:ext cx="438912" cy="265176"/>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14</a:t>
            </a:r>
          </a:p>
        </p:txBody>
      </p:sp>
      <p:cxnSp>
        <p:nvCxnSpPr>
          <p:cNvPr id="71" name="Connector 70"/>
          <p:cNvCxnSpPr/>
          <p:nvPr/>
        </p:nvCxnSpPr>
        <p:spPr>
          <a:xfrm flipH="1" flipV="1">
            <a:off x="6382512" y="3474720"/>
            <a:ext cx="676656" cy="22860"/>
          </a:xfrm>
          <a:prstGeom prst="line">
            <a:avLst/>
          </a:prstGeom>
          <a:ln w="12700">
            <a:solidFill>
              <a:srgbClr val="4A94C8"/>
            </a:solidFill>
          </a:ln>
        </p:spPr>
        <p:style>
          <a:lnRef idx="2">
            <a:schemeClr val="accent1"/>
          </a:lnRef>
          <a:fillRef idx="0">
            <a:schemeClr val="accent1"/>
          </a:fillRef>
          <a:effectRef idx="1">
            <a:schemeClr val="accent1"/>
          </a:effectRef>
          <a:fontRef idx="minor">
            <a:schemeClr val="tx1"/>
          </a:fontRef>
        </p:style>
      </p:cxnSp>
      <p:sp>
        <p:nvSpPr>
          <p:cNvPr id="72" name="Dia számának helye 71">
            <a:extLst>
              <a:ext uri="{FF2B5EF4-FFF2-40B4-BE49-F238E27FC236}">
                <a16:creationId xmlns:a16="http://schemas.microsoft.com/office/drawing/2014/main" id="{1852B48A-524D-2571-00B0-828EC4002E83}"/>
              </a:ext>
            </a:extLst>
          </p:cNvPr>
          <p:cNvSpPr>
            <a:spLocks noGrp="1"/>
          </p:cNvSpPr>
          <p:nvPr>
            <p:ph type="sldNum" sz="quarter" idx="12"/>
          </p:nvPr>
        </p:nvSpPr>
        <p:spPr/>
        <p:txBody>
          <a:bodyPr/>
          <a:lstStyle/>
          <a:p>
            <a:fld id="{C1FF6DA9-008F-8B48-92A6-B652298478BF}"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50292"/>
          </a:xfrm>
          <a:prstGeom prst="rect">
            <a:avLst/>
          </a:prstGeom>
          <a:solidFill>
            <a:srgbClr val="006F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38912" y="100584"/>
            <a:ext cx="3840480" cy="164592"/>
          </a:xfrm>
          <a:prstGeom prst="rect">
            <a:avLst/>
          </a:prstGeom>
          <a:noFill/>
        </p:spPr>
        <p:txBody>
          <a:bodyPr wrap="square" lIns="0" tIns="0" rIns="0" bIns="0" anchor="ctr">
            <a:spAutoFit/>
          </a:bodyPr>
          <a:lstStyle/>
          <a:p>
            <a:pPr algn="l"/>
            <a:r>
              <a:rPr sz="850" b="1" i="0">
                <a:solidFill>
                  <a:srgbClr val="65788E"/>
                </a:solidFill>
                <a:latin typeface="Noto Sans"/>
              </a:rPr>
              <a:t>SZÁMÍTÓGÉPES GYÁRTÁSIRÁNYÍTÁS</a:t>
            </a:r>
          </a:p>
        </p:txBody>
      </p:sp>
      <p:sp>
        <p:nvSpPr>
          <p:cNvPr id="4" name="TextBox 3"/>
          <p:cNvSpPr txBox="1"/>
          <p:nvPr/>
        </p:nvSpPr>
        <p:spPr>
          <a:xfrm>
            <a:off x="9857232" y="100584"/>
            <a:ext cx="1874519" cy="164592"/>
          </a:xfrm>
          <a:prstGeom prst="rect">
            <a:avLst/>
          </a:prstGeom>
          <a:noFill/>
        </p:spPr>
        <p:txBody>
          <a:bodyPr wrap="square" lIns="0" tIns="0" rIns="0" bIns="0" anchor="ctr">
            <a:spAutoFit/>
          </a:bodyPr>
          <a:lstStyle/>
          <a:p>
            <a:pPr algn="r"/>
            <a:r>
              <a:rPr sz="850" b="1" i="0">
                <a:solidFill>
                  <a:srgbClr val="65788E"/>
                </a:solidFill>
                <a:latin typeface="Noto Sans"/>
              </a:rPr>
              <a:t>NC PROGRAMOZÁS</a:t>
            </a:r>
          </a:p>
        </p:txBody>
      </p:sp>
      <p:sp>
        <p:nvSpPr>
          <p:cNvPr id="5" name="TextBox 4"/>
          <p:cNvSpPr txBox="1"/>
          <p:nvPr/>
        </p:nvSpPr>
        <p:spPr>
          <a:xfrm>
            <a:off x="438912" y="292608"/>
            <a:ext cx="10789920" cy="384048"/>
          </a:xfrm>
          <a:prstGeom prst="rect">
            <a:avLst/>
          </a:prstGeom>
          <a:noFill/>
        </p:spPr>
        <p:txBody>
          <a:bodyPr wrap="square" lIns="0" tIns="0" rIns="0" bIns="0" anchor="ctr">
            <a:spAutoFit/>
          </a:bodyPr>
          <a:lstStyle/>
          <a:p>
            <a:pPr algn="l"/>
            <a:r>
              <a:rPr sz="2200" b="1" i="0">
                <a:solidFill>
                  <a:srgbClr val="0F274E"/>
                </a:solidFill>
                <a:latin typeface="Noto Sans"/>
              </a:rPr>
              <a:t>A számjegyvezérlésű szerszámgép gépi funkciói</a:t>
            </a:r>
          </a:p>
        </p:txBody>
      </p:sp>
      <p:sp>
        <p:nvSpPr>
          <p:cNvPr id="6" name="TextBox 5"/>
          <p:cNvSpPr txBox="1"/>
          <p:nvPr/>
        </p:nvSpPr>
        <p:spPr>
          <a:xfrm>
            <a:off x="448056" y="685800"/>
            <a:ext cx="10789920" cy="246888"/>
          </a:xfrm>
          <a:prstGeom prst="rect">
            <a:avLst/>
          </a:prstGeom>
          <a:noFill/>
        </p:spPr>
        <p:txBody>
          <a:bodyPr wrap="square" lIns="0" tIns="0" rIns="0" bIns="0" anchor="ctr">
            <a:spAutoFit/>
          </a:bodyPr>
          <a:lstStyle/>
          <a:p>
            <a:pPr algn="l"/>
            <a:r>
              <a:rPr sz="1220" b="0" i="0">
                <a:solidFill>
                  <a:srgbClr val="65788E"/>
                </a:solidFill>
                <a:latin typeface="Noto Sans"/>
              </a:rPr>
              <a:t>A 14 funkció részletes leírása</a:t>
            </a:r>
          </a:p>
        </p:txBody>
      </p:sp>
      <p:sp>
        <p:nvSpPr>
          <p:cNvPr id="7" name="Rectangle 6"/>
          <p:cNvSpPr/>
          <p:nvPr/>
        </p:nvSpPr>
        <p:spPr>
          <a:xfrm>
            <a:off x="438912" y="982980"/>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38912" y="6300216"/>
            <a:ext cx="11292840" cy="10972"/>
          </a:xfrm>
          <a:prstGeom prst="rect">
            <a:avLst/>
          </a:prstGeom>
          <a:solidFill>
            <a:srgbClr val="D2DC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502920" y="1152144"/>
            <a:ext cx="5440680" cy="667512"/>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594360" y="1252728"/>
            <a:ext cx="384048"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1</a:t>
            </a:r>
          </a:p>
        </p:txBody>
      </p:sp>
      <p:sp>
        <p:nvSpPr>
          <p:cNvPr id="13" name="TextBox 12"/>
          <p:cNvSpPr txBox="1"/>
          <p:nvPr/>
        </p:nvSpPr>
        <p:spPr>
          <a:xfrm>
            <a:off x="1106424" y="1216152"/>
            <a:ext cx="4745736" cy="192024"/>
          </a:xfrm>
          <a:prstGeom prst="rect">
            <a:avLst/>
          </a:prstGeom>
          <a:noFill/>
        </p:spPr>
        <p:txBody>
          <a:bodyPr wrap="square" lIns="0" tIns="0" rIns="0" bIns="0" anchor="t">
            <a:spAutoFit/>
          </a:bodyPr>
          <a:lstStyle/>
          <a:p>
            <a:pPr algn="l"/>
            <a:r>
              <a:rPr sz="919" b="1" i="0">
                <a:solidFill>
                  <a:srgbClr val="0F274E"/>
                </a:solidFill>
                <a:latin typeface="Noto Sans"/>
              </a:rPr>
              <a:t>Szerszám főorsó forgás.</a:t>
            </a:r>
          </a:p>
        </p:txBody>
      </p:sp>
      <p:sp>
        <p:nvSpPr>
          <p:cNvPr id="14" name="TextBox 13"/>
          <p:cNvSpPr txBox="1"/>
          <p:nvPr/>
        </p:nvSpPr>
        <p:spPr>
          <a:xfrm>
            <a:off x="1106424" y="1408176"/>
            <a:ext cx="4745736" cy="374904"/>
          </a:xfrm>
          <a:prstGeom prst="rect">
            <a:avLst/>
          </a:prstGeom>
          <a:noFill/>
        </p:spPr>
        <p:txBody>
          <a:bodyPr wrap="square" lIns="0" tIns="0" rIns="0" bIns="0" anchor="t">
            <a:spAutoFit/>
          </a:bodyPr>
          <a:lstStyle/>
          <a:p>
            <a:pPr algn="l"/>
            <a:r>
              <a:rPr sz="800" b="0" i="0">
                <a:solidFill>
                  <a:srgbClr val="2F445D"/>
                </a:solidFill>
                <a:latin typeface="Noto Sans"/>
              </a:rPr>
              <a:t>A forgácsoló főmozgás előállítója. Fokozat nélküli NC fordulat szabályzás. Teljesítmény, nyomaték-tartomány váltó fokozatos hajtómű. NC logikai vezérlés.</a:t>
            </a:r>
          </a:p>
        </p:txBody>
      </p:sp>
      <p:sp>
        <p:nvSpPr>
          <p:cNvPr id="15" name="Rounded Rectangle 14"/>
          <p:cNvSpPr/>
          <p:nvPr/>
        </p:nvSpPr>
        <p:spPr>
          <a:xfrm>
            <a:off x="502920" y="1869948"/>
            <a:ext cx="5440680" cy="667512"/>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594360" y="1970531"/>
            <a:ext cx="384048"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2</a:t>
            </a:r>
          </a:p>
        </p:txBody>
      </p:sp>
      <p:sp>
        <p:nvSpPr>
          <p:cNvPr id="17" name="TextBox 16"/>
          <p:cNvSpPr txBox="1"/>
          <p:nvPr/>
        </p:nvSpPr>
        <p:spPr>
          <a:xfrm>
            <a:off x="1106424" y="1933955"/>
            <a:ext cx="4745736" cy="192024"/>
          </a:xfrm>
          <a:prstGeom prst="rect">
            <a:avLst/>
          </a:prstGeom>
          <a:noFill/>
        </p:spPr>
        <p:txBody>
          <a:bodyPr wrap="square" lIns="0" tIns="0" rIns="0" bIns="0" anchor="t">
            <a:spAutoFit/>
          </a:bodyPr>
          <a:lstStyle/>
          <a:p>
            <a:pPr algn="l"/>
            <a:r>
              <a:rPr sz="919" b="1" i="0">
                <a:solidFill>
                  <a:srgbClr val="0F274E"/>
                </a:solidFill>
                <a:latin typeface="Noto Sans"/>
              </a:rPr>
              <a:t>Négy szabadságfokú helyzetszabályozott szánrendszer.</a:t>
            </a:r>
          </a:p>
        </p:txBody>
      </p:sp>
      <p:sp>
        <p:nvSpPr>
          <p:cNvPr id="18" name="TextBox 17"/>
          <p:cNvSpPr txBox="1"/>
          <p:nvPr/>
        </p:nvSpPr>
        <p:spPr>
          <a:xfrm>
            <a:off x="1106424" y="2125980"/>
            <a:ext cx="4745736" cy="374904"/>
          </a:xfrm>
          <a:prstGeom prst="rect">
            <a:avLst/>
          </a:prstGeom>
          <a:noFill/>
        </p:spPr>
        <p:txBody>
          <a:bodyPr wrap="square" lIns="0" tIns="0" rIns="0" bIns="0" anchor="t">
            <a:spAutoFit/>
          </a:bodyPr>
          <a:lstStyle/>
          <a:p>
            <a:pPr algn="l"/>
            <a:r>
              <a:rPr sz="800" b="0" i="0">
                <a:solidFill>
                  <a:srgbClr val="2F445D"/>
                </a:solidFill>
                <a:latin typeface="Noto Sans"/>
              </a:rPr>
              <a:t>A tengelyek: X, Y, Z, B. A szerszám, munkadarabhoz viszonyított eltoló mozgásainak előállítása. Forgácsoló mellékmozgás. NC pályavezérlés.</a:t>
            </a:r>
          </a:p>
        </p:txBody>
      </p:sp>
      <p:sp>
        <p:nvSpPr>
          <p:cNvPr id="19" name="Rounded Rectangle 18"/>
          <p:cNvSpPr/>
          <p:nvPr/>
        </p:nvSpPr>
        <p:spPr>
          <a:xfrm>
            <a:off x="502920" y="2587752"/>
            <a:ext cx="5440680" cy="493776"/>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594360" y="2688336"/>
            <a:ext cx="384048"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3</a:t>
            </a:r>
          </a:p>
        </p:txBody>
      </p:sp>
      <p:sp>
        <p:nvSpPr>
          <p:cNvPr id="21" name="TextBox 20"/>
          <p:cNvSpPr txBox="1"/>
          <p:nvPr/>
        </p:nvSpPr>
        <p:spPr>
          <a:xfrm>
            <a:off x="1106424" y="2651760"/>
            <a:ext cx="4745736" cy="192024"/>
          </a:xfrm>
          <a:prstGeom prst="rect">
            <a:avLst/>
          </a:prstGeom>
          <a:noFill/>
        </p:spPr>
        <p:txBody>
          <a:bodyPr wrap="square" lIns="0" tIns="0" rIns="0" bIns="0" anchor="t">
            <a:spAutoFit/>
          </a:bodyPr>
          <a:lstStyle/>
          <a:p>
            <a:pPr algn="l"/>
            <a:r>
              <a:rPr sz="919" b="1" i="0">
                <a:solidFill>
                  <a:srgbClr val="0F274E"/>
                </a:solidFill>
                <a:latin typeface="Noto Sans"/>
              </a:rPr>
              <a:t>Főorsó helyzet váltás.</a:t>
            </a:r>
          </a:p>
        </p:txBody>
      </p:sp>
      <p:sp>
        <p:nvSpPr>
          <p:cNvPr id="22" name="TextBox 21"/>
          <p:cNvSpPr txBox="1"/>
          <p:nvPr/>
        </p:nvSpPr>
        <p:spPr>
          <a:xfrm>
            <a:off x="1106424" y="2843784"/>
            <a:ext cx="4745736" cy="201168"/>
          </a:xfrm>
          <a:prstGeom prst="rect">
            <a:avLst/>
          </a:prstGeom>
          <a:noFill/>
        </p:spPr>
        <p:txBody>
          <a:bodyPr wrap="square" lIns="0" tIns="0" rIns="0" bIns="0" anchor="t">
            <a:spAutoFit/>
          </a:bodyPr>
          <a:lstStyle/>
          <a:p>
            <a:pPr algn="l"/>
            <a:r>
              <a:rPr sz="800" b="0" i="0">
                <a:solidFill>
                  <a:srgbClr val="2F445D"/>
                </a:solidFill>
                <a:latin typeface="Noto Sans"/>
              </a:rPr>
              <a:t>Kéthelyzetű speciális hajtómű, rögzítő rendszerrel. PLC logikai vezérlés.</a:t>
            </a:r>
          </a:p>
        </p:txBody>
      </p:sp>
      <p:sp>
        <p:nvSpPr>
          <p:cNvPr id="23" name="Rounded Rectangle 22"/>
          <p:cNvSpPr/>
          <p:nvPr/>
        </p:nvSpPr>
        <p:spPr>
          <a:xfrm>
            <a:off x="502920" y="3131820"/>
            <a:ext cx="5440680" cy="603504"/>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594360" y="3232404"/>
            <a:ext cx="384048"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4</a:t>
            </a:r>
          </a:p>
        </p:txBody>
      </p:sp>
      <p:sp>
        <p:nvSpPr>
          <p:cNvPr id="25" name="TextBox 24"/>
          <p:cNvSpPr txBox="1"/>
          <p:nvPr/>
        </p:nvSpPr>
        <p:spPr>
          <a:xfrm>
            <a:off x="1106424" y="3195828"/>
            <a:ext cx="4745736" cy="192024"/>
          </a:xfrm>
          <a:prstGeom prst="rect">
            <a:avLst/>
          </a:prstGeom>
          <a:noFill/>
        </p:spPr>
        <p:txBody>
          <a:bodyPr wrap="square" lIns="0" tIns="0" rIns="0" bIns="0" anchor="t">
            <a:spAutoFit/>
          </a:bodyPr>
          <a:lstStyle/>
          <a:p>
            <a:pPr algn="l"/>
            <a:r>
              <a:rPr sz="919" b="1" i="0">
                <a:solidFill>
                  <a:srgbClr val="0F274E"/>
                </a:solidFill>
                <a:latin typeface="Noto Sans"/>
              </a:rPr>
              <a:t>Szerszámtár kezelő robot.</a:t>
            </a:r>
          </a:p>
        </p:txBody>
      </p:sp>
      <p:sp>
        <p:nvSpPr>
          <p:cNvPr id="26" name="TextBox 25"/>
          <p:cNvSpPr txBox="1"/>
          <p:nvPr/>
        </p:nvSpPr>
        <p:spPr>
          <a:xfrm>
            <a:off x="1106424" y="3387852"/>
            <a:ext cx="4745736" cy="310896"/>
          </a:xfrm>
          <a:prstGeom prst="rect">
            <a:avLst/>
          </a:prstGeom>
          <a:noFill/>
        </p:spPr>
        <p:txBody>
          <a:bodyPr wrap="square" lIns="0" tIns="0" rIns="0" bIns="0" anchor="t">
            <a:spAutoFit/>
          </a:bodyPr>
          <a:lstStyle/>
          <a:p>
            <a:pPr algn="l"/>
            <a:r>
              <a:rPr sz="800" b="0" i="0">
                <a:solidFill>
                  <a:srgbClr val="2F445D"/>
                </a:solidFill>
                <a:latin typeface="Noto Sans"/>
              </a:rPr>
              <a:t>Három szabadságfokú helyzetszabályozott szánrendszer. A tengelyek U, V, W. NC pontvezérlés.</a:t>
            </a:r>
          </a:p>
        </p:txBody>
      </p:sp>
      <p:sp>
        <p:nvSpPr>
          <p:cNvPr id="27" name="Rounded Rectangle 26"/>
          <p:cNvSpPr/>
          <p:nvPr/>
        </p:nvSpPr>
        <p:spPr>
          <a:xfrm>
            <a:off x="502920" y="3785616"/>
            <a:ext cx="5440680" cy="603504"/>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ounded Rectangle 27"/>
          <p:cNvSpPr/>
          <p:nvPr/>
        </p:nvSpPr>
        <p:spPr>
          <a:xfrm>
            <a:off x="594360" y="3886200"/>
            <a:ext cx="384048"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5</a:t>
            </a:r>
          </a:p>
        </p:txBody>
      </p:sp>
      <p:sp>
        <p:nvSpPr>
          <p:cNvPr id="29" name="TextBox 28"/>
          <p:cNvSpPr txBox="1"/>
          <p:nvPr/>
        </p:nvSpPr>
        <p:spPr>
          <a:xfrm>
            <a:off x="1106424" y="3849624"/>
            <a:ext cx="4745736" cy="192024"/>
          </a:xfrm>
          <a:prstGeom prst="rect">
            <a:avLst/>
          </a:prstGeom>
          <a:noFill/>
        </p:spPr>
        <p:txBody>
          <a:bodyPr wrap="square" lIns="0" tIns="0" rIns="0" bIns="0" anchor="t">
            <a:spAutoFit/>
          </a:bodyPr>
          <a:lstStyle/>
          <a:p>
            <a:pPr algn="l"/>
            <a:r>
              <a:rPr sz="919" b="1" i="0">
                <a:solidFill>
                  <a:srgbClr val="0F274E"/>
                </a:solidFill>
                <a:latin typeface="Noto Sans"/>
              </a:rPr>
              <a:t>Szerszámcserélő manipulátor.</a:t>
            </a:r>
          </a:p>
        </p:txBody>
      </p:sp>
      <p:sp>
        <p:nvSpPr>
          <p:cNvPr id="30" name="TextBox 29"/>
          <p:cNvSpPr txBox="1"/>
          <p:nvPr/>
        </p:nvSpPr>
        <p:spPr>
          <a:xfrm>
            <a:off x="1106424" y="4041648"/>
            <a:ext cx="4745736" cy="310896"/>
          </a:xfrm>
          <a:prstGeom prst="rect">
            <a:avLst/>
          </a:prstGeom>
          <a:noFill/>
        </p:spPr>
        <p:txBody>
          <a:bodyPr wrap="square" lIns="0" tIns="0" rIns="0" bIns="0" anchor="t">
            <a:spAutoFit/>
          </a:bodyPr>
          <a:lstStyle/>
          <a:p>
            <a:pPr algn="l"/>
            <a:r>
              <a:rPr sz="800" b="0" i="0">
                <a:solidFill>
                  <a:srgbClr val="2F445D"/>
                </a:solidFill>
                <a:latin typeface="Noto Sans"/>
              </a:rPr>
              <a:t>Három szabadságfokú programvezérelhető mechanizmus. A tengelyek: E, F, G. PLC logikai vezérlés.</a:t>
            </a:r>
          </a:p>
        </p:txBody>
      </p:sp>
      <p:sp>
        <p:nvSpPr>
          <p:cNvPr id="31" name="Rounded Rectangle 30"/>
          <p:cNvSpPr/>
          <p:nvPr/>
        </p:nvSpPr>
        <p:spPr>
          <a:xfrm>
            <a:off x="502920" y="4439412"/>
            <a:ext cx="5440680" cy="493776"/>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ounded Rectangle 31"/>
          <p:cNvSpPr/>
          <p:nvPr/>
        </p:nvSpPr>
        <p:spPr>
          <a:xfrm>
            <a:off x="594360" y="4539996"/>
            <a:ext cx="384048"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6</a:t>
            </a:r>
          </a:p>
        </p:txBody>
      </p:sp>
      <p:sp>
        <p:nvSpPr>
          <p:cNvPr id="33" name="TextBox 32"/>
          <p:cNvSpPr txBox="1"/>
          <p:nvPr/>
        </p:nvSpPr>
        <p:spPr>
          <a:xfrm>
            <a:off x="1106424" y="4503420"/>
            <a:ext cx="4745736" cy="192024"/>
          </a:xfrm>
          <a:prstGeom prst="rect">
            <a:avLst/>
          </a:prstGeom>
          <a:noFill/>
        </p:spPr>
        <p:txBody>
          <a:bodyPr wrap="square" lIns="0" tIns="0" rIns="0" bIns="0" anchor="t">
            <a:spAutoFit/>
          </a:bodyPr>
          <a:lstStyle/>
          <a:p>
            <a:pPr algn="l"/>
            <a:r>
              <a:rPr sz="919" b="1" i="0">
                <a:solidFill>
                  <a:srgbClr val="0F274E"/>
                </a:solidFill>
                <a:latin typeface="Noto Sans"/>
              </a:rPr>
              <a:t>Szerszámrögzítő mechanizmus.</a:t>
            </a:r>
          </a:p>
        </p:txBody>
      </p:sp>
      <p:sp>
        <p:nvSpPr>
          <p:cNvPr id="34" name="TextBox 33"/>
          <p:cNvSpPr txBox="1"/>
          <p:nvPr/>
        </p:nvSpPr>
        <p:spPr>
          <a:xfrm>
            <a:off x="1106424" y="4695444"/>
            <a:ext cx="4745736" cy="201168"/>
          </a:xfrm>
          <a:prstGeom prst="rect">
            <a:avLst/>
          </a:prstGeom>
          <a:noFill/>
        </p:spPr>
        <p:txBody>
          <a:bodyPr wrap="square" lIns="0" tIns="0" rIns="0" bIns="0" anchor="t">
            <a:spAutoFit/>
          </a:bodyPr>
          <a:lstStyle/>
          <a:p>
            <a:pPr algn="l"/>
            <a:r>
              <a:rPr sz="800" b="0" i="0">
                <a:solidFill>
                  <a:srgbClr val="2F445D"/>
                </a:solidFill>
                <a:latin typeface="Noto Sans"/>
              </a:rPr>
              <a:t>Kapcsoló, PLC logikai vezérlés.</a:t>
            </a:r>
          </a:p>
        </p:txBody>
      </p:sp>
      <p:sp>
        <p:nvSpPr>
          <p:cNvPr id="35" name="Rounded Rectangle 34"/>
          <p:cNvSpPr/>
          <p:nvPr/>
        </p:nvSpPr>
        <p:spPr>
          <a:xfrm>
            <a:off x="502920" y="4983480"/>
            <a:ext cx="5440680" cy="493776"/>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ounded Rectangle 35"/>
          <p:cNvSpPr/>
          <p:nvPr/>
        </p:nvSpPr>
        <p:spPr>
          <a:xfrm>
            <a:off x="594360" y="5084064"/>
            <a:ext cx="384048"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7</a:t>
            </a:r>
          </a:p>
        </p:txBody>
      </p:sp>
      <p:sp>
        <p:nvSpPr>
          <p:cNvPr id="37" name="TextBox 36"/>
          <p:cNvSpPr txBox="1"/>
          <p:nvPr/>
        </p:nvSpPr>
        <p:spPr>
          <a:xfrm>
            <a:off x="1106424" y="5047488"/>
            <a:ext cx="4745736" cy="192024"/>
          </a:xfrm>
          <a:prstGeom prst="rect">
            <a:avLst/>
          </a:prstGeom>
          <a:noFill/>
        </p:spPr>
        <p:txBody>
          <a:bodyPr wrap="square" lIns="0" tIns="0" rIns="0" bIns="0" anchor="t">
            <a:spAutoFit/>
          </a:bodyPr>
          <a:lstStyle/>
          <a:p>
            <a:pPr algn="l"/>
            <a:r>
              <a:rPr sz="919" b="1" i="0">
                <a:solidFill>
                  <a:srgbClr val="0F274E"/>
                </a:solidFill>
                <a:latin typeface="Noto Sans"/>
              </a:rPr>
              <a:t>Paletta cserélő mechanizmus.</a:t>
            </a:r>
          </a:p>
        </p:txBody>
      </p:sp>
      <p:sp>
        <p:nvSpPr>
          <p:cNvPr id="38" name="TextBox 37"/>
          <p:cNvSpPr txBox="1"/>
          <p:nvPr/>
        </p:nvSpPr>
        <p:spPr>
          <a:xfrm>
            <a:off x="1106424" y="5239512"/>
            <a:ext cx="4745736" cy="201168"/>
          </a:xfrm>
          <a:prstGeom prst="rect">
            <a:avLst/>
          </a:prstGeom>
          <a:noFill/>
        </p:spPr>
        <p:txBody>
          <a:bodyPr wrap="square" lIns="0" tIns="0" rIns="0" bIns="0" anchor="t">
            <a:spAutoFit/>
          </a:bodyPr>
          <a:lstStyle/>
          <a:p>
            <a:pPr algn="l"/>
            <a:r>
              <a:rPr sz="800" b="0" i="0">
                <a:solidFill>
                  <a:srgbClr val="2F445D"/>
                </a:solidFill>
                <a:latin typeface="Noto Sans"/>
              </a:rPr>
              <a:t>Egyszabadságfokú, PLC programvezérelhető mechanizmus.</a:t>
            </a:r>
          </a:p>
        </p:txBody>
      </p:sp>
      <p:sp>
        <p:nvSpPr>
          <p:cNvPr id="39" name="Rounded Rectangle 38"/>
          <p:cNvSpPr/>
          <p:nvPr/>
        </p:nvSpPr>
        <p:spPr>
          <a:xfrm>
            <a:off x="6144768" y="1152144"/>
            <a:ext cx="5440680" cy="493776"/>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ounded Rectangle 39"/>
          <p:cNvSpPr/>
          <p:nvPr/>
        </p:nvSpPr>
        <p:spPr>
          <a:xfrm>
            <a:off x="6236207" y="1252728"/>
            <a:ext cx="384048"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8</a:t>
            </a:r>
          </a:p>
        </p:txBody>
      </p:sp>
      <p:sp>
        <p:nvSpPr>
          <p:cNvPr id="41" name="TextBox 40"/>
          <p:cNvSpPr txBox="1"/>
          <p:nvPr/>
        </p:nvSpPr>
        <p:spPr>
          <a:xfrm>
            <a:off x="6748272" y="1216152"/>
            <a:ext cx="4745736" cy="192024"/>
          </a:xfrm>
          <a:prstGeom prst="rect">
            <a:avLst/>
          </a:prstGeom>
          <a:noFill/>
        </p:spPr>
        <p:txBody>
          <a:bodyPr wrap="square" lIns="0" tIns="0" rIns="0" bIns="0" anchor="t">
            <a:spAutoFit/>
          </a:bodyPr>
          <a:lstStyle/>
          <a:p>
            <a:pPr algn="l"/>
            <a:r>
              <a:rPr sz="919" b="1" i="0">
                <a:solidFill>
                  <a:srgbClr val="0F274E"/>
                </a:solidFill>
                <a:latin typeface="Noto Sans"/>
              </a:rPr>
              <a:t>Paletta rögzítő mechanizmus.</a:t>
            </a:r>
          </a:p>
        </p:txBody>
      </p:sp>
      <p:sp>
        <p:nvSpPr>
          <p:cNvPr id="42" name="TextBox 41"/>
          <p:cNvSpPr txBox="1"/>
          <p:nvPr/>
        </p:nvSpPr>
        <p:spPr>
          <a:xfrm>
            <a:off x="6748272" y="1408176"/>
            <a:ext cx="4745736" cy="201168"/>
          </a:xfrm>
          <a:prstGeom prst="rect">
            <a:avLst/>
          </a:prstGeom>
          <a:noFill/>
        </p:spPr>
        <p:txBody>
          <a:bodyPr wrap="square" lIns="0" tIns="0" rIns="0" bIns="0" anchor="t">
            <a:spAutoFit/>
          </a:bodyPr>
          <a:lstStyle/>
          <a:p>
            <a:pPr algn="l"/>
            <a:r>
              <a:rPr sz="800" b="0" i="0">
                <a:solidFill>
                  <a:srgbClr val="2F445D"/>
                </a:solidFill>
                <a:latin typeface="Noto Sans"/>
              </a:rPr>
              <a:t>Kapcsoló, PLC logikai vezérlés.</a:t>
            </a:r>
          </a:p>
        </p:txBody>
      </p:sp>
      <p:sp>
        <p:nvSpPr>
          <p:cNvPr id="43" name="Rounded Rectangle 42"/>
          <p:cNvSpPr/>
          <p:nvPr/>
        </p:nvSpPr>
        <p:spPr>
          <a:xfrm>
            <a:off x="6144768" y="1696212"/>
            <a:ext cx="5440680" cy="493776"/>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ounded Rectangle 43"/>
          <p:cNvSpPr/>
          <p:nvPr/>
        </p:nvSpPr>
        <p:spPr>
          <a:xfrm>
            <a:off x="6236207" y="1796796"/>
            <a:ext cx="384048"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60" b="1">
                <a:solidFill>
                  <a:srgbClr val="FFFFFF"/>
                </a:solidFill>
                <a:latin typeface="Noto Sans"/>
              </a:rPr>
              <a:t>9</a:t>
            </a:r>
          </a:p>
        </p:txBody>
      </p:sp>
      <p:sp>
        <p:nvSpPr>
          <p:cNvPr id="45" name="TextBox 44"/>
          <p:cNvSpPr txBox="1"/>
          <p:nvPr/>
        </p:nvSpPr>
        <p:spPr>
          <a:xfrm>
            <a:off x="6748272" y="1760220"/>
            <a:ext cx="4745736" cy="192024"/>
          </a:xfrm>
          <a:prstGeom prst="rect">
            <a:avLst/>
          </a:prstGeom>
          <a:noFill/>
        </p:spPr>
        <p:txBody>
          <a:bodyPr wrap="square" lIns="0" tIns="0" rIns="0" bIns="0" anchor="t">
            <a:spAutoFit/>
          </a:bodyPr>
          <a:lstStyle/>
          <a:p>
            <a:pPr algn="l"/>
            <a:r>
              <a:rPr sz="919" b="1" i="0">
                <a:solidFill>
                  <a:srgbClr val="0F274E"/>
                </a:solidFill>
                <a:latin typeface="Noto Sans"/>
              </a:rPr>
              <a:t>Hűtő-kenő rendszer.</a:t>
            </a:r>
          </a:p>
        </p:txBody>
      </p:sp>
      <p:sp>
        <p:nvSpPr>
          <p:cNvPr id="46" name="TextBox 45"/>
          <p:cNvSpPr txBox="1"/>
          <p:nvPr/>
        </p:nvSpPr>
        <p:spPr>
          <a:xfrm>
            <a:off x="6748272" y="1952243"/>
            <a:ext cx="4745736" cy="201168"/>
          </a:xfrm>
          <a:prstGeom prst="rect">
            <a:avLst/>
          </a:prstGeom>
          <a:noFill/>
        </p:spPr>
        <p:txBody>
          <a:bodyPr wrap="square" lIns="0" tIns="0" rIns="0" bIns="0" anchor="t">
            <a:spAutoFit/>
          </a:bodyPr>
          <a:lstStyle/>
          <a:p>
            <a:pPr algn="l"/>
            <a:r>
              <a:rPr sz="800" b="0" i="0">
                <a:solidFill>
                  <a:srgbClr val="2F445D"/>
                </a:solidFill>
                <a:latin typeface="Noto Sans"/>
              </a:rPr>
              <a:t>Logikai vezérlés.</a:t>
            </a:r>
          </a:p>
        </p:txBody>
      </p:sp>
      <p:sp>
        <p:nvSpPr>
          <p:cNvPr id="47" name="Rounded Rectangle 46"/>
          <p:cNvSpPr/>
          <p:nvPr/>
        </p:nvSpPr>
        <p:spPr>
          <a:xfrm>
            <a:off x="6144768" y="2240280"/>
            <a:ext cx="5440680" cy="493776"/>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Rounded Rectangle 47"/>
          <p:cNvSpPr/>
          <p:nvPr/>
        </p:nvSpPr>
        <p:spPr>
          <a:xfrm>
            <a:off x="6236207" y="2340864"/>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10</a:t>
            </a:r>
          </a:p>
        </p:txBody>
      </p:sp>
      <p:sp>
        <p:nvSpPr>
          <p:cNvPr id="49" name="TextBox 48"/>
          <p:cNvSpPr txBox="1"/>
          <p:nvPr/>
        </p:nvSpPr>
        <p:spPr>
          <a:xfrm>
            <a:off x="6748272" y="2304288"/>
            <a:ext cx="4745736" cy="192024"/>
          </a:xfrm>
          <a:prstGeom prst="rect">
            <a:avLst/>
          </a:prstGeom>
          <a:noFill/>
        </p:spPr>
        <p:txBody>
          <a:bodyPr wrap="square" lIns="0" tIns="0" rIns="0" bIns="0" anchor="t">
            <a:spAutoFit/>
          </a:bodyPr>
          <a:lstStyle/>
          <a:p>
            <a:pPr algn="l"/>
            <a:r>
              <a:rPr sz="919" b="1" i="0">
                <a:solidFill>
                  <a:srgbClr val="0F274E"/>
                </a:solidFill>
                <a:latin typeface="Noto Sans"/>
              </a:rPr>
              <a:t>Burkolat nyitó-záró rendszer.</a:t>
            </a:r>
          </a:p>
        </p:txBody>
      </p:sp>
      <p:sp>
        <p:nvSpPr>
          <p:cNvPr id="50" name="TextBox 49"/>
          <p:cNvSpPr txBox="1"/>
          <p:nvPr/>
        </p:nvSpPr>
        <p:spPr>
          <a:xfrm>
            <a:off x="6748272" y="2496312"/>
            <a:ext cx="4745736" cy="201168"/>
          </a:xfrm>
          <a:prstGeom prst="rect">
            <a:avLst/>
          </a:prstGeom>
          <a:noFill/>
        </p:spPr>
        <p:txBody>
          <a:bodyPr wrap="square" lIns="0" tIns="0" rIns="0" bIns="0" anchor="t">
            <a:spAutoFit/>
          </a:bodyPr>
          <a:lstStyle/>
          <a:p>
            <a:pPr algn="l"/>
            <a:r>
              <a:rPr sz="800" b="0" i="0">
                <a:solidFill>
                  <a:srgbClr val="2F445D"/>
                </a:solidFill>
                <a:latin typeface="Noto Sans"/>
              </a:rPr>
              <a:t>PLC logikai vezérlés.</a:t>
            </a:r>
          </a:p>
        </p:txBody>
      </p:sp>
      <p:sp>
        <p:nvSpPr>
          <p:cNvPr id="51" name="Rounded Rectangle 50"/>
          <p:cNvSpPr/>
          <p:nvPr/>
        </p:nvSpPr>
        <p:spPr>
          <a:xfrm>
            <a:off x="6144768" y="2784348"/>
            <a:ext cx="5440680" cy="493776"/>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ounded Rectangle 51"/>
          <p:cNvSpPr/>
          <p:nvPr/>
        </p:nvSpPr>
        <p:spPr>
          <a:xfrm>
            <a:off x="6236207" y="2884932"/>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11</a:t>
            </a:r>
          </a:p>
        </p:txBody>
      </p:sp>
      <p:sp>
        <p:nvSpPr>
          <p:cNvPr id="53" name="TextBox 52"/>
          <p:cNvSpPr txBox="1"/>
          <p:nvPr/>
        </p:nvSpPr>
        <p:spPr>
          <a:xfrm>
            <a:off x="6748272" y="2848356"/>
            <a:ext cx="4745736" cy="192024"/>
          </a:xfrm>
          <a:prstGeom prst="rect">
            <a:avLst/>
          </a:prstGeom>
          <a:noFill/>
        </p:spPr>
        <p:txBody>
          <a:bodyPr wrap="square" lIns="0" tIns="0" rIns="0" bIns="0" anchor="t">
            <a:spAutoFit/>
          </a:bodyPr>
          <a:lstStyle/>
          <a:p>
            <a:pPr algn="l"/>
            <a:r>
              <a:rPr sz="919" b="1" i="0">
                <a:solidFill>
                  <a:srgbClr val="0F274E"/>
                </a:solidFill>
                <a:latin typeface="Noto Sans"/>
              </a:rPr>
              <a:t>Forgácskihordó rendszer.</a:t>
            </a:r>
          </a:p>
        </p:txBody>
      </p:sp>
      <p:sp>
        <p:nvSpPr>
          <p:cNvPr id="54" name="TextBox 53"/>
          <p:cNvSpPr txBox="1"/>
          <p:nvPr/>
        </p:nvSpPr>
        <p:spPr>
          <a:xfrm>
            <a:off x="6748272" y="3040380"/>
            <a:ext cx="4745736" cy="201168"/>
          </a:xfrm>
          <a:prstGeom prst="rect">
            <a:avLst/>
          </a:prstGeom>
          <a:noFill/>
        </p:spPr>
        <p:txBody>
          <a:bodyPr wrap="square" lIns="0" tIns="0" rIns="0" bIns="0" anchor="t">
            <a:spAutoFit/>
          </a:bodyPr>
          <a:lstStyle/>
          <a:p>
            <a:pPr algn="l"/>
            <a:r>
              <a:rPr sz="800" b="0" i="0">
                <a:solidFill>
                  <a:srgbClr val="2F445D"/>
                </a:solidFill>
                <a:latin typeface="Noto Sans"/>
              </a:rPr>
              <a:t>PLC logikai vezérlés.</a:t>
            </a:r>
          </a:p>
        </p:txBody>
      </p:sp>
      <p:sp>
        <p:nvSpPr>
          <p:cNvPr id="55" name="Rounded Rectangle 54"/>
          <p:cNvSpPr/>
          <p:nvPr/>
        </p:nvSpPr>
        <p:spPr>
          <a:xfrm>
            <a:off x="6144768" y="3328416"/>
            <a:ext cx="5440680" cy="493776"/>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Rounded Rectangle 55"/>
          <p:cNvSpPr/>
          <p:nvPr/>
        </p:nvSpPr>
        <p:spPr>
          <a:xfrm>
            <a:off x="6236207" y="3429000"/>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12</a:t>
            </a:r>
          </a:p>
        </p:txBody>
      </p:sp>
      <p:sp>
        <p:nvSpPr>
          <p:cNvPr id="57" name="TextBox 56"/>
          <p:cNvSpPr txBox="1"/>
          <p:nvPr/>
        </p:nvSpPr>
        <p:spPr>
          <a:xfrm>
            <a:off x="6748272" y="3392424"/>
            <a:ext cx="4745736" cy="192024"/>
          </a:xfrm>
          <a:prstGeom prst="rect">
            <a:avLst/>
          </a:prstGeom>
          <a:noFill/>
        </p:spPr>
        <p:txBody>
          <a:bodyPr wrap="square" lIns="0" tIns="0" rIns="0" bIns="0" anchor="t">
            <a:spAutoFit/>
          </a:bodyPr>
          <a:lstStyle/>
          <a:p>
            <a:pPr algn="l"/>
            <a:r>
              <a:rPr sz="919" b="1" i="0">
                <a:solidFill>
                  <a:srgbClr val="0F274E"/>
                </a:solidFill>
                <a:latin typeface="Noto Sans"/>
              </a:rPr>
              <a:t>Szerszám felügyeleti rendszer.</a:t>
            </a:r>
          </a:p>
        </p:txBody>
      </p:sp>
      <p:sp>
        <p:nvSpPr>
          <p:cNvPr id="58" name="TextBox 57"/>
          <p:cNvSpPr txBox="1"/>
          <p:nvPr/>
        </p:nvSpPr>
        <p:spPr>
          <a:xfrm>
            <a:off x="6748272" y="3584448"/>
            <a:ext cx="4745736" cy="201168"/>
          </a:xfrm>
          <a:prstGeom prst="rect">
            <a:avLst/>
          </a:prstGeom>
          <a:noFill/>
        </p:spPr>
        <p:txBody>
          <a:bodyPr wrap="square" lIns="0" tIns="0" rIns="0" bIns="0" anchor="t">
            <a:spAutoFit/>
          </a:bodyPr>
          <a:lstStyle/>
          <a:p>
            <a:pPr algn="l"/>
            <a:r>
              <a:rPr sz="800" b="0" i="0">
                <a:solidFill>
                  <a:srgbClr val="2F445D"/>
                </a:solidFill>
                <a:latin typeface="Noto Sans"/>
              </a:rPr>
              <a:t>Intelligens vezérlés.</a:t>
            </a:r>
          </a:p>
        </p:txBody>
      </p:sp>
      <p:sp>
        <p:nvSpPr>
          <p:cNvPr id="59" name="Rounded Rectangle 58"/>
          <p:cNvSpPr/>
          <p:nvPr/>
        </p:nvSpPr>
        <p:spPr>
          <a:xfrm>
            <a:off x="6144768" y="3872484"/>
            <a:ext cx="5440680" cy="493776"/>
          </a:xfrm>
          <a:prstGeom prst="roundRect">
            <a:avLst/>
          </a:prstGeom>
          <a:solidFill>
            <a:srgbClr val="F8FAFC"/>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Rounded Rectangle 59"/>
          <p:cNvSpPr/>
          <p:nvPr/>
        </p:nvSpPr>
        <p:spPr>
          <a:xfrm>
            <a:off x="6236207" y="3973068"/>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13</a:t>
            </a:r>
          </a:p>
        </p:txBody>
      </p:sp>
      <p:sp>
        <p:nvSpPr>
          <p:cNvPr id="61" name="TextBox 60"/>
          <p:cNvSpPr txBox="1"/>
          <p:nvPr/>
        </p:nvSpPr>
        <p:spPr>
          <a:xfrm>
            <a:off x="6748272" y="3936492"/>
            <a:ext cx="4745736" cy="192024"/>
          </a:xfrm>
          <a:prstGeom prst="rect">
            <a:avLst/>
          </a:prstGeom>
          <a:noFill/>
        </p:spPr>
        <p:txBody>
          <a:bodyPr wrap="square" lIns="0" tIns="0" rIns="0" bIns="0" anchor="t">
            <a:spAutoFit/>
          </a:bodyPr>
          <a:lstStyle/>
          <a:p>
            <a:pPr algn="l"/>
            <a:r>
              <a:rPr sz="919" b="1" i="0">
                <a:solidFill>
                  <a:srgbClr val="0F274E"/>
                </a:solidFill>
                <a:latin typeface="Noto Sans"/>
              </a:rPr>
              <a:t>Szerszámmérő rendszer.</a:t>
            </a:r>
          </a:p>
        </p:txBody>
      </p:sp>
      <p:sp>
        <p:nvSpPr>
          <p:cNvPr id="62" name="TextBox 61"/>
          <p:cNvSpPr txBox="1"/>
          <p:nvPr/>
        </p:nvSpPr>
        <p:spPr>
          <a:xfrm>
            <a:off x="6748272" y="4128516"/>
            <a:ext cx="4745736" cy="201168"/>
          </a:xfrm>
          <a:prstGeom prst="rect">
            <a:avLst/>
          </a:prstGeom>
          <a:noFill/>
        </p:spPr>
        <p:txBody>
          <a:bodyPr wrap="square" lIns="0" tIns="0" rIns="0" bIns="0" anchor="t">
            <a:spAutoFit/>
          </a:bodyPr>
          <a:lstStyle/>
          <a:p>
            <a:pPr algn="l"/>
            <a:r>
              <a:rPr sz="800" b="0" i="0">
                <a:solidFill>
                  <a:srgbClr val="2F445D"/>
                </a:solidFill>
                <a:latin typeface="Noto Sans"/>
              </a:rPr>
              <a:t>NC pontvezérlés.</a:t>
            </a:r>
          </a:p>
        </p:txBody>
      </p:sp>
      <p:sp>
        <p:nvSpPr>
          <p:cNvPr id="63" name="Rounded Rectangle 62"/>
          <p:cNvSpPr/>
          <p:nvPr/>
        </p:nvSpPr>
        <p:spPr>
          <a:xfrm>
            <a:off x="6144768" y="4416552"/>
            <a:ext cx="5440680" cy="493776"/>
          </a:xfrm>
          <a:prstGeom prst="roundRect">
            <a:avLst/>
          </a:prstGeom>
          <a:solidFill>
            <a:srgbClr val="FFFFFF"/>
          </a:solidFill>
          <a:ln w="10160">
            <a:solidFill>
              <a:srgbClr val="C2D3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Rounded Rectangle 63"/>
          <p:cNvSpPr/>
          <p:nvPr/>
        </p:nvSpPr>
        <p:spPr>
          <a:xfrm>
            <a:off x="6236207" y="4517136"/>
            <a:ext cx="438912" cy="256032"/>
          </a:xfrm>
          <a:prstGeom prst="roundRect">
            <a:avLst/>
          </a:prstGeom>
          <a:solidFill>
            <a:srgbClr val="1F77B4"/>
          </a:solidFill>
          <a:ln>
            <a:solidFill>
              <a:srgbClr val="1F77B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Noto Sans"/>
              </a:rPr>
              <a:t>14</a:t>
            </a:r>
          </a:p>
        </p:txBody>
      </p:sp>
      <p:sp>
        <p:nvSpPr>
          <p:cNvPr id="65" name="TextBox 64"/>
          <p:cNvSpPr txBox="1"/>
          <p:nvPr/>
        </p:nvSpPr>
        <p:spPr>
          <a:xfrm>
            <a:off x="6748272" y="4480560"/>
            <a:ext cx="4745736" cy="192024"/>
          </a:xfrm>
          <a:prstGeom prst="rect">
            <a:avLst/>
          </a:prstGeom>
          <a:noFill/>
        </p:spPr>
        <p:txBody>
          <a:bodyPr wrap="square" lIns="0" tIns="0" rIns="0" bIns="0" anchor="t">
            <a:spAutoFit/>
          </a:bodyPr>
          <a:lstStyle/>
          <a:p>
            <a:pPr algn="l"/>
            <a:r>
              <a:rPr sz="919" b="1" i="0">
                <a:solidFill>
                  <a:srgbClr val="0F274E"/>
                </a:solidFill>
                <a:latin typeface="Noto Sans"/>
              </a:rPr>
              <a:t>Munkadarabmérő rendszer.</a:t>
            </a:r>
          </a:p>
        </p:txBody>
      </p:sp>
      <p:sp>
        <p:nvSpPr>
          <p:cNvPr id="66" name="TextBox 65"/>
          <p:cNvSpPr txBox="1"/>
          <p:nvPr/>
        </p:nvSpPr>
        <p:spPr>
          <a:xfrm>
            <a:off x="6748272" y="4672584"/>
            <a:ext cx="4745736" cy="201168"/>
          </a:xfrm>
          <a:prstGeom prst="rect">
            <a:avLst/>
          </a:prstGeom>
          <a:noFill/>
        </p:spPr>
        <p:txBody>
          <a:bodyPr wrap="square" lIns="0" tIns="0" rIns="0" bIns="0" anchor="t">
            <a:spAutoFit/>
          </a:bodyPr>
          <a:lstStyle/>
          <a:p>
            <a:pPr algn="l"/>
            <a:r>
              <a:rPr sz="800" b="0" i="0">
                <a:solidFill>
                  <a:srgbClr val="2F445D"/>
                </a:solidFill>
                <a:latin typeface="Noto Sans"/>
              </a:rPr>
              <a:t>NC pontvezérlés.</a:t>
            </a:r>
          </a:p>
        </p:txBody>
      </p:sp>
      <p:sp>
        <p:nvSpPr>
          <p:cNvPr id="9" name="Dia számának helye 8">
            <a:extLst>
              <a:ext uri="{FF2B5EF4-FFF2-40B4-BE49-F238E27FC236}">
                <a16:creationId xmlns:a16="http://schemas.microsoft.com/office/drawing/2014/main" id="{E113E2B4-69FA-F376-8173-6ADEBCBDC906}"/>
              </a:ext>
            </a:extLst>
          </p:cNvPr>
          <p:cNvSpPr>
            <a:spLocks noGrp="1"/>
          </p:cNvSpPr>
          <p:nvPr>
            <p:ph type="sldNum" sz="quarter" idx="12"/>
          </p:nvPr>
        </p:nvSpPr>
        <p:spPr/>
        <p:txBody>
          <a:bodyPr/>
          <a:lstStyle/>
          <a:p>
            <a:fld id="{C1FF6DA9-008F-8B48-92A6-B652298478BF}" type="slidenum">
              <a:rPr lang="en-US" smtClean="0"/>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TotalTime>
  <Words>1640</Words>
  <Application>Microsoft Macintosh PowerPoint</Application>
  <PresentationFormat>Szélesvásznú</PresentationFormat>
  <Paragraphs>338</Paragraphs>
  <Slides>17</Slides>
  <Notes>1</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17</vt:i4>
      </vt:variant>
    </vt:vector>
  </HeadingPairs>
  <TitlesOfParts>
    <vt:vector size="22" baseType="lpstr">
      <vt:lpstr>Aptos</vt:lpstr>
      <vt:lpstr>Arial</vt:lpstr>
      <vt:lpstr>Calibri</vt:lpstr>
      <vt:lpstr>Noto Sans</vt:lpstr>
      <vt:lpstr>Office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Hornyák Olivér</cp:lastModifiedBy>
  <cp:revision>4</cp:revision>
  <dcterms:created xsi:type="dcterms:W3CDTF">2013-01-27T09:14:16Z</dcterms:created>
  <dcterms:modified xsi:type="dcterms:W3CDTF">2026-11-02T08:27:48Z</dcterms:modified>
  <cp:category/>
</cp:coreProperties>
</file>