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81"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06"/>
  </p:normalViewPr>
  <p:slideViewPr>
    <p:cSldViewPr snapToGrid="0" snapToObjects="1">
      <p:cViewPr varScale="1">
        <p:scale>
          <a:sx n="119" d="100"/>
          <a:sy n="119" d="100"/>
        </p:scale>
        <p:origin x="85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Számjegyvezérlésű gépek programozása</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ISO NCL, APT és az alkatrészprogramozás fejlődése</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0" name="TextBox 9"/>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 / 25</a:t>
            </a:r>
          </a:p>
        </p:txBody>
      </p:sp>
      <p:sp>
        <p:nvSpPr>
          <p:cNvPr id="11" name="Rounded Rectangle 10"/>
          <p:cNvSpPr/>
          <p:nvPr/>
        </p:nvSpPr>
        <p:spPr>
          <a:xfrm>
            <a:off x="530352" y="1170432"/>
            <a:ext cx="11128248" cy="2157984"/>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Rounded Rectangle 11"/>
          <p:cNvSpPr/>
          <p:nvPr/>
        </p:nvSpPr>
        <p:spPr>
          <a:xfrm>
            <a:off x="749808" y="1325880"/>
            <a:ext cx="2148840"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3" name="TextBox 12"/>
          <p:cNvSpPr txBox="1"/>
          <p:nvPr/>
        </p:nvSpPr>
        <p:spPr>
          <a:xfrm>
            <a:off x="749808" y="1325880"/>
            <a:ext cx="214884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ISO NCL</a:t>
            </a:r>
          </a:p>
        </p:txBody>
      </p:sp>
      <p:sp>
        <p:nvSpPr>
          <p:cNvPr id="14" name="TextBox 13"/>
          <p:cNvSpPr txBox="1"/>
          <p:nvPr/>
        </p:nvSpPr>
        <p:spPr>
          <a:xfrm>
            <a:off x="749808" y="1737360"/>
            <a:ext cx="10698480" cy="923330"/>
          </a:xfrm>
          <a:prstGeom prst="rect">
            <a:avLst/>
          </a:prstGeom>
          <a:noFill/>
        </p:spPr>
        <p:txBody>
          <a:bodyPr wrap="square" lIns="0" tIns="0" rIns="0" bIns="0" anchor="t">
            <a:spAutoFit/>
          </a:bodyPr>
          <a:lstStyle/>
          <a:p>
            <a:pPr algn="l"/>
            <a:r>
              <a:rPr lang="hu-HU" sz="1200" b="0" i="0" noProof="0" dirty="0">
                <a:solidFill>
                  <a:srgbClr val="2F445D"/>
                </a:solidFill>
                <a:latin typeface="Noto Sans"/>
              </a:rPr>
              <a:t>A számjegyvezérlésű gépeket kezdetben egyedi gépi kóddal programozták. Az ISO szabványos programnyelve, az ISO NCL az EIA javaslata alapján 1968-ban került elfogadásra. (ISO/R1057) (DIN 66 024, 025,) Ez egy assembly szintű programnyelv, amely az NC vezérlésű gépi funkciókat közvetlenül programozza. Az ISO NCL ma is a legelterjedtebben használt alkatrész programozási nyelv. Az ISO NCL-</a:t>
            </a:r>
            <a:r>
              <a:rPr lang="hu-HU" sz="1200" b="0" i="0" noProof="0" dirty="0" err="1">
                <a:solidFill>
                  <a:srgbClr val="2F445D"/>
                </a:solidFill>
                <a:latin typeface="Noto Sans"/>
              </a:rPr>
              <a:t>nek</a:t>
            </a:r>
            <a:r>
              <a:rPr lang="hu-HU" sz="1200" b="0" i="0" noProof="0" dirty="0">
                <a:solidFill>
                  <a:srgbClr val="2F445D"/>
                </a:solidFill>
                <a:latin typeface="Noto Sans"/>
              </a:rPr>
              <a:t> létezik alap, kiterjesztett, és bővített változata. A kiterjesztett változat az alap szintaktikáját megtartja, de az utasításokat kiterjeszti. A bővített változat az alaputasításokat </a:t>
            </a:r>
            <a:r>
              <a:rPr lang="hu-HU" sz="1200" b="0" i="0" noProof="0" dirty="0" err="1">
                <a:solidFill>
                  <a:srgbClr val="2F445D"/>
                </a:solidFill>
                <a:latin typeface="Noto Sans"/>
              </a:rPr>
              <a:t>szintaktikailag</a:t>
            </a:r>
            <a:r>
              <a:rPr lang="hu-HU" sz="1200" b="0" i="0" noProof="0" dirty="0">
                <a:solidFill>
                  <a:srgbClr val="2F445D"/>
                </a:solidFill>
                <a:latin typeface="Noto Sans"/>
              </a:rPr>
              <a:t> is módosított utasításokkal bővíti.</a:t>
            </a:r>
          </a:p>
        </p:txBody>
      </p:sp>
      <p:sp>
        <p:nvSpPr>
          <p:cNvPr id="15" name="Rounded Rectangle 14"/>
          <p:cNvSpPr/>
          <p:nvPr/>
        </p:nvSpPr>
        <p:spPr>
          <a:xfrm>
            <a:off x="530352" y="3493008"/>
            <a:ext cx="11128248" cy="138988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6" name="Rounded Rectangle 15"/>
          <p:cNvSpPr/>
          <p:nvPr/>
        </p:nvSpPr>
        <p:spPr>
          <a:xfrm>
            <a:off x="749808" y="3639312"/>
            <a:ext cx="2148840" cy="292608"/>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7" name="TextBox 16"/>
          <p:cNvSpPr txBox="1"/>
          <p:nvPr/>
        </p:nvSpPr>
        <p:spPr>
          <a:xfrm>
            <a:off x="749808" y="3710210"/>
            <a:ext cx="2148840" cy="150811"/>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APT / APT származékok</a:t>
            </a:r>
          </a:p>
        </p:txBody>
      </p:sp>
      <p:sp>
        <p:nvSpPr>
          <p:cNvPr id="18" name="TextBox 17"/>
          <p:cNvSpPr txBox="1"/>
          <p:nvPr/>
        </p:nvSpPr>
        <p:spPr>
          <a:xfrm>
            <a:off x="749808" y="4005072"/>
            <a:ext cx="10698480" cy="553998"/>
          </a:xfrm>
          <a:prstGeom prst="rect">
            <a:avLst/>
          </a:prstGeom>
          <a:noFill/>
        </p:spPr>
        <p:txBody>
          <a:bodyPr wrap="square" lIns="0" tIns="0" rIns="0" bIns="0" anchor="t">
            <a:spAutoFit/>
          </a:bodyPr>
          <a:lstStyle/>
          <a:p>
            <a:pPr algn="l"/>
            <a:r>
              <a:rPr lang="hu-HU" sz="1200" b="0" i="0" noProof="0" dirty="0">
                <a:solidFill>
                  <a:srgbClr val="2F445D"/>
                </a:solidFill>
                <a:latin typeface="Noto Sans"/>
              </a:rPr>
              <a:t>A számjegyvezérlésű gépek számítógépes programozását az MIT-ben dolgozták ki először, D.T. Ross professzor vezetésével. Ez volt az APT (</a:t>
            </a:r>
            <a:r>
              <a:rPr lang="hu-HU" sz="1200" b="0" i="0" noProof="0" dirty="0" err="1">
                <a:solidFill>
                  <a:srgbClr val="2F445D"/>
                </a:solidFill>
                <a:latin typeface="Noto Sans"/>
              </a:rPr>
              <a:t>Automatic</a:t>
            </a:r>
            <a:r>
              <a:rPr lang="hu-HU" sz="1200" b="0" i="0" noProof="0" dirty="0">
                <a:solidFill>
                  <a:srgbClr val="2F445D"/>
                </a:solidFill>
                <a:latin typeface="Noto Sans"/>
              </a:rPr>
              <a:t> </a:t>
            </a:r>
            <a:r>
              <a:rPr lang="hu-HU" sz="1200" b="0" i="0" noProof="0" dirty="0" err="1">
                <a:solidFill>
                  <a:srgbClr val="2F445D"/>
                </a:solidFill>
                <a:latin typeface="Noto Sans"/>
              </a:rPr>
              <a:t>Programmed</a:t>
            </a:r>
            <a:r>
              <a:rPr lang="hu-HU" sz="1200" b="0" i="0" noProof="0" dirty="0">
                <a:solidFill>
                  <a:srgbClr val="2F445D"/>
                </a:solidFill>
                <a:latin typeface="Noto Sans"/>
              </a:rPr>
              <a:t> </a:t>
            </a:r>
            <a:r>
              <a:rPr lang="hu-HU" sz="1200" b="0" i="0" noProof="0" dirty="0" err="1">
                <a:solidFill>
                  <a:srgbClr val="2F445D"/>
                </a:solidFill>
                <a:latin typeface="Noto Sans"/>
              </a:rPr>
              <a:t>Tools</a:t>
            </a:r>
            <a:r>
              <a:rPr lang="hu-HU" sz="1200" b="0" i="0" noProof="0" dirty="0">
                <a:solidFill>
                  <a:srgbClr val="2F445D"/>
                </a:solidFill>
                <a:latin typeface="Noto Sans"/>
              </a:rPr>
              <a:t>), amely ma is számos magasszintű NC programnyelv alapja. Ezek az APT típusú nyelvek. Egyes változatai, pl. a FAPT, a </a:t>
            </a:r>
            <a:r>
              <a:rPr lang="hu-HU" sz="1200" b="0" i="0" noProof="0" dirty="0" err="1">
                <a:solidFill>
                  <a:srgbClr val="2F445D"/>
                </a:solidFill>
                <a:latin typeface="Noto Sans"/>
              </a:rPr>
              <a:t>Fanuc</a:t>
            </a:r>
            <a:r>
              <a:rPr lang="hu-HU" sz="1200" b="0" i="0" noProof="0" dirty="0">
                <a:solidFill>
                  <a:srgbClr val="2F445D"/>
                </a:solidFill>
                <a:latin typeface="Noto Sans"/>
              </a:rPr>
              <a:t> vezérlések bemeneteként posztprocesszálás nélkül is használható.</a:t>
            </a:r>
          </a:p>
        </p:txBody>
      </p:sp>
      <p:sp>
        <p:nvSpPr>
          <p:cNvPr id="19" name="Rounded Rectangle 18"/>
          <p:cNvSpPr/>
          <p:nvPr/>
        </p:nvSpPr>
        <p:spPr>
          <a:xfrm>
            <a:off x="530352" y="5047488"/>
            <a:ext cx="11128248" cy="1005840"/>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0" name="TextBox 19"/>
          <p:cNvSpPr txBox="1"/>
          <p:nvPr/>
        </p:nvSpPr>
        <p:spPr>
          <a:xfrm>
            <a:off x="749808" y="5230368"/>
            <a:ext cx="10698480" cy="369332"/>
          </a:xfrm>
          <a:prstGeom prst="rect">
            <a:avLst/>
          </a:prstGeom>
          <a:noFill/>
        </p:spPr>
        <p:txBody>
          <a:bodyPr wrap="square" lIns="0" tIns="0" rIns="0" bIns="0" anchor="t">
            <a:spAutoFit/>
          </a:bodyPr>
          <a:lstStyle/>
          <a:p>
            <a:pPr algn="l"/>
            <a:r>
              <a:rPr lang="hu-HU" sz="1200" b="1" i="0" noProof="0" dirty="0">
                <a:solidFill>
                  <a:srgbClr val="0F274E"/>
                </a:solidFill>
                <a:latin typeface="Noto Sans"/>
              </a:rPr>
              <a:t>Az alkatrészprogramozás manapság mind a gép mellett, mind számítógéppel elvégezhető programnyelv használata nélkül, interaktív parancs sorokkal, vagy menük, grafika és lokátorok segítségével.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ISO NCL fájltípusok és programstruktúra</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Programozás ISO NCL nyelven</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2 / 25</a:t>
            </a:r>
          </a:p>
        </p:txBody>
      </p:sp>
      <p:sp>
        <p:nvSpPr>
          <p:cNvPr id="10" name="Rounded Rectangle 9"/>
          <p:cNvSpPr/>
          <p:nvPr/>
        </p:nvSpPr>
        <p:spPr>
          <a:xfrm>
            <a:off x="530351" y="2404872"/>
            <a:ext cx="4937760" cy="204825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11" name="Rounded Rectangle 10"/>
          <p:cNvSpPr/>
          <p:nvPr/>
        </p:nvSpPr>
        <p:spPr>
          <a:xfrm>
            <a:off x="749807" y="2560320"/>
            <a:ext cx="1920240"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12" name="TextBox 11"/>
          <p:cNvSpPr txBox="1"/>
          <p:nvPr/>
        </p:nvSpPr>
        <p:spPr>
          <a:xfrm>
            <a:off x="749807" y="2614292"/>
            <a:ext cx="1920240" cy="184666"/>
          </a:xfrm>
          <a:prstGeom prst="rect">
            <a:avLst/>
          </a:prstGeom>
          <a:noFill/>
        </p:spPr>
        <p:txBody>
          <a:bodyPr wrap="square" lIns="0" tIns="0" rIns="0" bIns="0" anchor="ctr">
            <a:spAutoFit/>
          </a:bodyPr>
          <a:lstStyle/>
          <a:p>
            <a:pPr algn="ctr"/>
            <a:r>
              <a:rPr lang="hu-HU" sz="1200" b="1" i="0" noProof="0" dirty="0">
                <a:solidFill>
                  <a:srgbClr val="FFFFFF"/>
                </a:solidFill>
                <a:latin typeface="Noto Sans"/>
              </a:rPr>
              <a:t>FÁJLTÍPUSOK</a:t>
            </a:r>
          </a:p>
        </p:txBody>
      </p:sp>
      <p:sp>
        <p:nvSpPr>
          <p:cNvPr id="13" name="Rectangle 12"/>
          <p:cNvSpPr/>
          <p:nvPr/>
        </p:nvSpPr>
        <p:spPr>
          <a:xfrm>
            <a:off x="749807" y="2999232"/>
            <a:ext cx="594360" cy="329184"/>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14" name="TextBox 13"/>
          <p:cNvSpPr txBox="1"/>
          <p:nvPr/>
        </p:nvSpPr>
        <p:spPr>
          <a:xfrm>
            <a:off x="795527" y="3071492"/>
            <a:ext cx="50292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MPF</a:t>
            </a:r>
          </a:p>
        </p:txBody>
      </p:sp>
      <p:sp>
        <p:nvSpPr>
          <p:cNvPr id="15" name="Rectangle 14"/>
          <p:cNvSpPr/>
          <p:nvPr/>
        </p:nvSpPr>
        <p:spPr>
          <a:xfrm>
            <a:off x="1344167" y="2999232"/>
            <a:ext cx="1783080" cy="329184"/>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16" name="TextBox 15"/>
          <p:cNvSpPr txBox="1"/>
          <p:nvPr/>
        </p:nvSpPr>
        <p:spPr>
          <a:xfrm>
            <a:off x="1389887" y="3071492"/>
            <a:ext cx="1691639"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Main Program File</a:t>
            </a:r>
          </a:p>
        </p:txBody>
      </p:sp>
      <p:sp>
        <p:nvSpPr>
          <p:cNvPr id="17" name="Rectangle 16"/>
          <p:cNvSpPr/>
          <p:nvPr/>
        </p:nvSpPr>
        <p:spPr>
          <a:xfrm>
            <a:off x="3127247" y="2999232"/>
            <a:ext cx="1810512" cy="329184"/>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18" name="TextBox 17"/>
          <p:cNvSpPr txBox="1"/>
          <p:nvPr/>
        </p:nvSpPr>
        <p:spPr>
          <a:xfrm>
            <a:off x="3172967" y="3071492"/>
            <a:ext cx="1719072"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Alkatrész főprogram</a:t>
            </a:r>
          </a:p>
        </p:txBody>
      </p:sp>
      <p:sp>
        <p:nvSpPr>
          <p:cNvPr id="19" name="Rectangle 18"/>
          <p:cNvSpPr/>
          <p:nvPr/>
        </p:nvSpPr>
        <p:spPr>
          <a:xfrm>
            <a:off x="749807" y="3328415"/>
            <a:ext cx="594360" cy="329184"/>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20" name="TextBox 19"/>
          <p:cNvSpPr txBox="1"/>
          <p:nvPr/>
        </p:nvSpPr>
        <p:spPr>
          <a:xfrm>
            <a:off x="795527" y="3400675"/>
            <a:ext cx="50292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SPF</a:t>
            </a:r>
          </a:p>
        </p:txBody>
      </p:sp>
      <p:sp>
        <p:nvSpPr>
          <p:cNvPr id="21" name="Rectangle 20"/>
          <p:cNvSpPr/>
          <p:nvPr/>
        </p:nvSpPr>
        <p:spPr>
          <a:xfrm>
            <a:off x="1344167" y="3328415"/>
            <a:ext cx="1783080" cy="329184"/>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22" name="TextBox 21"/>
          <p:cNvSpPr txBox="1"/>
          <p:nvPr/>
        </p:nvSpPr>
        <p:spPr>
          <a:xfrm>
            <a:off x="1389887" y="3400675"/>
            <a:ext cx="1691639" cy="184666"/>
          </a:xfrm>
          <a:prstGeom prst="rect">
            <a:avLst/>
          </a:prstGeom>
          <a:noFill/>
        </p:spPr>
        <p:txBody>
          <a:bodyPr wrap="square" lIns="0" tIns="0" rIns="0" bIns="0" anchor="ctr">
            <a:spAutoFit/>
          </a:bodyPr>
          <a:lstStyle/>
          <a:p>
            <a:pPr algn="l"/>
            <a:r>
              <a:rPr lang="hu-HU" sz="1200" b="0" i="0" noProof="0" dirty="0" err="1">
                <a:solidFill>
                  <a:srgbClr val="2F445D"/>
                </a:solidFill>
                <a:latin typeface="Noto Sans"/>
              </a:rPr>
              <a:t>Subrutin</a:t>
            </a:r>
            <a:r>
              <a:rPr lang="hu-HU" sz="1200" b="0" i="0" noProof="0" dirty="0">
                <a:solidFill>
                  <a:srgbClr val="2F445D"/>
                </a:solidFill>
                <a:latin typeface="Noto Sans"/>
              </a:rPr>
              <a:t> Program File</a:t>
            </a:r>
          </a:p>
        </p:txBody>
      </p:sp>
      <p:sp>
        <p:nvSpPr>
          <p:cNvPr id="23" name="Rectangle 22"/>
          <p:cNvSpPr/>
          <p:nvPr/>
        </p:nvSpPr>
        <p:spPr>
          <a:xfrm>
            <a:off x="3127247" y="3328415"/>
            <a:ext cx="1810512" cy="329184"/>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24" name="TextBox 23"/>
          <p:cNvSpPr txBox="1"/>
          <p:nvPr/>
        </p:nvSpPr>
        <p:spPr>
          <a:xfrm>
            <a:off x="3172967" y="3400675"/>
            <a:ext cx="1719072"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Felhasználói szubrutin</a:t>
            </a:r>
          </a:p>
        </p:txBody>
      </p:sp>
      <p:sp>
        <p:nvSpPr>
          <p:cNvPr id="25" name="Rectangle 24"/>
          <p:cNvSpPr/>
          <p:nvPr/>
        </p:nvSpPr>
        <p:spPr>
          <a:xfrm>
            <a:off x="749807" y="3657599"/>
            <a:ext cx="594360" cy="329184"/>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26" name="TextBox 25"/>
          <p:cNvSpPr txBox="1"/>
          <p:nvPr/>
        </p:nvSpPr>
        <p:spPr>
          <a:xfrm>
            <a:off x="795527" y="3729859"/>
            <a:ext cx="50292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TOF</a:t>
            </a:r>
          </a:p>
        </p:txBody>
      </p:sp>
      <p:sp>
        <p:nvSpPr>
          <p:cNvPr id="27" name="Rectangle 26"/>
          <p:cNvSpPr/>
          <p:nvPr/>
        </p:nvSpPr>
        <p:spPr>
          <a:xfrm>
            <a:off x="1344167" y="3657599"/>
            <a:ext cx="1783080" cy="329184"/>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28" name="TextBox 27"/>
          <p:cNvSpPr txBox="1"/>
          <p:nvPr/>
        </p:nvSpPr>
        <p:spPr>
          <a:xfrm>
            <a:off x="1389887" y="3729859"/>
            <a:ext cx="1691639" cy="184666"/>
          </a:xfrm>
          <a:prstGeom prst="rect">
            <a:avLst/>
          </a:prstGeom>
          <a:noFill/>
        </p:spPr>
        <p:txBody>
          <a:bodyPr wrap="square" lIns="0" tIns="0" rIns="0" bIns="0" anchor="ctr">
            <a:spAutoFit/>
          </a:bodyPr>
          <a:lstStyle/>
          <a:p>
            <a:pPr algn="l"/>
            <a:r>
              <a:rPr lang="hu-HU" sz="1200" b="0" i="0" noProof="0" dirty="0" err="1">
                <a:solidFill>
                  <a:srgbClr val="2F445D"/>
                </a:solidFill>
                <a:latin typeface="Noto Sans"/>
              </a:rPr>
              <a:t>Tool</a:t>
            </a:r>
            <a:r>
              <a:rPr lang="hu-HU" sz="1200" b="0" i="0" noProof="0" dirty="0">
                <a:solidFill>
                  <a:srgbClr val="2F445D"/>
                </a:solidFill>
                <a:latin typeface="Noto Sans"/>
              </a:rPr>
              <a:t> </a:t>
            </a:r>
            <a:r>
              <a:rPr lang="hu-HU" sz="1200" b="0" i="0" noProof="0" dirty="0" err="1">
                <a:solidFill>
                  <a:srgbClr val="2F445D"/>
                </a:solidFill>
                <a:latin typeface="Noto Sans"/>
              </a:rPr>
              <a:t>Offset</a:t>
            </a:r>
            <a:r>
              <a:rPr lang="hu-HU" sz="1200" b="0" i="0" noProof="0" dirty="0">
                <a:solidFill>
                  <a:srgbClr val="2F445D"/>
                </a:solidFill>
                <a:latin typeface="Noto Sans"/>
              </a:rPr>
              <a:t> File</a:t>
            </a:r>
          </a:p>
        </p:txBody>
      </p:sp>
      <p:sp>
        <p:nvSpPr>
          <p:cNvPr id="29" name="Rectangle 28"/>
          <p:cNvSpPr/>
          <p:nvPr/>
        </p:nvSpPr>
        <p:spPr>
          <a:xfrm>
            <a:off x="3127247" y="3657599"/>
            <a:ext cx="1810512" cy="329184"/>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30" name="TextBox 29"/>
          <p:cNvSpPr txBox="1"/>
          <p:nvPr/>
        </p:nvSpPr>
        <p:spPr>
          <a:xfrm>
            <a:off x="3172967" y="3729859"/>
            <a:ext cx="1719072"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Szerszám adatok</a:t>
            </a:r>
          </a:p>
        </p:txBody>
      </p:sp>
      <p:sp>
        <p:nvSpPr>
          <p:cNvPr id="31" name="Rectangle 30"/>
          <p:cNvSpPr/>
          <p:nvPr/>
        </p:nvSpPr>
        <p:spPr>
          <a:xfrm>
            <a:off x="749807" y="3986783"/>
            <a:ext cx="594360" cy="329184"/>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32" name="TextBox 31"/>
          <p:cNvSpPr txBox="1"/>
          <p:nvPr/>
        </p:nvSpPr>
        <p:spPr>
          <a:xfrm>
            <a:off x="795527" y="4059043"/>
            <a:ext cx="50292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POF</a:t>
            </a:r>
          </a:p>
        </p:txBody>
      </p:sp>
      <p:sp>
        <p:nvSpPr>
          <p:cNvPr id="33" name="Rectangle 32"/>
          <p:cNvSpPr/>
          <p:nvPr/>
        </p:nvSpPr>
        <p:spPr>
          <a:xfrm>
            <a:off x="1344167" y="3986783"/>
            <a:ext cx="1783080" cy="329184"/>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34" name="TextBox 33"/>
          <p:cNvSpPr txBox="1"/>
          <p:nvPr/>
        </p:nvSpPr>
        <p:spPr>
          <a:xfrm>
            <a:off x="1389887" y="4059043"/>
            <a:ext cx="1691639"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Part </a:t>
            </a:r>
            <a:r>
              <a:rPr lang="hu-HU" sz="1200" b="0" i="0" noProof="0" dirty="0" err="1">
                <a:solidFill>
                  <a:srgbClr val="2F445D"/>
                </a:solidFill>
                <a:latin typeface="Noto Sans"/>
              </a:rPr>
              <a:t>Offset</a:t>
            </a:r>
            <a:r>
              <a:rPr lang="hu-HU" sz="1200" b="0" i="0" noProof="0" dirty="0">
                <a:solidFill>
                  <a:srgbClr val="2F445D"/>
                </a:solidFill>
                <a:latin typeface="Noto Sans"/>
              </a:rPr>
              <a:t> File</a:t>
            </a:r>
          </a:p>
        </p:txBody>
      </p:sp>
      <p:sp>
        <p:nvSpPr>
          <p:cNvPr id="35" name="Rectangle 34"/>
          <p:cNvSpPr/>
          <p:nvPr/>
        </p:nvSpPr>
        <p:spPr>
          <a:xfrm>
            <a:off x="3127247" y="3986783"/>
            <a:ext cx="1810512" cy="329184"/>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3200" noProof="0" dirty="0"/>
          </a:p>
        </p:txBody>
      </p:sp>
      <p:sp>
        <p:nvSpPr>
          <p:cNvPr id="36" name="TextBox 35"/>
          <p:cNvSpPr txBox="1"/>
          <p:nvPr/>
        </p:nvSpPr>
        <p:spPr>
          <a:xfrm>
            <a:off x="3172967" y="4059043"/>
            <a:ext cx="1719072"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Null pont eltolás</a:t>
            </a:r>
          </a:p>
        </p:txBody>
      </p:sp>
      <p:sp>
        <p:nvSpPr>
          <p:cNvPr id="37" name="TextBox 36"/>
          <p:cNvSpPr txBox="1"/>
          <p:nvPr/>
        </p:nvSpPr>
        <p:spPr>
          <a:xfrm>
            <a:off x="530351" y="1230868"/>
            <a:ext cx="8428298" cy="430887"/>
          </a:xfrm>
          <a:prstGeom prst="rect">
            <a:avLst/>
          </a:prstGeom>
          <a:noFill/>
        </p:spPr>
        <p:txBody>
          <a:bodyPr wrap="square" lIns="0" tIns="0" rIns="0" bIns="0" anchor="t">
            <a:spAutoFit/>
          </a:bodyPr>
          <a:lstStyle/>
          <a:p>
            <a:pPr algn="l"/>
            <a:r>
              <a:rPr lang="hu-HU" sz="1400" b="0" i="0" noProof="0" dirty="0">
                <a:solidFill>
                  <a:srgbClr val="65788E"/>
                </a:solidFill>
                <a:latin typeface="Noto Sans"/>
              </a:rPr>
              <a:t>Az NC vezérlések több, különböző File-típust fogadnak és felismernek. A SINUMERIK vezérlések esetében ezek</a:t>
            </a:r>
            <a:r>
              <a:rPr lang="hu-HU" sz="1400" noProof="0" dirty="0">
                <a:solidFill>
                  <a:srgbClr val="65788E"/>
                </a:solidFill>
                <a:latin typeface="Noto Sans"/>
              </a:rPr>
              <a:t>:</a:t>
            </a:r>
            <a:endParaRPr lang="hu-HU" sz="1400" b="0" i="0" noProof="0" dirty="0">
              <a:solidFill>
                <a:srgbClr val="65788E"/>
              </a:solidFill>
              <a:latin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15D8A37-3C53-D7AA-AA48-10ACE5FE3B1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9C288CC-58B5-0975-0323-F138A4748631}"/>
              </a:ext>
            </a:extLst>
          </p:cNvPr>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a:extLst>
              <a:ext uri="{FF2B5EF4-FFF2-40B4-BE49-F238E27FC236}">
                <a16:creationId xmlns:a16="http://schemas.microsoft.com/office/drawing/2014/main" id="{A2FA7BCB-9DE7-E93D-1B5D-D8FC1A2CA59D}"/>
              </a:ext>
            </a:extLst>
          </p:cNvPr>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a:extLst>
              <a:ext uri="{FF2B5EF4-FFF2-40B4-BE49-F238E27FC236}">
                <a16:creationId xmlns:a16="http://schemas.microsoft.com/office/drawing/2014/main" id="{8A0CF8DE-222B-27EF-10DA-375DAD5CAF72}"/>
              </a:ext>
            </a:extLst>
          </p:cNvPr>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a:extLst>
              <a:ext uri="{FF2B5EF4-FFF2-40B4-BE49-F238E27FC236}">
                <a16:creationId xmlns:a16="http://schemas.microsoft.com/office/drawing/2014/main" id="{5261DB4C-997E-685F-EF8D-896634111985}"/>
              </a:ext>
            </a:extLst>
          </p:cNvPr>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ISO NCL fájltípusok és programstruktúra</a:t>
            </a:r>
          </a:p>
        </p:txBody>
      </p:sp>
      <p:sp>
        <p:nvSpPr>
          <p:cNvPr id="6" name="TextBox 5">
            <a:extLst>
              <a:ext uri="{FF2B5EF4-FFF2-40B4-BE49-F238E27FC236}">
                <a16:creationId xmlns:a16="http://schemas.microsoft.com/office/drawing/2014/main" id="{BC94CB09-F3EB-1B62-0BCB-5E9685151C76}"/>
              </a:ext>
            </a:extLst>
          </p:cNvPr>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Programozás ISO NCL nyelven</a:t>
            </a:r>
          </a:p>
        </p:txBody>
      </p:sp>
      <p:sp>
        <p:nvSpPr>
          <p:cNvPr id="7" name="Rectangle 6">
            <a:extLst>
              <a:ext uri="{FF2B5EF4-FFF2-40B4-BE49-F238E27FC236}">
                <a16:creationId xmlns:a16="http://schemas.microsoft.com/office/drawing/2014/main" id="{4E0EB58E-CA26-FAB5-1B2E-6BF12515B2F8}"/>
              </a:ext>
            </a:extLst>
          </p:cNvPr>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a:extLst>
              <a:ext uri="{FF2B5EF4-FFF2-40B4-BE49-F238E27FC236}">
                <a16:creationId xmlns:a16="http://schemas.microsoft.com/office/drawing/2014/main" id="{B6BAADA1-CD9B-FA8B-2BD1-1077D86F329A}"/>
              </a:ext>
            </a:extLst>
          </p:cNvPr>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a:extLst>
              <a:ext uri="{FF2B5EF4-FFF2-40B4-BE49-F238E27FC236}">
                <a16:creationId xmlns:a16="http://schemas.microsoft.com/office/drawing/2014/main" id="{51AFFA6A-6333-C27A-4630-62A6D648F80F}"/>
              </a:ext>
            </a:extLst>
          </p:cNvPr>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2 / 25</a:t>
            </a:r>
          </a:p>
        </p:txBody>
      </p:sp>
      <p:sp>
        <p:nvSpPr>
          <p:cNvPr id="12" name="TextBox 11">
            <a:extLst>
              <a:ext uri="{FF2B5EF4-FFF2-40B4-BE49-F238E27FC236}">
                <a16:creationId xmlns:a16="http://schemas.microsoft.com/office/drawing/2014/main" id="{97D76BF5-0546-0429-D724-E0227C888A80}"/>
              </a:ext>
            </a:extLst>
          </p:cNvPr>
          <p:cNvSpPr txBox="1"/>
          <p:nvPr/>
        </p:nvSpPr>
        <p:spPr>
          <a:xfrm>
            <a:off x="749808" y="1298448"/>
            <a:ext cx="192024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FÁJLTÍPUSOK</a:t>
            </a:r>
          </a:p>
        </p:txBody>
      </p:sp>
      <p:sp>
        <p:nvSpPr>
          <p:cNvPr id="38" name="Rounded Rectangle 37">
            <a:extLst>
              <a:ext uri="{FF2B5EF4-FFF2-40B4-BE49-F238E27FC236}">
                <a16:creationId xmlns:a16="http://schemas.microsoft.com/office/drawing/2014/main" id="{AEE63441-E614-2329-7B46-16DDF86B0F8F}"/>
              </a:ext>
            </a:extLst>
          </p:cNvPr>
          <p:cNvSpPr/>
          <p:nvPr/>
        </p:nvSpPr>
        <p:spPr>
          <a:xfrm>
            <a:off x="448056" y="1591057"/>
            <a:ext cx="4877751" cy="3980384"/>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9" name="Rounded Rectangle 38">
            <a:extLst>
              <a:ext uri="{FF2B5EF4-FFF2-40B4-BE49-F238E27FC236}">
                <a16:creationId xmlns:a16="http://schemas.microsoft.com/office/drawing/2014/main" id="{EB35257A-C7A7-B5E5-6D5F-FC2FB3871FF3}"/>
              </a:ext>
            </a:extLst>
          </p:cNvPr>
          <p:cNvSpPr/>
          <p:nvPr/>
        </p:nvSpPr>
        <p:spPr>
          <a:xfrm>
            <a:off x="706278" y="1883464"/>
            <a:ext cx="4298207" cy="541099"/>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0" name="TextBox 39">
            <a:extLst>
              <a:ext uri="{FF2B5EF4-FFF2-40B4-BE49-F238E27FC236}">
                <a16:creationId xmlns:a16="http://schemas.microsoft.com/office/drawing/2014/main" id="{AE7A43AF-45E0-B76D-1ECD-54F350F61467}"/>
              </a:ext>
            </a:extLst>
          </p:cNvPr>
          <p:cNvSpPr txBox="1"/>
          <p:nvPr/>
        </p:nvSpPr>
        <p:spPr>
          <a:xfrm>
            <a:off x="841249" y="2086853"/>
            <a:ext cx="3940816" cy="150811"/>
          </a:xfrm>
          <a:prstGeom prst="rect">
            <a:avLst/>
          </a:prstGeom>
          <a:noFill/>
        </p:spPr>
        <p:txBody>
          <a:bodyPr wrap="square" lIns="0" tIns="0" rIns="0" bIns="0" anchor="ctr">
            <a:spAutoFit/>
          </a:bodyPr>
          <a:lstStyle/>
          <a:p>
            <a:pPr algn="ctr"/>
            <a:r>
              <a:rPr lang="hu-HU" sz="980" b="1" i="0" noProof="0" dirty="0">
                <a:solidFill>
                  <a:schemeClr val="bg1"/>
                </a:solidFill>
                <a:latin typeface="Noto Sans"/>
              </a:rPr>
              <a:t>A FŐPROGRAM ÁLTALÁNOS FELÉPÍTÉSE</a:t>
            </a:r>
          </a:p>
        </p:txBody>
      </p:sp>
      <p:sp>
        <p:nvSpPr>
          <p:cNvPr id="41" name="Rounded Rectangle 40">
            <a:extLst>
              <a:ext uri="{FF2B5EF4-FFF2-40B4-BE49-F238E27FC236}">
                <a16:creationId xmlns:a16="http://schemas.microsoft.com/office/drawing/2014/main" id="{5284BE9C-946F-1566-F3DB-9BFA89ECCCF5}"/>
              </a:ext>
            </a:extLst>
          </p:cNvPr>
          <p:cNvSpPr/>
          <p:nvPr/>
        </p:nvSpPr>
        <p:spPr>
          <a:xfrm>
            <a:off x="706278" y="2610912"/>
            <a:ext cx="4298207" cy="2656032"/>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2" name="TextBox 41">
            <a:extLst>
              <a:ext uri="{FF2B5EF4-FFF2-40B4-BE49-F238E27FC236}">
                <a16:creationId xmlns:a16="http://schemas.microsoft.com/office/drawing/2014/main" id="{39A1B126-8ED6-4A1F-5491-B6A962DA095D}"/>
              </a:ext>
            </a:extLst>
          </p:cNvPr>
          <p:cNvSpPr txBox="1"/>
          <p:nvPr/>
        </p:nvSpPr>
        <p:spPr>
          <a:xfrm>
            <a:off x="931927" y="2788977"/>
            <a:ext cx="3846907" cy="2369880"/>
          </a:xfrm>
          <a:prstGeom prst="rect">
            <a:avLst/>
          </a:prstGeom>
          <a:noFill/>
        </p:spPr>
        <p:txBody>
          <a:bodyPr wrap="square" lIns="0" tIns="0" rIns="0" bIns="0" anchor="t">
            <a:spAutoFit/>
          </a:bodyPr>
          <a:lstStyle/>
          <a:p>
            <a:r>
              <a:rPr lang="hu-HU" sz="1400" b="0" i="0" noProof="0" dirty="0">
                <a:solidFill>
                  <a:srgbClr val="0F274E"/>
                </a:solidFill>
                <a:latin typeface="Noto Sans Mono"/>
              </a:rPr>
              <a:t>(Programfejléc, komment, üzenet az operátornak) 
%  MPF Azonosító 99999                                                        
   (Megjegyzés, komment)  
:  Főmondat                           
</a:t>
            </a:r>
            <a:r>
              <a:rPr lang="hu-HU" sz="1400" b="0" i="0" noProof="0" dirty="0" err="1">
                <a:solidFill>
                  <a:srgbClr val="0F274E"/>
                </a:solidFill>
                <a:latin typeface="Noto Sans Mono"/>
              </a:rPr>
              <a:t>N</a:t>
            </a:r>
            <a:r>
              <a:rPr lang="hu-HU" sz="1400" b="0" i="0" noProof="0" dirty="0">
                <a:solidFill>
                  <a:srgbClr val="0F274E"/>
                </a:solidFill>
                <a:latin typeface="Noto Sans Mono"/>
              </a:rPr>
              <a:t> xxx  Mondat, szerszámcsere       
</a:t>
            </a:r>
            <a:r>
              <a:rPr lang="hu-HU" sz="1400" b="0" i="0" noProof="0" dirty="0" err="1">
                <a:solidFill>
                  <a:srgbClr val="0F274E"/>
                </a:solidFill>
                <a:latin typeface="Noto Sans Mono"/>
              </a:rPr>
              <a:t>N</a:t>
            </a:r>
            <a:r>
              <a:rPr lang="hu-HU" sz="1400" b="0" i="0" noProof="0" dirty="0">
                <a:solidFill>
                  <a:srgbClr val="0F274E"/>
                </a:solidFill>
                <a:latin typeface="Noto Sans Mono"/>
              </a:rPr>
              <a:t> xxx  Mondat, technológiai adatok beállítása   
</a:t>
            </a:r>
            <a:r>
              <a:rPr lang="hu-HU" sz="1400" b="0" i="0" noProof="0" dirty="0" err="1">
                <a:solidFill>
                  <a:srgbClr val="0F274E"/>
                </a:solidFill>
                <a:latin typeface="Noto Sans Mono"/>
              </a:rPr>
              <a:t>N</a:t>
            </a:r>
            <a:r>
              <a:rPr lang="hu-HU" sz="1400" b="0" i="0" noProof="0" dirty="0">
                <a:solidFill>
                  <a:srgbClr val="0F274E"/>
                </a:solidFill>
                <a:latin typeface="Noto Sans Mono"/>
              </a:rPr>
              <a:t> xxx  Mondat, pozicionálás                                   
</a:t>
            </a:r>
            <a:r>
              <a:rPr lang="hu-HU" sz="1400" b="0" i="0" noProof="0" dirty="0" err="1">
                <a:solidFill>
                  <a:srgbClr val="0F274E"/>
                </a:solidFill>
                <a:latin typeface="Noto Sans Mono"/>
              </a:rPr>
              <a:t>N</a:t>
            </a:r>
            <a:r>
              <a:rPr lang="hu-HU" sz="1400" b="0" i="0" noProof="0" dirty="0">
                <a:solidFill>
                  <a:srgbClr val="0F274E"/>
                </a:solidFill>
                <a:latin typeface="Noto Sans Mono"/>
              </a:rPr>
              <a:t> xxx  Mondat, paraméterek beállítása             
</a:t>
            </a:r>
            <a:r>
              <a:rPr lang="hu-HU" sz="1400" b="0" i="0" noProof="0" dirty="0" err="1">
                <a:solidFill>
                  <a:srgbClr val="0F274E"/>
                </a:solidFill>
                <a:latin typeface="Noto Sans Mono"/>
              </a:rPr>
              <a:t>N</a:t>
            </a:r>
            <a:r>
              <a:rPr lang="hu-HU" sz="1400" b="0" i="0" noProof="0" dirty="0">
                <a:solidFill>
                  <a:srgbClr val="0F274E"/>
                </a:solidFill>
                <a:latin typeface="Noto Sans Mono"/>
              </a:rPr>
              <a:t> xxx  Mondat, szubrutin hívás          </a:t>
            </a:r>
          </a:p>
          <a:p>
            <a:r>
              <a:rPr lang="hu-HU" sz="1400" b="0" i="0" noProof="0" dirty="0" err="1">
                <a:solidFill>
                  <a:srgbClr val="0F274E"/>
                </a:solidFill>
                <a:latin typeface="Noto Sans Mono"/>
              </a:rPr>
              <a:t>N</a:t>
            </a:r>
            <a:r>
              <a:rPr lang="hu-HU" sz="1400" b="0" i="0" noProof="0" dirty="0">
                <a:solidFill>
                  <a:srgbClr val="0F274E"/>
                </a:solidFill>
                <a:latin typeface="Noto Sans Mono"/>
              </a:rPr>
              <a:t> xxx  
</a:t>
            </a:r>
            <a:r>
              <a:rPr lang="hu-HU" sz="1400" b="0" i="0" noProof="0" dirty="0" err="1">
                <a:solidFill>
                  <a:srgbClr val="0F274E"/>
                </a:solidFill>
                <a:latin typeface="Noto Sans Mono"/>
              </a:rPr>
              <a:t>Nxxx</a:t>
            </a:r>
            <a:r>
              <a:rPr lang="hu-HU" sz="1400" b="0" i="0" noProof="0" dirty="0">
                <a:solidFill>
                  <a:srgbClr val="0F274E"/>
                </a:solidFill>
                <a:latin typeface="Noto Sans Mono"/>
              </a:rPr>
              <a:t>   M02</a:t>
            </a:r>
          </a:p>
        </p:txBody>
      </p:sp>
      <p:sp>
        <p:nvSpPr>
          <p:cNvPr id="43" name="Rounded Rectangle 42">
            <a:extLst>
              <a:ext uri="{FF2B5EF4-FFF2-40B4-BE49-F238E27FC236}">
                <a16:creationId xmlns:a16="http://schemas.microsoft.com/office/drawing/2014/main" id="{7104958F-7CC0-570C-30E8-F39CF51DC769}"/>
              </a:ext>
            </a:extLst>
          </p:cNvPr>
          <p:cNvSpPr/>
          <p:nvPr/>
        </p:nvSpPr>
        <p:spPr>
          <a:xfrm>
            <a:off x="7392654" y="1591057"/>
            <a:ext cx="4464961" cy="3980384"/>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4" name="Rounded Rectangle 43">
            <a:extLst>
              <a:ext uri="{FF2B5EF4-FFF2-40B4-BE49-F238E27FC236}">
                <a16:creationId xmlns:a16="http://schemas.microsoft.com/office/drawing/2014/main" id="{906AE8C4-55FA-79CC-2D97-8D1225D6934C}"/>
              </a:ext>
            </a:extLst>
          </p:cNvPr>
          <p:cNvSpPr/>
          <p:nvPr/>
        </p:nvSpPr>
        <p:spPr>
          <a:xfrm>
            <a:off x="7776702" y="1865377"/>
            <a:ext cx="3673911" cy="559186"/>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5" name="TextBox 44">
            <a:extLst>
              <a:ext uri="{FF2B5EF4-FFF2-40B4-BE49-F238E27FC236}">
                <a16:creationId xmlns:a16="http://schemas.microsoft.com/office/drawing/2014/main" id="{2D00BDAA-039A-CEB7-7584-9854003ED762}"/>
              </a:ext>
            </a:extLst>
          </p:cNvPr>
          <p:cNvSpPr txBox="1"/>
          <p:nvPr/>
        </p:nvSpPr>
        <p:spPr>
          <a:xfrm>
            <a:off x="8237485" y="2082419"/>
            <a:ext cx="2423160" cy="150811"/>
          </a:xfrm>
          <a:prstGeom prst="rect">
            <a:avLst/>
          </a:prstGeom>
          <a:noFill/>
        </p:spPr>
        <p:txBody>
          <a:bodyPr wrap="square" lIns="0" tIns="0" rIns="0" bIns="0" anchor="ctr">
            <a:spAutoFit/>
          </a:bodyPr>
          <a:lstStyle/>
          <a:p>
            <a:pPr algn="ctr"/>
            <a:r>
              <a:rPr lang="hu-HU" sz="980" b="1" i="0" noProof="0" dirty="0">
                <a:solidFill>
                  <a:schemeClr val="bg1"/>
                </a:solidFill>
                <a:latin typeface="Noto Sans"/>
              </a:rPr>
              <a:t>SZUBRUTIN ÁLTALÁNOS FELÉPÍTÉSE</a:t>
            </a:r>
          </a:p>
        </p:txBody>
      </p:sp>
      <p:sp>
        <p:nvSpPr>
          <p:cNvPr id="46" name="Rounded Rectangle 45">
            <a:extLst>
              <a:ext uri="{FF2B5EF4-FFF2-40B4-BE49-F238E27FC236}">
                <a16:creationId xmlns:a16="http://schemas.microsoft.com/office/drawing/2014/main" id="{35EC6A12-A603-71A2-7A1F-760191AC1BFD}"/>
              </a:ext>
            </a:extLst>
          </p:cNvPr>
          <p:cNvSpPr/>
          <p:nvPr/>
        </p:nvSpPr>
        <p:spPr>
          <a:xfrm>
            <a:off x="7776702" y="2610913"/>
            <a:ext cx="3673911" cy="2656032"/>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7" name="TextBox 46">
            <a:extLst>
              <a:ext uri="{FF2B5EF4-FFF2-40B4-BE49-F238E27FC236}">
                <a16:creationId xmlns:a16="http://schemas.microsoft.com/office/drawing/2014/main" id="{713C2948-07FF-D00A-43B0-2C470F05C043}"/>
              </a:ext>
            </a:extLst>
          </p:cNvPr>
          <p:cNvSpPr txBox="1"/>
          <p:nvPr/>
        </p:nvSpPr>
        <p:spPr>
          <a:xfrm>
            <a:off x="7987284" y="2934918"/>
            <a:ext cx="3364992" cy="1292662"/>
          </a:xfrm>
          <a:prstGeom prst="rect">
            <a:avLst/>
          </a:prstGeom>
          <a:noFill/>
        </p:spPr>
        <p:txBody>
          <a:bodyPr wrap="square" lIns="0" tIns="0" rIns="0" bIns="0" anchor="t">
            <a:spAutoFit/>
          </a:bodyPr>
          <a:lstStyle/>
          <a:p>
            <a:pPr algn="l"/>
            <a:r>
              <a:rPr lang="hu-HU" sz="1400" b="0" i="0" noProof="0" dirty="0">
                <a:solidFill>
                  <a:srgbClr val="0F274E"/>
                </a:solidFill>
                <a:latin typeface="Noto Sans Mono"/>
              </a:rPr>
              <a:t>(Programfejléc, komment, üzenet az operátornak) 
SPF  Azonosító 999                          
L    Azonosító           
</a:t>
            </a:r>
            <a:r>
              <a:rPr lang="hu-HU" sz="1400" b="0" i="0" noProof="0" dirty="0" err="1">
                <a:solidFill>
                  <a:srgbClr val="0F274E"/>
                </a:solidFill>
                <a:latin typeface="Noto Sans Mono"/>
              </a:rPr>
              <a:t>N</a:t>
            </a:r>
            <a:r>
              <a:rPr lang="hu-HU" sz="1400" b="0" i="0" noProof="0" dirty="0">
                <a:solidFill>
                  <a:srgbClr val="0F274E"/>
                </a:solidFill>
                <a:latin typeface="Noto Sans Mono"/>
              </a:rPr>
              <a:t> xxx  Mondat       
</a:t>
            </a:r>
            <a:r>
              <a:rPr lang="hu-HU" sz="1400" b="0" i="0" noProof="0" dirty="0" err="1">
                <a:solidFill>
                  <a:srgbClr val="0F274E"/>
                </a:solidFill>
                <a:latin typeface="Noto Sans Mono"/>
              </a:rPr>
              <a:t>N</a:t>
            </a:r>
            <a:r>
              <a:rPr lang="hu-HU" sz="1400" b="0" i="0" noProof="0" dirty="0">
                <a:solidFill>
                  <a:srgbClr val="0F274E"/>
                </a:solidFill>
                <a:latin typeface="Noto Sans Mono"/>
              </a:rPr>
              <a:t> xxx  ...</a:t>
            </a:r>
          </a:p>
        </p:txBody>
      </p:sp>
    </p:spTree>
    <p:extLst>
      <p:ext uri="{BB962C8B-B14F-4D97-AF65-F5344CB8AC3E}">
        <p14:creationId xmlns:p14="http://schemas.microsoft.com/office/powerpoint/2010/main" val="2090320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Az NCL mondat általános felépítése</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Mondatszám, szavak és LF</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3 / 25</a:t>
            </a:r>
          </a:p>
        </p:txBody>
      </p:sp>
      <p:sp>
        <p:nvSpPr>
          <p:cNvPr id="10" name="Rounded Rectangle 9"/>
          <p:cNvSpPr/>
          <p:nvPr/>
        </p:nvSpPr>
        <p:spPr>
          <a:xfrm>
            <a:off x="530352" y="1143000"/>
            <a:ext cx="11128248" cy="1005840"/>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TextBox 10"/>
          <p:cNvSpPr txBox="1"/>
          <p:nvPr/>
        </p:nvSpPr>
        <p:spPr>
          <a:xfrm>
            <a:off x="777240" y="1371600"/>
            <a:ext cx="10607040" cy="365760"/>
          </a:xfrm>
          <a:prstGeom prst="rect">
            <a:avLst/>
          </a:prstGeom>
          <a:noFill/>
        </p:spPr>
        <p:txBody>
          <a:bodyPr wrap="square" lIns="0" tIns="0" rIns="0" bIns="0" anchor="ctr">
            <a:spAutoFit/>
          </a:bodyPr>
          <a:lstStyle/>
          <a:p>
            <a:pPr algn="ctr"/>
            <a:r>
              <a:rPr lang="hu-HU" sz="2000" b="1" i="0" noProof="0" dirty="0" err="1">
                <a:solidFill>
                  <a:srgbClr val="0F274E"/>
                </a:solidFill>
                <a:latin typeface="Noto Sans Mono"/>
              </a:rPr>
              <a:t>N</a:t>
            </a:r>
            <a:r>
              <a:rPr lang="hu-HU" sz="2000" b="1" i="0" noProof="0" dirty="0">
                <a:solidFill>
                  <a:srgbClr val="0F274E"/>
                </a:solidFill>
                <a:latin typeface="Noto Sans Mono"/>
              </a:rPr>
              <a:t> xxx     1. szó      ......      </a:t>
            </a:r>
            <a:r>
              <a:rPr lang="hu-HU" sz="2000" b="1" i="0" noProof="0" dirty="0" err="1">
                <a:solidFill>
                  <a:srgbClr val="0F274E"/>
                </a:solidFill>
                <a:latin typeface="Noto Sans Mono"/>
              </a:rPr>
              <a:t>n.</a:t>
            </a:r>
            <a:r>
              <a:rPr lang="hu-HU" sz="2000" b="1" i="0" noProof="0" dirty="0">
                <a:solidFill>
                  <a:srgbClr val="0F274E"/>
                </a:solidFill>
                <a:latin typeface="Noto Sans Mono"/>
              </a:rPr>
              <a:t> szó      LF</a:t>
            </a:r>
          </a:p>
        </p:txBody>
      </p:sp>
      <p:sp>
        <p:nvSpPr>
          <p:cNvPr id="12" name="TextBox 11"/>
          <p:cNvSpPr txBox="1"/>
          <p:nvPr/>
        </p:nvSpPr>
        <p:spPr>
          <a:xfrm>
            <a:off x="777240" y="1785086"/>
            <a:ext cx="10607040" cy="215444"/>
          </a:xfrm>
          <a:prstGeom prst="rect">
            <a:avLst/>
          </a:prstGeom>
          <a:noFill/>
        </p:spPr>
        <p:txBody>
          <a:bodyPr wrap="square" lIns="0" tIns="0" rIns="0" bIns="0" anchor="ctr">
            <a:spAutoFit/>
          </a:bodyPr>
          <a:lstStyle/>
          <a:p>
            <a:pPr algn="ctr"/>
            <a:r>
              <a:rPr lang="hu-HU" sz="1400" b="0" i="0" noProof="0" dirty="0">
                <a:solidFill>
                  <a:srgbClr val="65788E"/>
                </a:solidFill>
                <a:latin typeface="Noto Sans"/>
              </a:rPr>
              <a:t>Az újabb vezérléseknél az </a:t>
            </a:r>
            <a:r>
              <a:rPr lang="hu-HU" sz="1400" b="0" i="0" noProof="0" dirty="0" err="1">
                <a:solidFill>
                  <a:srgbClr val="65788E"/>
                </a:solidFill>
                <a:latin typeface="Noto Sans"/>
              </a:rPr>
              <a:t>Nxxx</a:t>
            </a:r>
            <a:r>
              <a:rPr lang="hu-HU" sz="1400" b="0" i="0" noProof="0" dirty="0">
                <a:solidFill>
                  <a:srgbClr val="65788E"/>
                </a:solidFill>
                <a:latin typeface="Noto Sans"/>
              </a:rPr>
              <a:t> csak címke, és nem kötelező.</a:t>
            </a:r>
          </a:p>
        </p:txBody>
      </p:sp>
      <p:sp>
        <p:nvSpPr>
          <p:cNvPr id="13" name="Rounded Rectangle 12"/>
          <p:cNvSpPr/>
          <p:nvPr/>
        </p:nvSpPr>
        <p:spPr>
          <a:xfrm>
            <a:off x="530352" y="2359152"/>
            <a:ext cx="5257800" cy="340156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4" name="Rounded Rectangle 13"/>
          <p:cNvSpPr/>
          <p:nvPr/>
        </p:nvSpPr>
        <p:spPr>
          <a:xfrm>
            <a:off x="749808" y="2514600"/>
            <a:ext cx="1965960"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5" name="TextBox 14"/>
          <p:cNvSpPr txBox="1"/>
          <p:nvPr/>
        </p:nvSpPr>
        <p:spPr>
          <a:xfrm>
            <a:off x="749808" y="2514600"/>
            <a:ext cx="196596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A SZÓ SZINTAKTIKÁJA</a:t>
            </a:r>
          </a:p>
        </p:txBody>
      </p:sp>
      <p:sp>
        <p:nvSpPr>
          <p:cNvPr id="16" name="TextBox 15"/>
          <p:cNvSpPr txBox="1"/>
          <p:nvPr/>
        </p:nvSpPr>
        <p:spPr>
          <a:xfrm>
            <a:off x="3259424" y="2917780"/>
            <a:ext cx="1019968" cy="307777"/>
          </a:xfrm>
          <a:prstGeom prst="rect">
            <a:avLst/>
          </a:prstGeom>
          <a:noFill/>
          <a:ln>
            <a:solidFill>
              <a:srgbClr val="C2D3E1"/>
            </a:solidFill>
          </a:ln>
        </p:spPr>
        <p:txBody>
          <a:bodyPr wrap="square" lIns="0" tIns="0" rIns="0" bIns="0" anchor="ctr">
            <a:spAutoFit/>
          </a:bodyPr>
          <a:lstStyle>
            <a:defPPr>
              <a:defRPr lang="en-US"/>
            </a:defPPr>
            <a:lvl1pPr algn="ctr">
              <a:defRPr sz="2000" b="1" i="0">
                <a:solidFill>
                  <a:srgbClr val="0F274E"/>
                </a:solidFill>
                <a:latin typeface="Noto Sans Mono"/>
              </a:defRPr>
            </a:lvl1pPr>
          </a:lstStyle>
          <a:p>
            <a:r>
              <a:rPr lang="hu-HU" noProof="0" dirty="0"/>
              <a:t>adat</a:t>
            </a:r>
          </a:p>
        </p:txBody>
      </p:sp>
      <p:sp>
        <p:nvSpPr>
          <p:cNvPr id="17" name="TextBox 16"/>
          <p:cNvSpPr txBox="1"/>
          <p:nvPr/>
        </p:nvSpPr>
        <p:spPr>
          <a:xfrm>
            <a:off x="772668" y="3286323"/>
            <a:ext cx="4709160"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A bővített nyelvekben szavak helyett kifejezés is állhat.</a:t>
            </a:r>
          </a:p>
        </p:txBody>
      </p:sp>
      <p:sp>
        <p:nvSpPr>
          <p:cNvPr id="18" name="TextBox 17"/>
          <p:cNvSpPr txBox="1"/>
          <p:nvPr/>
        </p:nvSpPr>
        <p:spPr>
          <a:xfrm>
            <a:off x="772668" y="3646835"/>
            <a:ext cx="4754880" cy="1938992"/>
          </a:xfrm>
          <a:prstGeom prst="rect">
            <a:avLst/>
          </a:prstGeom>
          <a:noFill/>
        </p:spPr>
        <p:txBody>
          <a:bodyPr wrap="square" lIns="0" tIns="0" rIns="0" bIns="0" anchor="t">
            <a:spAutoFit/>
          </a:bodyPr>
          <a:lstStyle/>
          <a:p>
            <a:pPr algn="l"/>
            <a:r>
              <a:rPr lang="hu-HU" sz="1400" b="0" i="0" noProof="0" dirty="0">
                <a:solidFill>
                  <a:srgbClr val="2F445D"/>
                </a:solidFill>
                <a:latin typeface="Noto Sans"/>
              </a:rPr>
              <a:t>Szócím lehet:
1. Egy betű.  Pl. </a:t>
            </a:r>
            <a:r>
              <a:rPr lang="hu-HU" sz="1400" b="0" i="0" noProof="0" dirty="0" err="1">
                <a:solidFill>
                  <a:srgbClr val="2F445D"/>
                </a:solidFill>
                <a:latin typeface="Noto Sans"/>
              </a:rPr>
              <a:t>G</a:t>
            </a:r>
            <a:r>
              <a:rPr lang="hu-HU" sz="1400" b="0" i="0" noProof="0" dirty="0">
                <a:solidFill>
                  <a:srgbClr val="2F445D"/>
                </a:solidFill>
                <a:latin typeface="Noto Sans"/>
              </a:rPr>
              <a:t>, X, F, stb.
2. </a:t>
            </a:r>
            <a:r>
              <a:rPr lang="hu-HU" sz="1400" b="0" i="0" noProof="0" dirty="0" err="1">
                <a:solidFill>
                  <a:srgbClr val="2F445D"/>
                </a:solidFill>
                <a:latin typeface="Noto Sans"/>
              </a:rPr>
              <a:t>Spec</a:t>
            </a:r>
            <a:r>
              <a:rPr lang="hu-HU" sz="1400" b="0" i="0" noProof="0" dirty="0">
                <a:solidFill>
                  <a:srgbClr val="2F445D"/>
                </a:solidFill>
                <a:latin typeface="Noto Sans"/>
              </a:rPr>
              <a:t>. karakter  Pl. @, #, %, stb.
Kiterjesztett nyelvekben: Karaktercsoport Pl. R52
Az adat lehet:
1. Egész (Integer)
2. Valós (Real)
3. Kód (</a:t>
            </a:r>
            <a:r>
              <a:rPr lang="hu-HU" sz="1400" b="0" i="0" noProof="0" dirty="0" err="1">
                <a:solidFill>
                  <a:srgbClr val="2F445D"/>
                </a:solidFill>
                <a:latin typeface="Noto Sans"/>
              </a:rPr>
              <a:t>String</a:t>
            </a:r>
            <a:r>
              <a:rPr lang="hu-HU" sz="1400" b="0" i="0" noProof="0" dirty="0">
                <a:solidFill>
                  <a:srgbClr val="2F445D"/>
                </a:solidFill>
                <a:latin typeface="Noto Sans"/>
              </a:rPr>
              <a:t>)</a:t>
            </a:r>
          </a:p>
        </p:txBody>
      </p:sp>
      <p:sp>
        <p:nvSpPr>
          <p:cNvPr id="19" name="Rounded Rectangle 18"/>
          <p:cNvSpPr/>
          <p:nvPr/>
        </p:nvSpPr>
        <p:spPr>
          <a:xfrm>
            <a:off x="5961888" y="2359152"/>
            <a:ext cx="5696712" cy="340156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0" name="Rounded Rectangle 19"/>
          <p:cNvSpPr/>
          <p:nvPr/>
        </p:nvSpPr>
        <p:spPr>
          <a:xfrm>
            <a:off x="6190488" y="2514600"/>
            <a:ext cx="1645920" cy="292608"/>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1" name="TextBox 20"/>
          <p:cNvSpPr txBox="1"/>
          <p:nvPr/>
        </p:nvSpPr>
        <p:spPr>
          <a:xfrm>
            <a:off x="6190488" y="2514600"/>
            <a:ext cx="164592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PÉLDÁK</a:t>
            </a:r>
          </a:p>
        </p:txBody>
      </p:sp>
      <p:sp>
        <p:nvSpPr>
          <p:cNvPr id="22" name="Rounded Rectangle 21"/>
          <p:cNvSpPr/>
          <p:nvPr/>
        </p:nvSpPr>
        <p:spPr>
          <a:xfrm>
            <a:off x="6217920" y="2999232"/>
            <a:ext cx="5193792" cy="91440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3" name="TextBox 22"/>
          <p:cNvSpPr txBox="1"/>
          <p:nvPr/>
        </p:nvSpPr>
        <p:spPr>
          <a:xfrm>
            <a:off x="6382512" y="3108960"/>
            <a:ext cx="4864607" cy="694944"/>
          </a:xfrm>
          <a:prstGeom prst="rect">
            <a:avLst/>
          </a:prstGeom>
          <a:noFill/>
        </p:spPr>
        <p:txBody>
          <a:bodyPr wrap="square" lIns="0" tIns="0" rIns="0" bIns="0" anchor="t">
            <a:spAutoFit/>
          </a:bodyPr>
          <a:lstStyle/>
          <a:p>
            <a:pPr algn="l"/>
            <a:r>
              <a:rPr lang="hu-HU" sz="1400" b="0" i="0" noProof="0" dirty="0">
                <a:solidFill>
                  <a:srgbClr val="0F274E"/>
                </a:solidFill>
                <a:latin typeface="Noto Sans Mono"/>
              </a:rPr>
              <a:t>G03   X-120.455   T12   R15=400</a:t>
            </a:r>
          </a:p>
        </p:txBody>
      </p:sp>
      <p:sp>
        <p:nvSpPr>
          <p:cNvPr id="24" name="TextBox 23"/>
          <p:cNvSpPr txBox="1"/>
          <p:nvPr/>
        </p:nvSpPr>
        <p:spPr>
          <a:xfrm>
            <a:off x="6217920" y="4096512"/>
            <a:ext cx="5193792" cy="430887"/>
          </a:xfrm>
          <a:prstGeom prst="rect">
            <a:avLst/>
          </a:prstGeom>
          <a:noFill/>
        </p:spPr>
        <p:txBody>
          <a:bodyPr wrap="square" lIns="0" tIns="0" rIns="0" bIns="0" anchor="t">
            <a:spAutoFit/>
          </a:bodyPr>
          <a:lstStyle/>
          <a:p>
            <a:pPr algn="l"/>
            <a:r>
              <a:rPr lang="hu-HU" sz="1400" b="0" i="0" noProof="0" dirty="0">
                <a:solidFill>
                  <a:srgbClr val="2F445D"/>
                </a:solidFill>
                <a:latin typeface="Noto Sans"/>
              </a:rPr>
              <a:t>A szó címe az utasítás vagy adat típusát azonosítja, az adat pedig az adott szóhoz tartozó értéket hordozza.</a:t>
            </a:r>
          </a:p>
        </p:txBody>
      </p:sp>
      <p:sp>
        <p:nvSpPr>
          <p:cNvPr id="25" name="TextBox 15">
            <a:extLst>
              <a:ext uri="{FF2B5EF4-FFF2-40B4-BE49-F238E27FC236}">
                <a16:creationId xmlns:a16="http://schemas.microsoft.com/office/drawing/2014/main" id="{5A9CAEF1-3108-D470-3150-64871E1C0625}"/>
              </a:ext>
            </a:extLst>
          </p:cNvPr>
          <p:cNvSpPr txBox="1"/>
          <p:nvPr/>
        </p:nvSpPr>
        <p:spPr>
          <a:xfrm>
            <a:off x="2063578" y="2917781"/>
            <a:ext cx="1195846" cy="307777"/>
          </a:xfrm>
          <a:prstGeom prst="rect">
            <a:avLst/>
          </a:prstGeom>
          <a:noFill/>
          <a:ln>
            <a:solidFill>
              <a:srgbClr val="C2D3E1"/>
            </a:solidFill>
          </a:ln>
        </p:spPr>
        <p:txBody>
          <a:bodyPr wrap="square" lIns="0" tIns="0" rIns="0" bIns="0" anchor="ctr">
            <a:spAutoFit/>
          </a:bodyPr>
          <a:lstStyle/>
          <a:p>
            <a:pPr algn="ctr"/>
            <a:r>
              <a:rPr lang="hu-HU" sz="2000" b="1" i="0" noProof="0" dirty="0">
                <a:solidFill>
                  <a:srgbClr val="0F274E"/>
                </a:solidFill>
                <a:latin typeface="Noto Sans Mono"/>
              </a:rPr>
              <a:t>szócím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ISO NCL – </a:t>
            </a:r>
            <a:r>
              <a:rPr lang="hu-HU" sz="2200" b="1" i="0" noProof="0" dirty="0" err="1">
                <a:solidFill>
                  <a:srgbClr val="0F274E"/>
                </a:solidFill>
                <a:latin typeface="Noto Sans"/>
              </a:rPr>
              <a:t>Backus</a:t>
            </a:r>
            <a:r>
              <a:rPr lang="hu-HU" sz="2200" b="1" i="0" noProof="0" dirty="0">
                <a:solidFill>
                  <a:srgbClr val="0F274E"/>
                </a:solidFill>
                <a:latin typeface="Noto Sans"/>
              </a:rPr>
              <a:t>–</a:t>
            </a:r>
            <a:r>
              <a:rPr lang="hu-HU" sz="2200" b="1" i="0" noProof="0" dirty="0" err="1">
                <a:solidFill>
                  <a:srgbClr val="0F274E"/>
                </a:solidFill>
                <a:latin typeface="Noto Sans"/>
              </a:rPr>
              <a:t>Naur</a:t>
            </a:r>
            <a:r>
              <a:rPr lang="hu-HU" sz="2200" b="1" i="0" noProof="0" dirty="0">
                <a:solidFill>
                  <a:srgbClr val="0F274E"/>
                </a:solidFill>
                <a:latin typeface="Noto Sans"/>
              </a:rPr>
              <a:t> metanyelvi definíció</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Egy szűkített változat nyelvtani leírása</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4 / 25</a:t>
            </a:r>
          </a:p>
        </p:txBody>
      </p:sp>
      <p:sp>
        <p:nvSpPr>
          <p:cNvPr id="10" name="Rounded Rectangle 9"/>
          <p:cNvSpPr/>
          <p:nvPr/>
        </p:nvSpPr>
        <p:spPr>
          <a:xfrm>
            <a:off x="804672" y="1417320"/>
            <a:ext cx="10607040" cy="431596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TextBox 10"/>
          <p:cNvSpPr txBox="1"/>
          <p:nvPr/>
        </p:nvSpPr>
        <p:spPr>
          <a:xfrm>
            <a:off x="1532238" y="1527048"/>
            <a:ext cx="9714882" cy="2154436"/>
          </a:xfrm>
          <a:prstGeom prst="rect">
            <a:avLst/>
          </a:prstGeom>
          <a:noFill/>
        </p:spPr>
        <p:txBody>
          <a:bodyPr wrap="square" lIns="0" tIns="0" rIns="0" bIns="0" anchor="t">
            <a:spAutoFit/>
          </a:bodyPr>
          <a:lstStyle/>
          <a:p>
            <a:pPr algn="l"/>
            <a:r>
              <a:rPr lang="hu-HU" sz="1400" b="0" i="0" noProof="0" dirty="0">
                <a:solidFill>
                  <a:srgbClr val="0F274E"/>
                </a:solidFill>
                <a:latin typeface="Noto Sans Mono"/>
              </a:rPr>
              <a:t>&lt; program &gt; ::= { &lt; mondat &gt; }
&lt; mondat &gt; ::= &lt; mondatszám &gt; . { &lt; szó &gt; } . LF
&lt; mondatszám &gt; ::= N. &lt; sorszám &gt;
&lt; sorszám &gt; ::= { &lt; </a:t>
            </a:r>
            <a:r>
              <a:rPr lang="hu-HU" sz="1400" b="0" i="0" noProof="0" dirty="0" err="1">
                <a:solidFill>
                  <a:srgbClr val="0F274E"/>
                </a:solidFill>
                <a:latin typeface="Noto Sans Mono"/>
              </a:rPr>
              <a:t>decimális_karakter</a:t>
            </a:r>
            <a:r>
              <a:rPr lang="hu-HU" sz="1400" b="0" i="0" noProof="0" dirty="0">
                <a:solidFill>
                  <a:srgbClr val="0F274E"/>
                </a:solidFill>
                <a:latin typeface="Noto Sans Mono"/>
              </a:rPr>
              <a:t> &gt; }₁³
&lt; </a:t>
            </a:r>
            <a:r>
              <a:rPr lang="hu-HU" sz="1400" b="0" i="0" noProof="0" dirty="0" err="1">
                <a:solidFill>
                  <a:srgbClr val="0F274E"/>
                </a:solidFill>
                <a:latin typeface="Noto Sans Mono"/>
              </a:rPr>
              <a:t>decimális_karakter</a:t>
            </a:r>
            <a:r>
              <a:rPr lang="hu-HU" sz="1400" b="0" i="0" noProof="0" dirty="0">
                <a:solidFill>
                  <a:srgbClr val="0F274E"/>
                </a:solidFill>
                <a:latin typeface="Noto Sans Mono"/>
              </a:rPr>
              <a:t> &gt; ::= 0|1|2|3|4|5|6|7|8|9
&lt; szó &gt; ::= &lt; szócím &gt; . &lt; adat &gt;
&lt; szócím &gt; ::= G|X|Y|Z|I|J|K|D|F|S|T|M|L|A|B|R
&lt; adat &gt; ::= &lt; integer &gt; . | &lt; </a:t>
            </a:r>
            <a:r>
              <a:rPr lang="hu-HU" sz="1400" b="0" i="0" noProof="0" dirty="0" err="1">
                <a:solidFill>
                  <a:srgbClr val="0F274E"/>
                </a:solidFill>
                <a:latin typeface="Noto Sans Mono"/>
              </a:rPr>
              <a:t>real</a:t>
            </a:r>
            <a:r>
              <a:rPr lang="hu-HU" sz="1400" b="0" i="0" noProof="0" dirty="0">
                <a:solidFill>
                  <a:srgbClr val="0F274E"/>
                </a:solidFill>
                <a:latin typeface="Noto Sans Mono"/>
              </a:rPr>
              <a:t> &gt;
&lt; integer &gt; ::= { &lt; </a:t>
            </a:r>
            <a:r>
              <a:rPr lang="hu-HU" sz="1400" b="0" i="0" noProof="0" dirty="0" err="1">
                <a:solidFill>
                  <a:srgbClr val="0F274E"/>
                </a:solidFill>
                <a:latin typeface="Noto Sans Mono"/>
              </a:rPr>
              <a:t>decimális_karakter</a:t>
            </a:r>
            <a:r>
              <a:rPr lang="hu-HU" sz="1400" b="0" i="0" noProof="0" dirty="0">
                <a:solidFill>
                  <a:srgbClr val="0F274E"/>
                </a:solidFill>
                <a:latin typeface="Noto Sans Mono"/>
              </a:rPr>
              <a:t> &gt; }
&lt; </a:t>
            </a:r>
            <a:r>
              <a:rPr lang="hu-HU" sz="1400" b="0" i="0" noProof="0" dirty="0" err="1">
                <a:solidFill>
                  <a:srgbClr val="0F274E"/>
                </a:solidFill>
                <a:latin typeface="Noto Sans Mono"/>
              </a:rPr>
              <a:t>real</a:t>
            </a:r>
            <a:r>
              <a:rPr lang="hu-HU" sz="1400" b="0" i="0" noProof="0" dirty="0">
                <a:solidFill>
                  <a:srgbClr val="0F274E"/>
                </a:solidFill>
                <a:latin typeface="Noto Sans Mono"/>
              </a:rPr>
              <a:t> &gt; ::= { &lt; </a:t>
            </a:r>
            <a:r>
              <a:rPr lang="hu-HU" sz="1400" b="0" i="0" noProof="0" dirty="0" err="1">
                <a:solidFill>
                  <a:srgbClr val="0F274E"/>
                </a:solidFill>
                <a:latin typeface="Noto Sans Mono"/>
              </a:rPr>
              <a:t>decimális_karakter</a:t>
            </a:r>
            <a:r>
              <a:rPr lang="hu-HU" sz="1400" b="0" i="0" noProof="0" dirty="0">
                <a:solidFill>
                  <a:srgbClr val="0F274E"/>
                </a:solidFill>
                <a:latin typeface="Noto Sans Mono"/>
              </a:rPr>
              <a:t> &gt; }₀⁴ . { &lt; </a:t>
            </a:r>
            <a:r>
              <a:rPr lang="hu-HU" sz="1400" b="0" i="0" noProof="0" dirty="0" err="1">
                <a:solidFill>
                  <a:srgbClr val="0F274E"/>
                </a:solidFill>
                <a:latin typeface="Noto Sans Mono"/>
              </a:rPr>
              <a:t>decimális_karakter</a:t>
            </a:r>
            <a:r>
              <a:rPr lang="hu-HU" sz="1400" b="0" i="0" noProof="0" dirty="0">
                <a:solidFill>
                  <a:srgbClr val="0F274E"/>
                </a:solidFill>
                <a:latin typeface="Noto Sans Mono"/>
              </a:rPr>
              <a:t> &gt; }₀³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Fúrási feladat programja ISO NCL formátumban</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Illusztratív példa – műveleti sorrend</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5 / 25</a:t>
            </a:r>
          </a:p>
        </p:txBody>
      </p:sp>
      <p:sp>
        <p:nvSpPr>
          <p:cNvPr id="10" name="Rounded Rectangle 9"/>
          <p:cNvSpPr/>
          <p:nvPr/>
        </p:nvSpPr>
        <p:spPr>
          <a:xfrm>
            <a:off x="530352" y="1143000"/>
            <a:ext cx="5882805"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Rounded Rectangle 11"/>
          <p:cNvSpPr/>
          <p:nvPr/>
        </p:nvSpPr>
        <p:spPr>
          <a:xfrm>
            <a:off x="7223760" y="1143000"/>
            <a:ext cx="4434840" cy="49560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3" name="Rounded Rectangle 12"/>
          <p:cNvSpPr/>
          <p:nvPr/>
        </p:nvSpPr>
        <p:spPr>
          <a:xfrm>
            <a:off x="7452360" y="1307592"/>
            <a:ext cx="2148840" cy="292608"/>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4" name="TextBox 13"/>
          <p:cNvSpPr txBox="1"/>
          <p:nvPr/>
        </p:nvSpPr>
        <p:spPr>
          <a:xfrm>
            <a:off x="7452360" y="1307592"/>
            <a:ext cx="214884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MŰVELETI SORREND</a:t>
            </a:r>
          </a:p>
        </p:txBody>
      </p:sp>
      <p:sp>
        <p:nvSpPr>
          <p:cNvPr id="15" name="Rounded Rectangle 14"/>
          <p:cNvSpPr/>
          <p:nvPr/>
        </p:nvSpPr>
        <p:spPr>
          <a:xfrm>
            <a:off x="7479792" y="1901952"/>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6" name="TextBox 15"/>
          <p:cNvSpPr txBox="1"/>
          <p:nvPr/>
        </p:nvSpPr>
        <p:spPr>
          <a:xfrm>
            <a:off x="7479792" y="1901952"/>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1</a:t>
            </a:r>
          </a:p>
        </p:txBody>
      </p:sp>
      <p:sp>
        <p:nvSpPr>
          <p:cNvPr id="17" name="TextBox 16"/>
          <p:cNvSpPr txBox="1"/>
          <p:nvPr/>
        </p:nvSpPr>
        <p:spPr>
          <a:xfrm>
            <a:off x="8028431" y="1892808"/>
            <a:ext cx="3154680" cy="274320"/>
          </a:xfrm>
          <a:prstGeom prst="rect">
            <a:avLst/>
          </a:prstGeom>
          <a:noFill/>
        </p:spPr>
        <p:txBody>
          <a:bodyPr wrap="square" lIns="0" tIns="0" rIns="0" bIns="0" anchor="ctr">
            <a:spAutoFit/>
          </a:bodyPr>
          <a:lstStyle/>
          <a:p>
            <a:pPr algn="l"/>
            <a:r>
              <a:rPr lang="hu-HU" sz="1200" b="1" i="0" noProof="0" dirty="0">
                <a:solidFill>
                  <a:srgbClr val="0F274E"/>
                </a:solidFill>
                <a:latin typeface="Noto Sans"/>
              </a:rPr>
              <a:t>SZERSZÁMVÁLTÁS</a:t>
            </a:r>
          </a:p>
        </p:txBody>
      </p:sp>
      <p:sp>
        <p:nvSpPr>
          <p:cNvPr id="18" name="Rounded Rectangle 17"/>
          <p:cNvSpPr/>
          <p:nvPr/>
        </p:nvSpPr>
        <p:spPr>
          <a:xfrm>
            <a:off x="7479792" y="2569464"/>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9" name="TextBox 18"/>
          <p:cNvSpPr txBox="1"/>
          <p:nvPr/>
        </p:nvSpPr>
        <p:spPr>
          <a:xfrm>
            <a:off x="7479792" y="2569464"/>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2</a:t>
            </a:r>
          </a:p>
        </p:txBody>
      </p:sp>
      <p:sp>
        <p:nvSpPr>
          <p:cNvPr id="20" name="TextBox 19"/>
          <p:cNvSpPr txBox="1"/>
          <p:nvPr/>
        </p:nvSpPr>
        <p:spPr>
          <a:xfrm>
            <a:off x="8028431" y="2560320"/>
            <a:ext cx="3154680" cy="274320"/>
          </a:xfrm>
          <a:prstGeom prst="rect">
            <a:avLst/>
          </a:prstGeom>
          <a:noFill/>
        </p:spPr>
        <p:txBody>
          <a:bodyPr wrap="square" lIns="0" tIns="0" rIns="0" bIns="0" anchor="ctr">
            <a:spAutoFit/>
          </a:bodyPr>
          <a:lstStyle/>
          <a:p>
            <a:pPr algn="l"/>
            <a:r>
              <a:rPr lang="hu-HU" sz="1200" b="1" i="0" noProof="0" dirty="0">
                <a:solidFill>
                  <a:srgbClr val="0F274E"/>
                </a:solidFill>
                <a:latin typeface="Noto Sans"/>
              </a:rPr>
              <a:t>FURATRA ÁLLÁS</a:t>
            </a:r>
          </a:p>
        </p:txBody>
      </p:sp>
      <p:sp>
        <p:nvSpPr>
          <p:cNvPr id="21" name="Rounded Rectangle 20"/>
          <p:cNvSpPr/>
          <p:nvPr/>
        </p:nvSpPr>
        <p:spPr>
          <a:xfrm>
            <a:off x="7479792" y="3236976"/>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2" name="TextBox 21"/>
          <p:cNvSpPr txBox="1"/>
          <p:nvPr/>
        </p:nvSpPr>
        <p:spPr>
          <a:xfrm>
            <a:off x="7479792" y="3236976"/>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3</a:t>
            </a:r>
          </a:p>
        </p:txBody>
      </p:sp>
      <p:sp>
        <p:nvSpPr>
          <p:cNvPr id="23" name="TextBox 22"/>
          <p:cNvSpPr txBox="1"/>
          <p:nvPr/>
        </p:nvSpPr>
        <p:spPr>
          <a:xfrm>
            <a:off x="8028431" y="3227832"/>
            <a:ext cx="3154680" cy="274320"/>
          </a:xfrm>
          <a:prstGeom prst="rect">
            <a:avLst/>
          </a:prstGeom>
          <a:noFill/>
        </p:spPr>
        <p:txBody>
          <a:bodyPr wrap="square" lIns="0" tIns="0" rIns="0" bIns="0" anchor="ctr">
            <a:spAutoFit/>
          </a:bodyPr>
          <a:lstStyle/>
          <a:p>
            <a:pPr algn="l"/>
            <a:r>
              <a:rPr lang="hu-HU" sz="1200" b="1" i="0" noProof="0" dirty="0">
                <a:solidFill>
                  <a:srgbClr val="0F274E"/>
                </a:solidFill>
                <a:latin typeface="Noto Sans"/>
              </a:rPr>
              <a:t>MEGKÖZELÍTÉS</a:t>
            </a:r>
          </a:p>
        </p:txBody>
      </p:sp>
      <p:sp>
        <p:nvSpPr>
          <p:cNvPr id="24" name="Rounded Rectangle 23"/>
          <p:cNvSpPr/>
          <p:nvPr/>
        </p:nvSpPr>
        <p:spPr>
          <a:xfrm>
            <a:off x="7479792" y="3904487"/>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5" name="TextBox 24"/>
          <p:cNvSpPr txBox="1"/>
          <p:nvPr/>
        </p:nvSpPr>
        <p:spPr>
          <a:xfrm>
            <a:off x="7479792" y="3904487"/>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4</a:t>
            </a:r>
          </a:p>
        </p:txBody>
      </p:sp>
      <p:sp>
        <p:nvSpPr>
          <p:cNvPr id="26" name="TextBox 25"/>
          <p:cNvSpPr txBox="1"/>
          <p:nvPr/>
        </p:nvSpPr>
        <p:spPr>
          <a:xfrm>
            <a:off x="8028431" y="3895344"/>
            <a:ext cx="3154680" cy="274320"/>
          </a:xfrm>
          <a:prstGeom prst="rect">
            <a:avLst/>
          </a:prstGeom>
          <a:noFill/>
        </p:spPr>
        <p:txBody>
          <a:bodyPr wrap="square" lIns="0" tIns="0" rIns="0" bIns="0" anchor="ctr">
            <a:spAutoFit/>
          </a:bodyPr>
          <a:lstStyle/>
          <a:p>
            <a:pPr algn="l"/>
            <a:r>
              <a:rPr lang="hu-HU" sz="1200" b="1" i="0" noProof="0" dirty="0">
                <a:solidFill>
                  <a:srgbClr val="0F274E"/>
                </a:solidFill>
                <a:latin typeface="Noto Sans"/>
              </a:rPr>
              <a:t>FÚRÁS</a:t>
            </a:r>
          </a:p>
        </p:txBody>
      </p:sp>
      <p:sp>
        <p:nvSpPr>
          <p:cNvPr id="27" name="Rounded Rectangle 26"/>
          <p:cNvSpPr/>
          <p:nvPr/>
        </p:nvSpPr>
        <p:spPr>
          <a:xfrm>
            <a:off x="7479792" y="4572000"/>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8" name="TextBox 27"/>
          <p:cNvSpPr txBox="1"/>
          <p:nvPr/>
        </p:nvSpPr>
        <p:spPr>
          <a:xfrm>
            <a:off x="7479792" y="4572000"/>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5</a:t>
            </a:r>
          </a:p>
        </p:txBody>
      </p:sp>
      <p:sp>
        <p:nvSpPr>
          <p:cNvPr id="29" name="TextBox 28"/>
          <p:cNvSpPr txBox="1"/>
          <p:nvPr/>
        </p:nvSpPr>
        <p:spPr>
          <a:xfrm>
            <a:off x="8028431" y="4562856"/>
            <a:ext cx="3154680" cy="274320"/>
          </a:xfrm>
          <a:prstGeom prst="rect">
            <a:avLst/>
          </a:prstGeom>
          <a:noFill/>
        </p:spPr>
        <p:txBody>
          <a:bodyPr wrap="square" lIns="0" tIns="0" rIns="0" bIns="0" anchor="ctr">
            <a:spAutoFit/>
          </a:bodyPr>
          <a:lstStyle/>
          <a:p>
            <a:pPr algn="l"/>
            <a:r>
              <a:rPr lang="hu-HU" sz="1200" b="1" i="0" noProof="0" dirty="0">
                <a:solidFill>
                  <a:srgbClr val="0F274E"/>
                </a:solidFill>
                <a:latin typeface="Noto Sans"/>
              </a:rPr>
              <a:t>KIEMELÉS</a:t>
            </a:r>
          </a:p>
        </p:txBody>
      </p:sp>
      <p:pic>
        <p:nvPicPr>
          <p:cNvPr id="11" name="Kép 10">
            <a:extLst>
              <a:ext uri="{FF2B5EF4-FFF2-40B4-BE49-F238E27FC236}">
                <a16:creationId xmlns:a16="http://schemas.microsoft.com/office/drawing/2014/main" id="{5E0262E8-331C-4165-5E3E-897795C8CAB8}"/>
              </a:ext>
            </a:extLst>
          </p:cNvPr>
          <p:cNvPicPr>
            <a:picLocks noChangeAspect="1"/>
          </p:cNvPicPr>
          <p:nvPr/>
        </p:nvPicPr>
        <p:blipFill>
          <a:blip r:embed="rId2"/>
          <a:stretch>
            <a:fillRect/>
          </a:stretch>
        </p:blipFill>
        <p:spPr>
          <a:xfrm>
            <a:off x="1636777" y="1665580"/>
            <a:ext cx="3840480" cy="38404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Fúrási feladat – ISO NCL program</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Az illusztratív példa programlistája és értelmezési megjegyzései</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6 / 25</a:t>
            </a:r>
          </a:p>
        </p:txBody>
      </p:sp>
      <p:sp>
        <p:nvSpPr>
          <p:cNvPr id="10" name="Rounded Rectangle 9"/>
          <p:cNvSpPr/>
          <p:nvPr/>
        </p:nvSpPr>
        <p:spPr>
          <a:xfrm>
            <a:off x="658368" y="1280160"/>
            <a:ext cx="10863072" cy="155448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TextBox 10"/>
          <p:cNvSpPr txBox="1"/>
          <p:nvPr/>
        </p:nvSpPr>
        <p:spPr>
          <a:xfrm>
            <a:off x="822959" y="1389888"/>
            <a:ext cx="10533888" cy="1077218"/>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N</a:t>
            </a:r>
            <a:r>
              <a:rPr lang="hu-HU" sz="1400" b="0" i="0" noProof="0" dirty="0">
                <a:solidFill>
                  <a:srgbClr val="0F274E"/>
                </a:solidFill>
                <a:latin typeface="Noto Sans Mono"/>
              </a:rPr>
              <a:t> 001  T 12  D 12  M 06  LF
</a:t>
            </a:r>
            <a:r>
              <a:rPr lang="hu-HU" sz="1400" b="0" i="0" noProof="0" dirty="0" err="1">
                <a:solidFill>
                  <a:srgbClr val="0F274E"/>
                </a:solidFill>
                <a:latin typeface="Noto Sans Mono"/>
              </a:rPr>
              <a:t>N</a:t>
            </a:r>
            <a:r>
              <a:rPr lang="hu-HU" sz="1400" b="0" i="0" noProof="0" dirty="0">
                <a:solidFill>
                  <a:srgbClr val="0F274E"/>
                </a:solidFill>
                <a:latin typeface="Noto Sans Mono"/>
              </a:rPr>
              <a:t> 002  </a:t>
            </a:r>
            <a:r>
              <a:rPr lang="hu-HU" sz="1400" b="0" i="0" noProof="0" dirty="0" err="1">
                <a:solidFill>
                  <a:srgbClr val="0F274E"/>
                </a:solidFill>
                <a:latin typeface="Noto Sans Mono"/>
              </a:rPr>
              <a:t>G</a:t>
            </a:r>
            <a:r>
              <a:rPr lang="hu-HU" sz="1400" b="0" i="0" noProof="0" dirty="0">
                <a:solidFill>
                  <a:srgbClr val="0F274E"/>
                </a:solidFill>
                <a:latin typeface="Noto Sans Mono"/>
              </a:rPr>
              <a:t> 90  </a:t>
            </a:r>
            <a:r>
              <a:rPr lang="hu-HU" sz="1400" b="0" i="0" noProof="0" dirty="0" err="1">
                <a:solidFill>
                  <a:srgbClr val="0F274E"/>
                </a:solidFill>
                <a:latin typeface="Noto Sans Mono"/>
              </a:rPr>
              <a:t>G</a:t>
            </a:r>
            <a:r>
              <a:rPr lang="hu-HU" sz="1400" b="0" i="0" noProof="0" dirty="0">
                <a:solidFill>
                  <a:srgbClr val="0F274E"/>
                </a:solidFill>
                <a:latin typeface="Noto Sans Mono"/>
              </a:rPr>
              <a:t> 00  </a:t>
            </a:r>
            <a:r>
              <a:rPr lang="hu-HU" sz="1400" b="0" i="0" noProof="0" dirty="0" err="1">
                <a:solidFill>
                  <a:srgbClr val="0F274E"/>
                </a:solidFill>
                <a:latin typeface="Noto Sans Mono"/>
              </a:rPr>
              <a:t>G</a:t>
            </a:r>
            <a:r>
              <a:rPr lang="hu-HU" sz="1400" b="0" i="0" noProof="0" dirty="0">
                <a:solidFill>
                  <a:srgbClr val="0F274E"/>
                </a:solidFill>
                <a:latin typeface="Noto Sans Mono"/>
              </a:rPr>
              <a:t> 40  X 100.  </a:t>
            </a:r>
            <a:r>
              <a:rPr lang="hu-HU" sz="1400" b="0" i="0" noProof="0" dirty="0" err="1">
                <a:solidFill>
                  <a:srgbClr val="0F274E"/>
                </a:solidFill>
                <a:latin typeface="Noto Sans Mono"/>
              </a:rPr>
              <a:t>Y</a:t>
            </a:r>
            <a:r>
              <a:rPr lang="hu-HU" sz="1400" b="0" i="0" noProof="0" dirty="0">
                <a:solidFill>
                  <a:srgbClr val="0F274E"/>
                </a:solidFill>
                <a:latin typeface="Noto Sans Mono"/>
              </a:rPr>
              <a:t> 100.  S 600  M 03  LF
</a:t>
            </a:r>
            <a:r>
              <a:rPr lang="hu-HU" sz="1400" b="0" i="0" noProof="0" dirty="0" err="1">
                <a:solidFill>
                  <a:srgbClr val="0F274E"/>
                </a:solidFill>
                <a:latin typeface="Noto Sans Mono"/>
              </a:rPr>
              <a:t>N</a:t>
            </a:r>
            <a:r>
              <a:rPr lang="hu-HU" sz="1400" b="0" i="0" noProof="0" dirty="0">
                <a:solidFill>
                  <a:srgbClr val="0F274E"/>
                </a:solidFill>
                <a:latin typeface="Noto Sans Mono"/>
              </a:rPr>
              <a:t> 003  </a:t>
            </a:r>
            <a:r>
              <a:rPr lang="hu-HU" sz="1400" b="0" i="0" noProof="0" dirty="0" err="1">
                <a:solidFill>
                  <a:srgbClr val="0F274E"/>
                </a:solidFill>
                <a:latin typeface="Noto Sans Mono"/>
              </a:rPr>
              <a:t>Z</a:t>
            </a:r>
            <a:r>
              <a:rPr lang="hu-HU" sz="1400" b="0" i="0" noProof="0" dirty="0">
                <a:solidFill>
                  <a:srgbClr val="0F274E"/>
                </a:solidFill>
                <a:latin typeface="Noto Sans Mono"/>
              </a:rPr>
              <a:t> 22.  LF
</a:t>
            </a:r>
            <a:r>
              <a:rPr lang="hu-HU" sz="1400" b="0" i="0" noProof="0" dirty="0" err="1">
                <a:solidFill>
                  <a:srgbClr val="0F274E"/>
                </a:solidFill>
                <a:latin typeface="Noto Sans Mono"/>
              </a:rPr>
              <a:t>N</a:t>
            </a:r>
            <a:r>
              <a:rPr lang="hu-HU" sz="1400" b="0" i="0" noProof="0" dirty="0">
                <a:solidFill>
                  <a:srgbClr val="0F274E"/>
                </a:solidFill>
                <a:latin typeface="Noto Sans Mono"/>
              </a:rPr>
              <a:t> 004  </a:t>
            </a:r>
            <a:r>
              <a:rPr lang="hu-HU" sz="1400" b="0" i="0" noProof="0" dirty="0" err="1">
                <a:solidFill>
                  <a:srgbClr val="0F274E"/>
                </a:solidFill>
                <a:latin typeface="Noto Sans Mono"/>
              </a:rPr>
              <a:t>G</a:t>
            </a:r>
            <a:r>
              <a:rPr lang="hu-HU" sz="1400" b="0" i="0" noProof="0" dirty="0">
                <a:solidFill>
                  <a:srgbClr val="0F274E"/>
                </a:solidFill>
                <a:latin typeface="Noto Sans Mono"/>
              </a:rPr>
              <a:t> 91  </a:t>
            </a:r>
            <a:r>
              <a:rPr lang="hu-HU" sz="1400" b="0" i="0" noProof="0" dirty="0" err="1">
                <a:solidFill>
                  <a:srgbClr val="0F274E"/>
                </a:solidFill>
                <a:latin typeface="Noto Sans Mono"/>
              </a:rPr>
              <a:t>G</a:t>
            </a:r>
            <a:r>
              <a:rPr lang="hu-HU" sz="1400" b="0" i="0" noProof="0" dirty="0">
                <a:solidFill>
                  <a:srgbClr val="0F274E"/>
                </a:solidFill>
                <a:latin typeface="Noto Sans Mono"/>
              </a:rPr>
              <a:t> 01  </a:t>
            </a:r>
            <a:r>
              <a:rPr lang="hu-HU" sz="1400" b="0" i="0" noProof="0" dirty="0" err="1">
                <a:solidFill>
                  <a:srgbClr val="0F274E"/>
                </a:solidFill>
                <a:latin typeface="Noto Sans Mono"/>
              </a:rPr>
              <a:t>Z</a:t>
            </a:r>
            <a:r>
              <a:rPr lang="hu-HU" sz="1400" b="0" i="0" noProof="0" dirty="0">
                <a:solidFill>
                  <a:srgbClr val="0F274E"/>
                </a:solidFill>
                <a:latin typeface="Noto Sans Mono"/>
              </a:rPr>
              <a:t> -27.  F 0.5  M 08  LF
</a:t>
            </a:r>
            <a:r>
              <a:rPr lang="hu-HU" sz="1400" b="0" i="0" noProof="0" dirty="0" err="1">
                <a:solidFill>
                  <a:srgbClr val="0F274E"/>
                </a:solidFill>
                <a:latin typeface="Noto Sans Mono"/>
              </a:rPr>
              <a:t>N</a:t>
            </a:r>
            <a:r>
              <a:rPr lang="hu-HU" sz="1400" b="0" i="0" noProof="0" dirty="0">
                <a:solidFill>
                  <a:srgbClr val="0F274E"/>
                </a:solidFill>
                <a:latin typeface="Noto Sans Mono"/>
              </a:rPr>
              <a:t> 005  </a:t>
            </a:r>
            <a:r>
              <a:rPr lang="hu-HU" sz="1400" b="0" i="0" noProof="0" dirty="0" err="1">
                <a:solidFill>
                  <a:srgbClr val="0F274E"/>
                </a:solidFill>
                <a:latin typeface="Noto Sans Mono"/>
              </a:rPr>
              <a:t>G</a:t>
            </a:r>
            <a:r>
              <a:rPr lang="hu-HU" sz="1400" b="0" i="0" noProof="0" dirty="0">
                <a:solidFill>
                  <a:srgbClr val="0F274E"/>
                </a:solidFill>
                <a:latin typeface="Noto Sans Mono"/>
              </a:rPr>
              <a:t> 90  </a:t>
            </a:r>
            <a:r>
              <a:rPr lang="hu-HU" sz="1400" b="0" i="0" noProof="0" dirty="0" err="1">
                <a:solidFill>
                  <a:srgbClr val="0F274E"/>
                </a:solidFill>
                <a:latin typeface="Noto Sans Mono"/>
              </a:rPr>
              <a:t>G</a:t>
            </a:r>
            <a:r>
              <a:rPr lang="hu-HU" sz="1400" b="0" i="0" noProof="0" dirty="0">
                <a:solidFill>
                  <a:srgbClr val="0F274E"/>
                </a:solidFill>
                <a:latin typeface="Noto Sans Mono"/>
              </a:rPr>
              <a:t> 00  </a:t>
            </a:r>
            <a:r>
              <a:rPr lang="hu-HU" sz="1400" b="0" i="0" noProof="0" dirty="0" err="1">
                <a:solidFill>
                  <a:srgbClr val="0F274E"/>
                </a:solidFill>
                <a:latin typeface="Noto Sans Mono"/>
              </a:rPr>
              <a:t>Z</a:t>
            </a:r>
            <a:r>
              <a:rPr lang="hu-HU" sz="1400" b="0" i="0" noProof="0" dirty="0">
                <a:solidFill>
                  <a:srgbClr val="0F274E"/>
                </a:solidFill>
                <a:latin typeface="Noto Sans Mono"/>
              </a:rPr>
              <a:t> 100.  M 02  LF</a:t>
            </a:r>
          </a:p>
        </p:txBody>
      </p:sp>
      <p:sp>
        <p:nvSpPr>
          <p:cNvPr id="12" name="Rounded Rectangle 11"/>
          <p:cNvSpPr/>
          <p:nvPr/>
        </p:nvSpPr>
        <p:spPr>
          <a:xfrm>
            <a:off x="658368" y="3090672"/>
            <a:ext cx="10863072" cy="786384"/>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3" name="Rounded Rectangle 12"/>
          <p:cNvSpPr/>
          <p:nvPr/>
        </p:nvSpPr>
        <p:spPr>
          <a:xfrm>
            <a:off x="822960" y="3273552"/>
            <a:ext cx="365760"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4" name="TextBox 13"/>
          <p:cNvSpPr txBox="1"/>
          <p:nvPr/>
        </p:nvSpPr>
        <p:spPr>
          <a:xfrm>
            <a:off x="822960" y="3273552"/>
            <a:ext cx="365760"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1</a:t>
            </a:r>
          </a:p>
        </p:txBody>
      </p:sp>
      <p:sp>
        <p:nvSpPr>
          <p:cNvPr id="15" name="TextBox 14"/>
          <p:cNvSpPr txBox="1"/>
          <p:nvPr/>
        </p:nvSpPr>
        <p:spPr>
          <a:xfrm>
            <a:off x="1353312" y="3191256"/>
            <a:ext cx="9893808" cy="430887"/>
          </a:xfrm>
          <a:prstGeom prst="rect">
            <a:avLst/>
          </a:prstGeom>
          <a:noFill/>
        </p:spPr>
        <p:txBody>
          <a:bodyPr wrap="square" lIns="0" tIns="0" rIns="0" bIns="0" anchor="t">
            <a:spAutoFit/>
          </a:bodyPr>
          <a:lstStyle/>
          <a:p>
            <a:pPr algn="l"/>
            <a:r>
              <a:rPr lang="hu-HU" sz="1400" b="0" i="0" noProof="0" dirty="0">
                <a:solidFill>
                  <a:srgbClr val="2F445D"/>
                </a:solidFill>
                <a:latin typeface="Noto Sans"/>
              </a:rPr>
              <a:t>A mondatokban a szavak sorrendje tetszőleges, de ajánlott egy logikai sorrend. Kivételt képeznek a bővített utasításrendszer mondatai ahol a szavak sorrendje általában kötött.</a:t>
            </a:r>
          </a:p>
        </p:txBody>
      </p:sp>
      <p:sp>
        <p:nvSpPr>
          <p:cNvPr id="16" name="Rounded Rectangle 15"/>
          <p:cNvSpPr/>
          <p:nvPr/>
        </p:nvSpPr>
        <p:spPr>
          <a:xfrm>
            <a:off x="658368" y="3986783"/>
            <a:ext cx="10863072" cy="786384"/>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7" name="Rounded Rectangle 16"/>
          <p:cNvSpPr/>
          <p:nvPr/>
        </p:nvSpPr>
        <p:spPr>
          <a:xfrm>
            <a:off x="822960" y="4169663"/>
            <a:ext cx="365760"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8" name="TextBox 17"/>
          <p:cNvSpPr txBox="1"/>
          <p:nvPr/>
        </p:nvSpPr>
        <p:spPr>
          <a:xfrm>
            <a:off x="822960" y="4169663"/>
            <a:ext cx="365760"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2</a:t>
            </a:r>
          </a:p>
        </p:txBody>
      </p:sp>
      <p:sp>
        <p:nvSpPr>
          <p:cNvPr id="19" name="TextBox 18"/>
          <p:cNvSpPr txBox="1"/>
          <p:nvPr/>
        </p:nvSpPr>
        <p:spPr>
          <a:xfrm>
            <a:off x="1353312" y="4087368"/>
            <a:ext cx="9893808" cy="646331"/>
          </a:xfrm>
          <a:prstGeom prst="rect">
            <a:avLst/>
          </a:prstGeom>
          <a:noFill/>
        </p:spPr>
        <p:txBody>
          <a:bodyPr wrap="square" lIns="0" tIns="0" rIns="0" bIns="0" anchor="t">
            <a:spAutoFit/>
          </a:bodyPr>
          <a:lstStyle/>
          <a:p>
            <a:pPr algn="l"/>
            <a:r>
              <a:rPr lang="hu-HU" sz="1400" b="0" i="0" noProof="0" dirty="0">
                <a:solidFill>
                  <a:srgbClr val="2F445D"/>
                </a:solidFill>
                <a:latin typeface="Noto Sans"/>
              </a:rPr>
              <a:t>Az utasítás szavak többsége öröklődik. Ez azt jelenti, hogy minden szó addig van érvényben amíg egy vele ellentétes utasítás nem érkezik. A koordináta szavak a cél eléréséig vannak érvényben. Néhány utasítás modális, azaz csak egy mondatra érvényes.</a:t>
            </a:r>
          </a:p>
        </p:txBody>
      </p:sp>
      <p:sp>
        <p:nvSpPr>
          <p:cNvPr id="20" name="Rounded Rectangle 19"/>
          <p:cNvSpPr/>
          <p:nvPr/>
        </p:nvSpPr>
        <p:spPr>
          <a:xfrm>
            <a:off x="658368" y="4882896"/>
            <a:ext cx="10863072" cy="786384"/>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1" name="Rounded Rectangle 20"/>
          <p:cNvSpPr/>
          <p:nvPr/>
        </p:nvSpPr>
        <p:spPr>
          <a:xfrm>
            <a:off x="822960" y="5065776"/>
            <a:ext cx="365760"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2" name="TextBox 21"/>
          <p:cNvSpPr txBox="1"/>
          <p:nvPr/>
        </p:nvSpPr>
        <p:spPr>
          <a:xfrm>
            <a:off x="822960" y="5065776"/>
            <a:ext cx="365760"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3</a:t>
            </a:r>
          </a:p>
        </p:txBody>
      </p:sp>
      <p:sp>
        <p:nvSpPr>
          <p:cNvPr id="23" name="TextBox 22"/>
          <p:cNvSpPr txBox="1"/>
          <p:nvPr/>
        </p:nvSpPr>
        <p:spPr>
          <a:xfrm>
            <a:off x="1353312" y="4983480"/>
            <a:ext cx="9893808" cy="430887"/>
          </a:xfrm>
          <a:prstGeom prst="rect">
            <a:avLst/>
          </a:prstGeom>
          <a:noFill/>
        </p:spPr>
        <p:txBody>
          <a:bodyPr wrap="square" lIns="0" tIns="0" rIns="0" bIns="0" anchor="t">
            <a:spAutoFit/>
          </a:bodyPr>
          <a:lstStyle/>
          <a:p>
            <a:pPr algn="l"/>
            <a:r>
              <a:rPr lang="hu-HU" sz="1400" b="0" i="0" noProof="0" dirty="0">
                <a:solidFill>
                  <a:srgbClr val="2F445D"/>
                </a:solidFill>
                <a:latin typeface="Noto Sans"/>
              </a:rPr>
              <a:t>Az ISO NCL nem igényli a </a:t>
            </a:r>
            <a:r>
              <a:rPr lang="hu-HU" sz="1400" b="0" i="0" noProof="0" dirty="0" err="1">
                <a:solidFill>
                  <a:srgbClr val="2F445D"/>
                </a:solidFill>
                <a:latin typeface="Noto Sans"/>
              </a:rPr>
              <a:t>space</a:t>
            </a:r>
            <a:r>
              <a:rPr lang="hu-HU" sz="1400" b="0" i="0" noProof="0" dirty="0">
                <a:solidFill>
                  <a:srgbClr val="2F445D"/>
                </a:solidFill>
                <a:latin typeface="Noto Sans"/>
              </a:rPr>
              <a:t> karaktereket. Áttekinthetőségi okokból a programlistákon szerepelhetnek, egyébként csak a programfile méretét növelik.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Az ISO NCL címbetűi</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A leggyakrabban használt címek jelentése</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7 / 25</a:t>
            </a:r>
          </a:p>
        </p:txBody>
      </p:sp>
      <p:sp>
        <p:nvSpPr>
          <p:cNvPr id="10" name="Rounded Rectangle 9"/>
          <p:cNvSpPr/>
          <p:nvPr/>
        </p:nvSpPr>
        <p:spPr>
          <a:xfrm>
            <a:off x="530352" y="1143000"/>
            <a:ext cx="11128248" cy="497433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Rectangle 10"/>
          <p:cNvSpPr/>
          <p:nvPr/>
        </p:nvSpPr>
        <p:spPr>
          <a:xfrm>
            <a:off x="786384" y="1417320"/>
            <a:ext cx="1234440" cy="411480"/>
          </a:xfrm>
          <a:prstGeom prst="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TextBox 11"/>
          <p:cNvSpPr txBox="1"/>
          <p:nvPr/>
        </p:nvSpPr>
        <p:spPr>
          <a:xfrm>
            <a:off x="832104" y="1530727"/>
            <a:ext cx="1143000" cy="184666"/>
          </a:xfrm>
          <a:prstGeom prst="rect">
            <a:avLst/>
          </a:prstGeom>
          <a:noFill/>
        </p:spPr>
        <p:txBody>
          <a:bodyPr wrap="square" lIns="0" tIns="0" rIns="0" bIns="0" anchor="ctr">
            <a:spAutoFit/>
          </a:bodyPr>
          <a:lstStyle/>
          <a:p>
            <a:pPr algn="ctr"/>
            <a:r>
              <a:rPr lang="hu-HU" sz="1200" b="1" i="0" noProof="0" dirty="0">
                <a:solidFill>
                  <a:srgbClr val="0F274E"/>
                </a:solidFill>
                <a:latin typeface="Noto Sans"/>
              </a:rPr>
              <a:t>Címbetű</a:t>
            </a:r>
          </a:p>
        </p:txBody>
      </p:sp>
      <p:sp>
        <p:nvSpPr>
          <p:cNvPr id="13" name="Rectangle 12"/>
          <p:cNvSpPr/>
          <p:nvPr/>
        </p:nvSpPr>
        <p:spPr>
          <a:xfrm>
            <a:off x="2020824" y="1417320"/>
            <a:ext cx="9180000" cy="411480"/>
          </a:xfrm>
          <a:prstGeom prst="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14" name="TextBox 13"/>
          <p:cNvSpPr txBox="1"/>
          <p:nvPr/>
        </p:nvSpPr>
        <p:spPr>
          <a:xfrm>
            <a:off x="2066543" y="1530727"/>
            <a:ext cx="9555480" cy="184666"/>
          </a:xfrm>
          <a:prstGeom prst="rect">
            <a:avLst/>
          </a:prstGeom>
          <a:noFill/>
        </p:spPr>
        <p:txBody>
          <a:bodyPr wrap="square" lIns="0" tIns="0" rIns="0" bIns="0" anchor="ctr">
            <a:spAutoFit/>
          </a:bodyPr>
          <a:lstStyle/>
          <a:p>
            <a:pPr algn="l"/>
            <a:r>
              <a:rPr lang="hu-HU" sz="1200" b="1" i="0" noProof="0" dirty="0">
                <a:solidFill>
                  <a:srgbClr val="0F274E"/>
                </a:solidFill>
                <a:latin typeface="Noto Sans"/>
              </a:rPr>
              <a:t>Jelentés</a:t>
            </a:r>
          </a:p>
        </p:txBody>
      </p:sp>
      <p:sp>
        <p:nvSpPr>
          <p:cNvPr id="15" name="Rectangle 14"/>
          <p:cNvSpPr/>
          <p:nvPr/>
        </p:nvSpPr>
        <p:spPr>
          <a:xfrm>
            <a:off x="786384" y="1828800"/>
            <a:ext cx="1234440" cy="41148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6" name="TextBox 15"/>
          <p:cNvSpPr txBox="1"/>
          <p:nvPr/>
        </p:nvSpPr>
        <p:spPr>
          <a:xfrm>
            <a:off x="832104" y="1942206"/>
            <a:ext cx="1143000" cy="184666"/>
          </a:xfrm>
          <a:prstGeom prst="rect">
            <a:avLst/>
          </a:prstGeom>
          <a:noFill/>
        </p:spPr>
        <p:txBody>
          <a:bodyPr wrap="square" lIns="0" tIns="0" rIns="0" bIns="0" anchor="ctr">
            <a:spAutoFit/>
          </a:bodyPr>
          <a:lstStyle/>
          <a:p>
            <a:pPr algn="ctr"/>
            <a:r>
              <a:rPr lang="hu-HU" sz="1200" b="0" i="0" noProof="0" dirty="0" err="1">
                <a:solidFill>
                  <a:srgbClr val="2F445D"/>
                </a:solidFill>
                <a:latin typeface="Noto Sans"/>
              </a:rPr>
              <a:t>N</a:t>
            </a:r>
            <a:endParaRPr lang="hu-HU" sz="1200" b="0" i="0" noProof="0" dirty="0">
              <a:solidFill>
                <a:srgbClr val="2F445D"/>
              </a:solidFill>
              <a:latin typeface="Noto Sans"/>
            </a:endParaRPr>
          </a:p>
        </p:txBody>
      </p:sp>
      <p:sp>
        <p:nvSpPr>
          <p:cNvPr id="17" name="Rectangle 16"/>
          <p:cNvSpPr/>
          <p:nvPr/>
        </p:nvSpPr>
        <p:spPr>
          <a:xfrm>
            <a:off x="2020824" y="1828800"/>
            <a:ext cx="9180000" cy="41148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18" name="TextBox 17"/>
          <p:cNvSpPr txBox="1"/>
          <p:nvPr/>
        </p:nvSpPr>
        <p:spPr>
          <a:xfrm>
            <a:off x="2066543" y="1942206"/>
            <a:ext cx="8640000"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Mondatszám. Az újabb vezérléseknél címke.</a:t>
            </a:r>
          </a:p>
        </p:txBody>
      </p:sp>
      <p:sp>
        <p:nvSpPr>
          <p:cNvPr id="19" name="Rectangle 18"/>
          <p:cNvSpPr/>
          <p:nvPr/>
        </p:nvSpPr>
        <p:spPr>
          <a:xfrm>
            <a:off x="786384" y="2240280"/>
            <a:ext cx="1234440" cy="41148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0" name="TextBox 19"/>
          <p:cNvSpPr txBox="1"/>
          <p:nvPr/>
        </p:nvSpPr>
        <p:spPr>
          <a:xfrm>
            <a:off x="832104" y="2353687"/>
            <a:ext cx="1143000" cy="184666"/>
          </a:xfrm>
          <a:prstGeom prst="rect">
            <a:avLst/>
          </a:prstGeom>
          <a:noFill/>
        </p:spPr>
        <p:txBody>
          <a:bodyPr wrap="square" lIns="0" tIns="0" rIns="0" bIns="0" anchor="ctr">
            <a:spAutoFit/>
          </a:bodyPr>
          <a:lstStyle/>
          <a:p>
            <a:pPr algn="ctr"/>
            <a:r>
              <a:rPr lang="hu-HU" sz="1200" b="0" i="0" noProof="0" dirty="0" err="1">
                <a:solidFill>
                  <a:srgbClr val="2F445D"/>
                </a:solidFill>
                <a:latin typeface="Noto Sans"/>
              </a:rPr>
              <a:t>G</a:t>
            </a:r>
            <a:endParaRPr lang="hu-HU" sz="1200" b="0" i="0" noProof="0" dirty="0">
              <a:solidFill>
                <a:srgbClr val="2F445D"/>
              </a:solidFill>
              <a:latin typeface="Noto Sans"/>
            </a:endParaRPr>
          </a:p>
        </p:txBody>
      </p:sp>
      <p:sp>
        <p:nvSpPr>
          <p:cNvPr id="21" name="Rectangle 20"/>
          <p:cNvSpPr/>
          <p:nvPr/>
        </p:nvSpPr>
        <p:spPr>
          <a:xfrm>
            <a:off x="2020824" y="2240280"/>
            <a:ext cx="9180000" cy="41148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22" name="TextBox 21"/>
          <p:cNvSpPr txBox="1"/>
          <p:nvPr/>
        </p:nvSpPr>
        <p:spPr>
          <a:xfrm>
            <a:off x="2066543" y="2353687"/>
            <a:ext cx="8640000"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Geometriai vagy vezérlési utasítás. Régebben "előkészítő" utasítás.</a:t>
            </a:r>
          </a:p>
        </p:txBody>
      </p:sp>
      <p:sp>
        <p:nvSpPr>
          <p:cNvPr id="23" name="Rectangle 22"/>
          <p:cNvSpPr/>
          <p:nvPr/>
        </p:nvSpPr>
        <p:spPr>
          <a:xfrm>
            <a:off x="786384" y="2651760"/>
            <a:ext cx="1234440" cy="41148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4" name="TextBox 23"/>
          <p:cNvSpPr txBox="1"/>
          <p:nvPr/>
        </p:nvSpPr>
        <p:spPr>
          <a:xfrm>
            <a:off x="832104" y="2765167"/>
            <a:ext cx="114300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X, </a:t>
            </a:r>
            <a:r>
              <a:rPr lang="hu-HU" sz="1200" b="0" i="0" noProof="0" dirty="0" err="1">
                <a:solidFill>
                  <a:srgbClr val="2F445D"/>
                </a:solidFill>
                <a:latin typeface="Noto Sans"/>
              </a:rPr>
              <a:t>Y</a:t>
            </a:r>
            <a:r>
              <a:rPr lang="hu-HU" sz="1200" b="0" i="0" noProof="0" dirty="0">
                <a:solidFill>
                  <a:srgbClr val="2F445D"/>
                </a:solidFill>
                <a:latin typeface="Noto Sans"/>
              </a:rPr>
              <a:t>, </a:t>
            </a:r>
            <a:r>
              <a:rPr lang="hu-HU" sz="1200" b="0" i="0" noProof="0" dirty="0" err="1">
                <a:solidFill>
                  <a:srgbClr val="2F445D"/>
                </a:solidFill>
                <a:latin typeface="Noto Sans"/>
              </a:rPr>
              <a:t>Z</a:t>
            </a:r>
            <a:endParaRPr lang="hu-HU" sz="1200" b="0" i="0" noProof="0" dirty="0">
              <a:solidFill>
                <a:srgbClr val="2F445D"/>
              </a:solidFill>
              <a:latin typeface="Noto Sans"/>
            </a:endParaRPr>
          </a:p>
        </p:txBody>
      </p:sp>
      <p:sp>
        <p:nvSpPr>
          <p:cNvPr id="25" name="Rectangle 24"/>
          <p:cNvSpPr/>
          <p:nvPr/>
        </p:nvSpPr>
        <p:spPr>
          <a:xfrm>
            <a:off x="2020824" y="2651760"/>
            <a:ext cx="9180000" cy="41148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26" name="TextBox 25"/>
          <p:cNvSpPr txBox="1"/>
          <p:nvPr/>
        </p:nvSpPr>
        <p:spPr>
          <a:xfrm>
            <a:off x="2066543" y="2765167"/>
            <a:ext cx="8640000"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Célponti koordináta, vagy távolság-adat. Pozicionálásnál kötelező!</a:t>
            </a:r>
          </a:p>
        </p:txBody>
      </p:sp>
      <p:sp>
        <p:nvSpPr>
          <p:cNvPr id="27" name="Rectangle 26"/>
          <p:cNvSpPr/>
          <p:nvPr/>
        </p:nvSpPr>
        <p:spPr>
          <a:xfrm>
            <a:off x="786384" y="3063240"/>
            <a:ext cx="1234440" cy="41148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8" name="TextBox 27"/>
          <p:cNvSpPr txBox="1"/>
          <p:nvPr/>
        </p:nvSpPr>
        <p:spPr>
          <a:xfrm>
            <a:off x="832104" y="3176647"/>
            <a:ext cx="114300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A, </a:t>
            </a:r>
            <a:r>
              <a:rPr lang="hu-HU" sz="1200" b="0" i="0" noProof="0" dirty="0" err="1">
                <a:solidFill>
                  <a:srgbClr val="2F445D"/>
                </a:solidFill>
                <a:latin typeface="Noto Sans"/>
              </a:rPr>
              <a:t>B</a:t>
            </a:r>
            <a:r>
              <a:rPr lang="hu-HU" sz="1200" b="0" i="0" noProof="0" dirty="0">
                <a:solidFill>
                  <a:srgbClr val="2F445D"/>
                </a:solidFill>
                <a:latin typeface="Noto Sans"/>
              </a:rPr>
              <a:t>, C</a:t>
            </a:r>
          </a:p>
        </p:txBody>
      </p:sp>
      <p:sp>
        <p:nvSpPr>
          <p:cNvPr id="29" name="Rectangle 28"/>
          <p:cNvSpPr/>
          <p:nvPr/>
        </p:nvSpPr>
        <p:spPr>
          <a:xfrm>
            <a:off x="2020824" y="3063240"/>
            <a:ext cx="9180000" cy="41148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30" name="TextBox 29"/>
          <p:cNvSpPr txBox="1"/>
          <p:nvPr/>
        </p:nvSpPr>
        <p:spPr>
          <a:xfrm>
            <a:off x="2066543" y="3176647"/>
            <a:ext cx="8640000"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Célponti szöghelyzet, vagy szög-adat Forgó, vagy billenő tengelyeken</a:t>
            </a:r>
          </a:p>
        </p:txBody>
      </p:sp>
      <p:sp>
        <p:nvSpPr>
          <p:cNvPr id="31" name="Rectangle 30"/>
          <p:cNvSpPr/>
          <p:nvPr/>
        </p:nvSpPr>
        <p:spPr>
          <a:xfrm>
            <a:off x="786384" y="3474720"/>
            <a:ext cx="1234440" cy="41148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2" name="TextBox 31"/>
          <p:cNvSpPr txBox="1"/>
          <p:nvPr/>
        </p:nvSpPr>
        <p:spPr>
          <a:xfrm>
            <a:off x="832104" y="3588127"/>
            <a:ext cx="114300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I, </a:t>
            </a:r>
            <a:r>
              <a:rPr lang="hu-HU" sz="1200" b="0" i="0" noProof="0" dirty="0" err="1">
                <a:solidFill>
                  <a:srgbClr val="2F445D"/>
                </a:solidFill>
                <a:latin typeface="Noto Sans"/>
              </a:rPr>
              <a:t>J</a:t>
            </a:r>
            <a:r>
              <a:rPr lang="hu-HU" sz="1200" b="0" i="0" noProof="0" dirty="0">
                <a:solidFill>
                  <a:srgbClr val="2F445D"/>
                </a:solidFill>
                <a:latin typeface="Noto Sans"/>
              </a:rPr>
              <a:t>, </a:t>
            </a:r>
            <a:r>
              <a:rPr lang="hu-HU" sz="1200" b="0" i="0" noProof="0" dirty="0" err="1">
                <a:solidFill>
                  <a:srgbClr val="2F445D"/>
                </a:solidFill>
                <a:latin typeface="Noto Sans"/>
              </a:rPr>
              <a:t>K</a:t>
            </a:r>
            <a:endParaRPr lang="hu-HU" sz="1200" b="0" i="0" noProof="0" dirty="0">
              <a:solidFill>
                <a:srgbClr val="2F445D"/>
              </a:solidFill>
              <a:latin typeface="Noto Sans"/>
            </a:endParaRPr>
          </a:p>
        </p:txBody>
      </p:sp>
      <p:sp>
        <p:nvSpPr>
          <p:cNvPr id="33" name="Rectangle 32"/>
          <p:cNvSpPr/>
          <p:nvPr/>
        </p:nvSpPr>
        <p:spPr>
          <a:xfrm>
            <a:off x="2020824" y="3474720"/>
            <a:ext cx="9180000" cy="41148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34" name="TextBox 33"/>
          <p:cNvSpPr txBox="1"/>
          <p:nvPr/>
        </p:nvSpPr>
        <p:spPr>
          <a:xfrm>
            <a:off x="2066543" y="3588127"/>
            <a:ext cx="8640000"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Interpolációs vagy geometriai adatok. Újabban konstans paraméterek is.</a:t>
            </a:r>
          </a:p>
        </p:txBody>
      </p:sp>
      <p:sp>
        <p:nvSpPr>
          <p:cNvPr id="35" name="Rectangle 34"/>
          <p:cNvSpPr/>
          <p:nvPr/>
        </p:nvSpPr>
        <p:spPr>
          <a:xfrm>
            <a:off x="786384" y="3886200"/>
            <a:ext cx="1234440" cy="41148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6" name="TextBox 35"/>
          <p:cNvSpPr txBox="1"/>
          <p:nvPr/>
        </p:nvSpPr>
        <p:spPr>
          <a:xfrm>
            <a:off x="832104" y="3999607"/>
            <a:ext cx="114300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D</a:t>
            </a:r>
          </a:p>
        </p:txBody>
      </p:sp>
      <p:sp>
        <p:nvSpPr>
          <p:cNvPr id="37" name="Rectangle 36"/>
          <p:cNvSpPr/>
          <p:nvPr/>
        </p:nvSpPr>
        <p:spPr>
          <a:xfrm>
            <a:off x="2020824" y="3886200"/>
            <a:ext cx="9180000" cy="41148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38" name="TextBox 37"/>
          <p:cNvSpPr txBox="1"/>
          <p:nvPr/>
        </p:nvSpPr>
        <p:spPr>
          <a:xfrm>
            <a:off x="2066543" y="3999607"/>
            <a:ext cx="8640000" cy="183600"/>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Szerszámkorrekció. Rendszerint pointer típusú adat követi.</a:t>
            </a:r>
          </a:p>
        </p:txBody>
      </p:sp>
      <p:sp>
        <p:nvSpPr>
          <p:cNvPr id="39" name="Rectangle 38"/>
          <p:cNvSpPr/>
          <p:nvPr/>
        </p:nvSpPr>
        <p:spPr>
          <a:xfrm>
            <a:off x="786384" y="4297680"/>
            <a:ext cx="1234440" cy="41148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0" name="TextBox 39"/>
          <p:cNvSpPr txBox="1"/>
          <p:nvPr/>
        </p:nvSpPr>
        <p:spPr>
          <a:xfrm>
            <a:off x="832104" y="4411087"/>
            <a:ext cx="114300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F</a:t>
            </a:r>
          </a:p>
        </p:txBody>
      </p:sp>
      <p:sp>
        <p:nvSpPr>
          <p:cNvPr id="41" name="Rectangle 40"/>
          <p:cNvSpPr/>
          <p:nvPr/>
        </p:nvSpPr>
        <p:spPr>
          <a:xfrm>
            <a:off x="2020824" y="4297680"/>
            <a:ext cx="9180000" cy="41148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42" name="TextBox 41"/>
          <p:cNvSpPr txBox="1"/>
          <p:nvPr/>
        </p:nvSpPr>
        <p:spPr>
          <a:xfrm>
            <a:off x="2066543" y="4411087"/>
            <a:ext cx="8640000"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Előtolás. Technológiai sebességként értelmezendő.</a:t>
            </a:r>
          </a:p>
        </p:txBody>
      </p:sp>
      <p:sp>
        <p:nvSpPr>
          <p:cNvPr id="43" name="Rectangle 42"/>
          <p:cNvSpPr/>
          <p:nvPr/>
        </p:nvSpPr>
        <p:spPr>
          <a:xfrm>
            <a:off x="786384" y="4709160"/>
            <a:ext cx="1234440" cy="41148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4" name="TextBox 43"/>
          <p:cNvSpPr txBox="1"/>
          <p:nvPr/>
        </p:nvSpPr>
        <p:spPr>
          <a:xfrm>
            <a:off x="832104" y="4822567"/>
            <a:ext cx="114300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S</a:t>
            </a:r>
          </a:p>
        </p:txBody>
      </p:sp>
      <p:sp>
        <p:nvSpPr>
          <p:cNvPr id="45" name="Rectangle 44"/>
          <p:cNvSpPr/>
          <p:nvPr/>
        </p:nvSpPr>
        <p:spPr>
          <a:xfrm>
            <a:off x="2020824" y="4709160"/>
            <a:ext cx="9180000" cy="41148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46" name="TextBox 45"/>
          <p:cNvSpPr txBox="1"/>
          <p:nvPr/>
        </p:nvSpPr>
        <p:spPr>
          <a:xfrm>
            <a:off x="2066543" y="4822567"/>
            <a:ext cx="8640000"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Főorsó fordulatszám. Esetleg vágósebesség.</a:t>
            </a:r>
          </a:p>
        </p:txBody>
      </p:sp>
      <p:sp>
        <p:nvSpPr>
          <p:cNvPr id="47" name="Rectangle 46"/>
          <p:cNvSpPr/>
          <p:nvPr/>
        </p:nvSpPr>
        <p:spPr>
          <a:xfrm>
            <a:off x="786384" y="5120640"/>
            <a:ext cx="1234440" cy="41148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8" name="TextBox 47"/>
          <p:cNvSpPr txBox="1"/>
          <p:nvPr/>
        </p:nvSpPr>
        <p:spPr>
          <a:xfrm>
            <a:off x="832104" y="5234047"/>
            <a:ext cx="114300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T</a:t>
            </a:r>
          </a:p>
        </p:txBody>
      </p:sp>
      <p:sp>
        <p:nvSpPr>
          <p:cNvPr id="49" name="Rectangle 48"/>
          <p:cNvSpPr/>
          <p:nvPr/>
        </p:nvSpPr>
        <p:spPr>
          <a:xfrm>
            <a:off x="2020824" y="5120640"/>
            <a:ext cx="9180000" cy="41148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50" name="TextBox 49"/>
          <p:cNvSpPr txBox="1"/>
          <p:nvPr/>
        </p:nvSpPr>
        <p:spPr>
          <a:xfrm>
            <a:off x="2066543" y="5234047"/>
            <a:ext cx="8640000"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Szerszám azonosító. Rendszerint integer.</a:t>
            </a:r>
          </a:p>
        </p:txBody>
      </p:sp>
      <p:sp>
        <p:nvSpPr>
          <p:cNvPr id="51" name="Rectangle 50"/>
          <p:cNvSpPr/>
          <p:nvPr/>
        </p:nvSpPr>
        <p:spPr>
          <a:xfrm>
            <a:off x="786384" y="5532120"/>
            <a:ext cx="1234440" cy="41148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52" name="TextBox 51"/>
          <p:cNvSpPr txBox="1"/>
          <p:nvPr/>
        </p:nvSpPr>
        <p:spPr>
          <a:xfrm>
            <a:off x="832104" y="5645527"/>
            <a:ext cx="1143000" cy="184666"/>
          </a:xfrm>
          <a:prstGeom prst="rect">
            <a:avLst/>
          </a:prstGeom>
          <a:noFill/>
        </p:spPr>
        <p:txBody>
          <a:bodyPr wrap="square" lIns="0" tIns="0" rIns="0" bIns="0" anchor="ctr">
            <a:spAutoFit/>
          </a:bodyPr>
          <a:lstStyle/>
          <a:p>
            <a:pPr algn="ctr"/>
            <a:r>
              <a:rPr lang="hu-HU" sz="1200" b="0" i="0" noProof="0" dirty="0">
                <a:solidFill>
                  <a:srgbClr val="2F445D"/>
                </a:solidFill>
                <a:latin typeface="Noto Sans"/>
              </a:rPr>
              <a:t>M</a:t>
            </a:r>
          </a:p>
        </p:txBody>
      </p:sp>
      <p:sp>
        <p:nvSpPr>
          <p:cNvPr id="53" name="Rectangle 52"/>
          <p:cNvSpPr/>
          <p:nvPr/>
        </p:nvSpPr>
        <p:spPr>
          <a:xfrm>
            <a:off x="2020824" y="5532120"/>
            <a:ext cx="9180000" cy="41148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200" noProof="0" dirty="0"/>
          </a:p>
        </p:txBody>
      </p:sp>
      <p:sp>
        <p:nvSpPr>
          <p:cNvPr id="54" name="TextBox 53"/>
          <p:cNvSpPr txBox="1"/>
          <p:nvPr/>
        </p:nvSpPr>
        <p:spPr>
          <a:xfrm>
            <a:off x="2066543" y="5645527"/>
            <a:ext cx="8640000" cy="184666"/>
          </a:xfrm>
          <a:prstGeom prst="rect">
            <a:avLst/>
          </a:prstGeom>
          <a:noFill/>
        </p:spPr>
        <p:txBody>
          <a:bodyPr wrap="square" lIns="0" tIns="0" rIns="0" bIns="0" anchor="ctr">
            <a:spAutoFit/>
          </a:bodyPr>
          <a:lstStyle/>
          <a:p>
            <a:pPr algn="l"/>
            <a:r>
              <a:rPr lang="hu-HU" sz="1200" b="0" i="0" noProof="0" dirty="0">
                <a:solidFill>
                  <a:srgbClr val="2F445D"/>
                </a:solidFill>
                <a:latin typeface="Noto Sans"/>
              </a:rPr>
              <a:t>Gépi kapcsolási utasítások. Régebben "segéd" utasítások.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Vezérlőkarakterek és a </a:t>
            </a:r>
            <a:r>
              <a:rPr lang="hu-HU" sz="2200" b="1" i="0" noProof="0" dirty="0" err="1">
                <a:solidFill>
                  <a:srgbClr val="0F274E"/>
                </a:solidFill>
                <a:latin typeface="Noto Sans"/>
              </a:rPr>
              <a:t>G</a:t>
            </a:r>
            <a:r>
              <a:rPr lang="hu-HU" sz="2200" b="1" i="0" noProof="0" dirty="0">
                <a:solidFill>
                  <a:srgbClr val="0F274E"/>
                </a:solidFill>
                <a:latin typeface="Noto Sans"/>
              </a:rPr>
              <a:t> utasítások fő csoportjai</a:t>
            </a:r>
          </a:p>
        </p:txBody>
      </p:sp>
      <p:sp>
        <p:nvSpPr>
          <p:cNvPr id="6" name="Rectangle 5"/>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7" name="Rectangle 6"/>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TextBox 7"/>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8 / 25</a:t>
            </a:r>
          </a:p>
        </p:txBody>
      </p:sp>
      <p:sp>
        <p:nvSpPr>
          <p:cNvPr id="9" name="Rounded Rectangle 8"/>
          <p:cNvSpPr/>
          <p:nvPr/>
        </p:nvSpPr>
        <p:spPr>
          <a:xfrm>
            <a:off x="530352" y="1143000"/>
            <a:ext cx="5257800" cy="49560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0" name="Rounded Rectangle 9"/>
          <p:cNvSpPr/>
          <p:nvPr/>
        </p:nvSpPr>
        <p:spPr>
          <a:xfrm>
            <a:off x="749808" y="1307592"/>
            <a:ext cx="2331720"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TextBox 10"/>
          <p:cNvSpPr txBox="1"/>
          <p:nvPr/>
        </p:nvSpPr>
        <p:spPr>
          <a:xfrm>
            <a:off x="749808" y="1307592"/>
            <a:ext cx="233172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GYAKRAN HASZNÁLT KARAKTEREK</a:t>
            </a:r>
          </a:p>
        </p:txBody>
      </p:sp>
      <p:sp>
        <p:nvSpPr>
          <p:cNvPr id="12" name="Rectangle 11"/>
          <p:cNvSpPr/>
          <p:nvPr/>
        </p:nvSpPr>
        <p:spPr>
          <a:xfrm>
            <a:off x="768096" y="1755648"/>
            <a:ext cx="749808" cy="50292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3" name="TextBox 12"/>
          <p:cNvSpPr txBox="1"/>
          <p:nvPr/>
        </p:nvSpPr>
        <p:spPr>
          <a:xfrm>
            <a:off x="813816" y="1764792"/>
            <a:ext cx="658368" cy="484632"/>
          </a:xfrm>
          <a:prstGeom prst="rect">
            <a:avLst/>
          </a:prstGeom>
          <a:noFill/>
        </p:spPr>
        <p:txBody>
          <a:bodyPr wrap="square" lIns="0" tIns="0" rIns="0" bIns="0" anchor="ctr">
            <a:spAutoFit/>
          </a:bodyPr>
          <a:lstStyle/>
          <a:p>
            <a:pPr algn="ctr"/>
            <a:r>
              <a:rPr lang="hu-HU" sz="1000" b="0" i="0" noProof="0" dirty="0">
                <a:solidFill>
                  <a:srgbClr val="2F445D"/>
                </a:solidFill>
                <a:latin typeface="Noto Sans"/>
              </a:rPr>
              <a:t>%</a:t>
            </a:r>
          </a:p>
        </p:txBody>
      </p:sp>
      <p:sp>
        <p:nvSpPr>
          <p:cNvPr id="14" name="Rectangle 13"/>
          <p:cNvSpPr/>
          <p:nvPr/>
        </p:nvSpPr>
        <p:spPr>
          <a:xfrm>
            <a:off x="1517904" y="1755648"/>
            <a:ext cx="3959352" cy="50292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5" name="TextBox 14"/>
          <p:cNvSpPr txBox="1"/>
          <p:nvPr/>
        </p:nvSpPr>
        <p:spPr>
          <a:xfrm>
            <a:off x="1563624" y="1899386"/>
            <a:ext cx="4279392"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Programkezdet.</a:t>
            </a:r>
          </a:p>
        </p:txBody>
      </p:sp>
      <p:sp>
        <p:nvSpPr>
          <p:cNvPr id="16" name="Rectangle 15"/>
          <p:cNvSpPr/>
          <p:nvPr/>
        </p:nvSpPr>
        <p:spPr>
          <a:xfrm>
            <a:off x="768096" y="2258568"/>
            <a:ext cx="749808" cy="50292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7" name="TextBox 16"/>
          <p:cNvSpPr txBox="1"/>
          <p:nvPr/>
        </p:nvSpPr>
        <p:spPr>
          <a:xfrm>
            <a:off x="813816" y="2267711"/>
            <a:ext cx="658368" cy="484632"/>
          </a:xfrm>
          <a:prstGeom prst="rect">
            <a:avLst/>
          </a:prstGeom>
          <a:noFill/>
        </p:spPr>
        <p:txBody>
          <a:bodyPr wrap="square" lIns="0" tIns="0" rIns="0" bIns="0" anchor="ctr">
            <a:spAutoFit/>
          </a:bodyPr>
          <a:lstStyle/>
          <a:p>
            <a:pPr algn="ctr"/>
            <a:r>
              <a:rPr lang="hu-HU" sz="1000" b="0" i="0" noProof="0" dirty="0">
                <a:solidFill>
                  <a:srgbClr val="2F445D"/>
                </a:solidFill>
                <a:latin typeface="Noto Sans"/>
              </a:rPr>
              <a:t>LF</a:t>
            </a:r>
          </a:p>
        </p:txBody>
      </p:sp>
      <p:sp>
        <p:nvSpPr>
          <p:cNvPr id="18" name="Rectangle 17"/>
          <p:cNvSpPr/>
          <p:nvPr/>
        </p:nvSpPr>
        <p:spPr>
          <a:xfrm>
            <a:off x="1517904" y="2258568"/>
            <a:ext cx="3959352" cy="50292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9" name="TextBox 18"/>
          <p:cNvSpPr txBox="1"/>
          <p:nvPr/>
        </p:nvSpPr>
        <p:spPr>
          <a:xfrm>
            <a:off x="1563624" y="2402305"/>
            <a:ext cx="4279392"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Mondatvége. (Line </a:t>
            </a:r>
            <a:r>
              <a:rPr lang="hu-HU" sz="1400" b="0" i="0" noProof="0" dirty="0" err="1">
                <a:solidFill>
                  <a:srgbClr val="2F445D"/>
                </a:solidFill>
                <a:latin typeface="Noto Sans"/>
              </a:rPr>
              <a:t>feed</a:t>
            </a:r>
            <a:r>
              <a:rPr lang="hu-HU" sz="1400" b="0" i="0" noProof="0" dirty="0">
                <a:solidFill>
                  <a:srgbClr val="2F445D"/>
                </a:solidFill>
                <a:latin typeface="Noto Sans"/>
              </a:rPr>
              <a:t>, </a:t>
            </a:r>
            <a:r>
              <a:rPr lang="hu-HU" sz="1400" b="0" i="0" noProof="0" dirty="0" err="1">
                <a:solidFill>
                  <a:srgbClr val="2F445D"/>
                </a:solidFill>
                <a:latin typeface="Noto Sans"/>
              </a:rPr>
              <a:t>Return</a:t>
            </a:r>
            <a:r>
              <a:rPr lang="hu-HU" sz="1400" b="0" i="0" noProof="0" dirty="0">
                <a:solidFill>
                  <a:srgbClr val="2F445D"/>
                </a:solidFill>
                <a:latin typeface="Noto Sans"/>
              </a:rPr>
              <a:t>, Enter.)</a:t>
            </a:r>
          </a:p>
        </p:txBody>
      </p:sp>
      <p:sp>
        <p:nvSpPr>
          <p:cNvPr id="20" name="Rectangle 19"/>
          <p:cNvSpPr/>
          <p:nvPr/>
        </p:nvSpPr>
        <p:spPr>
          <a:xfrm>
            <a:off x="768096" y="2761487"/>
            <a:ext cx="749808" cy="50292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1" name="TextBox 20"/>
          <p:cNvSpPr txBox="1"/>
          <p:nvPr/>
        </p:nvSpPr>
        <p:spPr>
          <a:xfrm>
            <a:off x="813816" y="2770631"/>
            <a:ext cx="658368" cy="484632"/>
          </a:xfrm>
          <a:prstGeom prst="rect">
            <a:avLst/>
          </a:prstGeom>
          <a:noFill/>
        </p:spPr>
        <p:txBody>
          <a:bodyPr wrap="square" lIns="0" tIns="0" rIns="0" bIns="0" anchor="ctr">
            <a:spAutoFit/>
          </a:bodyPr>
          <a:lstStyle/>
          <a:p>
            <a:pPr algn="ctr"/>
            <a:r>
              <a:rPr lang="hu-HU" sz="1000" b="0" i="0" noProof="0" dirty="0">
                <a:solidFill>
                  <a:srgbClr val="2F445D"/>
                </a:solidFill>
                <a:latin typeface="Noto Sans"/>
              </a:rPr>
              <a:t>( )</a:t>
            </a:r>
          </a:p>
        </p:txBody>
      </p:sp>
      <p:sp>
        <p:nvSpPr>
          <p:cNvPr id="22" name="Rectangle 21"/>
          <p:cNvSpPr/>
          <p:nvPr/>
        </p:nvSpPr>
        <p:spPr>
          <a:xfrm>
            <a:off x="1517904" y="2761487"/>
            <a:ext cx="3959352" cy="50292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3" name="TextBox 22"/>
          <p:cNvSpPr txBox="1"/>
          <p:nvPr/>
        </p:nvSpPr>
        <p:spPr>
          <a:xfrm>
            <a:off x="1563624" y="2905225"/>
            <a:ext cx="4279392"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Komment kezdete, vége.</a:t>
            </a:r>
          </a:p>
        </p:txBody>
      </p:sp>
      <p:sp>
        <p:nvSpPr>
          <p:cNvPr id="24" name="Rectangle 23"/>
          <p:cNvSpPr/>
          <p:nvPr/>
        </p:nvSpPr>
        <p:spPr>
          <a:xfrm>
            <a:off x="768096" y="3264407"/>
            <a:ext cx="749808" cy="50292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5" name="TextBox 24"/>
          <p:cNvSpPr txBox="1"/>
          <p:nvPr/>
        </p:nvSpPr>
        <p:spPr>
          <a:xfrm>
            <a:off x="813816" y="3273551"/>
            <a:ext cx="658368" cy="484632"/>
          </a:xfrm>
          <a:prstGeom prst="rect">
            <a:avLst/>
          </a:prstGeom>
          <a:noFill/>
        </p:spPr>
        <p:txBody>
          <a:bodyPr wrap="square" lIns="0" tIns="0" rIns="0" bIns="0" anchor="ctr">
            <a:spAutoFit/>
          </a:bodyPr>
          <a:lstStyle/>
          <a:p>
            <a:pPr algn="ctr"/>
            <a:r>
              <a:rPr lang="hu-HU" sz="1000" b="0" i="0" noProof="0" dirty="0">
                <a:solidFill>
                  <a:srgbClr val="2F445D"/>
                </a:solidFill>
                <a:latin typeface="Noto Sans"/>
              </a:rPr>
              <a:t>/</a:t>
            </a:r>
          </a:p>
        </p:txBody>
      </p:sp>
      <p:sp>
        <p:nvSpPr>
          <p:cNvPr id="26" name="Rectangle 25"/>
          <p:cNvSpPr/>
          <p:nvPr/>
        </p:nvSpPr>
        <p:spPr>
          <a:xfrm>
            <a:off x="1517904" y="3264407"/>
            <a:ext cx="3959352" cy="502920"/>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7" name="TextBox 26"/>
          <p:cNvSpPr txBox="1"/>
          <p:nvPr/>
        </p:nvSpPr>
        <p:spPr>
          <a:xfrm>
            <a:off x="1563624" y="3300424"/>
            <a:ext cx="3913632" cy="430887"/>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Feltételes mondat. </a:t>
            </a:r>
          </a:p>
          <a:p>
            <a:pPr algn="l"/>
            <a:r>
              <a:rPr lang="hu-HU" sz="1400" b="0" i="0" noProof="0" dirty="0">
                <a:solidFill>
                  <a:srgbClr val="2F445D"/>
                </a:solidFill>
                <a:latin typeface="Noto Sans"/>
              </a:rPr>
              <a:t>(A feltétel bit a kezelőpulton állítható.)</a:t>
            </a:r>
          </a:p>
        </p:txBody>
      </p:sp>
      <p:sp>
        <p:nvSpPr>
          <p:cNvPr id="28" name="Rectangle 27"/>
          <p:cNvSpPr/>
          <p:nvPr/>
        </p:nvSpPr>
        <p:spPr>
          <a:xfrm>
            <a:off x="768096" y="3767327"/>
            <a:ext cx="749808" cy="50292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9" name="TextBox 28"/>
          <p:cNvSpPr txBox="1"/>
          <p:nvPr/>
        </p:nvSpPr>
        <p:spPr>
          <a:xfrm>
            <a:off x="813816" y="3776471"/>
            <a:ext cx="658368" cy="484632"/>
          </a:xfrm>
          <a:prstGeom prst="rect">
            <a:avLst/>
          </a:prstGeom>
          <a:noFill/>
        </p:spPr>
        <p:txBody>
          <a:bodyPr wrap="square" lIns="0" tIns="0" rIns="0" bIns="0" anchor="ctr">
            <a:spAutoFit/>
          </a:bodyPr>
          <a:lstStyle/>
          <a:p>
            <a:pPr algn="ctr"/>
            <a:r>
              <a:rPr lang="hu-HU" sz="1000" b="0" i="0" noProof="0" dirty="0">
                <a:solidFill>
                  <a:srgbClr val="2F445D"/>
                </a:solidFill>
                <a:latin typeface="Noto Sans"/>
              </a:rPr>
              <a:t>:</a:t>
            </a:r>
          </a:p>
        </p:txBody>
      </p:sp>
      <p:sp>
        <p:nvSpPr>
          <p:cNvPr id="30" name="Rectangle 29"/>
          <p:cNvSpPr/>
          <p:nvPr/>
        </p:nvSpPr>
        <p:spPr>
          <a:xfrm>
            <a:off x="1517904" y="3767327"/>
            <a:ext cx="3959352" cy="502920"/>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1" name="TextBox 30"/>
          <p:cNvSpPr txBox="1"/>
          <p:nvPr/>
        </p:nvSpPr>
        <p:spPr>
          <a:xfrm>
            <a:off x="1563624" y="3803344"/>
            <a:ext cx="4279392" cy="430887"/>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Főmondat. (Műveletelem program-szegmens kezdete.)</a:t>
            </a:r>
          </a:p>
        </p:txBody>
      </p:sp>
      <p:sp>
        <p:nvSpPr>
          <p:cNvPr id="32" name="Rounded Rectangle 31"/>
          <p:cNvSpPr/>
          <p:nvPr/>
        </p:nvSpPr>
        <p:spPr>
          <a:xfrm>
            <a:off x="5961888" y="1143000"/>
            <a:ext cx="5696712"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3" name="Rounded Rectangle 32"/>
          <p:cNvSpPr/>
          <p:nvPr/>
        </p:nvSpPr>
        <p:spPr>
          <a:xfrm>
            <a:off x="6190488" y="1307592"/>
            <a:ext cx="2606040" cy="292608"/>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4" name="TextBox 33"/>
          <p:cNvSpPr txBox="1"/>
          <p:nvPr/>
        </p:nvSpPr>
        <p:spPr>
          <a:xfrm>
            <a:off x="6190488" y="1307592"/>
            <a:ext cx="260604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A </a:t>
            </a:r>
            <a:r>
              <a:rPr lang="hu-HU" sz="980" b="1" i="0" noProof="0" dirty="0" err="1">
                <a:solidFill>
                  <a:srgbClr val="FFFFFF"/>
                </a:solidFill>
                <a:latin typeface="Noto Sans"/>
              </a:rPr>
              <a:t>G</a:t>
            </a:r>
            <a:r>
              <a:rPr lang="hu-HU" sz="980" b="1" i="0" noProof="0" dirty="0">
                <a:solidFill>
                  <a:srgbClr val="FFFFFF"/>
                </a:solidFill>
                <a:latin typeface="Noto Sans"/>
              </a:rPr>
              <a:t> UTASÍTÁSOK FŐ CSOPORTJAI</a:t>
            </a:r>
          </a:p>
        </p:txBody>
      </p:sp>
      <p:sp>
        <p:nvSpPr>
          <p:cNvPr id="35" name="Rounded Rectangle 34"/>
          <p:cNvSpPr/>
          <p:nvPr/>
        </p:nvSpPr>
        <p:spPr>
          <a:xfrm>
            <a:off x="6272784" y="1828800"/>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6" name="TextBox 35"/>
          <p:cNvSpPr txBox="1"/>
          <p:nvPr/>
        </p:nvSpPr>
        <p:spPr>
          <a:xfrm>
            <a:off x="6272784" y="1828800"/>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1</a:t>
            </a:r>
          </a:p>
        </p:txBody>
      </p:sp>
      <p:sp>
        <p:nvSpPr>
          <p:cNvPr id="37" name="TextBox 36"/>
          <p:cNvSpPr txBox="1"/>
          <p:nvPr/>
        </p:nvSpPr>
        <p:spPr>
          <a:xfrm>
            <a:off x="6830568" y="1849094"/>
            <a:ext cx="4343400" cy="215444"/>
          </a:xfrm>
          <a:prstGeom prst="rect">
            <a:avLst/>
          </a:prstGeom>
          <a:noFill/>
        </p:spPr>
        <p:txBody>
          <a:bodyPr wrap="square" lIns="0" tIns="0" rIns="0" bIns="0" anchor="ctr">
            <a:spAutoFit/>
          </a:bodyPr>
          <a:lstStyle/>
          <a:p>
            <a:pPr algn="l"/>
            <a:r>
              <a:rPr lang="hu-HU" sz="1400" b="1" i="0" noProof="0" dirty="0">
                <a:solidFill>
                  <a:srgbClr val="0F274E"/>
                </a:solidFill>
                <a:latin typeface="Noto Sans"/>
              </a:rPr>
              <a:t>A szerszámpálya típusa.</a:t>
            </a:r>
          </a:p>
        </p:txBody>
      </p:sp>
      <p:sp>
        <p:nvSpPr>
          <p:cNvPr id="38" name="Rounded Rectangle 37"/>
          <p:cNvSpPr/>
          <p:nvPr/>
        </p:nvSpPr>
        <p:spPr>
          <a:xfrm>
            <a:off x="6272784" y="2295144"/>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9" name="TextBox 38"/>
          <p:cNvSpPr txBox="1"/>
          <p:nvPr/>
        </p:nvSpPr>
        <p:spPr>
          <a:xfrm>
            <a:off x="6272784" y="2295144"/>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2</a:t>
            </a:r>
          </a:p>
        </p:txBody>
      </p:sp>
      <p:sp>
        <p:nvSpPr>
          <p:cNvPr id="40" name="TextBox 39"/>
          <p:cNvSpPr txBox="1"/>
          <p:nvPr/>
        </p:nvSpPr>
        <p:spPr>
          <a:xfrm>
            <a:off x="6830568" y="2315438"/>
            <a:ext cx="4343400" cy="215444"/>
          </a:xfrm>
          <a:prstGeom prst="rect">
            <a:avLst/>
          </a:prstGeom>
          <a:noFill/>
        </p:spPr>
        <p:txBody>
          <a:bodyPr wrap="square" lIns="0" tIns="0" rIns="0" bIns="0" anchor="ctr">
            <a:spAutoFit/>
          </a:bodyPr>
          <a:lstStyle/>
          <a:p>
            <a:pPr algn="l"/>
            <a:r>
              <a:rPr lang="hu-HU" sz="1400" b="1" i="0" noProof="0" dirty="0">
                <a:solidFill>
                  <a:srgbClr val="0F274E"/>
                </a:solidFill>
                <a:latin typeface="Noto Sans"/>
              </a:rPr>
              <a:t>A méretmegadás módja.</a:t>
            </a:r>
          </a:p>
        </p:txBody>
      </p:sp>
      <p:sp>
        <p:nvSpPr>
          <p:cNvPr id="41" name="Rounded Rectangle 40"/>
          <p:cNvSpPr/>
          <p:nvPr/>
        </p:nvSpPr>
        <p:spPr>
          <a:xfrm>
            <a:off x="6272784" y="2761487"/>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2" name="TextBox 41"/>
          <p:cNvSpPr txBox="1"/>
          <p:nvPr/>
        </p:nvSpPr>
        <p:spPr>
          <a:xfrm>
            <a:off x="6272784" y="2761487"/>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3</a:t>
            </a:r>
          </a:p>
        </p:txBody>
      </p:sp>
      <p:sp>
        <p:nvSpPr>
          <p:cNvPr id="43" name="TextBox 42"/>
          <p:cNvSpPr txBox="1"/>
          <p:nvPr/>
        </p:nvSpPr>
        <p:spPr>
          <a:xfrm>
            <a:off x="6830568" y="2781782"/>
            <a:ext cx="4343400" cy="215444"/>
          </a:xfrm>
          <a:prstGeom prst="rect">
            <a:avLst/>
          </a:prstGeom>
          <a:noFill/>
        </p:spPr>
        <p:txBody>
          <a:bodyPr wrap="square" lIns="0" tIns="0" rIns="0" bIns="0" anchor="ctr">
            <a:spAutoFit/>
          </a:bodyPr>
          <a:lstStyle/>
          <a:p>
            <a:pPr algn="l"/>
            <a:r>
              <a:rPr lang="hu-HU" sz="1400" b="1" i="0" noProof="0" dirty="0">
                <a:solidFill>
                  <a:srgbClr val="0F274E"/>
                </a:solidFill>
                <a:latin typeface="Noto Sans"/>
              </a:rPr>
              <a:t>A </a:t>
            </a:r>
            <a:r>
              <a:rPr lang="hu-HU" sz="1400" b="1" i="0" noProof="0" dirty="0" err="1">
                <a:solidFill>
                  <a:srgbClr val="0F274E"/>
                </a:solidFill>
                <a:latin typeface="Noto Sans"/>
              </a:rPr>
              <a:t>szerszámkorrekciózás</a:t>
            </a:r>
            <a:r>
              <a:rPr lang="hu-HU" sz="1400" b="1" i="0" noProof="0" dirty="0">
                <a:solidFill>
                  <a:srgbClr val="0F274E"/>
                </a:solidFill>
                <a:latin typeface="Noto Sans"/>
              </a:rPr>
              <a:t> módja.</a:t>
            </a:r>
          </a:p>
        </p:txBody>
      </p:sp>
      <p:sp>
        <p:nvSpPr>
          <p:cNvPr id="44" name="Rounded Rectangle 43"/>
          <p:cNvSpPr/>
          <p:nvPr/>
        </p:nvSpPr>
        <p:spPr>
          <a:xfrm>
            <a:off x="6272784" y="3227831"/>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5" name="TextBox 44"/>
          <p:cNvSpPr txBox="1"/>
          <p:nvPr/>
        </p:nvSpPr>
        <p:spPr>
          <a:xfrm>
            <a:off x="6272784" y="3227831"/>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4</a:t>
            </a:r>
          </a:p>
        </p:txBody>
      </p:sp>
      <p:sp>
        <p:nvSpPr>
          <p:cNvPr id="46" name="TextBox 45"/>
          <p:cNvSpPr txBox="1"/>
          <p:nvPr/>
        </p:nvSpPr>
        <p:spPr>
          <a:xfrm>
            <a:off x="6830568" y="3248125"/>
            <a:ext cx="4343400" cy="215444"/>
          </a:xfrm>
          <a:prstGeom prst="rect">
            <a:avLst/>
          </a:prstGeom>
          <a:noFill/>
        </p:spPr>
        <p:txBody>
          <a:bodyPr wrap="square" lIns="0" tIns="0" rIns="0" bIns="0" anchor="ctr">
            <a:spAutoFit/>
          </a:bodyPr>
          <a:lstStyle/>
          <a:p>
            <a:pPr algn="l"/>
            <a:r>
              <a:rPr lang="hu-HU" sz="1400" b="1" i="0" noProof="0" dirty="0">
                <a:solidFill>
                  <a:srgbClr val="0F274E"/>
                </a:solidFill>
                <a:latin typeface="Noto Sans"/>
              </a:rPr>
              <a:t>Koordináta transzformációk.</a:t>
            </a:r>
          </a:p>
        </p:txBody>
      </p:sp>
      <p:sp>
        <p:nvSpPr>
          <p:cNvPr id="47" name="Rounded Rectangle 46"/>
          <p:cNvSpPr/>
          <p:nvPr/>
        </p:nvSpPr>
        <p:spPr>
          <a:xfrm>
            <a:off x="6272784" y="3694175"/>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48" name="TextBox 47"/>
          <p:cNvSpPr txBox="1"/>
          <p:nvPr/>
        </p:nvSpPr>
        <p:spPr>
          <a:xfrm>
            <a:off x="6272784" y="3694175"/>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5</a:t>
            </a:r>
          </a:p>
        </p:txBody>
      </p:sp>
      <p:sp>
        <p:nvSpPr>
          <p:cNvPr id="49" name="TextBox 48"/>
          <p:cNvSpPr txBox="1"/>
          <p:nvPr/>
        </p:nvSpPr>
        <p:spPr>
          <a:xfrm>
            <a:off x="6830568" y="3714469"/>
            <a:ext cx="4343400" cy="215444"/>
          </a:xfrm>
          <a:prstGeom prst="rect">
            <a:avLst/>
          </a:prstGeom>
          <a:noFill/>
        </p:spPr>
        <p:txBody>
          <a:bodyPr wrap="square" lIns="0" tIns="0" rIns="0" bIns="0" anchor="ctr">
            <a:spAutoFit/>
          </a:bodyPr>
          <a:lstStyle/>
          <a:p>
            <a:pPr algn="l"/>
            <a:r>
              <a:rPr lang="hu-HU" sz="1400" b="1" i="0" noProof="0" dirty="0">
                <a:solidFill>
                  <a:srgbClr val="2F445D"/>
                </a:solidFill>
                <a:latin typeface="Noto Sans"/>
              </a:rPr>
              <a:t>A pozicionálás módja.</a:t>
            </a:r>
          </a:p>
        </p:txBody>
      </p:sp>
      <p:sp>
        <p:nvSpPr>
          <p:cNvPr id="50" name="Rounded Rectangle 49"/>
          <p:cNvSpPr/>
          <p:nvPr/>
        </p:nvSpPr>
        <p:spPr>
          <a:xfrm>
            <a:off x="6272784" y="4160519"/>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51" name="TextBox 50"/>
          <p:cNvSpPr txBox="1"/>
          <p:nvPr/>
        </p:nvSpPr>
        <p:spPr>
          <a:xfrm>
            <a:off x="6272784" y="4160519"/>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6</a:t>
            </a:r>
          </a:p>
        </p:txBody>
      </p:sp>
      <p:sp>
        <p:nvSpPr>
          <p:cNvPr id="52" name="TextBox 51"/>
          <p:cNvSpPr txBox="1"/>
          <p:nvPr/>
        </p:nvSpPr>
        <p:spPr>
          <a:xfrm>
            <a:off x="6830568" y="4180813"/>
            <a:ext cx="4343400" cy="215444"/>
          </a:xfrm>
          <a:prstGeom prst="rect">
            <a:avLst/>
          </a:prstGeom>
          <a:noFill/>
        </p:spPr>
        <p:txBody>
          <a:bodyPr wrap="square" lIns="0" tIns="0" rIns="0" bIns="0" anchor="ctr">
            <a:spAutoFit/>
          </a:bodyPr>
          <a:lstStyle/>
          <a:p>
            <a:pPr algn="l"/>
            <a:r>
              <a:rPr lang="hu-HU" sz="1400" b="1" i="0" noProof="0" dirty="0">
                <a:solidFill>
                  <a:srgbClr val="2F445D"/>
                </a:solidFill>
                <a:latin typeface="Noto Sans"/>
              </a:rPr>
              <a:t>Gépi ciklusok.</a:t>
            </a:r>
          </a:p>
        </p:txBody>
      </p:sp>
      <p:sp>
        <p:nvSpPr>
          <p:cNvPr id="53" name="Rounded Rectangle 52"/>
          <p:cNvSpPr/>
          <p:nvPr/>
        </p:nvSpPr>
        <p:spPr>
          <a:xfrm>
            <a:off x="6272784" y="4626863"/>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54" name="TextBox 53"/>
          <p:cNvSpPr txBox="1"/>
          <p:nvPr/>
        </p:nvSpPr>
        <p:spPr>
          <a:xfrm>
            <a:off x="6272784" y="4626863"/>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7</a:t>
            </a:r>
          </a:p>
        </p:txBody>
      </p:sp>
      <p:sp>
        <p:nvSpPr>
          <p:cNvPr id="55" name="TextBox 54"/>
          <p:cNvSpPr txBox="1"/>
          <p:nvPr/>
        </p:nvSpPr>
        <p:spPr>
          <a:xfrm>
            <a:off x="6830568" y="4647157"/>
            <a:ext cx="4343400" cy="215444"/>
          </a:xfrm>
          <a:prstGeom prst="rect">
            <a:avLst/>
          </a:prstGeom>
          <a:noFill/>
        </p:spPr>
        <p:txBody>
          <a:bodyPr wrap="square" lIns="0" tIns="0" rIns="0" bIns="0" anchor="ctr">
            <a:spAutoFit/>
          </a:bodyPr>
          <a:lstStyle/>
          <a:p>
            <a:pPr algn="l"/>
            <a:r>
              <a:rPr lang="hu-HU" sz="1400" b="1" i="0" noProof="0" dirty="0">
                <a:solidFill>
                  <a:srgbClr val="2F445D"/>
                </a:solidFill>
                <a:latin typeface="Noto Sans"/>
              </a:rPr>
              <a:t>Mértékegység váltás.</a:t>
            </a:r>
          </a:p>
        </p:txBody>
      </p:sp>
      <p:sp>
        <p:nvSpPr>
          <p:cNvPr id="56" name="Rounded Rectangle 55"/>
          <p:cNvSpPr/>
          <p:nvPr/>
        </p:nvSpPr>
        <p:spPr>
          <a:xfrm>
            <a:off x="6272784" y="5093207"/>
            <a:ext cx="384048" cy="256032"/>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57" name="TextBox 56"/>
          <p:cNvSpPr txBox="1"/>
          <p:nvPr/>
        </p:nvSpPr>
        <p:spPr>
          <a:xfrm>
            <a:off x="6272784" y="5093207"/>
            <a:ext cx="384048" cy="256032"/>
          </a:xfrm>
          <a:prstGeom prst="rect">
            <a:avLst/>
          </a:prstGeom>
          <a:noFill/>
        </p:spPr>
        <p:txBody>
          <a:bodyPr wrap="square" lIns="0" tIns="0" rIns="0" bIns="0" anchor="ctr">
            <a:spAutoFit/>
          </a:bodyPr>
          <a:lstStyle/>
          <a:p>
            <a:pPr algn="ctr"/>
            <a:r>
              <a:rPr lang="hu-HU" sz="1050" b="1" i="0" noProof="0" dirty="0">
                <a:solidFill>
                  <a:srgbClr val="FFFFFF"/>
                </a:solidFill>
                <a:latin typeface="Noto Sans"/>
              </a:rPr>
              <a:t>8</a:t>
            </a:r>
          </a:p>
        </p:txBody>
      </p:sp>
      <p:sp>
        <p:nvSpPr>
          <p:cNvPr id="58" name="TextBox 57"/>
          <p:cNvSpPr txBox="1"/>
          <p:nvPr/>
        </p:nvSpPr>
        <p:spPr>
          <a:xfrm>
            <a:off x="6830568" y="5113501"/>
            <a:ext cx="4343400" cy="215444"/>
          </a:xfrm>
          <a:prstGeom prst="rect">
            <a:avLst/>
          </a:prstGeom>
          <a:noFill/>
        </p:spPr>
        <p:txBody>
          <a:bodyPr wrap="square" lIns="0" tIns="0" rIns="0" bIns="0" anchor="ctr">
            <a:spAutoFit/>
          </a:bodyPr>
          <a:lstStyle/>
          <a:p>
            <a:pPr algn="l"/>
            <a:r>
              <a:rPr lang="hu-HU" sz="1400" b="1" i="0" noProof="0" dirty="0">
                <a:solidFill>
                  <a:srgbClr val="2F445D"/>
                </a:solidFill>
                <a:latin typeface="Noto Sans"/>
              </a:rPr>
              <a:t>Egyéb.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Szerszámpálya-típust meghatározó </a:t>
            </a:r>
            <a:r>
              <a:rPr lang="hu-HU" sz="2200" b="1" i="0" noProof="0" dirty="0" err="1">
                <a:solidFill>
                  <a:srgbClr val="0F274E"/>
                </a:solidFill>
                <a:latin typeface="Noto Sans"/>
              </a:rPr>
              <a:t>G</a:t>
            </a:r>
            <a:r>
              <a:rPr lang="hu-HU" sz="2200" b="1" i="0" noProof="0" dirty="0">
                <a:solidFill>
                  <a:srgbClr val="0F274E"/>
                </a:solidFill>
                <a:latin typeface="Noto Sans"/>
              </a:rPr>
              <a:t> utasítások</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G00, G01, G02, G03, G33</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9 / 25</a:t>
            </a:r>
          </a:p>
        </p:txBody>
      </p:sp>
      <p:sp>
        <p:nvSpPr>
          <p:cNvPr id="10" name="Rounded Rectangle 9"/>
          <p:cNvSpPr/>
          <p:nvPr/>
        </p:nvSpPr>
        <p:spPr>
          <a:xfrm>
            <a:off x="530352" y="1143000"/>
            <a:ext cx="4297680" cy="49560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Rounded Rectangle 10"/>
          <p:cNvSpPr/>
          <p:nvPr/>
        </p:nvSpPr>
        <p:spPr>
          <a:xfrm>
            <a:off x="749808" y="1481328"/>
            <a:ext cx="987552" cy="420624"/>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TextBox 11"/>
          <p:cNvSpPr txBox="1"/>
          <p:nvPr/>
        </p:nvSpPr>
        <p:spPr>
          <a:xfrm>
            <a:off x="914400" y="1591056"/>
            <a:ext cx="658368"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00</a:t>
            </a:r>
          </a:p>
        </p:txBody>
      </p:sp>
      <p:sp>
        <p:nvSpPr>
          <p:cNvPr id="13" name="TextBox 12"/>
          <p:cNvSpPr txBox="1"/>
          <p:nvPr/>
        </p:nvSpPr>
        <p:spPr>
          <a:xfrm>
            <a:off x="1883664" y="1490472"/>
            <a:ext cx="2615184" cy="184666"/>
          </a:xfrm>
          <a:prstGeom prst="rect">
            <a:avLst/>
          </a:prstGeom>
          <a:noFill/>
        </p:spPr>
        <p:txBody>
          <a:bodyPr wrap="square" lIns="0" tIns="0" rIns="0" bIns="0" anchor="t">
            <a:spAutoFit/>
          </a:bodyPr>
          <a:lstStyle/>
          <a:p>
            <a:pPr algn="l"/>
            <a:r>
              <a:rPr lang="hu-HU" sz="1200" b="0" i="0" noProof="0" dirty="0">
                <a:solidFill>
                  <a:srgbClr val="2F445D"/>
                </a:solidFill>
                <a:latin typeface="Noto Sans"/>
              </a:rPr>
              <a:t>Pontvezérlés gyorsmenettel.</a:t>
            </a:r>
          </a:p>
        </p:txBody>
      </p:sp>
      <p:sp>
        <p:nvSpPr>
          <p:cNvPr id="14" name="Rounded Rectangle 13"/>
          <p:cNvSpPr/>
          <p:nvPr/>
        </p:nvSpPr>
        <p:spPr>
          <a:xfrm>
            <a:off x="749808" y="2176272"/>
            <a:ext cx="987552" cy="420624"/>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5" name="TextBox 14"/>
          <p:cNvSpPr txBox="1"/>
          <p:nvPr/>
        </p:nvSpPr>
        <p:spPr>
          <a:xfrm>
            <a:off x="914400" y="2286000"/>
            <a:ext cx="658368"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01</a:t>
            </a:r>
          </a:p>
        </p:txBody>
      </p:sp>
      <p:sp>
        <p:nvSpPr>
          <p:cNvPr id="16" name="TextBox 15"/>
          <p:cNvSpPr txBox="1"/>
          <p:nvPr/>
        </p:nvSpPr>
        <p:spPr>
          <a:xfrm>
            <a:off x="1883664" y="2185415"/>
            <a:ext cx="2615184" cy="369332"/>
          </a:xfrm>
          <a:prstGeom prst="rect">
            <a:avLst/>
          </a:prstGeom>
          <a:noFill/>
        </p:spPr>
        <p:txBody>
          <a:bodyPr wrap="square" lIns="0" tIns="0" rIns="0" bIns="0" anchor="t">
            <a:spAutoFit/>
          </a:bodyPr>
          <a:lstStyle/>
          <a:p>
            <a:pPr algn="l"/>
            <a:r>
              <a:rPr lang="hu-HU" sz="1200" b="0" i="0" noProof="0" dirty="0">
                <a:solidFill>
                  <a:srgbClr val="2F445D"/>
                </a:solidFill>
                <a:latin typeface="Noto Sans"/>
              </a:rPr>
              <a:t>Egyenesvonalú mozgás két pont között. Lineáris interpoláció.</a:t>
            </a:r>
          </a:p>
        </p:txBody>
      </p:sp>
      <p:sp>
        <p:nvSpPr>
          <p:cNvPr id="17" name="Rounded Rectangle 16"/>
          <p:cNvSpPr/>
          <p:nvPr/>
        </p:nvSpPr>
        <p:spPr>
          <a:xfrm>
            <a:off x="749808" y="2871215"/>
            <a:ext cx="987552" cy="420624"/>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8" name="TextBox 17"/>
          <p:cNvSpPr txBox="1"/>
          <p:nvPr/>
        </p:nvSpPr>
        <p:spPr>
          <a:xfrm>
            <a:off x="914400" y="2980944"/>
            <a:ext cx="658368"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02</a:t>
            </a:r>
          </a:p>
        </p:txBody>
      </p:sp>
      <p:sp>
        <p:nvSpPr>
          <p:cNvPr id="19" name="TextBox 18"/>
          <p:cNvSpPr txBox="1"/>
          <p:nvPr/>
        </p:nvSpPr>
        <p:spPr>
          <a:xfrm>
            <a:off x="1883664" y="2880359"/>
            <a:ext cx="2615184" cy="369332"/>
          </a:xfrm>
          <a:prstGeom prst="rect">
            <a:avLst/>
          </a:prstGeom>
          <a:noFill/>
        </p:spPr>
        <p:txBody>
          <a:bodyPr wrap="square" lIns="0" tIns="0" rIns="0" bIns="0" anchor="t">
            <a:spAutoFit/>
          </a:bodyPr>
          <a:lstStyle/>
          <a:p>
            <a:pPr algn="l"/>
            <a:r>
              <a:rPr lang="hu-HU" sz="1200" b="0" i="0" noProof="0" dirty="0">
                <a:solidFill>
                  <a:srgbClr val="2F445D"/>
                </a:solidFill>
                <a:latin typeface="Noto Sans"/>
              </a:rPr>
              <a:t>Mozgás körpályán a fősíkokkal párhuzamos síkokban,</a:t>
            </a:r>
          </a:p>
        </p:txBody>
      </p:sp>
      <p:sp>
        <p:nvSpPr>
          <p:cNvPr id="20" name="Rounded Rectangle 19"/>
          <p:cNvSpPr/>
          <p:nvPr/>
        </p:nvSpPr>
        <p:spPr>
          <a:xfrm>
            <a:off x="749808" y="3566159"/>
            <a:ext cx="987552" cy="420624"/>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1" name="TextBox 20"/>
          <p:cNvSpPr txBox="1"/>
          <p:nvPr/>
        </p:nvSpPr>
        <p:spPr>
          <a:xfrm>
            <a:off x="914400" y="3675887"/>
            <a:ext cx="658368"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03</a:t>
            </a:r>
          </a:p>
        </p:txBody>
      </p:sp>
      <p:sp>
        <p:nvSpPr>
          <p:cNvPr id="22" name="TextBox 21"/>
          <p:cNvSpPr txBox="1"/>
          <p:nvPr/>
        </p:nvSpPr>
        <p:spPr>
          <a:xfrm>
            <a:off x="1883664" y="3575303"/>
            <a:ext cx="2615184" cy="369332"/>
          </a:xfrm>
          <a:prstGeom prst="rect">
            <a:avLst/>
          </a:prstGeom>
          <a:noFill/>
        </p:spPr>
        <p:txBody>
          <a:bodyPr wrap="square" lIns="0" tIns="0" rIns="0" bIns="0" anchor="t">
            <a:spAutoFit/>
          </a:bodyPr>
          <a:lstStyle/>
          <a:p>
            <a:pPr algn="l"/>
            <a:r>
              <a:rPr lang="hu-HU" sz="1200" b="0" i="0" noProof="0" dirty="0">
                <a:solidFill>
                  <a:srgbClr val="2F445D"/>
                </a:solidFill>
                <a:latin typeface="Noto Sans"/>
              </a:rPr>
              <a:t>az órajárással egyezően illetve ellentétesen. Körinterpoláció.</a:t>
            </a:r>
          </a:p>
        </p:txBody>
      </p:sp>
      <p:sp>
        <p:nvSpPr>
          <p:cNvPr id="23" name="Rounded Rectangle 22"/>
          <p:cNvSpPr/>
          <p:nvPr/>
        </p:nvSpPr>
        <p:spPr>
          <a:xfrm>
            <a:off x="749808" y="4261103"/>
            <a:ext cx="987552" cy="420624"/>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4" name="TextBox 23"/>
          <p:cNvSpPr txBox="1"/>
          <p:nvPr/>
        </p:nvSpPr>
        <p:spPr>
          <a:xfrm>
            <a:off x="914400" y="4370831"/>
            <a:ext cx="658368"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33</a:t>
            </a:r>
          </a:p>
        </p:txBody>
      </p:sp>
      <p:sp>
        <p:nvSpPr>
          <p:cNvPr id="25" name="TextBox 24"/>
          <p:cNvSpPr txBox="1"/>
          <p:nvPr/>
        </p:nvSpPr>
        <p:spPr>
          <a:xfrm>
            <a:off x="1883664" y="4270247"/>
            <a:ext cx="2615184" cy="369332"/>
          </a:xfrm>
          <a:prstGeom prst="rect">
            <a:avLst/>
          </a:prstGeom>
          <a:noFill/>
        </p:spPr>
        <p:txBody>
          <a:bodyPr wrap="square" lIns="0" tIns="0" rIns="0" bIns="0" anchor="t">
            <a:spAutoFit/>
          </a:bodyPr>
          <a:lstStyle/>
          <a:p>
            <a:pPr algn="l"/>
            <a:r>
              <a:rPr lang="hu-HU" sz="1200" b="0" i="0" noProof="0" dirty="0">
                <a:solidFill>
                  <a:srgbClr val="2F445D"/>
                </a:solidFill>
                <a:latin typeface="Noto Sans"/>
              </a:rPr>
              <a:t>Menetvágás, csavarvonal interpoláció.</a:t>
            </a:r>
          </a:p>
        </p:txBody>
      </p:sp>
      <p:sp>
        <p:nvSpPr>
          <p:cNvPr id="26" name="Rounded Rectangle 25"/>
          <p:cNvSpPr/>
          <p:nvPr/>
        </p:nvSpPr>
        <p:spPr>
          <a:xfrm>
            <a:off x="5047488" y="1143000"/>
            <a:ext cx="6611112"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pic>
        <p:nvPicPr>
          <p:cNvPr id="28" name="Kép 27">
            <a:extLst>
              <a:ext uri="{FF2B5EF4-FFF2-40B4-BE49-F238E27FC236}">
                <a16:creationId xmlns:a16="http://schemas.microsoft.com/office/drawing/2014/main" id="{BBE03479-E6C3-98D5-0B5F-5F3D1B0A39C3}"/>
              </a:ext>
            </a:extLst>
          </p:cNvPr>
          <p:cNvPicPr>
            <a:picLocks noChangeAspect="1"/>
          </p:cNvPicPr>
          <p:nvPr/>
        </p:nvPicPr>
        <p:blipFill>
          <a:blip r:embed="rId2"/>
          <a:stretch>
            <a:fillRect/>
          </a:stretch>
        </p:blipFill>
        <p:spPr>
          <a:xfrm>
            <a:off x="5531888" y="1711756"/>
            <a:ext cx="5738170" cy="322600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Méretmegadás: G90 és G91</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Abszolút és növekményes méretmegadás</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10 / 25</a:t>
            </a:r>
          </a:p>
        </p:txBody>
      </p:sp>
      <p:sp>
        <p:nvSpPr>
          <p:cNvPr id="10" name="Rounded Rectangle 9"/>
          <p:cNvSpPr/>
          <p:nvPr/>
        </p:nvSpPr>
        <p:spPr>
          <a:xfrm>
            <a:off x="530352" y="1143000"/>
            <a:ext cx="11128248" cy="324612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Rounded Rectangle 11"/>
          <p:cNvSpPr/>
          <p:nvPr/>
        </p:nvSpPr>
        <p:spPr>
          <a:xfrm>
            <a:off x="530352" y="4590288"/>
            <a:ext cx="5257800" cy="12984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3" name="Rounded Rectangle 12"/>
          <p:cNvSpPr/>
          <p:nvPr/>
        </p:nvSpPr>
        <p:spPr>
          <a:xfrm>
            <a:off x="749808" y="4736592"/>
            <a:ext cx="1417320" cy="292608"/>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4" name="TextBox 13"/>
          <p:cNvSpPr txBox="1"/>
          <p:nvPr/>
        </p:nvSpPr>
        <p:spPr>
          <a:xfrm>
            <a:off x="749808" y="4736592"/>
            <a:ext cx="1417320" cy="292608"/>
          </a:xfrm>
          <a:prstGeom prst="rect">
            <a:avLst/>
          </a:prstGeom>
          <a:noFill/>
        </p:spPr>
        <p:txBody>
          <a:bodyPr wrap="square" lIns="0" tIns="0" rIns="0" bIns="0" anchor="ctr">
            <a:spAutoFit/>
          </a:bodyPr>
          <a:lstStyle/>
          <a:p>
            <a:pPr algn="ctr"/>
            <a:r>
              <a:rPr lang="hu-HU" sz="980" b="1" i="0" noProof="0" dirty="0" err="1">
                <a:solidFill>
                  <a:srgbClr val="FFFFFF"/>
                </a:solidFill>
                <a:latin typeface="Noto Sans"/>
              </a:rPr>
              <a:t>G</a:t>
            </a:r>
            <a:r>
              <a:rPr lang="hu-HU" sz="980" b="1" i="0" noProof="0" dirty="0">
                <a:solidFill>
                  <a:srgbClr val="FFFFFF"/>
                </a:solidFill>
                <a:latin typeface="Noto Sans"/>
              </a:rPr>
              <a:t> 90</a:t>
            </a:r>
          </a:p>
        </p:txBody>
      </p:sp>
      <p:sp>
        <p:nvSpPr>
          <p:cNvPr id="15" name="TextBox 14"/>
          <p:cNvSpPr txBox="1"/>
          <p:nvPr/>
        </p:nvSpPr>
        <p:spPr>
          <a:xfrm>
            <a:off x="2331720" y="4766030"/>
            <a:ext cx="3017520" cy="215444"/>
          </a:xfrm>
          <a:prstGeom prst="rect">
            <a:avLst/>
          </a:prstGeom>
          <a:noFill/>
        </p:spPr>
        <p:txBody>
          <a:bodyPr wrap="square" lIns="0" tIns="0" rIns="0" bIns="0" anchor="ctr">
            <a:spAutoFit/>
          </a:bodyPr>
          <a:lstStyle/>
          <a:p>
            <a:pPr algn="l"/>
            <a:r>
              <a:rPr lang="hu-HU" sz="1400" b="1" i="0" noProof="0" dirty="0">
                <a:solidFill>
                  <a:srgbClr val="0F274E"/>
                </a:solidFill>
                <a:latin typeface="Noto Sans"/>
              </a:rPr>
              <a:t>Abszolút méretmegadás.</a:t>
            </a:r>
          </a:p>
        </p:txBody>
      </p:sp>
      <p:sp>
        <p:nvSpPr>
          <p:cNvPr id="16" name="Rounded Rectangle 15"/>
          <p:cNvSpPr/>
          <p:nvPr/>
        </p:nvSpPr>
        <p:spPr>
          <a:xfrm>
            <a:off x="749808" y="5138928"/>
            <a:ext cx="4617720" cy="47548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7" name="TextBox 16"/>
          <p:cNvSpPr txBox="1"/>
          <p:nvPr/>
        </p:nvSpPr>
        <p:spPr>
          <a:xfrm>
            <a:off x="914400" y="5248656"/>
            <a:ext cx="4288536" cy="215444"/>
          </a:xfrm>
          <a:prstGeom prst="rect">
            <a:avLst/>
          </a:prstGeom>
          <a:noFill/>
        </p:spPr>
        <p:txBody>
          <a:bodyPr wrap="square" lIns="0" tIns="0" rIns="0" bIns="0" anchor="t">
            <a:spAutoFit/>
          </a:bodyPr>
          <a:lstStyle/>
          <a:p>
            <a:pPr algn="l"/>
            <a:r>
              <a:rPr lang="hu-HU" sz="1400" b="0" i="0" noProof="0" dirty="0">
                <a:solidFill>
                  <a:srgbClr val="0F274E"/>
                </a:solidFill>
                <a:latin typeface="Noto Sans Mono"/>
              </a:rPr>
              <a:t>N10 G90 G01 X10. Y15. LF</a:t>
            </a:r>
          </a:p>
        </p:txBody>
      </p:sp>
      <p:sp>
        <p:nvSpPr>
          <p:cNvPr id="18" name="Rounded Rectangle 17"/>
          <p:cNvSpPr/>
          <p:nvPr/>
        </p:nvSpPr>
        <p:spPr>
          <a:xfrm>
            <a:off x="5961888" y="4590288"/>
            <a:ext cx="5696712" cy="12984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9" name="Rounded Rectangle 18"/>
          <p:cNvSpPr/>
          <p:nvPr/>
        </p:nvSpPr>
        <p:spPr>
          <a:xfrm>
            <a:off x="6190488" y="4736592"/>
            <a:ext cx="1417320"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0" name="TextBox 19"/>
          <p:cNvSpPr txBox="1"/>
          <p:nvPr/>
        </p:nvSpPr>
        <p:spPr>
          <a:xfrm>
            <a:off x="6190488" y="4736592"/>
            <a:ext cx="1417320" cy="292608"/>
          </a:xfrm>
          <a:prstGeom prst="rect">
            <a:avLst/>
          </a:prstGeom>
          <a:noFill/>
        </p:spPr>
        <p:txBody>
          <a:bodyPr wrap="square" lIns="0" tIns="0" rIns="0" bIns="0" anchor="ctr">
            <a:spAutoFit/>
          </a:bodyPr>
          <a:lstStyle/>
          <a:p>
            <a:pPr algn="ctr"/>
            <a:r>
              <a:rPr lang="hu-HU" sz="980" b="1" i="0" noProof="0" dirty="0" err="1">
                <a:solidFill>
                  <a:srgbClr val="FFFFFF"/>
                </a:solidFill>
                <a:latin typeface="Noto Sans"/>
              </a:rPr>
              <a:t>G</a:t>
            </a:r>
            <a:r>
              <a:rPr lang="hu-HU" sz="980" b="1" i="0" noProof="0" dirty="0">
                <a:solidFill>
                  <a:srgbClr val="FFFFFF"/>
                </a:solidFill>
                <a:latin typeface="Noto Sans"/>
              </a:rPr>
              <a:t> 91</a:t>
            </a:r>
          </a:p>
        </p:txBody>
      </p:sp>
      <p:sp>
        <p:nvSpPr>
          <p:cNvPr id="21" name="TextBox 20"/>
          <p:cNvSpPr txBox="1"/>
          <p:nvPr/>
        </p:nvSpPr>
        <p:spPr>
          <a:xfrm>
            <a:off x="7772400" y="4766030"/>
            <a:ext cx="3154680" cy="215444"/>
          </a:xfrm>
          <a:prstGeom prst="rect">
            <a:avLst/>
          </a:prstGeom>
          <a:noFill/>
        </p:spPr>
        <p:txBody>
          <a:bodyPr wrap="square" lIns="0" tIns="0" rIns="0" bIns="0" anchor="ctr">
            <a:spAutoFit/>
          </a:bodyPr>
          <a:lstStyle/>
          <a:p>
            <a:pPr algn="l"/>
            <a:r>
              <a:rPr lang="hu-HU" sz="1400" b="1" i="0" noProof="0" dirty="0">
                <a:solidFill>
                  <a:srgbClr val="0F274E"/>
                </a:solidFill>
                <a:latin typeface="Noto Sans"/>
              </a:rPr>
              <a:t>Növekményes méretmegadás.</a:t>
            </a:r>
          </a:p>
        </p:txBody>
      </p:sp>
      <p:sp>
        <p:nvSpPr>
          <p:cNvPr id="22" name="Rounded Rectangle 21"/>
          <p:cNvSpPr/>
          <p:nvPr/>
        </p:nvSpPr>
        <p:spPr>
          <a:xfrm>
            <a:off x="6190488" y="5138928"/>
            <a:ext cx="5212080" cy="47548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3" name="TextBox 22"/>
          <p:cNvSpPr txBox="1"/>
          <p:nvPr/>
        </p:nvSpPr>
        <p:spPr>
          <a:xfrm>
            <a:off x="6355079" y="5248656"/>
            <a:ext cx="4882896" cy="215444"/>
          </a:xfrm>
          <a:prstGeom prst="rect">
            <a:avLst/>
          </a:prstGeom>
          <a:noFill/>
        </p:spPr>
        <p:txBody>
          <a:bodyPr wrap="square" lIns="0" tIns="0" rIns="0" bIns="0" anchor="t">
            <a:spAutoFit/>
          </a:bodyPr>
          <a:lstStyle/>
          <a:p>
            <a:pPr algn="l"/>
            <a:r>
              <a:rPr lang="hu-HU" sz="1400" b="0" i="0" noProof="0" dirty="0">
                <a:solidFill>
                  <a:srgbClr val="0F274E"/>
                </a:solidFill>
                <a:latin typeface="Noto Sans Mono"/>
              </a:rPr>
              <a:t>N10 G91 G01 X-40. Y-25. LF</a:t>
            </a:r>
          </a:p>
        </p:txBody>
      </p:sp>
      <p:pic>
        <p:nvPicPr>
          <p:cNvPr id="11" name="Kép 10">
            <a:extLst>
              <a:ext uri="{FF2B5EF4-FFF2-40B4-BE49-F238E27FC236}">
                <a16:creationId xmlns:a16="http://schemas.microsoft.com/office/drawing/2014/main" id="{319CA990-0700-50E9-FF6C-4FE25C900D7C}"/>
              </a:ext>
            </a:extLst>
          </p:cNvPr>
          <p:cNvPicPr>
            <a:picLocks noChangeAspect="1"/>
          </p:cNvPicPr>
          <p:nvPr/>
        </p:nvPicPr>
        <p:blipFill>
          <a:blip r:embed="rId2"/>
          <a:stretch>
            <a:fillRect/>
          </a:stretch>
        </p:blipFill>
        <p:spPr>
          <a:xfrm>
            <a:off x="3418152" y="1269281"/>
            <a:ext cx="5087471" cy="286018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Szerszámkorrekciók: G40–G43</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A </a:t>
            </a:r>
            <a:r>
              <a:rPr lang="hu-HU" sz="1220" b="0" i="0" noProof="0" dirty="0" err="1">
                <a:solidFill>
                  <a:srgbClr val="65788E"/>
                </a:solidFill>
                <a:latin typeface="Noto Sans"/>
              </a:rPr>
              <a:t>szerszámkorrekciózás</a:t>
            </a:r>
            <a:r>
              <a:rPr lang="hu-HU" sz="1220" b="0" i="0" noProof="0" dirty="0">
                <a:solidFill>
                  <a:srgbClr val="65788E"/>
                </a:solidFill>
                <a:latin typeface="Noto Sans"/>
              </a:rPr>
              <a:t> módjának megadása</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11 / 25</a:t>
            </a:r>
          </a:p>
        </p:txBody>
      </p:sp>
      <p:sp>
        <p:nvSpPr>
          <p:cNvPr id="10" name="Rounded Rectangle 9"/>
          <p:cNvSpPr/>
          <p:nvPr/>
        </p:nvSpPr>
        <p:spPr>
          <a:xfrm>
            <a:off x="530352" y="1143000"/>
            <a:ext cx="5074920" cy="49560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Rounded Rectangle 10"/>
          <p:cNvSpPr/>
          <p:nvPr/>
        </p:nvSpPr>
        <p:spPr>
          <a:xfrm>
            <a:off x="786384" y="1536192"/>
            <a:ext cx="987552"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TextBox 11"/>
          <p:cNvSpPr txBox="1"/>
          <p:nvPr/>
        </p:nvSpPr>
        <p:spPr>
          <a:xfrm>
            <a:off x="950976" y="1645919"/>
            <a:ext cx="658368"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40</a:t>
            </a:r>
          </a:p>
        </p:txBody>
      </p:sp>
      <p:sp>
        <p:nvSpPr>
          <p:cNvPr id="13" name="TextBox 12"/>
          <p:cNvSpPr txBox="1"/>
          <p:nvPr/>
        </p:nvSpPr>
        <p:spPr>
          <a:xfrm>
            <a:off x="1901952" y="1554480"/>
            <a:ext cx="3246120"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A geometriai korrekció törölve.</a:t>
            </a:r>
          </a:p>
        </p:txBody>
      </p:sp>
      <p:sp>
        <p:nvSpPr>
          <p:cNvPr id="14" name="Rounded Rectangle 13"/>
          <p:cNvSpPr/>
          <p:nvPr/>
        </p:nvSpPr>
        <p:spPr>
          <a:xfrm>
            <a:off x="786384" y="2176272"/>
            <a:ext cx="987552"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5" name="TextBox 14"/>
          <p:cNvSpPr txBox="1"/>
          <p:nvPr/>
        </p:nvSpPr>
        <p:spPr>
          <a:xfrm>
            <a:off x="950976" y="2286000"/>
            <a:ext cx="658368"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41</a:t>
            </a:r>
          </a:p>
        </p:txBody>
      </p:sp>
      <p:sp>
        <p:nvSpPr>
          <p:cNvPr id="16" name="TextBox 15"/>
          <p:cNvSpPr txBox="1"/>
          <p:nvPr/>
        </p:nvSpPr>
        <p:spPr>
          <a:xfrm>
            <a:off x="1901952" y="2194560"/>
            <a:ext cx="3246120"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Sugárkorrekció jobbra.</a:t>
            </a:r>
          </a:p>
        </p:txBody>
      </p:sp>
      <p:sp>
        <p:nvSpPr>
          <p:cNvPr id="17" name="Rounded Rectangle 16"/>
          <p:cNvSpPr/>
          <p:nvPr/>
        </p:nvSpPr>
        <p:spPr>
          <a:xfrm>
            <a:off x="786384" y="2816352"/>
            <a:ext cx="987552"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8" name="TextBox 17"/>
          <p:cNvSpPr txBox="1"/>
          <p:nvPr/>
        </p:nvSpPr>
        <p:spPr>
          <a:xfrm>
            <a:off x="950976" y="2926080"/>
            <a:ext cx="658368"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42</a:t>
            </a:r>
          </a:p>
        </p:txBody>
      </p:sp>
      <p:sp>
        <p:nvSpPr>
          <p:cNvPr id="19" name="TextBox 18"/>
          <p:cNvSpPr txBox="1"/>
          <p:nvPr/>
        </p:nvSpPr>
        <p:spPr>
          <a:xfrm>
            <a:off x="1901952" y="2834640"/>
            <a:ext cx="3246120"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Sugárkorrekció balra.</a:t>
            </a:r>
          </a:p>
        </p:txBody>
      </p:sp>
      <p:sp>
        <p:nvSpPr>
          <p:cNvPr id="20" name="Rounded Rectangle 19"/>
          <p:cNvSpPr/>
          <p:nvPr/>
        </p:nvSpPr>
        <p:spPr>
          <a:xfrm>
            <a:off x="786384" y="3456432"/>
            <a:ext cx="987552"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1" name="TextBox 20"/>
          <p:cNvSpPr txBox="1"/>
          <p:nvPr/>
        </p:nvSpPr>
        <p:spPr>
          <a:xfrm>
            <a:off x="950976" y="3566160"/>
            <a:ext cx="658368"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42</a:t>
            </a:r>
          </a:p>
        </p:txBody>
      </p:sp>
      <p:sp>
        <p:nvSpPr>
          <p:cNvPr id="22" name="TextBox 21"/>
          <p:cNvSpPr txBox="1"/>
          <p:nvPr/>
        </p:nvSpPr>
        <p:spPr>
          <a:xfrm>
            <a:off x="1901952" y="3474720"/>
            <a:ext cx="3246120"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A hosszkorrekció pozitív</a:t>
            </a:r>
          </a:p>
        </p:txBody>
      </p:sp>
      <p:sp>
        <p:nvSpPr>
          <p:cNvPr id="23" name="Rounded Rectangle 22"/>
          <p:cNvSpPr/>
          <p:nvPr/>
        </p:nvSpPr>
        <p:spPr>
          <a:xfrm>
            <a:off x="786384" y="4096512"/>
            <a:ext cx="987552"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24" name="TextBox 23"/>
          <p:cNvSpPr txBox="1"/>
          <p:nvPr/>
        </p:nvSpPr>
        <p:spPr>
          <a:xfrm>
            <a:off x="950976" y="4206240"/>
            <a:ext cx="658368" cy="182880"/>
          </a:xfrm>
          <a:prstGeom prst="rect">
            <a:avLst/>
          </a:prstGeom>
          <a:noFill/>
        </p:spPr>
        <p:txBody>
          <a:bodyPr wrap="square" lIns="0" tIns="0" rIns="0" bIns="0" anchor="t">
            <a:spAutoFit/>
          </a:bodyPr>
          <a:lstStyle/>
          <a:p>
            <a:pPr algn="l"/>
            <a:r>
              <a:rPr lang="hu-HU" sz="1080" b="0" i="0" noProof="0" dirty="0" err="1">
                <a:solidFill>
                  <a:srgbClr val="0F274E"/>
                </a:solidFill>
                <a:latin typeface="Noto Sans Mono"/>
              </a:rPr>
              <a:t>G</a:t>
            </a:r>
            <a:r>
              <a:rPr lang="hu-HU" sz="1080" b="0" i="0" noProof="0" dirty="0">
                <a:solidFill>
                  <a:srgbClr val="0F274E"/>
                </a:solidFill>
                <a:latin typeface="Noto Sans Mono"/>
              </a:rPr>
              <a:t> 43</a:t>
            </a:r>
          </a:p>
        </p:txBody>
      </p:sp>
      <p:sp>
        <p:nvSpPr>
          <p:cNvPr id="25" name="TextBox 24"/>
          <p:cNvSpPr txBox="1"/>
          <p:nvPr/>
        </p:nvSpPr>
        <p:spPr>
          <a:xfrm>
            <a:off x="1901952" y="4114800"/>
            <a:ext cx="3246120"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A hosszkorrekció negatív.</a:t>
            </a:r>
          </a:p>
        </p:txBody>
      </p:sp>
      <p:sp>
        <p:nvSpPr>
          <p:cNvPr id="26" name="Rounded Rectangle 25"/>
          <p:cNvSpPr/>
          <p:nvPr/>
        </p:nvSpPr>
        <p:spPr>
          <a:xfrm>
            <a:off x="5788152" y="1143000"/>
            <a:ext cx="5870448"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pic>
        <p:nvPicPr>
          <p:cNvPr id="28" name="Kép 27">
            <a:extLst>
              <a:ext uri="{FF2B5EF4-FFF2-40B4-BE49-F238E27FC236}">
                <a16:creationId xmlns:a16="http://schemas.microsoft.com/office/drawing/2014/main" id="{AE6B1A7E-72EC-C5BC-A4EA-F4B3FA025726}"/>
              </a:ext>
            </a:extLst>
          </p:cNvPr>
          <p:cNvPicPr>
            <a:picLocks noChangeAspect="1"/>
          </p:cNvPicPr>
          <p:nvPr/>
        </p:nvPicPr>
        <p:blipFill>
          <a:blip r:embed="rId2"/>
          <a:stretch>
            <a:fillRect/>
          </a:stretch>
        </p:blipFill>
        <p:spPr>
          <a:xfrm>
            <a:off x="6618179" y="1666971"/>
            <a:ext cx="3987963" cy="279530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Koordináta-transzformációk: G53, G54, G58</a:t>
            </a:r>
          </a:p>
        </p:txBody>
      </p:sp>
      <p:sp>
        <p:nvSpPr>
          <p:cNvPr id="6" name="Rectangle 5"/>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7" name="Rectangle 6"/>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TextBox 7"/>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12 / 25</a:t>
            </a:r>
          </a:p>
        </p:txBody>
      </p:sp>
      <p:sp>
        <p:nvSpPr>
          <p:cNvPr id="9" name="Rounded Rectangle 8"/>
          <p:cNvSpPr/>
          <p:nvPr/>
        </p:nvSpPr>
        <p:spPr>
          <a:xfrm>
            <a:off x="530351" y="1143000"/>
            <a:ext cx="5322345" cy="49560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0" name="Rounded Rectangle 9"/>
          <p:cNvSpPr/>
          <p:nvPr/>
        </p:nvSpPr>
        <p:spPr>
          <a:xfrm>
            <a:off x="814355" y="1492083"/>
            <a:ext cx="960120" cy="384048"/>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TextBox 10"/>
          <p:cNvSpPr txBox="1"/>
          <p:nvPr/>
        </p:nvSpPr>
        <p:spPr>
          <a:xfrm>
            <a:off x="978947" y="1601811"/>
            <a:ext cx="630936" cy="215444"/>
          </a:xfrm>
          <a:prstGeom prst="rect">
            <a:avLst/>
          </a:prstGeom>
          <a:noFill/>
        </p:spPr>
        <p:txBody>
          <a:bodyPr wrap="square" lIns="0" tIns="0" rIns="0" bIns="0" anchor="t">
            <a:spAutoFit/>
          </a:bodyPr>
          <a:lstStyle/>
          <a:p>
            <a:pPr algn="ctr"/>
            <a:r>
              <a:rPr lang="hu-HU" sz="1400" b="0" i="0" noProof="0" dirty="0" err="1">
                <a:solidFill>
                  <a:srgbClr val="0F274E"/>
                </a:solidFill>
                <a:latin typeface="Noto Sans Mono"/>
              </a:rPr>
              <a:t>G</a:t>
            </a:r>
            <a:r>
              <a:rPr lang="hu-HU" sz="1400" b="0" i="0" noProof="0" dirty="0">
                <a:solidFill>
                  <a:srgbClr val="0F274E"/>
                </a:solidFill>
                <a:latin typeface="Noto Sans Mono"/>
              </a:rPr>
              <a:t> 53</a:t>
            </a:r>
          </a:p>
        </p:txBody>
      </p:sp>
      <p:sp>
        <p:nvSpPr>
          <p:cNvPr id="12" name="TextBox 11"/>
          <p:cNvSpPr txBox="1"/>
          <p:nvPr/>
        </p:nvSpPr>
        <p:spPr>
          <a:xfrm>
            <a:off x="2093441" y="1537816"/>
            <a:ext cx="2697480" cy="215444"/>
          </a:xfrm>
          <a:prstGeom prst="rect">
            <a:avLst/>
          </a:prstGeom>
          <a:noFill/>
        </p:spPr>
        <p:txBody>
          <a:bodyPr wrap="square" lIns="0" tIns="0" rIns="0" bIns="0" anchor="t">
            <a:spAutoFit/>
          </a:bodyPr>
          <a:lstStyle/>
          <a:p>
            <a:pPr algn="l"/>
            <a:r>
              <a:rPr lang="hu-HU" sz="1400" b="0" i="0" noProof="0" dirty="0" err="1">
                <a:solidFill>
                  <a:srgbClr val="2F445D"/>
                </a:solidFill>
                <a:latin typeface="Noto Sans"/>
              </a:rPr>
              <a:t>Offset</a:t>
            </a:r>
            <a:r>
              <a:rPr lang="hu-HU" sz="1400" b="0" i="0" noProof="0" dirty="0">
                <a:solidFill>
                  <a:srgbClr val="2F445D"/>
                </a:solidFill>
                <a:latin typeface="Noto Sans"/>
              </a:rPr>
              <a:t> törölve.</a:t>
            </a:r>
          </a:p>
        </p:txBody>
      </p:sp>
      <p:sp>
        <p:nvSpPr>
          <p:cNvPr id="13" name="Rounded Rectangle 12"/>
          <p:cNvSpPr/>
          <p:nvPr/>
        </p:nvSpPr>
        <p:spPr>
          <a:xfrm>
            <a:off x="814355" y="2113874"/>
            <a:ext cx="960120" cy="384048"/>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4" name="TextBox 13"/>
          <p:cNvSpPr txBox="1"/>
          <p:nvPr/>
        </p:nvSpPr>
        <p:spPr>
          <a:xfrm>
            <a:off x="978947" y="2223602"/>
            <a:ext cx="630936" cy="215444"/>
          </a:xfrm>
          <a:prstGeom prst="rect">
            <a:avLst/>
          </a:prstGeom>
          <a:noFill/>
        </p:spPr>
        <p:txBody>
          <a:bodyPr wrap="square" lIns="0" tIns="0" rIns="0" bIns="0" anchor="t">
            <a:spAutoFit/>
          </a:bodyPr>
          <a:lstStyle/>
          <a:p>
            <a:pPr algn="ctr"/>
            <a:r>
              <a:rPr lang="hu-HU" sz="1400" b="0" i="0" noProof="0" dirty="0" err="1">
                <a:solidFill>
                  <a:srgbClr val="0F274E"/>
                </a:solidFill>
                <a:latin typeface="Noto Sans Mono"/>
              </a:rPr>
              <a:t>G</a:t>
            </a:r>
            <a:r>
              <a:rPr lang="hu-HU" sz="1400" b="0" i="0" noProof="0" dirty="0">
                <a:solidFill>
                  <a:srgbClr val="0F274E"/>
                </a:solidFill>
                <a:latin typeface="Noto Sans Mono"/>
              </a:rPr>
              <a:t> 54</a:t>
            </a:r>
          </a:p>
        </p:txBody>
      </p:sp>
      <p:sp>
        <p:nvSpPr>
          <p:cNvPr id="15" name="TextBox 14"/>
          <p:cNvSpPr txBox="1"/>
          <p:nvPr/>
        </p:nvSpPr>
        <p:spPr>
          <a:xfrm>
            <a:off x="2069769" y="2157450"/>
            <a:ext cx="2697480"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Tárolt </a:t>
            </a:r>
            <a:r>
              <a:rPr lang="hu-HU" sz="1400" b="0" i="0" noProof="0" dirty="0" err="1">
                <a:solidFill>
                  <a:srgbClr val="2F445D"/>
                </a:solidFill>
                <a:latin typeface="Noto Sans"/>
              </a:rPr>
              <a:t>offset</a:t>
            </a:r>
            <a:r>
              <a:rPr lang="hu-HU" sz="1400" b="0" i="0" noProof="0" dirty="0">
                <a:solidFill>
                  <a:srgbClr val="2F445D"/>
                </a:solidFill>
                <a:latin typeface="Noto Sans"/>
              </a:rPr>
              <a:t> érvényesítve.</a:t>
            </a:r>
          </a:p>
        </p:txBody>
      </p:sp>
      <p:sp>
        <p:nvSpPr>
          <p:cNvPr id="16" name="Rounded Rectangle 15"/>
          <p:cNvSpPr/>
          <p:nvPr/>
        </p:nvSpPr>
        <p:spPr>
          <a:xfrm>
            <a:off x="814355" y="2767940"/>
            <a:ext cx="960120" cy="384048"/>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7" name="TextBox 16"/>
          <p:cNvSpPr txBox="1"/>
          <p:nvPr/>
        </p:nvSpPr>
        <p:spPr>
          <a:xfrm>
            <a:off x="978947" y="2877668"/>
            <a:ext cx="630936" cy="215444"/>
          </a:xfrm>
          <a:prstGeom prst="rect">
            <a:avLst/>
          </a:prstGeom>
          <a:noFill/>
        </p:spPr>
        <p:txBody>
          <a:bodyPr wrap="square" lIns="0" tIns="0" rIns="0" bIns="0" anchor="t">
            <a:spAutoFit/>
          </a:bodyPr>
          <a:lstStyle/>
          <a:p>
            <a:pPr algn="ctr"/>
            <a:r>
              <a:rPr lang="hu-HU" sz="1400" b="0" i="0" noProof="0" dirty="0" err="1">
                <a:solidFill>
                  <a:srgbClr val="0F274E"/>
                </a:solidFill>
                <a:latin typeface="Noto Sans Mono"/>
              </a:rPr>
              <a:t>G</a:t>
            </a:r>
            <a:r>
              <a:rPr lang="hu-HU" sz="1400" b="0" i="0" noProof="0" dirty="0">
                <a:solidFill>
                  <a:srgbClr val="0F274E"/>
                </a:solidFill>
                <a:latin typeface="Noto Sans Mono"/>
              </a:rPr>
              <a:t> 58</a:t>
            </a:r>
          </a:p>
        </p:txBody>
      </p:sp>
      <p:sp>
        <p:nvSpPr>
          <p:cNvPr id="18" name="TextBox 17"/>
          <p:cNvSpPr txBox="1"/>
          <p:nvPr/>
        </p:nvSpPr>
        <p:spPr>
          <a:xfrm>
            <a:off x="2054175" y="2777084"/>
            <a:ext cx="3675887"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Programozott lineáris transzformáció.</a:t>
            </a:r>
          </a:p>
        </p:txBody>
      </p:sp>
      <p:sp>
        <p:nvSpPr>
          <p:cNvPr id="19" name="Rounded Rectangle 18"/>
          <p:cNvSpPr/>
          <p:nvPr/>
        </p:nvSpPr>
        <p:spPr>
          <a:xfrm>
            <a:off x="749808" y="3396718"/>
            <a:ext cx="4922428" cy="2364002"/>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0" name="TextBox 19"/>
          <p:cNvSpPr txBox="1"/>
          <p:nvPr/>
        </p:nvSpPr>
        <p:spPr>
          <a:xfrm>
            <a:off x="1078721" y="3589416"/>
            <a:ext cx="4507454" cy="1938992"/>
          </a:xfrm>
          <a:prstGeom prst="rect">
            <a:avLst/>
          </a:prstGeom>
          <a:noFill/>
        </p:spPr>
        <p:txBody>
          <a:bodyPr wrap="square" lIns="0" tIns="0" rIns="0" bIns="0" anchor="t">
            <a:spAutoFit/>
          </a:bodyPr>
          <a:lstStyle/>
          <a:p>
            <a:pPr algn="l"/>
            <a:r>
              <a:rPr lang="hu-HU" sz="1400" b="0" i="0" noProof="0" dirty="0">
                <a:solidFill>
                  <a:srgbClr val="0F274E"/>
                </a:solidFill>
                <a:latin typeface="Noto Sans Mono"/>
              </a:rPr>
              <a:t>N10 G90 G54 G01 Z10. LF </a:t>
            </a:r>
          </a:p>
          <a:p>
            <a:pPr algn="l"/>
            <a:r>
              <a:rPr lang="hu-HU" sz="1400" b="0" i="0" noProof="0" dirty="0">
                <a:solidFill>
                  <a:srgbClr val="0F274E"/>
                </a:solidFill>
                <a:latin typeface="Noto Sans Mono"/>
              </a:rPr>
              <a:t>
N20 G58 Z-10. LF (Nem </a:t>
            </a:r>
            <a:r>
              <a:rPr lang="hu-HU" sz="1400" b="0" i="0" noProof="0" dirty="0" err="1">
                <a:solidFill>
                  <a:srgbClr val="0F274E"/>
                </a:solidFill>
                <a:latin typeface="Noto Sans Mono"/>
              </a:rPr>
              <a:t>pozicionál</a:t>
            </a:r>
            <a:r>
              <a:rPr lang="hu-HU" sz="1400" b="0" i="0" noProof="0" dirty="0">
                <a:solidFill>
                  <a:srgbClr val="0F274E"/>
                </a:solidFill>
                <a:latin typeface="Noto Sans Mono"/>
              </a:rPr>
              <a:t>! </a:t>
            </a:r>
            <a:r>
              <a:rPr lang="hu-HU" sz="1400" b="0" i="0" noProof="0" dirty="0" err="1">
                <a:solidFill>
                  <a:srgbClr val="0F274E"/>
                </a:solidFill>
                <a:latin typeface="Noto Sans Mono"/>
              </a:rPr>
              <a:t>W</a:t>
            </a:r>
            <a:r>
              <a:rPr lang="hu-HU" sz="1400" b="0" i="0" noProof="0" dirty="0">
                <a:solidFill>
                  <a:srgbClr val="0F274E"/>
                </a:solidFill>
                <a:latin typeface="Noto Sans Mono"/>
              </a:rPr>
              <a:t> helyzete megváltozik!)
N30 Z+50. LF(</a:t>
            </a:r>
            <a:r>
              <a:rPr lang="hu-HU" sz="1400" b="0" i="0" noProof="0" dirty="0" err="1">
                <a:solidFill>
                  <a:srgbClr val="0F274E"/>
                </a:solidFill>
                <a:latin typeface="Noto Sans Mono"/>
              </a:rPr>
              <a:t>Pozicionál</a:t>
            </a:r>
            <a:r>
              <a:rPr lang="hu-HU" sz="1400" b="0" i="0" noProof="0" dirty="0">
                <a:solidFill>
                  <a:srgbClr val="0F274E"/>
                </a:solidFill>
                <a:latin typeface="Noto Sans Mono"/>
              </a:rPr>
              <a:t>. Az elmozdulás: 30.)
N40 G58 </a:t>
            </a:r>
            <a:r>
              <a:rPr lang="hu-HU" sz="1400" b="0" i="0" noProof="0" dirty="0" err="1">
                <a:solidFill>
                  <a:srgbClr val="0F274E"/>
                </a:solidFill>
                <a:latin typeface="Noto Sans Mono"/>
              </a:rPr>
              <a:t>Z</a:t>
            </a:r>
            <a:r>
              <a:rPr lang="hu-HU" sz="1400" b="0" i="0" noProof="0" dirty="0">
                <a:solidFill>
                  <a:srgbClr val="0F274E"/>
                </a:solidFill>
                <a:latin typeface="Noto Sans Mono"/>
              </a:rPr>
              <a:t> 0. LF(A programozott transzformáció törölve.)
N50 G53 </a:t>
            </a:r>
            <a:r>
              <a:rPr lang="hu-HU" sz="1400" b="0" i="0" noProof="0" dirty="0" err="1">
                <a:solidFill>
                  <a:srgbClr val="0F274E"/>
                </a:solidFill>
                <a:latin typeface="Noto Sans Mono"/>
              </a:rPr>
              <a:t>Z</a:t>
            </a:r>
            <a:r>
              <a:rPr lang="hu-HU" sz="1400" b="0" i="0" noProof="0" dirty="0">
                <a:solidFill>
                  <a:srgbClr val="0F274E"/>
                </a:solidFill>
                <a:latin typeface="Noto Sans Mono"/>
              </a:rPr>
              <a:t> 100. LF(</a:t>
            </a:r>
            <a:r>
              <a:rPr lang="hu-HU" sz="1400" b="0" i="0" noProof="0" dirty="0" err="1">
                <a:solidFill>
                  <a:srgbClr val="0F274E"/>
                </a:solidFill>
                <a:latin typeface="Noto Sans Mono"/>
              </a:rPr>
              <a:t>Offset</a:t>
            </a:r>
            <a:r>
              <a:rPr lang="hu-HU" sz="1400" b="0" i="0" noProof="0" dirty="0">
                <a:solidFill>
                  <a:srgbClr val="0F274E"/>
                </a:solidFill>
                <a:latin typeface="Noto Sans Mono"/>
              </a:rPr>
              <a:t> törölve. </a:t>
            </a:r>
            <a:r>
              <a:rPr lang="hu-HU" sz="1400" b="0" i="0" noProof="0" dirty="0" err="1">
                <a:solidFill>
                  <a:srgbClr val="0F274E"/>
                </a:solidFill>
                <a:latin typeface="Noto Sans Mono"/>
              </a:rPr>
              <a:t>Pozicionál</a:t>
            </a:r>
            <a:r>
              <a:rPr lang="hu-HU" sz="1400" b="0" i="0" noProof="0" dirty="0">
                <a:solidFill>
                  <a:srgbClr val="0F274E"/>
                </a:solidFill>
                <a:latin typeface="Noto Sans Mono"/>
              </a:rPr>
              <a:t>.)</a:t>
            </a:r>
          </a:p>
        </p:txBody>
      </p:sp>
      <p:sp>
        <p:nvSpPr>
          <p:cNvPr id="21" name="Rounded Rectangle 20"/>
          <p:cNvSpPr/>
          <p:nvPr/>
        </p:nvSpPr>
        <p:spPr>
          <a:xfrm>
            <a:off x="6336254" y="1143000"/>
            <a:ext cx="5322346"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pic>
        <p:nvPicPr>
          <p:cNvPr id="23" name="Kép 22">
            <a:extLst>
              <a:ext uri="{FF2B5EF4-FFF2-40B4-BE49-F238E27FC236}">
                <a16:creationId xmlns:a16="http://schemas.microsoft.com/office/drawing/2014/main" id="{1D463262-FE88-FCB8-07BD-695F8C856134}"/>
              </a:ext>
            </a:extLst>
          </p:cNvPr>
          <p:cNvPicPr>
            <a:picLocks noChangeAspect="1"/>
          </p:cNvPicPr>
          <p:nvPr/>
        </p:nvPicPr>
        <p:blipFill>
          <a:blip r:embed="rId2"/>
          <a:srcRect l="6051" r="6459"/>
          <a:stretch>
            <a:fillRect/>
          </a:stretch>
        </p:blipFill>
        <p:spPr>
          <a:xfrm>
            <a:off x="6615954" y="1753818"/>
            <a:ext cx="4744123" cy="377459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A pozicionálás módja</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G60, G09, G62, G63, G64</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13 / 25</a:t>
            </a:r>
          </a:p>
        </p:txBody>
      </p:sp>
      <p:sp>
        <p:nvSpPr>
          <p:cNvPr id="10" name="Rounded Rectangle 9"/>
          <p:cNvSpPr/>
          <p:nvPr/>
        </p:nvSpPr>
        <p:spPr>
          <a:xfrm>
            <a:off x="530352" y="1143000"/>
            <a:ext cx="5565648" cy="49560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Rounded Rectangle 10"/>
          <p:cNvSpPr/>
          <p:nvPr/>
        </p:nvSpPr>
        <p:spPr>
          <a:xfrm>
            <a:off x="749808" y="1508760"/>
            <a:ext cx="960120" cy="384048"/>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2" name="TextBox 11"/>
          <p:cNvSpPr txBox="1"/>
          <p:nvPr/>
        </p:nvSpPr>
        <p:spPr>
          <a:xfrm>
            <a:off x="914400" y="1618488"/>
            <a:ext cx="630936" cy="215444"/>
          </a:xfrm>
          <a:prstGeom prst="rect">
            <a:avLst/>
          </a:prstGeom>
          <a:noFill/>
        </p:spPr>
        <p:txBody>
          <a:bodyPr wrap="square" lIns="0" tIns="0" rIns="0" bIns="0" anchor="t">
            <a:spAutoFit/>
          </a:bodyPr>
          <a:lstStyle/>
          <a:p>
            <a:pPr algn="ctr"/>
            <a:r>
              <a:rPr lang="hu-HU" sz="1400" b="0" i="0" noProof="0" dirty="0" err="1">
                <a:solidFill>
                  <a:srgbClr val="0F274E"/>
                </a:solidFill>
                <a:latin typeface="Noto Sans Mono"/>
              </a:rPr>
              <a:t>G</a:t>
            </a:r>
            <a:r>
              <a:rPr lang="hu-HU" sz="1400" b="0" i="0" noProof="0" dirty="0">
                <a:solidFill>
                  <a:srgbClr val="0F274E"/>
                </a:solidFill>
                <a:latin typeface="Noto Sans Mono"/>
              </a:rPr>
              <a:t> 60</a:t>
            </a:r>
          </a:p>
        </p:txBody>
      </p:sp>
      <p:sp>
        <p:nvSpPr>
          <p:cNvPr id="13" name="TextBox 12"/>
          <p:cNvSpPr txBox="1"/>
          <p:nvPr/>
        </p:nvSpPr>
        <p:spPr>
          <a:xfrm>
            <a:off x="1847087" y="1517904"/>
            <a:ext cx="3688739" cy="430887"/>
          </a:xfrm>
          <a:prstGeom prst="rect">
            <a:avLst/>
          </a:prstGeom>
          <a:noFill/>
        </p:spPr>
        <p:txBody>
          <a:bodyPr wrap="square" lIns="0" tIns="0" rIns="0" bIns="0" anchor="t">
            <a:spAutoFit/>
          </a:bodyPr>
          <a:lstStyle/>
          <a:p>
            <a:pPr algn="l"/>
            <a:r>
              <a:rPr lang="hu-HU" sz="1400" b="0" i="0" noProof="0" dirty="0">
                <a:solidFill>
                  <a:srgbClr val="2F445D"/>
                </a:solidFill>
                <a:latin typeface="Noto Sans"/>
              </a:rPr>
              <a:t>Pontos pozicionálás. A szánok a pozicionálás végén állnak.</a:t>
            </a:r>
          </a:p>
        </p:txBody>
      </p:sp>
      <p:sp>
        <p:nvSpPr>
          <p:cNvPr id="14" name="Rounded Rectangle 13"/>
          <p:cNvSpPr/>
          <p:nvPr/>
        </p:nvSpPr>
        <p:spPr>
          <a:xfrm>
            <a:off x="749808" y="2267712"/>
            <a:ext cx="960120" cy="384048"/>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5" name="TextBox 14"/>
          <p:cNvSpPr txBox="1"/>
          <p:nvPr/>
        </p:nvSpPr>
        <p:spPr>
          <a:xfrm>
            <a:off x="914400" y="2377440"/>
            <a:ext cx="630936" cy="215444"/>
          </a:xfrm>
          <a:prstGeom prst="rect">
            <a:avLst/>
          </a:prstGeom>
          <a:noFill/>
        </p:spPr>
        <p:txBody>
          <a:bodyPr wrap="square" lIns="0" tIns="0" rIns="0" bIns="0" anchor="t">
            <a:spAutoFit/>
          </a:bodyPr>
          <a:lstStyle/>
          <a:p>
            <a:pPr algn="ctr"/>
            <a:r>
              <a:rPr lang="hu-HU" sz="1400" b="0" i="0" noProof="0" dirty="0" err="1">
                <a:solidFill>
                  <a:srgbClr val="0F274E"/>
                </a:solidFill>
                <a:latin typeface="Noto Sans Mono"/>
              </a:rPr>
              <a:t>G</a:t>
            </a:r>
            <a:r>
              <a:rPr lang="hu-HU" sz="1400" b="0" i="0" noProof="0" dirty="0">
                <a:solidFill>
                  <a:srgbClr val="0F274E"/>
                </a:solidFill>
                <a:latin typeface="Noto Sans Mono"/>
              </a:rPr>
              <a:t> 09</a:t>
            </a:r>
          </a:p>
        </p:txBody>
      </p:sp>
      <p:sp>
        <p:nvSpPr>
          <p:cNvPr id="16" name="TextBox 15"/>
          <p:cNvSpPr txBox="1"/>
          <p:nvPr/>
        </p:nvSpPr>
        <p:spPr>
          <a:xfrm>
            <a:off x="1847087" y="2276856"/>
            <a:ext cx="4098571" cy="430887"/>
          </a:xfrm>
          <a:prstGeom prst="rect">
            <a:avLst/>
          </a:prstGeom>
          <a:noFill/>
        </p:spPr>
        <p:txBody>
          <a:bodyPr wrap="square" lIns="0" tIns="0" rIns="0" bIns="0" anchor="t">
            <a:spAutoFit/>
          </a:bodyPr>
          <a:lstStyle/>
          <a:p>
            <a:pPr algn="l"/>
            <a:r>
              <a:rPr lang="hu-HU" sz="1400" b="0" i="0" noProof="0" dirty="0">
                <a:solidFill>
                  <a:srgbClr val="2F445D"/>
                </a:solidFill>
                <a:latin typeface="Noto Sans"/>
              </a:rPr>
              <a:t>Ugyanaz mint fent, de csak egy mondatra érvényes.</a:t>
            </a:r>
          </a:p>
        </p:txBody>
      </p:sp>
      <p:sp>
        <p:nvSpPr>
          <p:cNvPr id="17" name="Rounded Rectangle 16"/>
          <p:cNvSpPr/>
          <p:nvPr/>
        </p:nvSpPr>
        <p:spPr>
          <a:xfrm>
            <a:off x="749808" y="3026664"/>
            <a:ext cx="960120" cy="384048"/>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8" name="TextBox 17"/>
          <p:cNvSpPr txBox="1"/>
          <p:nvPr/>
        </p:nvSpPr>
        <p:spPr>
          <a:xfrm>
            <a:off x="914400" y="3136392"/>
            <a:ext cx="630936" cy="215444"/>
          </a:xfrm>
          <a:prstGeom prst="rect">
            <a:avLst/>
          </a:prstGeom>
          <a:noFill/>
        </p:spPr>
        <p:txBody>
          <a:bodyPr wrap="square" lIns="0" tIns="0" rIns="0" bIns="0" anchor="t">
            <a:spAutoFit/>
          </a:bodyPr>
          <a:lstStyle/>
          <a:p>
            <a:pPr algn="ctr"/>
            <a:r>
              <a:rPr lang="hu-HU" sz="1400" b="0" i="0" noProof="0" dirty="0" err="1">
                <a:solidFill>
                  <a:srgbClr val="0F274E"/>
                </a:solidFill>
                <a:latin typeface="Noto Sans Mono"/>
              </a:rPr>
              <a:t>G</a:t>
            </a:r>
            <a:r>
              <a:rPr lang="hu-HU" sz="1400" b="0" i="0" noProof="0" dirty="0">
                <a:solidFill>
                  <a:srgbClr val="0F274E"/>
                </a:solidFill>
                <a:latin typeface="Noto Sans Mono"/>
              </a:rPr>
              <a:t> 62</a:t>
            </a:r>
          </a:p>
        </p:txBody>
      </p:sp>
      <p:sp>
        <p:nvSpPr>
          <p:cNvPr id="19" name="TextBox 18"/>
          <p:cNvSpPr txBox="1"/>
          <p:nvPr/>
        </p:nvSpPr>
        <p:spPr>
          <a:xfrm>
            <a:off x="1847088" y="3035808"/>
            <a:ext cx="3688738"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Pályabejárás csökkentett pályahibával.</a:t>
            </a:r>
          </a:p>
        </p:txBody>
      </p:sp>
      <p:sp>
        <p:nvSpPr>
          <p:cNvPr id="20" name="Rounded Rectangle 19"/>
          <p:cNvSpPr/>
          <p:nvPr/>
        </p:nvSpPr>
        <p:spPr>
          <a:xfrm>
            <a:off x="749808" y="3785615"/>
            <a:ext cx="960120" cy="384048"/>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21" name="TextBox 20"/>
          <p:cNvSpPr txBox="1"/>
          <p:nvPr/>
        </p:nvSpPr>
        <p:spPr>
          <a:xfrm>
            <a:off x="914400" y="3895344"/>
            <a:ext cx="630936" cy="215444"/>
          </a:xfrm>
          <a:prstGeom prst="rect">
            <a:avLst/>
          </a:prstGeom>
          <a:noFill/>
        </p:spPr>
        <p:txBody>
          <a:bodyPr wrap="square" lIns="0" tIns="0" rIns="0" bIns="0" anchor="t">
            <a:spAutoFit/>
          </a:bodyPr>
          <a:lstStyle/>
          <a:p>
            <a:pPr algn="ctr"/>
            <a:r>
              <a:rPr lang="hu-HU" sz="1400" b="0" i="0" noProof="0" dirty="0" err="1">
                <a:solidFill>
                  <a:srgbClr val="0F274E"/>
                </a:solidFill>
                <a:latin typeface="Noto Sans Mono"/>
              </a:rPr>
              <a:t>G</a:t>
            </a:r>
            <a:r>
              <a:rPr lang="hu-HU" sz="1400" b="0" i="0" noProof="0" dirty="0">
                <a:solidFill>
                  <a:srgbClr val="0F274E"/>
                </a:solidFill>
                <a:latin typeface="Noto Sans Mono"/>
              </a:rPr>
              <a:t> 63</a:t>
            </a:r>
          </a:p>
        </p:txBody>
      </p:sp>
      <p:sp>
        <p:nvSpPr>
          <p:cNvPr id="22" name="TextBox 21"/>
          <p:cNvSpPr txBox="1"/>
          <p:nvPr/>
        </p:nvSpPr>
        <p:spPr>
          <a:xfrm>
            <a:off x="1847087" y="3794759"/>
            <a:ext cx="3824663"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Menetfúrás, automatikus "lemaradással".</a:t>
            </a:r>
          </a:p>
        </p:txBody>
      </p:sp>
      <p:sp>
        <p:nvSpPr>
          <p:cNvPr id="23" name="Rounded Rectangle 22"/>
          <p:cNvSpPr/>
          <p:nvPr/>
        </p:nvSpPr>
        <p:spPr>
          <a:xfrm>
            <a:off x="749808" y="4544568"/>
            <a:ext cx="960120" cy="384048"/>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24" name="TextBox 23"/>
          <p:cNvSpPr txBox="1"/>
          <p:nvPr/>
        </p:nvSpPr>
        <p:spPr>
          <a:xfrm>
            <a:off x="914400" y="4654296"/>
            <a:ext cx="630936" cy="215444"/>
          </a:xfrm>
          <a:prstGeom prst="rect">
            <a:avLst/>
          </a:prstGeom>
          <a:noFill/>
        </p:spPr>
        <p:txBody>
          <a:bodyPr wrap="square" lIns="0" tIns="0" rIns="0" bIns="0" anchor="t">
            <a:spAutoFit/>
          </a:bodyPr>
          <a:lstStyle/>
          <a:p>
            <a:pPr algn="ctr"/>
            <a:r>
              <a:rPr lang="hu-HU" sz="1400" b="0" i="0" noProof="0" dirty="0" err="1">
                <a:solidFill>
                  <a:srgbClr val="0F274E"/>
                </a:solidFill>
                <a:latin typeface="Noto Sans Mono"/>
              </a:rPr>
              <a:t>G</a:t>
            </a:r>
            <a:r>
              <a:rPr lang="hu-HU" sz="1400" b="0" i="0" noProof="0" dirty="0">
                <a:solidFill>
                  <a:srgbClr val="0F274E"/>
                </a:solidFill>
                <a:latin typeface="Noto Sans Mono"/>
              </a:rPr>
              <a:t> 64</a:t>
            </a:r>
          </a:p>
        </p:txBody>
      </p:sp>
      <p:sp>
        <p:nvSpPr>
          <p:cNvPr id="25" name="TextBox 24"/>
          <p:cNvSpPr txBox="1"/>
          <p:nvPr/>
        </p:nvSpPr>
        <p:spPr>
          <a:xfrm>
            <a:off x="1847087" y="4553712"/>
            <a:ext cx="3565171" cy="215444"/>
          </a:xfrm>
          <a:prstGeom prst="rect">
            <a:avLst/>
          </a:prstGeom>
          <a:noFill/>
        </p:spPr>
        <p:txBody>
          <a:bodyPr wrap="square" lIns="0" tIns="0" rIns="0" bIns="0" anchor="t">
            <a:spAutoFit/>
          </a:bodyPr>
          <a:lstStyle/>
          <a:p>
            <a:pPr algn="l"/>
            <a:r>
              <a:rPr lang="hu-HU" sz="1400" b="0" i="0" noProof="0" dirty="0">
                <a:solidFill>
                  <a:srgbClr val="2F445D"/>
                </a:solidFill>
                <a:latin typeface="Noto Sans"/>
              </a:rPr>
              <a:t>Pályabejárás normál pályahibával.</a:t>
            </a:r>
          </a:p>
        </p:txBody>
      </p:sp>
      <p:sp>
        <p:nvSpPr>
          <p:cNvPr id="26" name="Rounded Rectangle 25"/>
          <p:cNvSpPr/>
          <p:nvPr/>
        </p:nvSpPr>
        <p:spPr>
          <a:xfrm>
            <a:off x="6326658" y="1143000"/>
            <a:ext cx="5331941"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pic>
        <p:nvPicPr>
          <p:cNvPr id="28" name="Kép 27">
            <a:extLst>
              <a:ext uri="{FF2B5EF4-FFF2-40B4-BE49-F238E27FC236}">
                <a16:creationId xmlns:a16="http://schemas.microsoft.com/office/drawing/2014/main" id="{E84FBF17-B6EB-3F57-D54B-79649C2AFE35}"/>
              </a:ext>
            </a:extLst>
          </p:cNvPr>
          <p:cNvPicPr>
            <a:picLocks noChangeAspect="1"/>
          </p:cNvPicPr>
          <p:nvPr/>
        </p:nvPicPr>
        <p:blipFill>
          <a:blip r:embed="rId2"/>
          <a:srcRect r="16555"/>
          <a:stretch>
            <a:fillRect/>
          </a:stretch>
        </p:blipFill>
        <p:spPr>
          <a:xfrm>
            <a:off x="6686777" y="1683114"/>
            <a:ext cx="4590823" cy="1907993"/>
          </a:xfrm>
          <a:prstGeom prst="rect">
            <a:avLst/>
          </a:prstGeom>
        </p:spPr>
      </p:pic>
      <p:pic>
        <p:nvPicPr>
          <p:cNvPr id="29" name="Kép 28">
            <a:extLst>
              <a:ext uri="{FF2B5EF4-FFF2-40B4-BE49-F238E27FC236}">
                <a16:creationId xmlns:a16="http://schemas.microsoft.com/office/drawing/2014/main" id="{C0044EB0-BA1F-6FB6-C729-0806CF8CDB43}"/>
              </a:ext>
            </a:extLst>
          </p:cNvPr>
          <p:cNvPicPr>
            <a:picLocks noChangeAspect="1"/>
          </p:cNvPicPr>
          <p:nvPr/>
        </p:nvPicPr>
        <p:blipFill>
          <a:blip r:embed="rId2"/>
          <a:srcRect l="81479" t="17598" b="15231"/>
          <a:stretch>
            <a:fillRect/>
          </a:stretch>
        </p:blipFill>
        <p:spPr>
          <a:xfrm>
            <a:off x="8472719" y="3903753"/>
            <a:ext cx="1018938" cy="12816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Gépi makrók, technológiai ciklusok</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Fúró–maró és eszterga ciklusok</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14 / 25</a:t>
            </a:r>
          </a:p>
        </p:txBody>
      </p:sp>
      <p:sp>
        <p:nvSpPr>
          <p:cNvPr id="10" name="Rounded Rectangle 9"/>
          <p:cNvSpPr/>
          <p:nvPr/>
        </p:nvSpPr>
        <p:spPr>
          <a:xfrm>
            <a:off x="530352" y="1143000"/>
            <a:ext cx="11128248" cy="914400"/>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TextBox 10"/>
          <p:cNvSpPr txBox="1"/>
          <p:nvPr/>
        </p:nvSpPr>
        <p:spPr>
          <a:xfrm>
            <a:off x="804672" y="1455902"/>
            <a:ext cx="10579608" cy="215444"/>
          </a:xfrm>
          <a:prstGeom prst="rect">
            <a:avLst/>
          </a:prstGeom>
          <a:noFill/>
        </p:spPr>
        <p:txBody>
          <a:bodyPr wrap="square" lIns="0" tIns="0" rIns="0" bIns="0" anchor="ctr">
            <a:spAutoFit/>
          </a:bodyPr>
          <a:lstStyle/>
          <a:p>
            <a:pPr algn="ctr"/>
            <a:r>
              <a:rPr lang="hu-HU" sz="1400" b="1" i="0" noProof="0" dirty="0" err="1">
                <a:solidFill>
                  <a:srgbClr val="0F274E"/>
                </a:solidFill>
                <a:latin typeface="Noto Sans"/>
              </a:rPr>
              <a:t>G</a:t>
            </a:r>
            <a:r>
              <a:rPr lang="hu-HU" sz="1400" b="1" i="0" noProof="0" dirty="0">
                <a:solidFill>
                  <a:srgbClr val="0F274E"/>
                </a:solidFill>
                <a:latin typeface="Noto Sans"/>
              </a:rPr>
              <a:t> 80–89  Fúró–maró gépeken használatos ciklusok      •      </a:t>
            </a:r>
            <a:r>
              <a:rPr lang="hu-HU" sz="1400" b="1" i="0" noProof="0" dirty="0" err="1">
                <a:solidFill>
                  <a:srgbClr val="0F274E"/>
                </a:solidFill>
                <a:latin typeface="Noto Sans"/>
              </a:rPr>
              <a:t>G</a:t>
            </a:r>
            <a:r>
              <a:rPr lang="hu-HU" sz="1400" b="1" i="0" noProof="0" dirty="0">
                <a:solidFill>
                  <a:srgbClr val="0F274E"/>
                </a:solidFill>
                <a:latin typeface="Noto Sans"/>
              </a:rPr>
              <a:t> 70–79  Eszterga gépeken használatos ciklusok.</a:t>
            </a:r>
          </a:p>
        </p:txBody>
      </p:sp>
      <p:sp>
        <p:nvSpPr>
          <p:cNvPr id="12" name="Rounded Rectangle 11"/>
          <p:cNvSpPr/>
          <p:nvPr/>
        </p:nvSpPr>
        <p:spPr>
          <a:xfrm>
            <a:off x="530352" y="2267712"/>
            <a:ext cx="11128248" cy="379476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pic>
        <p:nvPicPr>
          <p:cNvPr id="14" name="Kép 13">
            <a:extLst>
              <a:ext uri="{FF2B5EF4-FFF2-40B4-BE49-F238E27FC236}">
                <a16:creationId xmlns:a16="http://schemas.microsoft.com/office/drawing/2014/main" id="{863B5115-6056-1E2C-28C3-ABF880343CB5}"/>
              </a:ext>
            </a:extLst>
          </p:cNvPr>
          <p:cNvPicPr>
            <a:picLocks noChangeAspect="1"/>
          </p:cNvPicPr>
          <p:nvPr/>
        </p:nvPicPr>
        <p:blipFill>
          <a:blip r:embed="rId2"/>
          <a:stretch>
            <a:fillRect/>
          </a:stretch>
        </p:blipFill>
        <p:spPr>
          <a:xfrm>
            <a:off x="2199132" y="2869692"/>
            <a:ext cx="7772400" cy="2590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Mértékegységváltás és egyéb </a:t>
            </a:r>
            <a:r>
              <a:rPr lang="hu-HU" sz="2200" b="1" i="0" noProof="0" dirty="0" err="1">
                <a:solidFill>
                  <a:srgbClr val="0F274E"/>
                </a:solidFill>
                <a:latin typeface="Noto Sans"/>
              </a:rPr>
              <a:t>G</a:t>
            </a:r>
            <a:r>
              <a:rPr lang="hu-HU" sz="2200" b="1" i="0" noProof="0" dirty="0">
                <a:solidFill>
                  <a:srgbClr val="0F274E"/>
                </a:solidFill>
                <a:latin typeface="Noto Sans"/>
              </a:rPr>
              <a:t> utasítások</a:t>
            </a:r>
          </a:p>
        </p:txBody>
      </p:sp>
      <p:sp>
        <p:nvSpPr>
          <p:cNvPr id="6" name="Rectangle 5"/>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7" name="Rectangle 6"/>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TextBox 7"/>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15 / 25</a:t>
            </a:r>
          </a:p>
        </p:txBody>
      </p:sp>
      <p:sp>
        <p:nvSpPr>
          <p:cNvPr id="9" name="Rounded Rectangle 8"/>
          <p:cNvSpPr/>
          <p:nvPr/>
        </p:nvSpPr>
        <p:spPr>
          <a:xfrm>
            <a:off x="530352" y="1143000"/>
            <a:ext cx="5486400" cy="49560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0" name="Rounded Rectangle 9"/>
          <p:cNvSpPr/>
          <p:nvPr/>
        </p:nvSpPr>
        <p:spPr>
          <a:xfrm>
            <a:off x="749807" y="1307592"/>
            <a:ext cx="3240000" cy="33832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TextBox 10"/>
          <p:cNvSpPr txBox="1"/>
          <p:nvPr/>
        </p:nvSpPr>
        <p:spPr>
          <a:xfrm>
            <a:off x="749807" y="1346175"/>
            <a:ext cx="2981933" cy="215444"/>
          </a:xfrm>
          <a:prstGeom prst="rect">
            <a:avLst/>
          </a:prstGeom>
          <a:noFill/>
        </p:spPr>
        <p:txBody>
          <a:bodyPr wrap="square" lIns="0" tIns="0" rIns="0" bIns="0" anchor="ctr">
            <a:spAutoFit/>
          </a:bodyPr>
          <a:lstStyle/>
          <a:p>
            <a:pPr algn="ctr"/>
            <a:r>
              <a:rPr lang="hu-HU" sz="1400" b="1" i="0" noProof="0" dirty="0">
                <a:solidFill>
                  <a:srgbClr val="FFFFFF"/>
                </a:solidFill>
                <a:latin typeface="Noto Sans"/>
              </a:rPr>
              <a:t>MÉRTÉKEGYSÉG VÁLTÁS</a:t>
            </a:r>
          </a:p>
        </p:txBody>
      </p:sp>
      <p:sp>
        <p:nvSpPr>
          <p:cNvPr id="12" name="Rounded Rectangle 11"/>
          <p:cNvSpPr/>
          <p:nvPr/>
        </p:nvSpPr>
        <p:spPr>
          <a:xfrm>
            <a:off x="804672" y="1847088"/>
            <a:ext cx="1051560"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3" name="TextBox 12"/>
          <p:cNvSpPr txBox="1"/>
          <p:nvPr/>
        </p:nvSpPr>
        <p:spPr>
          <a:xfrm>
            <a:off x="969264" y="1956816"/>
            <a:ext cx="722375"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94</a:t>
            </a:r>
          </a:p>
        </p:txBody>
      </p:sp>
      <p:sp>
        <p:nvSpPr>
          <p:cNvPr id="14" name="TextBox 13"/>
          <p:cNvSpPr txBox="1"/>
          <p:nvPr/>
        </p:nvSpPr>
        <p:spPr>
          <a:xfrm>
            <a:off x="2011680" y="1922245"/>
            <a:ext cx="3566160"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Előtolás mm/perc</a:t>
            </a:r>
          </a:p>
        </p:txBody>
      </p:sp>
      <p:sp>
        <p:nvSpPr>
          <p:cNvPr id="15" name="Rounded Rectangle 14"/>
          <p:cNvSpPr/>
          <p:nvPr/>
        </p:nvSpPr>
        <p:spPr>
          <a:xfrm>
            <a:off x="804672" y="2514600"/>
            <a:ext cx="1051560"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6" name="TextBox 15"/>
          <p:cNvSpPr txBox="1"/>
          <p:nvPr/>
        </p:nvSpPr>
        <p:spPr>
          <a:xfrm>
            <a:off x="969264" y="2624328"/>
            <a:ext cx="722375"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95</a:t>
            </a:r>
          </a:p>
        </p:txBody>
      </p:sp>
      <p:sp>
        <p:nvSpPr>
          <p:cNvPr id="17" name="TextBox 16"/>
          <p:cNvSpPr txBox="1"/>
          <p:nvPr/>
        </p:nvSpPr>
        <p:spPr>
          <a:xfrm>
            <a:off x="2011680" y="2589758"/>
            <a:ext cx="3566160"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Előtolás mm/főorsó fordulat</a:t>
            </a:r>
          </a:p>
        </p:txBody>
      </p:sp>
      <p:sp>
        <p:nvSpPr>
          <p:cNvPr id="18" name="Rounded Rectangle 17"/>
          <p:cNvSpPr/>
          <p:nvPr/>
        </p:nvSpPr>
        <p:spPr>
          <a:xfrm>
            <a:off x="804672" y="3182112"/>
            <a:ext cx="1051560"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9" name="TextBox 18"/>
          <p:cNvSpPr txBox="1"/>
          <p:nvPr/>
        </p:nvSpPr>
        <p:spPr>
          <a:xfrm>
            <a:off x="969264" y="3291840"/>
            <a:ext cx="722375"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96</a:t>
            </a:r>
          </a:p>
        </p:txBody>
      </p:sp>
      <p:sp>
        <p:nvSpPr>
          <p:cNvPr id="20" name="TextBox 19"/>
          <p:cNvSpPr txBox="1"/>
          <p:nvPr/>
        </p:nvSpPr>
        <p:spPr>
          <a:xfrm>
            <a:off x="2011680" y="3257270"/>
            <a:ext cx="3566160"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Állandó vágósebesség m/perc</a:t>
            </a:r>
          </a:p>
        </p:txBody>
      </p:sp>
      <p:sp>
        <p:nvSpPr>
          <p:cNvPr id="21" name="Rounded Rectangle 20"/>
          <p:cNvSpPr/>
          <p:nvPr/>
        </p:nvSpPr>
        <p:spPr>
          <a:xfrm>
            <a:off x="804672" y="3849624"/>
            <a:ext cx="1051560"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22" name="TextBox 21"/>
          <p:cNvSpPr txBox="1"/>
          <p:nvPr/>
        </p:nvSpPr>
        <p:spPr>
          <a:xfrm>
            <a:off x="969264" y="3959352"/>
            <a:ext cx="722375" cy="215444"/>
          </a:xfrm>
          <a:prstGeom prst="rect">
            <a:avLst/>
          </a:prstGeom>
          <a:noFill/>
        </p:spPr>
        <p:txBody>
          <a:bodyPr wrap="square" lIns="0" tIns="0" rIns="0" bIns="0" anchor="t">
            <a:spAutoFit/>
          </a:bodyPr>
          <a:lstStyle/>
          <a:p>
            <a:pPr algn="l"/>
            <a:r>
              <a:rPr lang="hu-HU" sz="1400" b="0" i="0" noProof="0" dirty="0" err="1">
                <a:solidFill>
                  <a:srgbClr val="0F274E"/>
                </a:solidFill>
                <a:latin typeface="Noto Sans Mono"/>
              </a:rPr>
              <a:t>G</a:t>
            </a:r>
            <a:r>
              <a:rPr lang="hu-HU" sz="1400" b="0" i="0" noProof="0" dirty="0">
                <a:solidFill>
                  <a:srgbClr val="0F274E"/>
                </a:solidFill>
                <a:latin typeface="Noto Sans Mono"/>
              </a:rPr>
              <a:t> 97</a:t>
            </a:r>
          </a:p>
        </p:txBody>
      </p:sp>
      <p:sp>
        <p:nvSpPr>
          <p:cNvPr id="23" name="TextBox 22"/>
          <p:cNvSpPr txBox="1"/>
          <p:nvPr/>
        </p:nvSpPr>
        <p:spPr>
          <a:xfrm>
            <a:off x="2011680" y="3924782"/>
            <a:ext cx="3566160"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Állandó fordulatszám fordulat/perc</a:t>
            </a:r>
          </a:p>
        </p:txBody>
      </p:sp>
      <p:sp>
        <p:nvSpPr>
          <p:cNvPr id="24" name="Rounded Rectangle 23"/>
          <p:cNvSpPr/>
          <p:nvPr/>
        </p:nvSpPr>
        <p:spPr>
          <a:xfrm>
            <a:off x="6199632" y="1143000"/>
            <a:ext cx="5458968"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5" name="Rounded Rectangle 24"/>
          <p:cNvSpPr/>
          <p:nvPr/>
        </p:nvSpPr>
        <p:spPr>
          <a:xfrm>
            <a:off x="6419088" y="1307592"/>
            <a:ext cx="3276000" cy="351484"/>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6" name="TextBox 25"/>
          <p:cNvSpPr txBox="1"/>
          <p:nvPr/>
        </p:nvSpPr>
        <p:spPr>
          <a:xfrm>
            <a:off x="6638544" y="1369034"/>
            <a:ext cx="1965960" cy="215444"/>
          </a:xfrm>
          <a:prstGeom prst="rect">
            <a:avLst/>
          </a:prstGeom>
          <a:noFill/>
        </p:spPr>
        <p:txBody>
          <a:bodyPr wrap="square" lIns="0" tIns="0" rIns="0" bIns="0" anchor="ctr">
            <a:spAutoFit/>
          </a:bodyPr>
          <a:lstStyle/>
          <a:p>
            <a:pPr algn="ctr"/>
            <a:r>
              <a:rPr lang="hu-HU" sz="1400" b="1" i="0" noProof="0" dirty="0">
                <a:solidFill>
                  <a:srgbClr val="FFFFFF"/>
                </a:solidFill>
                <a:latin typeface="Noto Sans"/>
              </a:rPr>
              <a:t>EGYÉB </a:t>
            </a:r>
            <a:r>
              <a:rPr lang="hu-HU" sz="1400" b="1" i="0" noProof="0" dirty="0" err="1">
                <a:solidFill>
                  <a:srgbClr val="FFFFFF"/>
                </a:solidFill>
                <a:latin typeface="Noto Sans"/>
              </a:rPr>
              <a:t>G</a:t>
            </a:r>
            <a:r>
              <a:rPr lang="hu-HU" sz="1400" b="1" i="0" noProof="0" dirty="0">
                <a:solidFill>
                  <a:srgbClr val="FFFFFF"/>
                </a:solidFill>
                <a:latin typeface="Noto Sans"/>
              </a:rPr>
              <a:t> UTASÍTÁSOK</a:t>
            </a:r>
          </a:p>
        </p:txBody>
      </p:sp>
      <p:sp>
        <p:nvSpPr>
          <p:cNvPr id="27" name="Rounded Rectangle 26"/>
          <p:cNvSpPr/>
          <p:nvPr/>
        </p:nvSpPr>
        <p:spPr>
          <a:xfrm>
            <a:off x="6473952" y="1874519"/>
            <a:ext cx="1645920"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28" name="TextBox 27"/>
          <p:cNvSpPr txBox="1"/>
          <p:nvPr/>
        </p:nvSpPr>
        <p:spPr>
          <a:xfrm>
            <a:off x="6638544" y="1984248"/>
            <a:ext cx="1316736" cy="215444"/>
          </a:xfrm>
          <a:prstGeom prst="rect">
            <a:avLst/>
          </a:prstGeom>
          <a:noFill/>
        </p:spPr>
        <p:txBody>
          <a:bodyPr wrap="square" lIns="0" tIns="0" rIns="0" bIns="0" anchor="t">
            <a:spAutoFit/>
          </a:bodyPr>
          <a:lstStyle/>
          <a:p>
            <a:pPr algn="ctr"/>
            <a:r>
              <a:rPr lang="hu-HU" sz="1400" b="0" i="0" noProof="0" dirty="0" err="1">
                <a:solidFill>
                  <a:srgbClr val="0F274E"/>
                </a:solidFill>
                <a:latin typeface="Noto Sans Mono"/>
              </a:rPr>
              <a:t>G</a:t>
            </a:r>
            <a:r>
              <a:rPr lang="hu-HU" sz="1400" b="0" i="0" noProof="0" dirty="0">
                <a:solidFill>
                  <a:srgbClr val="0F274E"/>
                </a:solidFill>
                <a:latin typeface="Noto Sans Mono"/>
              </a:rPr>
              <a:t> 04</a:t>
            </a:r>
          </a:p>
        </p:txBody>
      </p:sp>
      <p:sp>
        <p:nvSpPr>
          <p:cNvPr id="29" name="TextBox 28"/>
          <p:cNvSpPr txBox="1"/>
          <p:nvPr/>
        </p:nvSpPr>
        <p:spPr>
          <a:xfrm>
            <a:off x="8275320" y="1949677"/>
            <a:ext cx="2834640"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Várakozás</a:t>
            </a:r>
          </a:p>
        </p:txBody>
      </p:sp>
      <p:sp>
        <p:nvSpPr>
          <p:cNvPr id="30" name="Rounded Rectangle 29"/>
          <p:cNvSpPr/>
          <p:nvPr/>
        </p:nvSpPr>
        <p:spPr>
          <a:xfrm>
            <a:off x="6473952" y="2660903"/>
            <a:ext cx="1645920" cy="402336"/>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31" name="TextBox 30"/>
          <p:cNvSpPr txBox="1"/>
          <p:nvPr/>
        </p:nvSpPr>
        <p:spPr>
          <a:xfrm>
            <a:off x="6638544" y="2770632"/>
            <a:ext cx="1316736" cy="215444"/>
          </a:xfrm>
          <a:prstGeom prst="rect">
            <a:avLst/>
          </a:prstGeom>
          <a:noFill/>
        </p:spPr>
        <p:txBody>
          <a:bodyPr wrap="square" lIns="0" tIns="0" rIns="0" bIns="0" anchor="t">
            <a:spAutoFit/>
          </a:bodyPr>
          <a:lstStyle/>
          <a:p>
            <a:pPr algn="ctr"/>
            <a:r>
              <a:rPr lang="hu-HU" sz="1400" b="0" i="0" noProof="0" dirty="0" err="1">
                <a:solidFill>
                  <a:srgbClr val="0F274E"/>
                </a:solidFill>
                <a:latin typeface="Noto Sans Mono"/>
              </a:rPr>
              <a:t>G</a:t>
            </a:r>
            <a:r>
              <a:rPr lang="hu-HU" sz="1400" b="0" i="0" noProof="0" dirty="0">
                <a:solidFill>
                  <a:srgbClr val="0F274E"/>
                </a:solidFill>
                <a:latin typeface="Noto Sans Mono"/>
              </a:rPr>
              <a:t> 17, </a:t>
            </a:r>
            <a:r>
              <a:rPr lang="hu-HU" sz="1400" b="0" i="0" noProof="0" dirty="0" err="1">
                <a:solidFill>
                  <a:srgbClr val="0F274E"/>
                </a:solidFill>
                <a:latin typeface="Noto Sans Mono"/>
              </a:rPr>
              <a:t>G</a:t>
            </a:r>
            <a:r>
              <a:rPr lang="hu-HU" sz="1400" b="0" i="0" noProof="0" dirty="0">
                <a:solidFill>
                  <a:srgbClr val="0F274E"/>
                </a:solidFill>
                <a:latin typeface="Noto Sans Mono"/>
              </a:rPr>
              <a:t> 18, </a:t>
            </a:r>
            <a:r>
              <a:rPr lang="hu-HU" sz="1400" b="0" i="0" noProof="0" dirty="0" err="1">
                <a:solidFill>
                  <a:srgbClr val="0F274E"/>
                </a:solidFill>
                <a:latin typeface="Noto Sans Mono"/>
              </a:rPr>
              <a:t>G</a:t>
            </a:r>
            <a:r>
              <a:rPr lang="hu-HU" sz="1400" b="0" i="0" noProof="0" dirty="0">
                <a:solidFill>
                  <a:srgbClr val="0F274E"/>
                </a:solidFill>
                <a:latin typeface="Noto Sans Mono"/>
              </a:rPr>
              <a:t> 19</a:t>
            </a:r>
          </a:p>
        </p:txBody>
      </p:sp>
      <p:sp>
        <p:nvSpPr>
          <p:cNvPr id="32" name="TextBox 31"/>
          <p:cNvSpPr txBox="1"/>
          <p:nvPr/>
        </p:nvSpPr>
        <p:spPr>
          <a:xfrm>
            <a:off x="8275320" y="2736061"/>
            <a:ext cx="2834640" cy="215444"/>
          </a:xfrm>
          <a:prstGeom prst="rect">
            <a:avLst/>
          </a:prstGeom>
          <a:noFill/>
        </p:spPr>
        <p:txBody>
          <a:bodyPr wrap="square" lIns="0" tIns="0" rIns="0" bIns="0" anchor="ctr">
            <a:spAutoFit/>
          </a:bodyPr>
          <a:lstStyle/>
          <a:p>
            <a:pPr algn="l"/>
            <a:r>
              <a:rPr lang="hu-HU" sz="1400" b="0" i="0" noProof="0" dirty="0" err="1">
                <a:solidFill>
                  <a:srgbClr val="2F445D"/>
                </a:solidFill>
                <a:latin typeface="Noto Sans"/>
              </a:rPr>
              <a:t>Fősík</a:t>
            </a:r>
            <a:r>
              <a:rPr lang="hu-HU" sz="1400" b="0" i="0" noProof="0" dirty="0">
                <a:solidFill>
                  <a:srgbClr val="2F445D"/>
                </a:solidFill>
                <a:latin typeface="Noto Sans"/>
              </a:rPr>
              <a:t> kijelölés.</a:t>
            </a:r>
          </a:p>
        </p:txBody>
      </p:sp>
      <p:sp>
        <p:nvSpPr>
          <p:cNvPr id="33" name="TextBox 32"/>
          <p:cNvSpPr txBox="1"/>
          <p:nvPr/>
        </p:nvSpPr>
        <p:spPr>
          <a:xfrm>
            <a:off x="6473952" y="3559021"/>
            <a:ext cx="4572000" cy="215444"/>
          </a:xfrm>
          <a:prstGeom prst="rect">
            <a:avLst/>
          </a:prstGeom>
          <a:noFill/>
        </p:spPr>
        <p:txBody>
          <a:bodyPr wrap="square" lIns="0" tIns="0" rIns="0" bIns="0" anchor="ctr">
            <a:spAutoFit/>
          </a:bodyPr>
          <a:lstStyle/>
          <a:p>
            <a:pPr algn="l"/>
            <a:r>
              <a:rPr lang="hu-HU" sz="1400" b="1" i="0" noProof="0" dirty="0">
                <a:solidFill>
                  <a:srgbClr val="0F274E"/>
                </a:solidFill>
                <a:latin typeface="Noto Sans"/>
              </a:rPr>
              <a:t>Három karakteres </a:t>
            </a:r>
            <a:r>
              <a:rPr lang="hu-HU" sz="1400" b="1" i="0" noProof="0" dirty="0" err="1">
                <a:solidFill>
                  <a:srgbClr val="0F274E"/>
                </a:solidFill>
                <a:latin typeface="Noto Sans"/>
              </a:rPr>
              <a:t>G</a:t>
            </a:r>
            <a:r>
              <a:rPr lang="hu-HU" sz="1400" b="1" i="0" noProof="0" dirty="0">
                <a:solidFill>
                  <a:srgbClr val="0F274E"/>
                </a:solidFill>
                <a:latin typeface="Noto Sans"/>
              </a:rPr>
              <a:t> utasítások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I, </a:t>
            </a:r>
            <a:r>
              <a:rPr lang="hu-HU" sz="2200" b="1" i="0" noProof="0" dirty="0" err="1">
                <a:solidFill>
                  <a:srgbClr val="0F274E"/>
                </a:solidFill>
                <a:latin typeface="Noto Sans"/>
              </a:rPr>
              <a:t>J</a:t>
            </a:r>
            <a:r>
              <a:rPr lang="hu-HU" sz="2200" b="1" i="0" noProof="0" dirty="0">
                <a:solidFill>
                  <a:srgbClr val="0F274E"/>
                </a:solidFill>
                <a:latin typeface="Noto Sans"/>
              </a:rPr>
              <a:t>, </a:t>
            </a:r>
            <a:r>
              <a:rPr lang="hu-HU" sz="2200" b="1" i="0" noProof="0" dirty="0" err="1">
                <a:solidFill>
                  <a:srgbClr val="0F274E"/>
                </a:solidFill>
                <a:latin typeface="Noto Sans"/>
              </a:rPr>
              <a:t>K</a:t>
            </a:r>
            <a:r>
              <a:rPr lang="hu-HU" sz="2200" b="1" i="0" noProof="0" dirty="0">
                <a:solidFill>
                  <a:srgbClr val="0F274E"/>
                </a:solidFill>
                <a:latin typeface="Noto Sans"/>
              </a:rPr>
              <a:t> utasítások használata</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A pályaparaméterek számítása</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16 / 25</a:t>
            </a:r>
          </a:p>
        </p:txBody>
      </p:sp>
      <p:sp>
        <p:nvSpPr>
          <p:cNvPr id="10" name="Rounded Rectangle 9"/>
          <p:cNvSpPr/>
          <p:nvPr/>
        </p:nvSpPr>
        <p:spPr>
          <a:xfrm>
            <a:off x="530352" y="1143000"/>
            <a:ext cx="11128248" cy="1078992"/>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TextBox 10"/>
          <p:cNvSpPr txBox="1"/>
          <p:nvPr/>
        </p:nvSpPr>
        <p:spPr>
          <a:xfrm>
            <a:off x="804672" y="1448764"/>
            <a:ext cx="10561320" cy="430887"/>
          </a:xfrm>
          <a:prstGeom prst="rect">
            <a:avLst/>
          </a:prstGeom>
          <a:noFill/>
        </p:spPr>
        <p:txBody>
          <a:bodyPr wrap="square" lIns="0" tIns="0" rIns="0" bIns="0" anchor="ctr">
            <a:spAutoFit/>
          </a:bodyPr>
          <a:lstStyle/>
          <a:p>
            <a:pPr algn="ctr"/>
            <a:r>
              <a:rPr lang="hu-HU" sz="1400" b="1" i="0" noProof="0" dirty="0">
                <a:solidFill>
                  <a:srgbClr val="0F274E"/>
                </a:solidFill>
                <a:latin typeface="Noto Sans"/>
              </a:rPr>
              <a:t>Az I, </a:t>
            </a:r>
            <a:r>
              <a:rPr lang="hu-HU" sz="1400" b="1" i="0" noProof="0" dirty="0" err="1">
                <a:solidFill>
                  <a:srgbClr val="0F274E"/>
                </a:solidFill>
                <a:latin typeface="Noto Sans"/>
              </a:rPr>
              <a:t>J</a:t>
            </a:r>
            <a:r>
              <a:rPr lang="hu-HU" sz="1400" b="1" i="0" noProof="0" dirty="0">
                <a:solidFill>
                  <a:srgbClr val="0F274E"/>
                </a:solidFill>
                <a:latin typeface="Noto Sans"/>
              </a:rPr>
              <a:t>, </a:t>
            </a:r>
            <a:r>
              <a:rPr lang="hu-HU" sz="1400" b="1" i="0" noProof="0" dirty="0" err="1">
                <a:solidFill>
                  <a:srgbClr val="0F274E"/>
                </a:solidFill>
                <a:latin typeface="Noto Sans"/>
              </a:rPr>
              <a:t>K</a:t>
            </a:r>
            <a:r>
              <a:rPr lang="hu-HU" sz="1400" b="1" i="0" noProof="0" dirty="0">
                <a:solidFill>
                  <a:srgbClr val="0F274E"/>
                </a:solidFill>
                <a:latin typeface="Noto Sans"/>
              </a:rPr>
              <a:t> pályaparaméterek körinterpolációnál a körszegmens kezdőpontjából a kör középpontjába mutató vektor skaláris komponensei.</a:t>
            </a:r>
          </a:p>
        </p:txBody>
      </p:sp>
      <p:sp>
        <p:nvSpPr>
          <p:cNvPr id="12" name="Rounded Rectangle 11"/>
          <p:cNvSpPr/>
          <p:nvPr/>
        </p:nvSpPr>
        <p:spPr>
          <a:xfrm>
            <a:off x="530352" y="2414016"/>
            <a:ext cx="11128248" cy="365760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pic>
        <p:nvPicPr>
          <p:cNvPr id="14" name="Kép 13">
            <a:extLst>
              <a:ext uri="{FF2B5EF4-FFF2-40B4-BE49-F238E27FC236}">
                <a16:creationId xmlns:a16="http://schemas.microsoft.com/office/drawing/2014/main" id="{7F32A51B-37B0-63A2-1813-2911C472F9D7}"/>
              </a:ext>
            </a:extLst>
          </p:cNvPr>
          <p:cNvPicPr>
            <a:picLocks noChangeAspect="1"/>
          </p:cNvPicPr>
          <p:nvPr/>
        </p:nvPicPr>
        <p:blipFill>
          <a:blip r:embed="rId2"/>
          <a:stretch>
            <a:fillRect/>
          </a:stretch>
        </p:blipFill>
        <p:spPr>
          <a:xfrm>
            <a:off x="804672" y="2712944"/>
            <a:ext cx="4216101" cy="3162076"/>
          </a:xfrm>
          <a:prstGeom prst="rect">
            <a:avLst/>
          </a:prstGeom>
        </p:spPr>
      </p:pic>
      <p:sp>
        <p:nvSpPr>
          <p:cNvPr id="15" name="TextBox 9">
            <a:extLst>
              <a:ext uri="{FF2B5EF4-FFF2-40B4-BE49-F238E27FC236}">
                <a16:creationId xmlns:a16="http://schemas.microsoft.com/office/drawing/2014/main" id="{3DB9FB6D-1701-73CE-C8F8-68E68B8361F4}"/>
              </a:ext>
            </a:extLst>
          </p:cNvPr>
          <p:cNvSpPr txBox="1"/>
          <p:nvPr/>
        </p:nvSpPr>
        <p:spPr>
          <a:xfrm>
            <a:off x="5567620" y="2793010"/>
            <a:ext cx="5819707" cy="2492990"/>
          </a:xfrm>
          <a:prstGeom prst="rect">
            <a:avLst/>
          </a:prstGeom>
          <a:noFill/>
        </p:spPr>
        <p:txBody>
          <a:bodyPr wrap="square" lIns="0" tIns="0" rIns="0" bIns="0" anchor="t">
            <a:spAutoFit/>
          </a:bodyPr>
          <a:lstStyle/>
          <a:p>
            <a:pPr algn="l"/>
            <a:r>
              <a:rPr lang="hu-HU" b="0" i="0" noProof="0" dirty="0">
                <a:solidFill>
                  <a:srgbClr val="0F274E"/>
                </a:solidFill>
                <a:latin typeface="Noto Sans Mono"/>
              </a:rPr>
              <a:t>% MPF 1200
N02 T01 D01 M06   (Szerszámváltás)
N04 G54 G90 G00 G42 G60 X20. Y10. Z0.   (méretre állás)
N06 G94 G97 F200. S1600 M03 M08   (technológiai adatok)
N08 G01 X37.320 Y20.   (marás egyenes pályán)
N10 G03 X20. Y30. I-17.320 J-10.   (marás körpályán)
N12 G01 Y10.   (marás: egyenes pályán)
N14 G00 Z200.   (szerszám kiemelés)
N16 M02   (program vége)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IJK példa – program és összefüggések</a:t>
            </a:r>
          </a:p>
        </p:txBody>
      </p:sp>
      <p:sp>
        <p:nvSpPr>
          <p:cNvPr id="6" name="Rectangle 5"/>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7" name="Rectangle 6"/>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TextBox 7"/>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17 / 25</a:t>
            </a:r>
          </a:p>
        </p:txBody>
      </p:sp>
      <p:sp>
        <p:nvSpPr>
          <p:cNvPr id="9" name="Rounded Rectangle 8"/>
          <p:cNvSpPr/>
          <p:nvPr/>
        </p:nvSpPr>
        <p:spPr>
          <a:xfrm>
            <a:off x="594360" y="1234440"/>
            <a:ext cx="11000232" cy="301752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0" name="TextBox 9"/>
          <p:cNvSpPr txBox="1"/>
          <p:nvPr/>
        </p:nvSpPr>
        <p:spPr>
          <a:xfrm>
            <a:off x="1076303" y="1609344"/>
            <a:ext cx="3952897" cy="430887"/>
          </a:xfrm>
          <a:prstGeom prst="rect">
            <a:avLst/>
          </a:prstGeom>
          <a:noFill/>
        </p:spPr>
        <p:txBody>
          <a:bodyPr wrap="square" lIns="0" tIns="0" rIns="0" bIns="0" anchor="t">
            <a:spAutoFit/>
          </a:bodyPr>
          <a:lstStyle/>
          <a:p>
            <a:pPr algn="l"/>
            <a:r>
              <a:rPr lang="hu-HU" sz="1400" b="0" i="0" noProof="0" dirty="0">
                <a:solidFill>
                  <a:srgbClr val="0F274E"/>
                </a:solidFill>
                <a:latin typeface="Noto Sans Mono"/>
              </a:rPr>
              <a:t>Példa a táblánál: </a:t>
            </a:r>
            <a:br>
              <a:rPr lang="hu-HU" sz="1400" b="0" i="0" noProof="0" dirty="0">
                <a:solidFill>
                  <a:srgbClr val="0F274E"/>
                </a:solidFill>
                <a:latin typeface="Noto Sans Mono"/>
              </a:rPr>
            </a:br>
            <a:r>
              <a:rPr lang="hu-HU" sz="1400" b="0" i="0" noProof="0" dirty="0">
                <a:solidFill>
                  <a:srgbClr val="0F274E"/>
                </a:solidFill>
                <a:latin typeface="Noto Sans Mono"/>
              </a:rPr>
              <a:t>dolgozzuk ki G42 nélkül</a:t>
            </a:r>
          </a:p>
        </p:txBody>
      </p:sp>
      <p:sp>
        <p:nvSpPr>
          <p:cNvPr id="11" name="Rounded Rectangle 10"/>
          <p:cNvSpPr/>
          <p:nvPr/>
        </p:nvSpPr>
        <p:spPr>
          <a:xfrm>
            <a:off x="594360" y="4462272"/>
            <a:ext cx="4434840" cy="1325880"/>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TextBox 11"/>
          <p:cNvSpPr txBox="1"/>
          <p:nvPr/>
        </p:nvSpPr>
        <p:spPr>
          <a:xfrm>
            <a:off x="822960" y="4681728"/>
            <a:ext cx="3977639" cy="329184"/>
          </a:xfrm>
          <a:prstGeom prst="rect">
            <a:avLst/>
          </a:prstGeom>
          <a:noFill/>
        </p:spPr>
        <p:txBody>
          <a:bodyPr wrap="square" lIns="0" tIns="0" rIns="0" bIns="0" anchor="ctr">
            <a:spAutoFit/>
          </a:bodyPr>
          <a:lstStyle/>
          <a:p>
            <a:pPr algn="ctr"/>
            <a:r>
              <a:rPr lang="hu-HU" sz="1800" b="1" i="0" noProof="0" dirty="0">
                <a:solidFill>
                  <a:srgbClr val="0F274E"/>
                </a:solidFill>
                <a:latin typeface="Noto Sans Mono"/>
              </a:rPr>
              <a:t>I² + J² = R²</a:t>
            </a:r>
          </a:p>
        </p:txBody>
      </p:sp>
      <p:sp>
        <p:nvSpPr>
          <p:cNvPr id="13" name="TextBox 12"/>
          <p:cNvSpPr txBox="1"/>
          <p:nvPr/>
        </p:nvSpPr>
        <p:spPr>
          <a:xfrm>
            <a:off x="822960" y="5102352"/>
            <a:ext cx="3977639" cy="347472"/>
          </a:xfrm>
          <a:prstGeom prst="rect">
            <a:avLst/>
          </a:prstGeom>
          <a:noFill/>
        </p:spPr>
        <p:txBody>
          <a:bodyPr wrap="square" lIns="0" tIns="0" rIns="0" bIns="0" anchor="ctr">
            <a:spAutoFit/>
          </a:bodyPr>
          <a:lstStyle/>
          <a:p>
            <a:pPr algn="ctr"/>
            <a:r>
              <a:rPr lang="hu-HU" sz="1500" b="1" i="0" noProof="0" dirty="0">
                <a:solidFill>
                  <a:srgbClr val="0F274E"/>
                </a:solidFill>
                <a:latin typeface="Noto Sans Mono"/>
              </a:rPr>
              <a:t>Δx₁² + Δy₁² = Δx₂² + Δy₂²</a:t>
            </a:r>
          </a:p>
        </p:txBody>
      </p:sp>
      <p:sp>
        <p:nvSpPr>
          <p:cNvPr id="14" name="Rounded Rectangle 13"/>
          <p:cNvSpPr/>
          <p:nvPr/>
        </p:nvSpPr>
        <p:spPr>
          <a:xfrm>
            <a:off x="5257800" y="4462272"/>
            <a:ext cx="6336792" cy="132588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5" name="TextBox 14"/>
          <p:cNvSpPr txBox="1"/>
          <p:nvPr/>
        </p:nvSpPr>
        <p:spPr>
          <a:xfrm>
            <a:off x="5504688" y="4700016"/>
            <a:ext cx="5806440" cy="646331"/>
          </a:xfrm>
          <a:prstGeom prst="rect">
            <a:avLst/>
          </a:prstGeom>
          <a:noFill/>
        </p:spPr>
        <p:txBody>
          <a:bodyPr wrap="square" lIns="0" tIns="0" rIns="0" bIns="0" anchor="t">
            <a:spAutoFit/>
          </a:bodyPr>
          <a:lstStyle/>
          <a:p>
            <a:pPr algn="l"/>
            <a:r>
              <a:rPr lang="hu-HU" sz="1400" b="0" i="0" noProof="0" dirty="0">
                <a:solidFill>
                  <a:srgbClr val="2F445D"/>
                </a:solidFill>
                <a:latin typeface="Noto Sans"/>
              </a:rPr>
              <a:t>Az "átgördítés" pálya szegmensek adatait és magukat a pálya szegmenseket a </a:t>
            </a:r>
            <a:r>
              <a:rPr lang="hu-HU" sz="1400" b="0" i="0" noProof="0" dirty="0" err="1">
                <a:solidFill>
                  <a:srgbClr val="2F445D"/>
                </a:solidFill>
                <a:latin typeface="Noto Sans"/>
              </a:rPr>
              <a:t>G</a:t>
            </a:r>
            <a:r>
              <a:rPr lang="hu-HU" sz="1400" b="0" i="0" noProof="0" dirty="0">
                <a:solidFill>
                  <a:srgbClr val="2F445D"/>
                </a:solidFill>
                <a:latin typeface="Noto Sans"/>
              </a:rPr>
              <a:t> 41, G42 utasítás hatására a CNC </a:t>
            </a:r>
            <a:r>
              <a:rPr lang="hu-HU" sz="1400" b="0" i="0" noProof="0" dirty="0" err="1">
                <a:solidFill>
                  <a:srgbClr val="2F445D"/>
                </a:solidFill>
                <a:latin typeface="Noto Sans"/>
              </a:rPr>
              <a:t>Executive</a:t>
            </a:r>
            <a:r>
              <a:rPr lang="hu-HU" sz="1400" b="0" i="0" noProof="0" dirty="0">
                <a:solidFill>
                  <a:srgbClr val="2F445D"/>
                </a:solidFill>
                <a:latin typeface="Noto Sans"/>
              </a:rPr>
              <a:t> automatikusan generálja.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Technológiai utasítások: F, S, T</a:t>
            </a:r>
          </a:p>
        </p:txBody>
      </p:sp>
      <p:sp>
        <p:nvSpPr>
          <p:cNvPr id="6" name="Rectangle 5"/>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7" name="Rectangle 6"/>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TextBox 7"/>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18 / 25</a:t>
            </a:r>
          </a:p>
        </p:txBody>
      </p:sp>
      <p:sp>
        <p:nvSpPr>
          <p:cNvPr id="9" name="Rounded Rectangle 8"/>
          <p:cNvSpPr/>
          <p:nvPr/>
        </p:nvSpPr>
        <p:spPr>
          <a:xfrm>
            <a:off x="530352" y="1188720"/>
            <a:ext cx="11128248" cy="1444752"/>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0" name="Rounded Rectangle 9"/>
          <p:cNvSpPr/>
          <p:nvPr/>
        </p:nvSpPr>
        <p:spPr>
          <a:xfrm>
            <a:off x="749808" y="1344168"/>
            <a:ext cx="2700000"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TextBox 10"/>
          <p:cNvSpPr txBox="1"/>
          <p:nvPr/>
        </p:nvSpPr>
        <p:spPr>
          <a:xfrm>
            <a:off x="749808" y="1382751"/>
            <a:ext cx="2331720" cy="215444"/>
          </a:xfrm>
          <a:prstGeom prst="rect">
            <a:avLst/>
          </a:prstGeom>
          <a:noFill/>
        </p:spPr>
        <p:txBody>
          <a:bodyPr wrap="square" lIns="0" tIns="0" rIns="0" bIns="0" anchor="ctr">
            <a:spAutoFit/>
          </a:bodyPr>
          <a:lstStyle/>
          <a:p>
            <a:pPr algn="ctr"/>
            <a:r>
              <a:rPr lang="hu-HU" sz="1400" b="1" i="0" noProof="0" dirty="0">
                <a:solidFill>
                  <a:srgbClr val="FFFFFF"/>
                </a:solidFill>
                <a:latin typeface="Noto Sans"/>
              </a:rPr>
              <a:t>ELŐTOLÁS</a:t>
            </a:r>
            <a:endParaRPr lang="hu-HU" sz="980" b="1" i="0" noProof="0" dirty="0">
              <a:solidFill>
                <a:srgbClr val="FFFFFF"/>
              </a:solidFill>
              <a:latin typeface="Noto Sans"/>
            </a:endParaRPr>
          </a:p>
        </p:txBody>
      </p:sp>
      <p:sp>
        <p:nvSpPr>
          <p:cNvPr id="12" name="TextBox 11"/>
          <p:cNvSpPr txBox="1"/>
          <p:nvPr/>
        </p:nvSpPr>
        <p:spPr>
          <a:xfrm>
            <a:off x="3703319" y="1325880"/>
            <a:ext cx="7543799" cy="861774"/>
          </a:xfrm>
          <a:prstGeom prst="rect">
            <a:avLst/>
          </a:prstGeom>
          <a:noFill/>
        </p:spPr>
        <p:txBody>
          <a:bodyPr wrap="square" lIns="0" tIns="0" rIns="0" bIns="0" anchor="t">
            <a:spAutoFit/>
          </a:bodyPr>
          <a:lstStyle/>
          <a:p>
            <a:pPr algn="l"/>
            <a:r>
              <a:rPr lang="hu-HU" sz="1400" b="0" i="0" noProof="0" dirty="0">
                <a:solidFill>
                  <a:srgbClr val="2F445D"/>
                </a:solidFill>
                <a:latin typeface="Noto Sans"/>
              </a:rPr>
              <a:t>F </a:t>
            </a:r>
            <a:r>
              <a:rPr lang="hu-HU" sz="1400" b="0" i="0" noProof="0" dirty="0" err="1">
                <a:solidFill>
                  <a:srgbClr val="2F445D"/>
                </a:solidFill>
                <a:latin typeface="Noto Sans"/>
              </a:rPr>
              <a:t>xxx.xx</a:t>
            </a:r>
            <a:r>
              <a:rPr lang="hu-HU" sz="1400" b="0" i="0" noProof="0" dirty="0">
                <a:solidFill>
                  <a:srgbClr val="2F445D"/>
                </a:solidFill>
                <a:latin typeface="Noto Sans"/>
              </a:rPr>
              <a:t> (</a:t>
            </a:r>
            <a:r>
              <a:rPr lang="hu-HU" sz="1400" b="0" i="0" noProof="0" dirty="0" err="1">
                <a:solidFill>
                  <a:srgbClr val="2F445D"/>
                </a:solidFill>
                <a:latin typeface="Noto Sans"/>
              </a:rPr>
              <a:t>real</a:t>
            </a:r>
            <a:r>
              <a:rPr lang="hu-HU" sz="1400" b="0" i="0" noProof="0" dirty="0">
                <a:solidFill>
                  <a:srgbClr val="2F445D"/>
                </a:solidFill>
                <a:latin typeface="Noto Sans"/>
              </a:rPr>
              <a:t>) vagy </a:t>
            </a:r>
            <a:r>
              <a:rPr lang="hu-HU" sz="1400" b="0" i="0" noProof="0" dirty="0" err="1">
                <a:solidFill>
                  <a:srgbClr val="2F445D"/>
                </a:solidFill>
                <a:latin typeface="Noto Sans"/>
              </a:rPr>
              <a:t>Fxx</a:t>
            </a:r>
            <a:r>
              <a:rPr lang="hu-HU" sz="1400" b="0" i="0" noProof="0" dirty="0">
                <a:solidFill>
                  <a:srgbClr val="2F445D"/>
                </a:solidFill>
                <a:latin typeface="Noto Sans"/>
              </a:rPr>
              <a:t> (kód)
Ha G94 van érvényben, vₑ előtoló sebesség mm/perc-ben
Ha G95 van érvényben, e előtolás mm/főorsó fordulat-ban.
Összefüggés: vₑ = </a:t>
            </a:r>
            <a:r>
              <a:rPr lang="hu-HU" sz="1400" b="0" i="0" noProof="0" dirty="0" err="1">
                <a:solidFill>
                  <a:srgbClr val="2F445D"/>
                </a:solidFill>
                <a:latin typeface="Noto Sans"/>
              </a:rPr>
              <a:t>n</a:t>
            </a:r>
            <a:r>
              <a:rPr lang="hu-HU" sz="1400" b="0" i="0" noProof="0" dirty="0">
                <a:solidFill>
                  <a:srgbClr val="2F445D"/>
                </a:solidFill>
                <a:latin typeface="Noto Sans"/>
              </a:rPr>
              <a:t> · e ; ahol </a:t>
            </a:r>
            <a:r>
              <a:rPr lang="hu-HU" sz="1400" b="0" i="0" noProof="0" dirty="0" err="1">
                <a:solidFill>
                  <a:srgbClr val="2F445D"/>
                </a:solidFill>
                <a:latin typeface="Noto Sans"/>
              </a:rPr>
              <a:t>n</a:t>
            </a:r>
            <a:r>
              <a:rPr lang="hu-HU" sz="1400" b="0" i="0" noProof="0" dirty="0">
                <a:solidFill>
                  <a:srgbClr val="2F445D"/>
                </a:solidFill>
                <a:latin typeface="Noto Sans"/>
              </a:rPr>
              <a:t>: a főorsó fordulatszám aktuális értéke.</a:t>
            </a:r>
          </a:p>
        </p:txBody>
      </p:sp>
      <p:sp>
        <p:nvSpPr>
          <p:cNvPr id="13" name="Rounded Rectangle 12"/>
          <p:cNvSpPr/>
          <p:nvPr/>
        </p:nvSpPr>
        <p:spPr>
          <a:xfrm>
            <a:off x="530352" y="2798064"/>
            <a:ext cx="11128248" cy="1444752"/>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4" name="Rounded Rectangle 13"/>
          <p:cNvSpPr/>
          <p:nvPr/>
        </p:nvSpPr>
        <p:spPr>
          <a:xfrm>
            <a:off x="749808" y="2953512"/>
            <a:ext cx="2700000" cy="292608"/>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5" name="TextBox 14"/>
          <p:cNvSpPr txBox="1"/>
          <p:nvPr/>
        </p:nvSpPr>
        <p:spPr>
          <a:xfrm>
            <a:off x="749808" y="2992095"/>
            <a:ext cx="2834640" cy="215444"/>
          </a:xfrm>
          <a:prstGeom prst="rect">
            <a:avLst/>
          </a:prstGeom>
          <a:noFill/>
        </p:spPr>
        <p:txBody>
          <a:bodyPr wrap="square" lIns="0" tIns="0" rIns="0" bIns="0" anchor="ctr">
            <a:spAutoFit/>
          </a:bodyPr>
          <a:lstStyle/>
          <a:p>
            <a:pPr algn="ctr"/>
            <a:r>
              <a:rPr lang="hu-HU" sz="1400" b="1" i="0" noProof="0" dirty="0">
                <a:solidFill>
                  <a:srgbClr val="FFFFFF"/>
                </a:solidFill>
                <a:latin typeface="Noto Sans"/>
              </a:rPr>
              <a:t>FŐORSÓ FORDULAT</a:t>
            </a:r>
          </a:p>
        </p:txBody>
      </p:sp>
      <p:sp>
        <p:nvSpPr>
          <p:cNvPr id="16" name="TextBox 15"/>
          <p:cNvSpPr txBox="1"/>
          <p:nvPr/>
        </p:nvSpPr>
        <p:spPr>
          <a:xfrm>
            <a:off x="3703320" y="2935224"/>
            <a:ext cx="7452360" cy="861774"/>
          </a:xfrm>
          <a:prstGeom prst="rect">
            <a:avLst/>
          </a:prstGeom>
          <a:noFill/>
        </p:spPr>
        <p:txBody>
          <a:bodyPr wrap="square" lIns="0" tIns="0" rIns="0" bIns="0" anchor="t">
            <a:spAutoFit/>
          </a:bodyPr>
          <a:lstStyle/>
          <a:p>
            <a:pPr algn="l"/>
            <a:r>
              <a:rPr lang="hu-HU" sz="1400" b="0" i="0" noProof="0" dirty="0">
                <a:solidFill>
                  <a:srgbClr val="2F445D"/>
                </a:solidFill>
                <a:latin typeface="Noto Sans"/>
              </a:rPr>
              <a:t>S </a:t>
            </a:r>
            <a:r>
              <a:rPr lang="hu-HU" sz="1400" b="0" i="0" noProof="0" dirty="0" err="1">
                <a:solidFill>
                  <a:srgbClr val="2F445D"/>
                </a:solidFill>
                <a:latin typeface="Noto Sans"/>
              </a:rPr>
              <a:t>xxxx</a:t>
            </a:r>
            <a:r>
              <a:rPr lang="hu-HU" sz="1400" b="0" i="0" noProof="0" dirty="0">
                <a:solidFill>
                  <a:srgbClr val="2F445D"/>
                </a:solidFill>
                <a:latin typeface="Noto Sans"/>
              </a:rPr>
              <a:t> (integer) vagy S xx (kód) vagy S </a:t>
            </a:r>
            <a:r>
              <a:rPr lang="hu-HU" sz="1400" b="0" i="0" noProof="0" dirty="0" err="1">
                <a:solidFill>
                  <a:srgbClr val="2F445D"/>
                </a:solidFill>
                <a:latin typeface="Noto Sans"/>
              </a:rPr>
              <a:t>xxx.xx</a:t>
            </a:r>
            <a:r>
              <a:rPr lang="hu-HU" sz="1400" b="0" i="0" noProof="0" dirty="0">
                <a:solidFill>
                  <a:srgbClr val="2F445D"/>
                </a:solidFill>
                <a:latin typeface="Noto Sans"/>
              </a:rPr>
              <a:t> (</a:t>
            </a:r>
            <a:r>
              <a:rPr lang="hu-HU" sz="1400" b="0" i="0" noProof="0" dirty="0" err="1">
                <a:solidFill>
                  <a:srgbClr val="2F445D"/>
                </a:solidFill>
                <a:latin typeface="Noto Sans"/>
              </a:rPr>
              <a:t>real</a:t>
            </a:r>
            <a:r>
              <a:rPr lang="hu-HU" sz="1400" b="0" i="0" noProof="0" dirty="0">
                <a:solidFill>
                  <a:srgbClr val="2F445D"/>
                </a:solidFill>
                <a:latin typeface="Noto Sans"/>
              </a:rPr>
              <a:t>)
Ha G97 van érvényben, </a:t>
            </a:r>
            <a:r>
              <a:rPr lang="hu-HU" sz="1400" b="0" i="0" noProof="0" dirty="0" err="1">
                <a:solidFill>
                  <a:srgbClr val="2F445D"/>
                </a:solidFill>
                <a:latin typeface="Noto Sans"/>
              </a:rPr>
              <a:t>n</a:t>
            </a:r>
            <a:r>
              <a:rPr lang="hu-HU" sz="1400" b="0" i="0" noProof="0" dirty="0">
                <a:solidFill>
                  <a:srgbClr val="2F445D"/>
                </a:solidFill>
                <a:latin typeface="Noto Sans"/>
              </a:rPr>
              <a:t> főorsó fordulat fordulat/perc-ben
Ha G96 van érvényben, v forgácsolási sebesség, m/perc-ben.
Ilyenkor, G92 </a:t>
            </a:r>
            <a:r>
              <a:rPr lang="hu-HU" sz="1400" b="0" i="0" noProof="0" dirty="0" err="1">
                <a:solidFill>
                  <a:srgbClr val="2F445D"/>
                </a:solidFill>
                <a:latin typeface="Noto Sans"/>
              </a:rPr>
              <a:t>Sxxxx</a:t>
            </a:r>
            <a:r>
              <a:rPr lang="hu-HU" sz="1400" b="0" i="0" noProof="0" dirty="0">
                <a:solidFill>
                  <a:srgbClr val="2F445D"/>
                </a:solidFill>
                <a:latin typeface="Noto Sans"/>
              </a:rPr>
              <a:t> a főorsófordulat megengedett maximuma.</a:t>
            </a:r>
          </a:p>
        </p:txBody>
      </p:sp>
      <p:sp>
        <p:nvSpPr>
          <p:cNvPr id="17" name="Rounded Rectangle 16"/>
          <p:cNvSpPr/>
          <p:nvPr/>
        </p:nvSpPr>
        <p:spPr>
          <a:xfrm>
            <a:off x="530352" y="4407408"/>
            <a:ext cx="11128248" cy="1444752"/>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8" name="Rounded Rectangle 17"/>
          <p:cNvSpPr/>
          <p:nvPr/>
        </p:nvSpPr>
        <p:spPr>
          <a:xfrm>
            <a:off x="749808" y="4562856"/>
            <a:ext cx="2700000"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9" name="TextBox 18"/>
          <p:cNvSpPr txBox="1"/>
          <p:nvPr/>
        </p:nvSpPr>
        <p:spPr>
          <a:xfrm>
            <a:off x="749807" y="4601438"/>
            <a:ext cx="2700000" cy="215444"/>
          </a:xfrm>
          <a:prstGeom prst="rect">
            <a:avLst/>
          </a:prstGeom>
          <a:noFill/>
        </p:spPr>
        <p:txBody>
          <a:bodyPr wrap="square" lIns="0" tIns="0" rIns="0" bIns="0" anchor="ctr">
            <a:spAutoFit/>
          </a:bodyPr>
          <a:lstStyle/>
          <a:p>
            <a:pPr algn="ctr"/>
            <a:r>
              <a:rPr lang="hu-HU" sz="1400" b="1" i="0" noProof="0" dirty="0">
                <a:solidFill>
                  <a:srgbClr val="FFFFFF"/>
                </a:solidFill>
                <a:latin typeface="Noto Sans"/>
              </a:rPr>
              <a:t>SZERSZÁM AZONOSÍTÓ</a:t>
            </a:r>
          </a:p>
        </p:txBody>
      </p:sp>
      <p:sp>
        <p:nvSpPr>
          <p:cNvPr id="20" name="TextBox 19"/>
          <p:cNvSpPr txBox="1"/>
          <p:nvPr/>
        </p:nvSpPr>
        <p:spPr>
          <a:xfrm>
            <a:off x="3703319" y="4544568"/>
            <a:ext cx="7543800" cy="861774"/>
          </a:xfrm>
          <a:prstGeom prst="rect">
            <a:avLst/>
          </a:prstGeom>
          <a:noFill/>
        </p:spPr>
        <p:txBody>
          <a:bodyPr wrap="square" lIns="0" tIns="0" rIns="0" bIns="0" anchor="t">
            <a:spAutoFit/>
          </a:bodyPr>
          <a:lstStyle/>
          <a:p>
            <a:pPr algn="l"/>
            <a:r>
              <a:rPr lang="hu-HU" sz="1400" b="0" i="0" noProof="0" dirty="0">
                <a:solidFill>
                  <a:srgbClr val="2F445D"/>
                </a:solidFill>
                <a:latin typeface="Noto Sans"/>
              </a:rPr>
              <a:t>T </a:t>
            </a:r>
            <a:r>
              <a:rPr lang="hu-HU" sz="1400" b="0" i="0" noProof="0" dirty="0" err="1">
                <a:solidFill>
                  <a:srgbClr val="2F445D"/>
                </a:solidFill>
                <a:latin typeface="Noto Sans"/>
              </a:rPr>
              <a:t>xxxx</a:t>
            </a:r>
            <a:r>
              <a:rPr lang="hu-HU" sz="1400" b="0" i="0" noProof="0" dirty="0">
                <a:solidFill>
                  <a:srgbClr val="2F445D"/>
                </a:solidFill>
                <a:latin typeface="Noto Sans"/>
              </a:rPr>
              <a:t> (decimális kód)
A szerszám azonosító kód többnyire a szerszámtároló rendszer helykódja.
A legmodernebb gépeken a szerszám maga hordozza az azonosítót.
Gépi funkciók "KAPCSOLÁSI" utasításai.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Gépi és programtechnikai M utasítások</a:t>
            </a:r>
          </a:p>
        </p:txBody>
      </p:sp>
      <p:sp>
        <p:nvSpPr>
          <p:cNvPr id="6" name="Rectangle 5"/>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7" name="Rectangle 6"/>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TextBox 7"/>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19 / 25</a:t>
            </a:r>
          </a:p>
        </p:txBody>
      </p:sp>
      <p:sp>
        <p:nvSpPr>
          <p:cNvPr id="9" name="Rounded Rectangle 8"/>
          <p:cNvSpPr/>
          <p:nvPr/>
        </p:nvSpPr>
        <p:spPr>
          <a:xfrm>
            <a:off x="530352" y="1143000"/>
            <a:ext cx="5486400" cy="49560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0" name="Rounded Rectangle 9"/>
          <p:cNvSpPr/>
          <p:nvPr/>
        </p:nvSpPr>
        <p:spPr>
          <a:xfrm>
            <a:off x="922804" y="1307592"/>
            <a:ext cx="1874519"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1" name="TextBox 10"/>
          <p:cNvSpPr txBox="1"/>
          <p:nvPr/>
        </p:nvSpPr>
        <p:spPr>
          <a:xfrm>
            <a:off x="922806" y="1346174"/>
            <a:ext cx="1874519" cy="215444"/>
          </a:xfrm>
          <a:prstGeom prst="rect">
            <a:avLst/>
          </a:prstGeom>
          <a:noFill/>
        </p:spPr>
        <p:txBody>
          <a:bodyPr wrap="square" lIns="0" tIns="0" rIns="0" bIns="0" anchor="ctr">
            <a:spAutoFit/>
          </a:bodyPr>
          <a:lstStyle/>
          <a:p>
            <a:pPr algn="ctr"/>
            <a:r>
              <a:rPr lang="hu-HU" sz="1400" b="1" i="0" noProof="0" dirty="0">
                <a:solidFill>
                  <a:srgbClr val="FFFFFF"/>
                </a:solidFill>
                <a:latin typeface="Noto Sans"/>
              </a:rPr>
              <a:t>1. GÉPI FUNKCIÓK</a:t>
            </a:r>
          </a:p>
        </p:txBody>
      </p:sp>
      <p:sp>
        <p:nvSpPr>
          <p:cNvPr id="12" name="Rectangle 11"/>
          <p:cNvSpPr/>
          <p:nvPr/>
        </p:nvSpPr>
        <p:spPr>
          <a:xfrm>
            <a:off x="768096" y="1755648"/>
            <a:ext cx="987552" cy="44805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3" name="TextBox 12"/>
          <p:cNvSpPr txBox="1"/>
          <p:nvPr/>
        </p:nvSpPr>
        <p:spPr>
          <a:xfrm>
            <a:off x="813816" y="1871954"/>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M06</a:t>
            </a:r>
          </a:p>
        </p:txBody>
      </p:sp>
      <p:sp>
        <p:nvSpPr>
          <p:cNvPr id="14" name="Rectangle 13"/>
          <p:cNvSpPr/>
          <p:nvPr/>
        </p:nvSpPr>
        <p:spPr>
          <a:xfrm>
            <a:off x="1755648" y="1755648"/>
            <a:ext cx="4041648" cy="44805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5" name="TextBox 14"/>
          <p:cNvSpPr txBox="1"/>
          <p:nvPr/>
        </p:nvSpPr>
        <p:spPr>
          <a:xfrm>
            <a:off x="1801368" y="1871954"/>
            <a:ext cx="3950208"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szerszámváltás</a:t>
            </a:r>
          </a:p>
        </p:txBody>
      </p:sp>
      <p:sp>
        <p:nvSpPr>
          <p:cNvPr id="16" name="Rectangle 15"/>
          <p:cNvSpPr/>
          <p:nvPr/>
        </p:nvSpPr>
        <p:spPr>
          <a:xfrm>
            <a:off x="768096" y="2203704"/>
            <a:ext cx="987552" cy="44805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7" name="TextBox 16"/>
          <p:cNvSpPr txBox="1"/>
          <p:nvPr/>
        </p:nvSpPr>
        <p:spPr>
          <a:xfrm>
            <a:off x="813816" y="2320010"/>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M03</a:t>
            </a:r>
          </a:p>
        </p:txBody>
      </p:sp>
      <p:sp>
        <p:nvSpPr>
          <p:cNvPr id="18" name="Rectangle 17"/>
          <p:cNvSpPr/>
          <p:nvPr/>
        </p:nvSpPr>
        <p:spPr>
          <a:xfrm>
            <a:off x="1755648" y="2203704"/>
            <a:ext cx="4041648" cy="44805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9" name="TextBox 18"/>
          <p:cNvSpPr txBox="1"/>
          <p:nvPr/>
        </p:nvSpPr>
        <p:spPr>
          <a:xfrm>
            <a:off x="1801368" y="2320010"/>
            <a:ext cx="3950208"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főorsó indul "előre" irányban</a:t>
            </a:r>
          </a:p>
        </p:txBody>
      </p:sp>
      <p:sp>
        <p:nvSpPr>
          <p:cNvPr id="20" name="Rectangle 19"/>
          <p:cNvSpPr/>
          <p:nvPr/>
        </p:nvSpPr>
        <p:spPr>
          <a:xfrm>
            <a:off x="768096" y="2651760"/>
            <a:ext cx="987552" cy="44805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21" name="TextBox 20"/>
          <p:cNvSpPr txBox="1"/>
          <p:nvPr/>
        </p:nvSpPr>
        <p:spPr>
          <a:xfrm>
            <a:off x="813816" y="2768066"/>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M04</a:t>
            </a:r>
          </a:p>
        </p:txBody>
      </p:sp>
      <p:sp>
        <p:nvSpPr>
          <p:cNvPr id="22" name="Rectangle 21"/>
          <p:cNvSpPr/>
          <p:nvPr/>
        </p:nvSpPr>
        <p:spPr>
          <a:xfrm>
            <a:off x="1755648" y="2651760"/>
            <a:ext cx="4041648" cy="44805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23" name="TextBox 22"/>
          <p:cNvSpPr txBox="1"/>
          <p:nvPr/>
        </p:nvSpPr>
        <p:spPr>
          <a:xfrm>
            <a:off x="1801368" y="2768066"/>
            <a:ext cx="3950208"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főorsó indul "hátra" irányban</a:t>
            </a:r>
          </a:p>
        </p:txBody>
      </p:sp>
      <p:sp>
        <p:nvSpPr>
          <p:cNvPr id="24" name="Rectangle 23"/>
          <p:cNvSpPr/>
          <p:nvPr/>
        </p:nvSpPr>
        <p:spPr>
          <a:xfrm>
            <a:off x="768096" y="3099816"/>
            <a:ext cx="987552" cy="44805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25" name="TextBox 24"/>
          <p:cNvSpPr txBox="1"/>
          <p:nvPr/>
        </p:nvSpPr>
        <p:spPr>
          <a:xfrm>
            <a:off x="813816" y="3216122"/>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M05</a:t>
            </a:r>
          </a:p>
        </p:txBody>
      </p:sp>
      <p:sp>
        <p:nvSpPr>
          <p:cNvPr id="26" name="Rectangle 25"/>
          <p:cNvSpPr/>
          <p:nvPr/>
        </p:nvSpPr>
        <p:spPr>
          <a:xfrm>
            <a:off x="1755648" y="3099816"/>
            <a:ext cx="4041648" cy="44805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27" name="TextBox 26"/>
          <p:cNvSpPr txBox="1"/>
          <p:nvPr/>
        </p:nvSpPr>
        <p:spPr>
          <a:xfrm>
            <a:off x="1801368" y="3216122"/>
            <a:ext cx="3950208"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főorsó stop</a:t>
            </a:r>
          </a:p>
        </p:txBody>
      </p:sp>
      <p:sp>
        <p:nvSpPr>
          <p:cNvPr id="28" name="Rectangle 27"/>
          <p:cNvSpPr/>
          <p:nvPr/>
        </p:nvSpPr>
        <p:spPr>
          <a:xfrm>
            <a:off x="768096" y="3547872"/>
            <a:ext cx="987552" cy="44805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29" name="TextBox 28"/>
          <p:cNvSpPr txBox="1"/>
          <p:nvPr/>
        </p:nvSpPr>
        <p:spPr>
          <a:xfrm>
            <a:off x="813816" y="3664178"/>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M08</a:t>
            </a:r>
          </a:p>
        </p:txBody>
      </p:sp>
      <p:sp>
        <p:nvSpPr>
          <p:cNvPr id="30" name="Rectangle 29"/>
          <p:cNvSpPr/>
          <p:nvPr/>
        </p:nvSpPr>
        <p:spPr>
          <a:xfrm>
            <a:off x="1755648" y="3547872"/>
            <a:ext cx="4041648" cy="44805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31" name="TextBox 30"/>
          <p:cNvSpPr txBox="1"/>
          <p:nvPr/>
        </p:nvSpPr>
        <p:spPr>
          <a:xfrm>
            <a:off x="1801368" y="3664178"/>
            <a:ext cx="3950208"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hűtés indul</a:t>
            </a:r>
          </a:p>
        </p:txBody>
      </p:sp>
      <p:sp>
        <p:nvSpPr>
          <p:cNvPr id="32" name="Rectangle 31"/>
          <p:cNvSpPr/>
          <p:nvPr/>
        </p:nvSpPr>
        <p:spPr>
          <a:xfrm>
            <a:off x="768096" y="3995928"/>
            <a:ext cx="987552" cy="44805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33" name="TextBox 32"/>
          <p:cNvSpPr txBox="1"/>
          <p:nvPr/>
        </p:nvSpPr>
        <p:spPr>
          <a:xfrm>
            <a:off x="813816" y="4112234"/>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M09</a:t>
            </a:r>
          </a:p>
        </p:txBody>
      </p:sp>
      <p:sp>
        <p:nvSpPr>
          <p:cNvPr id="34" name="Rectangle 33"/>
          <p:cNvSpPr/>
          <p:nvPr/>
        </p:nvSpPr>
        <p:spPr>
          <a:xfrm>
            <a:off x="1755648" y="3995928"/>
            <a:ext cx="4041648" cy="44805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35" name="TextBox 34"/>
          <p:cNvSpPr txBox="1"/>
          <p:nvPr/>
        </p:nvSpPr>
        <p:spPr>
          <a:xfrm>
            <a:off x="1801368" y="4112234"/>
            <a:ext cx="3950208"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hűtés leáll</a:t>
            </a:r>
          </a:p>
        </p:txBody>
      </p:sp>
      <p:sp>
        <p:nvSpPr>
          <p:cNvPr id="36" name="Rectangle 35"/>
          <p:cNvSpPr/>
          <p:nvPr/>
        </p:nvSpPr>
        <p:spPr>
          <a:xfrm>
            <a:off x="768096" y="4443984"/>
            <a:ext cx="987552" cy="44805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37" name="TextBox 36"/>
          <p:cNvSpPr txBox="1"/>
          <p:nvPr/>
        </p:nvSpPr>
        <p:spPr>
          <a:xfrm>
            <a:off x="813816" y="4560290"/>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M15</a:t>
            </a:r>
          </a:p>
        </p:txBody>
      </p:sp>
      <p:sp>
        <p:nvSpPr>
          <p:cNvPr id="38" name="Rectangle 37"/>
          <p:cNvSpPr/>
          <p:nvPr/>
        </p:nvSpPr>
        <p:spPr>
          <a:xfrm>
            <a:off x="1755648" y="4443984"/>
            <a:ext cx="4041648" cy="44805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39" name="TextBox 38"/>
          <p:cNvSpPr txBox="1"/>
          <p:nvPr/>
        </p:nvSpPr>
        <p:spPr>
          <a:xfrm>
            <a:off x="1801368" y="4560290"/>
            <a:ext cx="3950208"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szerszám monitoring indul</a:t>
            </a:r>
          </a:p>
        </p:txBody>
      </p:sp>
      <p:sp>
        <p:nvSpPr>
          <p:cNvPr id="40" name="Rectangle 39"/>
          <p:cNvSpPr/>
          <p:nvPr/>
        </p:nvSpPr>
        <p:spPr>
          <a:xfrm>
            <a:off x="768096" y="4892040"/>
            <a:ext cx="987552" cy="44805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41" name="TextBox 40"/>
          <p:cNvSpPr txBox="1"/>
          <p:nvPr/>
        </p:nvSpPr>
        <p:spPr>
          <a:xfrm>
            <a:off x="813816" y="5008346"/>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M16</a:t>
            </a:r>
          </a:p>
        </p:txBody>
      </p:sp>
      <p:sp>
        <p:nvSpPr>
          <p:cNvPr id="42" name="Rectangle 41"/>
          <p:cNvSpPr/>
          <p:nvPr/>
        </p:nvSpPr>
        <p:spPr>
          <a:xfrm>
            <a:off x="1755648" y="4892040"/>
            <a:ext cx="4041648" cy="44805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43" name="TextBox 42"/>
          <p:cNvSpPr txBox="1"/>
          <p:nvPr/>
        </p:nvSpPr>
        <p:spPr>
          <a:xfrm>
            <a:off x="1801368" y="5008346"/>
            <a:ext cx="3950208"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szerszám monitoring leáll</a:t>
            </a:r>
          </a:p>
        </p:txBody>
      </p:sp>
      <p:sp>
        <p:nvSpPr>
          <p:cNvPr id="44" name="Rounded Rectangle 43"/>
          <p:cNvSpPr/>
          <p:nvPr/>
        </p:nvSpPr>
        <p:spPr>
          <a:xfrm>
            <a:off x="6199632" y="1143000"/>
            <a:ext cx="5458968"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45" name="Rounded Rectangle 44"/>
          <p:cNvSpPr/>
          <p:nvPr/>
        </p:nvSpPr>
        <p:spPr>
          <a:xfrm>
            <a:off x="6623222" y="1307592"/>
            <a:ext cx="3978875" cy="386054"/>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46" name="TextBox 45"/>
          <p:cNvSpPr txBox="1"/>
          <p:nvPr/>
        </p:nvSpPr>
        <p:spPr>
          <a:xfrm>
            <a:off x="6419087" y="1346174"/>
            <a:ext cx="3565171" cy="215444"/>
          </a:xfrm>
          <a:prstGeom prst="rect">
            <a:avLst/>
          </a:prstGeom>
          <a:noFill/>
        </p:spPr>
        <p:txBody>
          <a:bodyPr wrap="square" lIns="0" tIns="0" rIns="0" bIns="0" anchor="ctr">
            <a:spAutoFit/>
          </a:bodyPr>
          <a:lstStyle/>
          <a:p>
            <a:pPr algn="ctr"/>
            <a:r>
              <a:rPr lang="hu-HU" sz="1400" b="1" i="0" noProof="0" dirty="0">
                <a:solidFill>
                  <a:srgbClr val="FFFFFF"/>
                </a:solidFill>
                <a:latin typeface="Noto Sans"/>
              </a:rPr>
              <a:t>2. PROGRAMTECHNIKAI UTASÍTÁSOK</a:t>
            </a:r>
          </a:p>
        </p:txBody>
      </p:sp>
      <p:sp>
        <p:nvSpPr>
          <p:cNvPr id="47" name="Rectangle 46"/>
          <p:cNvSpPr/>
          <p:nvPr/>
        </p:nvSpPr>
        <p:spPr>
          <a:xfrm>
            <a:off x="6437376" y="1755648"/>
            <a:ext cx="987552" cy="58521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48" name="TextBox 47"/>
          <p:cNvSpPr txBox="1"/>
          <p:nvPr/>
        </p:nvSpPr>
        <p:spPr>
          <a:xfrm>
            <a:off x="6483096" y="1940534"/>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M00</a:t>
            </a:r>
          </a:p>
        </p:txBody>
      </p:sp>
      <p:sp>
        <p:nvSpPr>
          <p:cNvPr id="49" name="Rectangle 48"/>
          <p:cNvSpPr/>
          <p:nvPr/>
        </p:nvSpPr>
        <p:spPr>
          <a:xfrm>
            <a:off x="7424928" y="1755648"/>
            <a:ext cx="3794760" cy="58521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50" name="TextBox 49"/>
          <p:cNvSpPr txBox="1"/>
          <p:nvPr/>
        </p:nvSpPr>
        <p:spPr>
          <a:xfrm>
            <a:off x="7470648" y="1940534"/>
            <a:ext cx="3703320"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Programozott stop</a:t>
            </a:r>
          </a:p>
        </p:txBody>
      </p:sp>
      <p:sp>
        <p:nvSpPr>
          <p:cNvPr id="51" name="Rectangle 50"/>
          <p:cNvSpPr/>
          <p:nvPr/>
        </p:nvSpPr>
        <p:spPr>
          <a:xfrm>
            <a:off x="6437376" y="2340864"/>
            <a:ext cx="987552" cy="58521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52" name="TextBox 51"/>
          <p:cNvSpPr txBox="1"/>
          <p:nvPr/>
        </p:nvSpPr>
        <p:spPr>
          <a:xfrm>
            <a:off x="6483096" y="2525750"/>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M01</a:t>
            </a:r>
          </a:p>
        </p:txBody>
      </p:sp>
      <p:sp>
        <p:nvSpPr>
          <p:cNvPr id="53" name="Rectangle 52"/>
          <p:cNvSpPr/>
          <p:nvPr/>
        </p:nvSpPr>
        <p:spPr>
          <a:xfrm>
            <a:off x="7424928" y="2340864"/>
            <a:ext cx="3794760" cy="58521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54" name="TextBox 53"/>
          <p:cNvSpPr txBox="1"/>
          <p:nvPr/>
        </p:nvSpPr>
        <p:spPr>
          <a:xfrm>
            <a:off x="7470648" y="2525750"/>
            <a:ext cx="3703320"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Feltételes programozott stop</a:t>
            </a:r>
          </a:p>
        </p:txBody>
      </p:sp>
      <p:sp>
        <p:nvSpPr>
          <p:cNvPr id="55" name="Rectangle 54"/>
          <p:cNvSpPr/>
          <p:nvPr/>
        </p:nvSpPr>
        <p:spPr>
          <a:xfrm>
            <a:off x="6437376" y="2926080"/>
            <a:ext cx="987552" cy="58521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56" name="TextBox 55"/>
          <p:cNvSpPr txBox="1"/>
          <p:nvPr/>
        </p:nvSpPr>
        <p:spPr>
          <a:xfrm>
            <a:off x="6483096" y="3110966"/>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M02</a:t>
            </a:r>
          </a:p>
        </p:txBody>
      </p:sp>
      <p:sp>
        <p:nvSpPr>
          <p:cNvPr id="57" name="Rectangle 56"/>
          <p:cNvSpPr/>
          <p:nvPr/>
        </p:nvSpPr>
        <p:spPr>
          <a:xfrm>
            <a:off x="7424928" y="2926080"/>
            <a:ext cx="3794760" cy="58521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58" name="TextBox 57"/>
          <p:cNvSpPr txBox="1"/>
          <p:nvPr/>
        </p:nvSpPr>
        <p:spPr>
          <a:xfrm>
            <a:off x="7470648" y="3110966"/>
            <a:ext cx="3703320"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Főprogram vége</a:t>
            </a:r>
          </a:p>
        </p:txBody>
      </p:sp>
      <p:sp>
        <p:nvSpPr>
          <p:cNvPr id="59" name="Rectangle 58"/>
          <p:cNvSpPr/>
          <p:nvPr/>
        </p:nvSpPr>
        <p:spPr>
          <a:xfrm>
            <a:off x="6437376" y="3511296"/>
            <a:ext cx="987552" cy="58521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60" name="TextBox 59"/>
          <p:cNvSpPr txBox="1"/>
          <p:nvPr/>
        </p:nvSpPr>
        <p:spPr>
          <a:xfrm>
            <a:off x="6483096" y="3696182"/>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M17</a:t>
            </a:r>
          </a:p>
        </p:txBody>
      </p:sp>
      <p:sp>
        <p:nvSpPr>
          <p:cNvPr id="61" name="Rectangle 60"/>
          <p:cNvSpPr/>
          <p:nvPr/>
        </p:nvSpPr>
        <p:spPr>
          <a:xfrm>
            <a:off x="7424928" y="3511296"/>
            <a:ext cx="3794760" cy="585216"/>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62" name="TextBox 61"/>
          <p:cNvSpPr txBox="1"/>
          <p:nvPr/>
        </p:nvSpPr>
        <p:spPr>
          <a:xfrm>
            <a:off x="7470648" y="3696182"/>
            <a:ext cx="3703320"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Szubrutin vége</a:t>
            </a:r>
          </a:p>
        </p:txBody>
      </p:sp>
      <p:sp>
        <p:nvSpPr>
          <p:cNvPr id="63" name="Rectangle 62"/>
          <p:cNvSpPr/>
          <p:nvPr/>
        </p:nvSpPr>
        <p:spPr>
          <a:xfrm>
            <a:off x="6437376" y="4096512"/>
            <a:ext cx="987552" cy="58521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64" name="TextBox 63"/>
          <p:cNvSpPr txBox="1"/>
          <p:nvPr/>
        </p:nvSpPr>
        <p:spPr>
          <a:xfrm>
            <a:off x="6483096" y="4281398"/>
            <a:ext cx="896112" cy="215444"/>
          </a:xfrm>
          <a:prstGeom prst="rect">
            <a:avLst/>
          </a:prstGeom>
          <a:noFill/>
        </p:spPr>
        <p:txBody>
          <a:bodyPr wrap="square" lIns="0" tIns="0" rIns="0" bIns="0" anchor="ctr">
            <a:spAutoFit/>
          </a:bodyPr>
          <a:lstStyle/>
          <a:p>
            <a:pPr algn="ctr"/>
            <a:r>
              <a:rPr lang="hu-HU" sz="1400" b="0" i="0" noProof="0" dirty="0">
                <a:solidFill>
                  <a:srgbClr val="2F445D"/>
                </a:solidFill>
                <a:latin typeface="Noto Sans"/>
              </a:rPr>
              <a:t>M30</a:t>
            </a:r>
          </a:p>
        </p:txBody>
      </p:sp>
      <p:sp>
        <p:nvSpPr>
          <p:cNvPr id="65" name="Rectangle 64"/>
          <p:cNvSpPr/>
          <p:nvPr/>
        </p:nvSpPr>
        <p:spPr>
          <a:xfrm>
            <a:off x="7424928" y="4096512"/>
            <a:ext cx="3794760" cy="585216"/>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66" name="TextBox 65"/>
          <p:cNvSpPr txBox="1"/>
          <p:nvPr/>
        </p:nvSpPr>
        <p:spPr>
          <a:xfrm>
            <a:off x="7470648" y="4281398"/>
            <a:ext cx="3703320" cy="215444"/>
          </a:xfrm>
          <a:prstGeom prst="rect">
            <a:avLst/>
          </a:prstGeom>
          <a:noFill/>
        </p:spPr>
        <p:txBody>
          <a:bodyPr wrap="square" lIns="0" tIns="0" rIns="0" bIns="0" anchor="ctr">
            <a:spAutoFit/>
          </a:bodyPr>
          <a:lstStyle/>
          <a:p>
            <a:pPr algn="l"/>
            <a:r>
              <a:rPr lang="hu-HU" sz="1400" b="0" i="0" noProof="0" dirty="0">
                <a:solidFill>
                  <a:srgbClr val="2F445D"/>
                </a:solidFill>
                <a:latin typeface="Noto Sans"/>
              </a:rPr>
              <a:t>Programszegmens vagy file vége.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3" name="TextBox 2"/>
          <p:cNvSpPr txBox="1"/>
          <p:nvPr/>
        </p:nvSpPr>
        <p:spPr>
          <a:xfrm>
            <a:off x="438912" y="75159"/>
            <a:ext cx="3840480" cy="215444"/>
          </a:xfrm>
          <a:prstGeom prst="rect">
            <a:avLst/>
          </a:prstGeom>
          <a:noFill/>
        </p:spPr>
        <p:txBody>
          <a:bodyPr wrap="square" lIns="0" tIns="0" rIns="0" bIns="0" anchor="ctr">
            <a:spAutoFit/>
          </a:bodyPr>
          <a:lstStyle/>
          <a:p>
            <a:pPr algn="l"/>
            <a:r>
              <a:rPr lang="hu-HU" sz="1400" b="1" i="0" noProof="0" dirty="0">
                <a:solidFill>
                  <a:srgbClr val="65788E"/>
                </a:solidFill>
                <a:latin typeface="Noto Sans"/>
              </a:rPr>
              <a:t>SZÁMÍTÓGÉPES GYÁRTÁSIRÁNYÍTÁS</a:t>
            </a:r>
          </a:p>
        </p:txBody>
      </p:sp>
      <p:sp>
        <p:nvSpPr>
          <p:cNvPr id="4" name="TextBox 3"/>
          <p:cNvSpPr txBox="1"/>
          <p:nvPr/>
        </p:nvSpPr>
        <p:spPr>
          <a:xfrm>
            <a:off x="9857232" y="75159"/>
            <a:ext cx="1874519" cy="215444"/>
          </a:xfrm>
          <a:prstGeom prst="rect">
            <a:avLst/>
          </a:prstGeom>
          <a:noFill/>
        </p:spPr>
        <p:txBody>
          <a:bodyPr wrap="square" lIns="0" tIns="0" rIns="0" bIns="0" anchor="ctr">
            <a:spAutoFit/>
          </a:bodyPr>
          <a:lstStyle/>
          <a:p>
            <a:pPr algn="r"/>
            <a:r>
              <a:rPr lang="hu-HU" sz="1400" b="1" i="0" noProof="0" dirty="0">
                <a:solidFill>
                  <a:srgbClr val="65788E"/>
                </a:solidFill>
                <a:latin typeface="Noto Sans"/>
              </a:rPr>
              <a:t>NC PROGRAMOZÁS</a:t>
            </a:r>
          </a:p>
        </p:txBody>
      </p:sp>
      <p:sp>
        <p:nvSpPr>
          <p:cNvPr id="5" name="TextBox 4"/>
          <p:cNvSpPr txBox="1"/>
          <p:nvPr/>
        </p:nvSpPr>
        <p:spPr>
          <a:xfrm>
            <a:off x="438912" y="376911"/>
            <a:ext cx="10789920" cy="215444"/>
          </a:xfrm>
          <a:prstGeom prst="rect">
            <a:avLst/>
          </a:prstGeom>
          <a:noFill/>
        </p:spPr>
        <p:txBody>
          <a:bodyPr wrap="square" lIns="0" tIns="0" rIns="0" bIns="0" anchor="ctr">
            <a:spAutoFit/>
          </a:bodyPr>
          <a:lstStyle/>
          <a:p>
            <a:pPr algn="l"/>
            <a:r>
              <a:rPr lang="hu-HU" sz="1400" b="1" i="0" noProof="0" dirty="0">
                <a:solidFill>
                  <a:srgbClr val="0F274E"/>
                </a:solidFill>
                <a:latin typeface="Noto Sans"/>
              </a:rPr>
              <a:t>NC korrekciók forgácsológépeken</a:t>
            </a:r>
          </a:p>
        </p:txBody>
      </p:sp>
      <p:sp>
        <p:nvSpPr>
          <p:cNvPr id="6" name="TextBox 5"/>
          <p:cNvSpPr txBox="1"/>
          <p:nvPr/>
        </p:nvSpPr>
        <p:spPr>
          <a:xfrm>
            <a:off x="448056" y="701523"/>
            <a:ext cx="10789920" cy="215444"/>
          </a:xfrm>
          <a:prstGeom prst="rect">
            <a:avLst/>
          </a:prstGeom>
          <a:noFill/>
        </p:spPr>
        <p:txBody>
          <a:bodyPr wrap="square" lIns="0" tIns="0" rIns="0" bIns="0" anchor="ctr">
            <a:spAutoFit/>
          </a:bodyPr>
          <a:lstStyle/>
          <a:p>
            <a:pPr algn="l"/>
            <a:r>
              <a:rPr lang="hu-HU" sz="1400" b="0" i="0" noProof="0" dirty="0">
                <a:solidFill>
                  <a:srgbClr val="65788E"/>
                </a:solidFill>
                <a:latin typeface="Noto Sans"/>
              </a:rPr>
              <a:t>Korrekciótípusok és szerszám-adatrekord</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9" name="TextBox 8"/>
          <p:cNvSpPr txBox="1"/>
          <p:nvPr/>
        </p:nvSpPr>
        <p:spPr>
          <a:xfrm>
            <a:off x="11000232" y="6375375"/>
            <a:ext cx="704088" cy="215444"/>
          </a:xfrm>
          <a:prstGeom prst="rect">
            <a:avLst/>
          </a:prstGeom>
          <a:noFill/>
        </p:spPr>
        <p:txBody>
          <a:bodyPr wrap="square" lIns="0" tIns="0" rIns="0" bIns="0" anchor="ctr">
            <a:spAutoFit/>
          </a:bodyPr>
          <a:lstStyle/>
          <a:p>
            <a:pPr algn="r"/>
            <a:r>
              <a:rPr lang="hu-HU" sz="1400" b="1" i="0" noProof="0" dirty="0">
                <a:solidFill>
                  <a:srgbClr val="65788E"/>
                </a:solidFill>
                <a:latin typeface="Noto Sans"/>
              </a:rPr>
              <a:t>20 / 25</a:t>
            </a:r>
          </a:p>
        </p:txBody>
      </p:sp>
      <p:sp>
        <p:nvSpPr>
          <p:cNvPr id="10" name="Rounded Rectangle 9"/>
          <p:cNvSpPr/>
          <p:nvPr/>
        </p:nvSpPr>
        <p:spPr>
          <a:xfrm>
            <a:off x="530352" y="1143000"/>
            <a:ext cx="11128248" cy="283464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1400" noProof="0" dirty="0"/>
          </a:p>
        </p:txBody>
      </p:sp>
      <p:sp>
        <p:nvSpPr>
          <p:cNvPr id="12" name="Rounded Rectangle 11"/>
          <p:cNvSpPr/>
          <p:nvPr/>
        </p:nvSpPr>
        <p:spPr>
          <a:xfrm>
            <a:off x="530352" y="4187952"/>
            <a:ext cx="11128248" cy="1874519"/>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hu-HU" sz="1400" noProof="0" dirty="0"/>
              <a:t>alakítsd táblázattá</a:t>
            </a:r>
          </a:p>
        </p:txBody>
      </p:sp>
      <p:sp>
        <p:nvSpPr>
          <p:cNvPr id="13" name="TextBox 12"/>
          <p:cNvSpPr txBox="1"/>
          <p:nvPr/>
        </p:nvSpPr>
        <p:spPr>
          <a:xfrm>
            <a:off x="861688" y="5535013"/>
            <a:ext cx="10659752" cy="430887"/>
          </a:xfrm>
          <a:prstGeom prst="rect">
            <a:avLst/>
          </a:prstGeom>
          <a:noFill/>
        </p:spPr>
        <p:txBody>
          <a:bodyPr wrap="square" lIns="0" tIns="0" rIns="0" bIns="0" anchor="t">
            <a:spAutoFit/>
          </a:bodyPr>
          <a:lstStyle/>
          <a:p>
            <a:pPr algn="l"/>
            <a:r>
              <a:rPr lang="hu-HU" sz="1400" b="0" i="0" noProof="0" dirty="0">
                <a:solidFill>
                  <a:srgbClr val="2F445D"/>
                </a:solidFill>
                <a:latin typeface="Noto Sans"/>
              </a:rPr>
              <a:t>Szerszámkorrekció </a:t>
            </a:r>
            <a:r>
              <a:rPr lang="hu-HU" sz="1400" b="0" i="0" noProof="0" dirty="0" err="1">
                <a:solidFill>
                  <a:srgbClr val="2F445D"/>
                </a:solidFill>
                <a:latin typeface="Noto Sans"/>
              </a:rPr>
              <a:t>Dxx</a:t>
            </a:r>
            <a:r>
              <a:rPr lang="hu-HU" sz="1400" b="0" i="0" noProof="0" dirty="0">
                <a:solidFill>
                  <a:srgbClr val="2F445D"/>
                </a:solidFill>
                <a:latin typeface="Noto Sans"/>
              </a:rPr>
              <a:t>, pointer, az érvényes korrekció címe. D00, korrekció törölve.
Szerszám adat rekord a SINUMERIK 810 T vezérlésben.</a:t>
            </a:r>
          </a:p>
        </p:txBody>
      </p:sp>
      <p:pic>
        <p:nvPicPr>
          <p:cNvPr id="11" name="Kép 10">
            <a:extLst>
              <a:ext uri="{FF2B5EF4-FFF2-40B4-BE49-F238E27FC236}">
                <a16:creationId xmlns:a16="http://schemas.microsoft.com/office/drawing/2014/main" id="{00F5F12C-9184-460D-FAFF-37C16C4ADCC0}"/>
              </a:ext>
            </a:extLst>
          </p:cNvPr>
          <p:cNvPicPr>
            <a:picLocks noChangeAspect="1"/>
          </p:cNvPicPr>
          <p:nvPr/>
        </p:nvPicPr>
        <p:blipFill>
          <a:blip r:embed="rId2"/>
          <a:srcRect b="16023"/>
          <a:stretch>
            <a:fillRect/>
          </a:stretch>
        </p:blipFill>
        <p:spPr>
          <a:xfrm>
            <a:off x="2816352" y="1188720"/>
            <a:ext cx="6204204" cy="2602119"/>
          </a:xfrm>
          <a:prstGeom prst="rect">
            <a:avLst/>
          </a:prstGeom>
        </p:spPr>
      </p:pic>
      <p:graphicFrame>
        <p:nvGraphicFramePr>
          <p:cNvPr id="14" name="Táblázat 13">
            <a:extLst>
              <a:ext uri="{FF2B5EF4-FFF2-40B4-BE49-F238E27FC236}">
                <a16:creationId xmlns:a16="http://schemas.microsoft.com/office/drawing/2014/main" id="{A26C05C5-83DF-39E1-3FCC-7508F1132159}"/>
              </a:ext>
            </a:extLst>
          </p:cNvPr>
          <p:cNvGraphicFramePr>
            <a:graphicFrameLocks noGrp="1"/>
          </p:cNvGraphicFramePr>
          <p:nvPr>
            <p:extLst>
              <p:ext uri="{D42A27DB-BD31-4B8C-83A1-F6EECF244321}">
                <p14:modId xmlns:p14="http://schemas.microsoft.com/office/powerpoint/2010/main" val="3277126957"/>
              </p:ext>
            </p:extLst>
          </p:nvPr>
        </p:nvGraphicFramePr>
        <p:xfrm>
          <a:off x="2359152" y="4215385"/>
          <a:ext cx="7563324" cy="1249986"/>
        </p:xfrm>
        <a:graphic>
          <a:graphicData uri="http://schemas.openxmlformats.org/drawingml/2006/table">
            <a:tbl>
              <a:tblPr firstRow="1" bandRow="1">
                <a:tableStyleId>{5C22544A-7EE6-4342-B048-85BDC9FD1C3A}</a:tableStyleId>
              </a:tblPr>
              <a:tblGrid>
                <a:gridCol w="936054">
                  <a:extLst>
                    <a:ext uri="{9D8B030D-6E8A-4147-A177-3AD203B41FA5}">
                      <a16:colId xmlns:a16="http://schemas.microsoft.com/office/drawing/2014/main" val="692310929"/>
                    </a:ext>
                  </a:extLst>
                </a:gridCol>
                <a:gridCol w="819594">
                  <a:extLst>
                    <a:ext uri="{9D8B030D-6E8A-4147-A177-3AD203B41FA5}">
                      <a16:colId xmlns:a16="http://schemas.microsoft.com/office/drawing/2014/main" val="1966245475"/>
                    </a:ext>
                  </a:extLst>
                </a:gridCol>
                <a:gridCol w="963827">
                  <a:extLst>
                    <a:ext uri="{9D8B030D-6E8A-4147-A177-3AD203B41FA5}">
                      <a16:colId xmlns:a16="http://schemas.microsoft.com/office/drawing/2014/main" val="2788970321"/>
                    </a:ext>
                  </a:extLst>
                </a:gridCol>
                <a:gridCol w="926757">
                  <a:extLst>
                    <a:ext uri="{9D8B030D-6E8A-4147-A177-3AD203B41FA5}">
                      <a16:colId xmlns:a16="http://schemas.microsoft.com/office/drawing/2014/main" val="3593864186"/>
                    </a:ext>
                  </a:extLst>
                </a:gridCol>
                <a:gridCol w="902043">
                  <a:extLst>
                    <a:ext uri="{9D8B030D-6E8A-4147-A177-3AD203B41FA5}">
                      <a16:colId xmlns:a16="http://schemas.microsoft.com/office/drawing/2014/main" val="1655157502"/>
                    </a:ext>
                  </a:extLst>
                </a:gridCol>
                <a:gridCol w="1050324">
                  <a:extLst>
                    <a:ext uri="{9D8B030D-6E8A-4147-A177-3AD203B41FA5}">
                      <a16:colId xmlns:a16="http://schemas.microsoft.com/office/drawing/2014/main" val="2357677520"/>
                    </a:ext>
                  </a:extLst>
                </a:gridCol>
                <a:gridCol w="976184">
                  <a:extLst>
                    <a:ext uri="{9D8B030D-6E8A-4147-A177-3AD203B41FA5}">
                      <a16:colId xmlns:a16="http://schemas.microsoft.com/office/drawing/2014/main" val="1875811956"/>
                    </a:ext>
                  </a:extLst>
                </a:gridCol>
                <a:gridCol w="988541">
                  <a:extLst>
                    <a:ext uri="{9D8B030D-6E8A-4147-A177-3AD203B41FA5}">
                      <a16:colId xmlns:a16="http://schemas.microsoft.com/office/drawing/2014/main" val="1517810784"/>
                    </a:ext>
                  </a:extLst>
                </a:gridCol>
              </a:tblGrid>
              <a:tr h="225485">
                <a:tc>
                  <a:txBody>
                    <a:bodyPr/>
                    <a:lstStyle/>
                    <a:p>
                      <a:pPr>
                        <a:buNone/>
                      </a:pPr>
                      <a:r>
                        <a:rPr lang="hu-HU" sz="1400" noProof="0" dirty="0"/>
                        <a:t>P0</a:t>
                      </a:r>
                    </a:p>
                  </a:txBody>
                  <a:tcPr anchor="ctr"/>
                </a:tc>
                <a:tc>
                  <a:txBody>
                    <a:bodyPr/>
                    <a:lstStyle/>
                    <a:p>
                      <a:pPr>
                        <a:buNone/>
                      </a:pPr>
                      <a:r>
                        <a:rPr lang="hu-HU" sz="1400" noProof="0" dirty="0"/>
                        <a:t>P1</a:t>
                      </a:r>
                    </a:p>
                  </a:txBody>
                  <a:tcPr anchor="ctr"/>
                </a:tc>
                <a:tc>
                  <a:txBody>
                    <a:bodyPr/>
                    <a:lstStyle/>
                    <a:p>
                      <a:pPr>
                        <a:buNone/>
                      </a:pPr>
                      <a:r>
                        <a:rPr lang="hu-HU" sz="1400" noProof="0" dirty="0"/>
                        <a:t>P2</a:t>
                      </a:r>
                    </a:p>
                  </a:txBody>
                  <a:tcPr anchor="ctr"/>
                </a:tc>
                <a:tc>
                  <a:txBody>
                    <a:bodyPr/>
                    <a:lstStyle/>
                    <a:p>
                      <a:pPr>
                        <a:buNone/>
                      </a:pPr>
                      <a:r>
                        <a:rPr lang="hu-HU" sz="1400" noProof="0" dirty="0"/>
                        <a:t>P3</a:t>
                      </a:r>
                    </a:p>
                  </a:txBody>
                  <a:tcPr anchor="ctr"/>
                </a:tc>
                <a:tc>
                  <a:txBody>
                    <a:bodyPr/>
                    <a:lstStyle/>
                    <a:p>
                      <a:pPr>
                        <a:buNone/>
                      </a:pPr>
                      <a:r>
                        <a:rPr lang="hu-HU" sz="1400" noProof="0" dirty="0"/>
                        <a:t>P4</a:t>
                      </a:r>
                    </a:p>
                  </a:txBody>
                  <a:tcPr anchor="ctr"/>
                </a:tc>
                <a:tc>
                  <a:txBody>
                    <a:bodyPr/>
                    <a:lstStyle/>
                    <a:p>
                      <a:pPr>
                        <a:buNone/>
                      </a:pPr>
                      <a:r>
                        <a:rPr lang="hu-HU" sz="1400" noProof="0" dirty="0"/>
                        <a:t>P5</a:t>
                      </a:r>
                    </a:p>
                  </a:txBody>
                  <a:tcPr anchor="ctr"/>
                </a:tc>
                <a:tc>
                  <a:txBody>
                    <a:bodyPr/>
                    <a:lstStyle/>
                    <a:p>
                      <a:pPr>
                        <a:buNone/>
                      </a:pPr>
                      <a:r>
                        <a:rPr lang="hu-HU" sz="1400" noProof="0" dirty="0"/>
                        <a:t>P6</a:t>
                      </a:r>
                    </a:p>
                  </a:txBody>
                  <a:tcPr anchor="ctr"/>
                </a:tc>
                <a:tc>
                  <a:txBody>
                    <a:bodyPr/>
                    <a:lstStyle/>
                    <a:p>
                      <a:pPr>
                        <a:buNone/>
                      </a:pPr>
                      <a:r>
                        <a:rPr lang="hu-HU" sz="1400" noProof="0" dirty="0"/>
                        <a:t>P7</a:t>
                      </a:r>
                    </a:p>
                  </a:txBody>
                  <a:tcPr anchor="ctr"/>
                </a:tc>
                <a:extLst>
                  <a:ext uri="{0D108BD9-81ED-4DB2-BD59-A6C34878D82A}">
                    <a16:rowId xmlns:a16="http://schemas.microsoft.com/office/drawing/2014/main" val="343738"/>
                  </a:ext>
                </a:extLst>
              </a:tr>
              <a:tr h="555992">
                <a:tc>
                  <a:txBody>
                    <a:bodyPr/>
                    <a:lstStyle/>
                    <a:p>
                      <a:pPr>
                        <a:buNone/>
                      </a:pPr>
                      <a:r>
                        <a:rPr lang="hu-HU" sz="1400" noProof="0" dirty="0"/>
                        <a:t>Azonosító</a:t>
                      </a:r>
                    </a:p>
                  </a:txBody>
                  <a:tcPr anchor="ctr"/>
                </a:tc>
                <a:tc>
                  <a:txBody>
                    <a:bodyPr/>
                    <a:lstStyle/>
                    <a:p>
                      <a:pPr>
                        <a:buNone/>
                      </a:pPr>
                      <a:r>
                        <a:rPr lang="hu-HU" sz="1400" noProof="0" dirty="0"/>
                        <a:t>Típus</a:t>
                      </a:r>
                    </a:p>
                  </a:txBody>
                  <a:tcPr anchor="ctr"/>
                </a:tc>
                <a:tc>
                  <a:txBody>
                    <a:bodyPr/>
                    <a:lstStyle/>
                    <a:p>
                      <a:pPr>
                        <a:buNone/>
                      </a:pPr>
                      <a:r>
                        <a:rPr lang="hu-HU" sz="1400" noProof="0" dirty="0"/>
                        <a:t>X</a:t>
                      </a:r>
                      <a:r>
                        <a:rPr lang="hu-HU" sz="1400" baseline="-25000" noProof="0" dirty="0"/>
                        <a:t>FP</a:t>
                      </a:r>
                    </a:p>
                  </a:txBody>
                  <a:tcPr anchor="ctr"/>
                </a:tc>
                <a:tc>
                  <a:txBody>
                    <a:bodyPr/>
                    <a:lstStyle/>
                    <a:p>
                      <a:pPr>
                        <a:buNone/>
                      </a:pPr>
                      <a:r>
                        <a:rPr lang="hu-HU" sz="1400" noProof="0" dirty="0"/>
                        <a:t>Z</a:t>
                      </a:r>
                      <a:r>
                        <a:rPr lang="hu-HU" sz="1400" baseline="-25000" noProof="0" dirty="0"/>
                        <a:t>FP</a:t>
                      </a:r>
                      <a:endParaRPr lang="hu-HU" sz="1400" noProof="0" dirty="0"/>
                    </a:p>
                  </a:txBody>
                  <a:tcPr anchor="ctr"/>
                </a:tc>
                <a:tc>
                  <a:txBody>
                    <a:bodyPr/>
                    <a:lstStyle/>
                    <a:p>
                      <a:pPr>
                        <a:buNone/>
                      </a:pPr>
                      <a:r>
                        <a:rPr lang="hu-HU" sz="1400" noProof="0" dirty="0"/>
                        <a:t>R</a:t>
                      </a:r>
                      <a:r>
                        <a:rPr lang="hu-HU" sz="1400" baseline="-25000" noProof="0" dirty="0"/>
                        <a:t>S</a:t>
                      </a:r>
                    </a:p>
                  </a:txBody>
                  <a:tcPr anchor="ctr"/>
                </a:tc>
                <a:tc>
                  <a:txBody>
                    <a:bodyPr/>
                    <a:lstStyle/>
                    <a:p>
                      <a:pPr>
                        <a:buNone/>
                      </a:pPr>
                      <a:r>
                        <a:rPr lang="hu-HU" sz="1400" noProof="0" dirty="0"/>
                        <a:t>ΔX kopás</a:t>
                      </a:r>
                    </a:p>
                  </a:txBody>
                  <a:tcPr anchor="ctr"/>
                </a:tc>
                <a:tc>
                  <a:txBody>
                    <a:bodyPr/>
                    <a:lstStyle/>
                    <a:p>
                      <a:pPr>
                        <a:buNone/>
                      </a:pPr>
                      <a:r>
                        <a:rPr lang="hu-HU" sz="1400" noProof="0" dirty="0"/>
                        <a:t>ΔY kopás</a:t>
                      </a:r>
                    </a:p>
                  </a:txBody>
                  <a:tcPr anchor="ctr"/>
                </a:tc>
                <a:tc>
                  <a:txBody>
                    <a:bodyPr/>
                    <a:lstStyle/>
                    <a:p>
                      <a:pPr>
                        <a:buNone/>
                      </a:pPr>
                      <a:r>
                        <a:rPr lang="hu-HU" sz="1400" noProof="0" dirty="0"/>
                        <a:t>T éltartam</a:t>
                      </a:r>
                      <a:endParaRPr lang="hu-HU" sz="1400" baseline="0" noProof="0" dirty="0"/>
                    </a:p>
                  </a:txBody>
                  <a:tcPr anchor="ctr"/>
                </a:tc>
                <a:extLst>
                  <a:ext uri="{0D108BD9-81ED-4DB2-BD59-A6C34878D82A}">
                    <a16:rowId xmlns:a16="http://schemas.microsoft.com/office/drawing/2014/main" val="2048675168"/>
                  </a:ext>
                </a:extLst>
              </a:tr>
              <a:tr h="389194">
                <a:tc>
                  <a:txBody>
                    <a:bodyPr/>
                    <a:lstStyle/>
                    <a:p>
                      <a:pPr>
                        <a:buNone/>
                      </a:pPr>
                      <a:r>
                        <a:rPr lang="hu-HU" sz="1400" noProof="0" dirty="0"/>
                        <a:t>08</a:t>
                      </a:r>
                    </a:p>
                  </a:txBody>
                  <a:tcPr anchor="ctr"/>
                </a:tc>
                <a:tc>
                  <a:txBody>
                    <a:bodyPr/>
                    <a:lstStyle/>
                    <a:p>
                      <a:pPr>
                        <a:buNone/>
                      </a:pPr>
                      <a:r>
                        <a:rPr lang="hu-HU" sz="1400" noProof="0" dirty="0"/>
                        <a:t>03</a:t>
                      </a:r>
                    </a:p>
                  </a:txBody>
                  <a:tcPr anchor="ctr"/>
                </a:tc>
                <a:tc>
                  <a:txBody>
                    <a:bodyPr/>
                    <a:lstStyle/>
                    <a:p>
                      <a:pPr>
                        <a:buNone/>
                      </a:pPr>
                      <a:r>
                        <a:rPr lang="hu-HU" sz="1400" noProof="0" dirty="0"/>
                        <a:t>42.650</a:t>
                      </a:r>
                    </a:p>
                  </a:txBody>
                  <a:tcPr anchor="ctr"/>
                </a:tc>
                <a:tc>
                  <a:txBody>
                    <a:bodyPr/>
                    <a:lstStyle/>
                    <a:p>
                      <a:pPr>
                        <a:buNone/>
                      </a:pPr>
                      <a:r>
                        <a:rPr lang="hu-HU" sz="1400" noProof="0" dirty="0"/>
                        <a:t>185.500</a:t>
                      </a:r>
                    </a:p>
                  </a:txBody>
                  <a:tcPr anchor="ctr"/>
                </a:tc>
                <a:tc>
                  <a:txBody>
                    <a:bodyPr/>
                    <a:lstStyle/>
                    <a:p>
                      <a:pPr>
                        <a:buNone/>
                      </a:pPr>
                      <a:r>
                        <a:rPr lang="hu-HU" sz="1400" noProof="0" dirty="0"/>
                        <a:t>1.2</a:t>
                      </a:r>
                    </a:p>
                  </a:txBody>
                  <a:tcPr anchor="ctr"/>
                </a:tc>
                <a:tc>
                  <a:txBody>
                    <a:bodyPr/>
                    <a:lstStyle/>
                    <a:p>
                      <a:pPr>
                        <a:buNone/>
                      </a:pPr>
                      <a:r>
                        <a:rPr lang="hu-HU" sz="1400" noProof="0" dirty="0"/>
                        <a:t>0.4</a:t>
                      </a:r>
                    </a:p>
                  </a:txBody>
                  <a:tcPr anchor="ctr"/>
                </a:tc>
                <a:tc>
                  <a:txBody>
                    <a:bodyPr/>
                    <a:lstStyle/>
                    <a:p>
                      <a:pPr>
                        <a:buNone/>
                      </a:pPr>
                      <a:r>
                        <a:rPr lang="hu-HU" sz="1400" noProof="0" dirty="0"/>
                        <a:t>0.4</a:t>
                      </a:r>
                    </a:p>
                  </a:txBody>
                  <a:tcPr anchor="ctr"/>
                </a:tc>
                <a:tc>
                  <a:txBody>
                    <a:bodyPr/>
                    <a:lstStyle/>
                    <a:p>
                      <a:pPr>
                        <a:buNone/>
                      </a:pPr>
                      <a:r>
                        <a:rPr lang="hu-HU" sz="1400" noProof="0" dirty="0"/>
                        <a:t>25.80</a:t>
                      </a:r>
                    </a:p>
                  </a:txBody>
                  <a:tcPr anchor="ctr"/>
                </a:tc>
                <a:extLst>
                  <a:ext uri="{0D108BD9-81ED-4DB2-BD59-A6C34878D82A}">
                    <a16:rowId xmlns:a16="http://schemas.microsoft.com/office/drawing/2014/main" val="34267354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Szerszámtípusok és szerszámváltó mondatok</a:t>
            </a:r>
          </a:p>
        </p:txBody>
      </p:sp>
      <p:sp>
        <p:nvSpPr>
          <p:cNvPr id="6" name="Rectangle 5"/>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7" name="Rectangle 6"/>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TextBox 7"/>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21 / 25</a:t>
            </a:r>
          </a:p>
        </p:txBody>
      </p:sp>
      <p:sp>
        <p:nvSpPr>
          <p:cNvPr id="9" name="Rounded Rectangle 8"/>
          <p:cNvSpPr/>
          <p:nvPr/>
        </p:nvSpPr>
        <p:spPr>
          <a:xfrm>
            <a:off x="530352" y="1143000"/>
            <a:ext cx="6583680"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Rounded Rectangle 10"/>
          <p:cNvSpPr/>
          <p:nvPr/>
        </p:nvSpPr>
        <p:spPr>
          <a:xfrm>
            <a:off x="7296912" y="1143000"/>
            <a:ext cx="4361688" cy="1965960"/>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Rounded Rectangle 11"/>
          <p:cNvSpPr/>
          <p:nvPr/>
        </p:nvSpPr>
        <p:spPr>
          <a:xfrm>
            <a:off x="7516368" y="1307592"/>
            <a:ext cx="1874519"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3" name="TextBox 12"/>
          <p:cNvSpPr txBox="1"/>
          <p:nvPr/>
        </p:nvSpPr>
        <p:spPr>
          <a:xfrm>
            <a:off x="7516368" y="1307592"/>
            <a:ext cx="1874519"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SZERSZÁM TÍPUS KÓDOK</a:t>
            </a:r>
          </a:p>
        </p:txBody>
      </p:sp>
      <p:sp>
        <p:nvSpPr>
          <p:cNvPr id="14" name="TextBox 13"/>
          <p:cNvSpPr txBox="1"/>
          <p:nvPr/>
        </p:nvSpPr>
        <p:spPr>
          <a:xfrm>
            <a:off x="7516368" y="1783080"/>
            <a:ext cx="3749039" cy="861774"/>
          </a:xfrm>
          <a:prstGeom prst="rect">
            <a:avLst/>
          </a:prstGeom>
          <a:noFill/>
        </p:spPr>
        <p:txBody>
          <a:bodyPr wrap="square" lIns="0" tIns="0" rIns="0" bIns="0" anchor="t">
            <a:spAutoFit/>
          </a:bodyPr>
          <a:lstStyle/>
          <a:p>
            <a:pPr algn="l"/>
            <a:r>
              <a:rPr lang="hu-HU" sz="1400" b="0" i="0" noProof="0" dirty="0">
                <a:solidFill>
                  <a:srgbClr val="2F445D"/>
                </a:solidFill>
                <a:latin typeface="Noto Sans"/>
              </a:rPr>
              <a:t>1–9  eszterga szerszámok
10–19  fúrók
20–29  marók
30–39  speciális marófejek</a:t>
            </a:r>
          </a:p>
        </p:txBody>
      </p:sp>
      <p:sp>
        <p:nvSpPr>
          <p:cNvPr id="15" name="Rounded Rectangle 14"/>
          <p:cNvSpPr/>
          <p:nvPr/>
        </p:nvSpPr>
        <p:spPr>
          <a:xfrm>
            <a:off x="7296912" y="3310128"/>
            <a:ext cx="4361688" cy="278892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6" name="Rounded Rectangle 15"/>
          <p:cNvSpPr/>
          <p:nvPr/>
        </p:nvSpPr>
        <p:spPr>
          <a:xfrm>
            <a:off x="7516368" y="3474720"/>
            <a:ext cx="2148840" cy="292608"/>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7" name="TextBox 16"/>
          <p:cNvSpPr txBox="1"/>
          <p:nvPr/>
        </p:nvSpPr>
        <p:spPr>
          <a:xfrm>
            <a:off x="7516368" y="3474720"/>
            <a:ext cx="214884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SZERSZÁMVÁLTÓ MONDATOK</a:t>
            </a:r>
          </a:p>
        </p:txBody>
      </p:sp>
      <p:sp>
        <p:nvSpPr>
          <p:cNvPr id="18" name="Rounded Rectangle 17"/>
          <p:cNvSpPr/>
          <p:nvPr/>
        </p:nvSpPr>
        <p:spPr>
          <a:xfrm>
            <a:off x="7516368" y="3977639"/>
            <a:ext cx="3767328" cy="141732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9" name="TextBox 18"/>
          <p:cNvSpPr txBox="1"/>
          <p:nvPr/>
        </p:nvSpPr>
        <p:spPr>
          <a:xfrm>
            <a:off x="7680960" y="4087368"/>
            <a:ext cx="3438144" cy="553998"/>
          </a:xfrm>
          <a:prstGeom prst="rect">
            <a:avLst/>
          </a:prstGeom>
          <a:noFill/>
        </p:spPr>
        <p:txBody>
          <a:bodyPr wrap="square" lIns="0" tIns="0" rIns="0" bIns="0" anchor="t">
            <a:spAutoFit/>
          </a:bodyPr>
          <a:lstStyle/>
          <a:p>
            <a:pPr algn="l"/>
            <a:r>
              <a:rPr lang="hu-HU" sz="1200" b="0" i="0" noProof="0" dirty="0" err="1">
                <a:solidFill>
                  <a:srgbClr val="0F274E"/>
                </a:solidFill>
                <a:latin typeface="Noto Sans Mono"/>
              </a:rPr>
              <a:t>Nxxx</a:t>
            </a:r>
            <a:r>
              <a:rPr lang="hu-HU" sz="1200" b="0" i="0" noProof="0" dirty="0">
                <a:solidFill>
                  <a:srgbClr val="0F274E"/>
                </a:solidFill>
                <a:latin typeface="Noto Sans Mono"/>
              </a:rPr>
              <a:t> G53 G00 G90 D00  </a:t>
            </a:r>
            <a:r>
              <a:rPr lang="hu-HU" sz="1200" b="0" i="0" noProof="0" dirty="0" err="1">
                <a:solidFill>
                  <a:srgbClr val="0F274E"/>
                </a:solidFill>
                <a:latin typeface="Noto Sans Mono"/>
              </a:rPr>
              <a:t>Xxxx.xxx</a:t>
            </a:r>
            <a:r>
              <a:rPr lang="hu-HU" sz="1200" b="0" i="0" noProof="0" dirty="0">
                <a:solidFill>
                  <a:srgbClr val="0F274E"/>
                </a:solidFill>
                <a:latin typeface="Noto Sans Mono"/>
              </a:rPr>
              <a:t> </a:t>
            </a:r>
            <a:r>
              <a:rPr lang="hu-HU" sz="1200" b="0" i="0" noProof="0" dirty="0" err="1">
                <a:solidFill>
                  <a:srgbClr val="0F274E"/>
                </a:solidFill>
                <a:latin typeface="Noto Sans Mono"/>
              </a:rPr>
              <a:t>Yxxx.xxx</a:t>
            </a:r>
            <a:r>
              <a:rPr lang="hu-HU" sz="1200" b="0" i="0" noProof="0" dirty="0">
                <a:solidFill>
                  <a:srgbClr val="0F274E"/>
                </a:solidFill>
                <a:latin typeface="Noto Sans Mono"/>
              </a:rPr>
              <a:t> </a:t>
            </a:r>
            <a:r>
              <a:rPr lang="hu-HU" sz="1200" b="0" i="0" noProof="0" dirty="0" err="1">
                <a:solidFill>
                  <a:srgbClr val="0F274E"/>
                </a:solidFill>
                <a:latin typeface="Noto Sans Mono"/>
              </a:rPr>
              <a:t>Zxxx.xxx</a:t>
            </a:r>
            <a:r>
              <a:rPr lang="hu-HU" sz="1200" b="0" i="0" noProof="0" dirty="0">
                <a:solidFill>
                  <a:srgbClr val="0F274E"/>
                </a:solidFill>
                <a:latin typeface="Noto Sans Mono"/>
              </a:rPr>
              <a:t>
</a:t>
            </a:r>
            <a:r>
              <a:rPr lang="hu-HU" sz="1200" b="0" i="0" noProof="0" dirty="0" err="1">
                <a:solidFill>
                  <a:srgbClr val="0F274E"/>
                </a:solidFill>
                <a:latin typeface="Noto Sans Mono"/>
              </a:rPr>
              <a:t>Nxxx</a:t>
            </a:r>
            <a:r>
              <a:rPr lang="hu-HU" sz="1200" b="0" i="0" noProof="0" dirty="0">
                <a:solidFill>
                  <a:srgbClr val="0F274E"/>
                </a:solidFill>
                <a:latin typeface="Noto Sans Mono"/>
              </a:rPr>
              <a:t> </a:t>
            </a:r>
            <a:r>
              <a:rPr lang="hu-HU" sz="1200" b="0" i="0" noProof="0" dirty="0" err="1">
                <a:solidFill>
                  <a:srgbClr val="0F274E"/>
                </a:solidFill>
                <a:latin typeface="Noto Sans Mono"/>
              </a:rPr>
              <a:t>Txx</a:t>
            </a:r>
            <a:r>
              <a:rPr lang="hu-HU" sz="1200" b="0" i="0" noProof="0" dirty="0">
                <a:solidFill>
                  <a:srgbClr val="0F274E"/>
                </a:solidFill>
                <a:latin typeface="Noto Sans Mono"/>
              </a:rPr>
              <a:t> </a:t>
            </a:r>
            <a:r>
              <a:rPr lang="hu-HU" sz="1200" b="0" i="0" noProof="0" dirty="0" err="1">
                <a:solidFill>
                  <a:srgbClr val="0F274E"/>
                </a:solidFill>
                <a:latin typeface="Noto Sans Mono"/>
              </a:rPr>
              <a:t>Dxx</a:t>
            </a:r>
            <a:r>
              <a:rPr lang="hu-HU" sz="1200" b="0" i="0" noProof="0" dirty="0">
                <a:solidFill>
                  <a:srgbClr val="0F274E"/>
                </a:solidFill>
                <a:latin typeface="Noto Sans Mono"/>
              </a:rPr>
              <a:t> M06
:xxx G17 G54 G94 G97 G90 G00 </a:t>
            </a:r>
            <a:r>
              <a:rPr lang="hu-HU" sz="1200" b="0" i="0" noProof="0" dirty="0" err="1">
                <a:solidFill>
                  <a:srgbClr val="0F274E"/>
                </a:solidFill>
                <a:latin typeface="Noto Sans Mono"/>
              </a:rPr>
              <a:t>Zxxx.xxx</a:t>
            </a:r>
            <a:r>
              <a:rPr lang="hu-HU" sz="1200" b="0" i="0" noProof="0" dirty="0">
                <a:solidFill>
                  <a:srgbClr val="0F274E"/>
                </a:solidFill>
                <a:latin typeface="Noto Sans Mono"/>
              </a:rPr>
              <a:t> </a:t>
            </a:r>
            <a:r>
              <a:rPr lang="hu-HU" sz="1200" b="0" i="0" noProof="0" dirty="0" err="1">
                <a:solidFill>
                  <a:srgbClr val="0F274E"/>
                </a:solidFill>
                <a:latin typeface="Noto Sans Mono"/>
              </a:rPr>
              <a:t>Sxxx</a:t>
            </a:r>
            <a:r>
              <a:rPr lang="hu-HU" sz="1200" b="0" i="0" noProof="0" dirty="0">
                <a:solidFill>
                  <a:srgbClr val="0F274E"/>
                </a:solidFill>
                <a:latin typeface="Noto Sans Mono"/>
              </a:rPr>
              <a:t> M03</a:t>
            </a:r>
          </a:p>
        </p:txBody>
      </p:sp>
      <p:pic>
        <p:nvPicPr>
          <p:cNvPr id="10" name="Kép 9">
            <a:extLst>
              <a:ext uri="{FF2B5EF4-FFF2-40B4-BE49-F238E27FC236}">
                <a16:creationId xmlns:a16="http://schemas.microsoft.com/office/drawing/2014/main" id="{0E4B0B7D-62DF-F45E-3607-2BF8DC98FC65}"/>
              </a:ext>
            </a:extLst>
          </p:cNvPr>
          <p:cNvPicPr>
            <a:picLocks noChangeAspect="1"/>
          </p:cNvPicPr>
          <p:nvPr/>
        </p:nvPicPr>
        <p:blipFill>
          <a:blip r:embed="rId2"/>
          <a:stretch>
            <a:fillRect/>
          </a:stretch>
        </p:blipFill>
        <p:spPr>
          <a:xfrm>
            <a:off x="1058373" y="1609344"/>
            <a:ext cx="5943144" cy="396209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Szubrutinok alkalmazása</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Szintaktika, hívás és egymásba ágyazás</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22 / 25</a:t>
            </a:r>
          </a:p>
        </p:txBody>
      </p:sp>
      <p:sp>
        <p:nvSpPr>
          <p:cNvPr id="10" name="Rounded Rectangle 9"/>
          <p:cNvSpPr/>
          <p:nvPr/>
        </p:nvSpPr>
        <p:spPr>
          <a:xfrm>
            <a:off x="530352" y="1143000"/>
            <a:ext cx="4160520" cy="4956048"/>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Rounded Rectangle 10"/>
          <p:cNvSpPr/>
          <p:nvPr/>
        </p:nvSpPr>
        <p:spPr>
          <a:xfrm>
            <a:off x="749808" y="1307592"/>
            <a:ext cx="1737360"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TextBox 11"/>
          <p:cNvSpPr txBox="1"/>
          <p:nvPr/>
        </p:nvSpPr>
        <p:spPr>
          <a:xfrm>
            <a:off x="749808" y="1307592"/>
            <a:ext cx="173736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SZINTAKTIKAI ALAK</a:t>
            </a:r>
          </a:p>
        </p:txBody>
      </p:sp>
      <p:sp>
        <p:nvSpPr>
          <p:cNvPr id="13" name="Rounded Rectangle 12"/>
          <p:cNvSpPr/>
          <p:nvPr/>
        </p:nvSpPr>
        <p:spPr>
          <a:xfrm>
            <a:off x="749808" y="1773936"/>
            <a:ext cx="3611880" cy="292608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4" name="TextBox 13"/>
          <p:cNvSpPr txBox="1"/>
          <p:nvPr/>
        </p:nvSpPr>
        <p:spPr>
          <a:xfrm>
            <a:off x="914400" y="1883664"/>
            <a:ext cx="3282696" cy="2154436"/>
          </a:xfrm>
          <a:prstGeom prst="rect">
            <a:avLst/>
          </a:prstGeom>
          <a:noFill/>
        </p:spPr>
        <p:txBody>
          <a:bodyPr wrap="square" lIns="0" tIns="0" rIns="0" bIns="0" anchor="t">
            <a:spAutoFit/>
          </a:bodyPr>
          <a:lstStyle/>
          <a:p>
            <a:pPr algn="l"/>
            <a:r>
              <a:rPr lang="hu-HU" sz="1400" b="0" i="0" noProof="0" dirty="0">
                <a:solidFill>
                  <a:srgbClr val="0F274E"/>
                </a:solidFill>
                <a:latin typeface="Noto Sans Mono"/>
              </a:rPr>
              <a:t>% SPF xxx
L xxx
</a:t>
            </a:r>
            <a:r>
              <a:rPr lang="hu-HU" sz="1400" b="0" i="0" noProof="0" dirty="0" err="1">
                <a:solidFill>
                  <a:srgbClr val="0F274E"/>
                </a:solidFill>
                <a:latin typeface="Noto Sans Mono"/>
              </a:rPr>
              <a:t>Nxx</a:t>
            </a:r>
            <a:r>
              <a:rPr lang="hu-HU" sz="1400" b="0" i="0" noProof="0" dirty="0">
                <a:solidFill>
                  <a:srgbClr val="0F274E"/>
                </a:solidFill>
                <a:latin typeface="Noto Sans Mono"/>
              </a:rPr>
              <a:t> .................
.
</a:t>
            </a:r>
            <a:r>
              <a:rPr lang="hu-HU" sz="1400" b="0" i="0" noProof="0" dirty="0" err="1">
                <a:solidFill>
                  <a:srgbClr val="0F274E"/>
                </a:solidFill>
                <a:latin typeface="Noto Sans Mono"/>
              </a:rPr>
              <a:t>Nxx</a:t>
            </a:r>
            <a:r>
              <a:rPr lang="hu-HU" sz="1400" b="0" i="0" noProof="0" dirty="0">
                <a:solidFill>
                  <a:srgbClr val="0F274E"/>
                </a:solidFill>
                <a:latin typeface="Noto Sans Mono"/>
              </a:rPr>
              <a:t> M17
Hívás a főmondatból:
</a:t>
            </a:r>
            <a:r>
              <a:rPr lang="hu-HU" sz="1400" b="0" i="0" noProof="0" dirty="0" err="1">
                <a:solidFill>
                  <a:srgbClr val="0F274E"/>
                </a:solidFill>
                <a:latin typeface="Noto Sans Mono"/>
              </a:rPr>
              <a:t>Nxx</a:t>
            </a:r>
            <a:r>
              <a:rPr lang="hu-HU" sz="1400" b="0" i="0" noProof="0" dirty="0">
                <a:solidFill>
                  <a:srgbClr val="0F274E"/>
                </a:solidFill>
                <a:latin typeface="Noto Sans Mono"/>
              </a:rPr>
              <a:t> </a:t>
            </a:r>
            <a:r>
              <a:rPr lang="hu-HU" sz="1400" b="0" i="0" noProof="0" dirty="0" err="1">
                <a:solidFill>
                  <a:srgbClr val="0F274E"/>
                </a:solidFill>
                <a:latin typeface="Noto Sans Mono"/>
              </a:rPr>
              <a:t>Lxxx</a:t>
            </a:r>
            <a:r>
              <a:rPr lang="hu-HU" sz="1400" b="0" i="0" noProof="0" dirty="0">
                <a:solidFill>
                  <a:srgbClr val="0F274E"/>
                </a:solidFill>
                <a:latin typeface="Noto Sans Mono"/>
              </a:rPr>
              <a:t> </a:t>
            </a:r>
            <a:r>
              <a:rPr lang="hu-HU" sz="1400" b="0" i="0" noProof="0" dirty="0" err="1">
                <a:solidFill>
                  <a:srgbClr val="0F274E"/>
                </a:solidFill>
                <a:latin typeface="Noto Sans Mono"/>
              </a:rPr>
              <a:t>Pxx</a:t>
            </a:r>
            <a:r>
              <a:rPr lang="hu-HU" sz="1400" b="0" i="0" noProof="0" dirty="0">
                <a:solidFill>
                  <a:srgbClr val="0F274E"/>
                </a:solidFill>
                <a:latin typeface="Noto Sans Mono"/>
              </a:rPr>
              <a:t>
L: Azonosító ; </a:t>
            </a:r>
            <a:r>
              <a:rPr lang="hu-HU" sz="1400" b="0" i="0" noProof="0" dirty="0" err="1">
                <a:solidFill>
                  <a:srgbClr val="0F274E"/>
                </a:solidFill>
                <a:latin typeface="Noto Sans Mono"/>
              </a:rPr>
              <a:t>P</a:t>
            </a:r>
            <a:r>
              <a:rPr lang="hu-HU" sz="1400" b="0" i="0" noProof="0" dirty="0">
                <a:solidFill>
                  <a:srgbClr val="0F274E"/>
                </a:solidFill>
                <a:latin typeface="Noto Sans Mono"/>
              </a:rPr>
              <a:t>: ismétlési szám</a:t>
            </a:r>
          </a:p>
        </p:txBody>
      </p:sp>
      <p:sp>
        <p:nvSpPr>
          <p:cNvPr id="15" name="Rounded Rectangle 14"/>
          <p:cNvSpPr/>
          <p:nvPr/>
        </p:nvSpPr>
        <p:spPr>
          <a:xfrm>
            <a:off x="4892040" y="1143000"/>
            <a:ext cx="6766560"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6" name="Rounded Rectangle 15"/>
          <p:cNvSpPr/>
          <p:nvPr/>
        </p:nvSpPr>
        <p:spPr>
          <a:xfrm>
            <a:off x="5138928" y="1307592"/>
            <a:ext cx="2057400" cy="292608"/>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7" name="TextBox 16"/>
          <p:cNvSpPr txBox="1"/>
          <p:nvPr/>
        </p:nvSpPr>
        <p:spPr>
          <a:xfrm>
            <a:off x="5138928" y="1307592"/>
            <a:ext cx="205740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HÍVÁSI STRUKTÚRA</a:t>
            </a:r>
          </a:p>
        </p:txBody>
      </p:sp>
      <p:pic>
        <p:nvPicPr>
          <p:cNvPr id="19" name="Kép 18">
            <a:extLst>
              <a:ext uri="{FF2B5EF4-FFF2-40B4-BE49-F238E27FC236}">
                <a16:creationId xmlns:a16="http://schemas.microsoft.com/office/drawing/2014/main" id="{AB31CBCD-FACD-32CF-2C81-83EAA08482F5}"/>
              </a:ext>
            </a:extLst>
          </p:cNvPr>
          <p:cNvPicPr>
            <a:picLocks noChangeAspect="1"/>
          </p:cNvPicPr>
          <p:nvPr/>
        </p:nvPicPr>
        <p:blipFill>
          <a:blip r:embed="rId2"/>
          <a:stretch>
            <a:fillRect/>
          </a:stretch>
        </p:blipFill>
        <p:spPr>
          <a:xfrm>
            <a:off x="5505584" y="2103341"/>
            <a:ext cx="5936608" cy="296495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Szubrutin példa</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Főprogram és SPF 100</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23 / 25</a:t>
            </a:r>
          </a:p>
        </p:txBody>
      </p:sp>
      <p:sp>
        <p:nvSpPr>
          <p:cNvPr id="10" name="Rounded Rectangle 9"/>
          <p:cNvSpPr/>
          <p:nvPr/>
        </p:nvSpPr>
        <p:spPr>
          <a:xfrm>
            <a:off x="530352" y="1143000"/>
            <a:ext cx="3794760"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Rounded Rectangle 11"/>
          <p:cNvSpPr/>
          <p:nvPr/>
        </p:nvSpPr>
        <p:spPr>
          <a:xfrm>
            <a:off x="4553712" y="1143000"/>
            <a:ext cx="7104888"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3" name="TextBox 12"/>
          <p:cNvSpPr txBox="1"/>
          <p:nvPr/>
        </p:nvSpPr>
        <p:spPr>
          <a:xfrm>
            <a:off x="5056095" y="1394460"/>
            <a:ext cx="5174428" cy="3693319"/>
          </a:xfrm>
          <a:prstGeom prst="rect">
            <a:avLst/>
          </a:prstGeom>
          <a:noFill/>
        </p:spPr>
        <p:txBody>
          <a:bodyPr wrap="square" lIns="0" tIns="0" rIns="0" bIns="0" anchor="t">
            <a:spAutoFit/>
          </a:bodyPr>
          <a:lstStyle/>
          <a:p>
            <a:pPr algn="l"/>
            <a:r>
              <a:rPr lang="hu-HU" sz="1600" b="0" i="0" noProof="0" dirty="0">
                <a:solidFill>
                  <a:srgbClr val="0F274E"/>
                </a:solidFill>
                <a:latin typeface="Noto Sans Mono"/>
              </a:rPr>
              <a:t>% MPF 111
N10 G92 T01 D01 S2000 M06
N12 G95 G90 G00 G96 X24. Z100. </a:t>
            </a:r>
            <a:r>
              <a:rPr lang="hu-HU" sz="1600" b="0" i="0" noProof="0" dirty="0" err="1">
                <a:solidFill>
                  <a:srgbClr val="0F274E"/>
                </a:solidFill>
                <a:latin typeface="Noto Sans Mono"/>
              </a:rPr>
              <a:t>Sxxx.x</a:t>
            </a:r>
            <a:r>
              <a:rPr lang="hu-HU" sz="1600" b="0" i="0" noProof="0" dirty="0">
                <a:solidFill>
                  <a:srgbClr val="0F274E"/>
                </a:solidFill>
                <a:latin typeface="Noto Sans Mono"/>
              </a:rPr>
              <a:t> </a:t>
            </a:r>
            <a:r>
              <a:rPr lang="hu-HU" sz="1600" b="0" i="0" noProof="0" dirty="0" err="1">
                <a:solidFill>
                  <a:srgbClr val="0F274E"/>
                </a:solidFill>
                <a:latin typeface="Noto Sans Mono"/>
              </a:rPr>
              <a:t>Fxx.x</a:t>
            </a:r>
            <a:r>
              <a:rPr lang="hu-HU" sz="1600" b="0" i="0" noProof="0" dirty="0">
                <a:solidFill>
                  <a:srgbClr val="0F274E"/>
                </a:solidFill>
                <a:latin typeface="Noto Sans Mono"/>
              </a:rPr>
              <a:t> M03 M08
N14 L100 P1
N16 G91 G00 Z−10.
N18 L100 P1
N20 G90 G00 X50. Z200. M05 M09
N22 M02
% SPF 100
L 100
N50 G90 G01 X16.
N52 G04 </a:t>
            </a:r>
            <a:r>
              <a:rPr lang="hu-HU" sz="1600" b="0" i="0" noProof="0" dirty="0" err="1">
                <a:solidFill>
                  <a:srgbClr val="0F274E"/>
                </a:solidFill>
                <a:latin typeface="Noto Sans Mono"/>
              </a:rPr>
              <a:t>Fxx</a:t>
            </a:r>
            <a:r>
              <a:rPr lang="hu-HU" sz="1600" b="0" i="0" noProof="0" dirty="0">
                <a:solidFill>
                  <a:srgbClr val="0F274E"/>
                </a:solidFill>
                <a:latin typeface="Noto Sans Mono"/>
              </a:rPr>
              <a:t>
N54 G00 X24.
N56 M17</a:t>
            </a:r>
          </a:p>
        </p:txBody>
      </p:sp>
      <p:pic>
        <p:nvPicPr>
          <p:cNvPr id="11" name="Kép 10">
            <a:extLst>
              <a:ext uri="{FF2B5EF4-FFF2-40B4-BE49-F238E27FC236}">
                <a16:creationId xmlns:a16="http://schemas.microsoft.com/office/drawing/2014/main" id="{F48B423A-110A-2C70-2DFC-8878BC449E08}"/>
              </a:ext>
            </a:extLst>
          </p:cNvPr>
          <p:cNvPicPr>
            <a:picLocks noChangeAspect="1"/>
          </p:cNvPicPr>
          <p:nvPr/>
        </p:nvPicPr>
        <p:blipFill>
          <a:blip r:embed="rId2"/>
          <a:stretch>
            <a:fillRect/>
          </a:stretch>
        </p:blipFill>
        <p:spPr>
          <a:xfrm>
            <a:off x="530352" y="2164080"/>
            <a:ext cx="3547334" cy="236488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Paraméteres programozás – alapok</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SINUMERIK 810: R1–R299</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24 / 25</a:t>
            </a:r>
          </a:p>
        </p:txBody>
      </p:sp>
      <p:sp>
        <p:nvSpPr>
          <p:cNvPr id="10" name="Rounded Rectangle 9"/>
          <p:cNvSpPr/>
          <p:nvPr/>
        </p:nvSpPr>
        <p:spPr>
          <a:xfrm>
            <a:off x="530352" y="1143000"/>
            <a:ext cx="11128248" cy="1234440"/>
          </a:xfrm>
          <a:prstGeom prst="round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1" name="TextBox 10"/>
          <p:cNvSpPr txBox="1"/>
          <p:nvPr/>
        </p:nvSpPr>
        <p:spPr>
          <a:xfrm>
            <a:off x="804672" y="1371600"/>
            <a:ext cx="10561320" cy="646331"/>
          </a:xfrm>
          <a:prstGeom prst="rect">
            <a:avLst/>
          </a:prstGeom>
          <a:noFill/>
        </p:spPr>
        <p:txBody>
          <a:bodyPr wrap="square" lIns="0" tIns="0" rIns="0" bIns="0" anchor="t">
            <a:spAutoFit/>
          </a:bodyPr>
          <a:lstStyle/>
          <a:p>
            <a:pPr algn="l"/>
            <a:r>
              <a:rPr lang="hu-HU" sz="1400" b="1" i="0" noProof="0" dirty="0">
                <a:solidFill>
                  <a:srgbClr val="0F274E"/>
                </a:solidFill>
                <a:latin typeface="Noto Sans"/>
              </a:rPr>
              <a:t>A "paraméter" belső változó, amely virtuális regiszterekben foglal helyet. A paraméterek értéke programból megváltoztatható. A paraméter közvetlenül vagy közvetve címezhető. Változócímek a SINUMERIK 810 CNC vezérlésben: R1 – R299.</a:t>
            </a:r>
          </a:p>
        </p:txBody>
      </p:sp>
      <p:sp>
        <p:nvSpPr>
          <p:cNvPr id="12" name="Rounded Rectangle 11"/>
          <p:cNvSpPr/>
          <p:nvPr/>
        </p:nvSpPr>
        <p:spPr>
          <a:xfrm>
            <a:off x="530352" y="2578608"/>
            <a:ext cx="6492240" cy="3502152"/>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3" name="Rounded Rectangle 12"/>
          <p:cNvSpPr/>
          <p:nvPr/>
        </p:nvSpPr>
        <p:spPr>
          <a:xfrm>
            <a:off x="749808" y="2724912"/>
            <a:ext cx="1874519" cy="292608"/>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4" name="TextBox 13"/>
          <p:cNvSpPr txBox="1"/>
          <p:nvPr/>
        </p:nvSpPr>
        <p:spPr>
          <a:xfrm>
            <a:off x="749808" y="2724912"/>
            <a:ext cx="1874519"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ÉRTÉKADÁS ÉS MŰVELETEK</a:t>
            </a:r>
          </a:p>
        </p:txBody>
      </p:sp>
      <p:sp>
        <p:nvSpPr>
          <p:cNvPr id="15" name="Rounded Rectangle 14"/>
          <p:cNvSpPr/>
          <p:nvPr/>
        </p:nvSpPr>
        <p:spPr>
          <a:xfrm>
            <a:off x="749808" y="3200400"/>
            <a:ext cx="5989320" cy="256032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6" name="TextBox 15"/>
          <p:cNvSpPr txBox="1"/>
          <p:nvPr/>
        </p:nvSpPr>
        <p:spPr>
          <a:xfrm>
            <a:off x="914400" y="3310128"/>
            <a:ext cx="5660136" cy="2215991"/>
          </a:xfrm>
          <a:prstGeom prst="rect">
            <a:avLst/>
          </a:prstGeom>
          <a:noFill/>
        </p:spPr>
        <p:txBody>
          <a:bodyPr wrap="square" lIns="0" tIns="0" rIns="0" bIns="0" anchor="t">
            <a:spAutoFit/>
          </a:bodyPr>
          <a:lstStyle/>
          <a:p>
            <a:pPr algn="l"/>
            <a:r>
              <a:rPr lang="hu-HU" sz="1200" b="0" i="0" noProof="0" dirty="0">
                <a:solidFill>
                  <a:srgbClr val="0F274E"/>
                </a:solidFill>
                <a:latin typeface="Noto Sans Mono"/>
              </a:rPr>
              <a:t>1. Értékadás:      </a:t>
            </a:r>
            <a:r>
              <a:rPr lang="hu-HU" sz="1200" b="0" i="0" noProof="0" dirty="0" err="1">
                <a:solidFill>
                  <a:srgbClr val="0F274E"/>
                </a:solidFill>
                <a:latin typeface="Noto Sans Mono"/>
              </a:rPr>
              <a:t>Nxx</a:t>
            </a:r>
            <a:r>
              <a:rPr lang="hu-HU" sz="1200" b="0" i="0" noProof="0" dirty="0">
                <a:solidFill>
                  <a:srgbClr val="0F274E"/>
                </a:solidFill>
                <a:latin typeface="Noto Sans Mono"/>
              </a:rPr>
              <a:t> </a:t>
            </a:r>
            <a:r>
              <a:rPr lang="hu-HU" sz="1200" b="0" i="0" noProof="0" dirty="0" err="1">
                <a:solidFill>
                  <a:srgbClr val="0F274E"/>
                </a:solidFill>
                <a:latin typeface="Noto Sans Mono"/>
              </a:rPr>
              <a:t>Rxxx</a:t>
            </a:r>
            <a:r>
              <a:rPr lang="hu-HU" sz="1200" b="0" i="0" noProof="0" dirty="0">
                <a:solidFill>
                  <a:srgbClr val="0F274E"/>
                </a:solidFill>
                <a:latin typeface="Noto Sans Mono"/>
              </a:rPr>
              <a:t>=&lt;const.&gt;          Pl. R1=100.
2. Műveletek:
   </a:t>
            </a:r>
            <a:r>
              <a:rPr lang="hu-HU" sz="1200" b="0" i="0" noProof="0" dirty="0" err="1">
                <a:solidFill>
                  <a:srgbClr val="0F274E"/>
                </a:solidFill>
                <a:latin typeface="Noto Sans Mono"/>
              </a:rPr>
              <a:t>Rxxx</a:t>
            </a:r>
            <a:r>
              <a:rPr lang="hu-HU" sz="1200" b="0" i="0" noProof="0" dirty="0">
                <a:solidFill>
                  <a:srgbClr val="0F274E"/>
                </a:solidFill>
                <a:latin typeface="Noto Sans Mono"/>
              </a:rPr>
              <a:t>=</a:t>
            </a:r>
            <a:r>
              <a:rPr lang="hu-HU" sz="1200" b="0" i="0" noProof="0" dirty="0" err="1">
                <a:solidFill>
                  <a:srgbClr val="0F274E"/>
                </a:solidFill>
                <a:latin typeface="Noto Sans Mono"/>
              </a:rPr>
              <a:t>Rxxx</a:t>
            </a:r>
            <a:r>
              <a:rPr lang="hu-HU" sz="1200" b="0" i="0" noProof="0" dirty="0">
                <a:solidFill>
                  <a:srgbClr val="0F274E"/>
                </a:solidFill>
                <a:latin typeface="Noto Sans Mono"/>
              </a:rPr>
              <a:t>                                    Pl. R1=R2
   </a:t>
            </a:r>
            <a:r>
              <a:rPr lang="hu-HU" sz="1200" b="0" i="0" noProof="0" dirty="0" err="1">
                <a:solidFill>
                  <a:srgbClr val="0F274E"/>
                </a:solidFill>
                <a:latin typeface="Noto Sans Mono"/>
              </a:rPr>
              <a:t>Rxxx</a:t>
            </a:r>
            <a:r>
              <a:rPr lang="hu-HU" sz="1200" b="0" i="0" noProof="0" dirty="0">
                <a:solidFill>
                  <a:srgbClr val="0F274E"/>
                </a:solidFill>
                <a:latin typeface="Noto Sans Mono"/>
              </a:rPr>
              <a:t>=−</a:t>
            </a:r>
            <a:r>
              <a:rPr lang="hu-HU" sz="1200" b="0" i="0" noProof="0" dirty="0" err="1">
                <a:solidFill>
                  <a:srgbClr val="0F274E"/>
                </a:solidFill>
                <a:latin typeface="Noto Sans Mono"/>
              </a:rPr>
              <a:t>Rxxx</a:t>
            </a:r>
            <a:r>
              <a:rPr lang="hu-HU" sz="1200" b="0" i="0" noProof="0" dirty="0">
                <a:solidFill>
                  <a:srgbClr val="0F274E"/>
                </a:solidFill>
                <a:latin typeface="Noto Sans Mono"/>
              </a:rPr>
              <a:t>                                  Pl. R3=−R2
   </a:t>
            </a:r>
            <a:r>
              <a:rPr lang="hu-HU" sz="1200" b="0" i="0" noProof="0" dirty="0" err="1">
                <a:solidFill>
                  <a:srgbClr val="0F274E"/>
                </a:solidFill>
                <a:latin typeface="Noto Sans Mono"/>
              </a:rPr>
              <a:t>Rxxx</a:t>
            </a:r>
            <a:r>
              <a:rPr lang="hu-HU" sz="1200" b="0" i="0" noProof="0" dirty="0">
                <a:solidFill>
                  <a:srgbClr val="0F274E"/>
                </a:solidFill>
                <a:latin typeface="Noto Sans Mono"/>
              </a:rPr>
              <a:t>=</a:t>
            </a:r>
            <a:r>
              <a:rPr lang="hu-HU" sz="1200" b="0" i="0" noProof="0" dirty="0" err="1">
                <a:solidFill>
                  <a:srgbClr val="0F274E"/>
                </a:solidFill>
                <a:latin typeface="Noto Sans Mono"/>
              </a:rPr>
              <a:t>Rxxx+Rxxx</a:t>
            </a:r>
            <a:r>
              <a:rPr lang="hu-HU" sz="1200" b="0" i="0" noProof="0" dirty="0">
                <a:solidFill>
                  <a:srgbClr val="0F274E"/>
                </a:solidFill>
                <a:latin typeface="Noto Sans Mono"/>
              </a:rPr>
              <a:t>                          Pl. R5=R4+R6
                                                         R3=R3+1
   </a:t>
            </a:r>
            <a:r>
              <a:rPr lang="hu-HU" sz="1200" b="0" i="0" noProof="0" dirty="0" err="1">
                <a:solidFill>
                  <a:srgbClr val="0F274E"/>
                </a:solidFill>
                <a:latin typeface="Noto Sans Mono"/>
              </a:rPr>
              <a:t>Rxxx</a:t>
            </a:r>
            <a:r>
              <a:rPr lang="hu-HU" sz="1200" b="0" i="0" noProof="0" dirty="0">
                <a:solidFill>
                  <a:srgbClr val="0F274E"/>
                </a:solidFill>
                <a:latin typeface="Noto Sans Mono"/>
              </a:rPr>
              <a:t>=</a:t>
            </a:r>
            <a:r>
              <a:rPr lang="hu-HU" sz="1200" b="0" i="0" noProof="0" dirty="0" err="1">
                <a:solidFill>
                  <a:srgbClr val="0F274E"/>
                </a:solidFill>
                <a:latin typeface="Noto Sans Mono"/>
              </a:rPr>
              <a:t>Rxxx−Rxxx</a:t>
            </a:r>
            <a:r>
              <a:rPr lang="hu-HU" sz="1200" b="0" i="0" noProof="0" dirty="0">
                <a:solidFill>
                  <a:srgbClr val="0F274E"/>
                </a:solidFill>
                <a:latin typeface="Noto Sans Mono"/>
              </a:rPr>
              <a:t>                          Pl. R12=R12−R4
   </a:t>
            </a:r>
            <a:r>
              <a:rPr lang="hu-HU" sz="1200" b="0" i="0" noProof="0" dirty="0" err="1">
                <a:solidFill>
                  <a:srgbClr val="0F274E"/>
                </a:solidFill>
                <a:latin typeface="Noto Sans Mono"/>
              </a:rPr>
              <a:t>Rxxx</a:t>
            </a:r>
            <a:r>
              <a:rPr lang="hu-HU" sz="1200" b="0" i="0" noProof="0" dirty="0">
                <a:solidFill>
                  <a:srgbClr val="0F274E"/>
                </a:solidFill>
                <a:latin typeface="Noto Sans Mono"/>
              </a:rPr>
              <a:t>=</a:t>
            </a:r>
            <a:r>
              <a:rPr lang="hu-HU" sz="1200" b="0" i="0" noProof="0" dirty="0" err="1">
                <a:solidFill>
                  <a:srgbClr val="0F274E"/>
                </a:solidFill>
                <a:latin typeface="Noto Sans Mono"/>
              </a:rPr>
              <a:t>Rxxx</a:t>
            </a:r>
            <a:r>
              <a:rPr lang="hu-HU" sz="1200" b="0" i="0" noProof="0" dirty="0">
                <a:solidFill>
                  <a:srgbClr val="0F274E"/>
                </a:solidFill>
                <a:latin typeface="Noto Sans Mono"/>
              </a:rPr>
              <a:t> * </a:t>
            </a:r>
            <a:r>
              <a:rPr lang="hu-HU" sz="1200" b="0" i="0" noProof="0" dirty="0" err="1">
                <a:solidFill>
                  <a:srgbClr val="0F274E"/>
                </a:solidFill>
                <a:latin typeface="Noto Sans Mono"/>
              </a:rPr>
              <a:t>Rxxx</a:t>
            </a:r>
            <a:r>
              <a:rPr lang="hu-HU" sz="1200" b="0" i="0" noProof="0" dirty="0">
                <a:solidFill>
                  <a:srgbClr val="0F274E"/>
                </a:solidFill>
                <a:latin typeface="Noto Sans Mono"/>
              </a:rPr>
              <a:t>                        Pl. R2=R4*4
   </a:t>
            </a:r>
            <a:r>
              <a:rPr lang="hu-HU" sz="1200" b="0" i="0" noProof="0" dirty="0" err="1">
                <a:solidFill>
                  <a:srgbClr val="0F274E"/>
                </a:solidFill>
                <a:latin typeface="Noto Sans Mono"/>
              </a:rPr>
              <a:t>Rxxx</a:t>
            </a:r>
            <a:r>
              <a:rPr lang="hu-HU" sz="1200" b="0" i="0" noProof="0" dirty="0">
                <a:solidFill>
                  <a:srgbClr val="0F274E"/>
                </a:solidFill>
                <a:latin typeface="Noto Sans Mono"/>
              </a:rPr>
              <a:t>=</a:t>
            </a:r>
            <a:r>
              <a:rPr lang="hu-HU" sz="1200" b="0" i="0" noProof="0" dirty="0" err="1">
                <a:solidFill>
                  <a:srgbClr val="0F274E"/>
                </a:solidFill>
                <a:latin typeface="Noto Sans Mono"/>
              </a:rPr>
              <a:t>Rxxx</a:t>
            </a:r>
            <a:r>
              <a:rPr lang="hu-HU" sz="1200" b="0" i="0" noProof="0" dirty="0">
                <a:solidFill>
                  <a:srgbClr val="0F274E"/>
                </a:solidFill>
                <a:latin typeface="Noto Sans Mono"/>
              </a:rPr>
              <a:t> / </a:t>
            </a:r>
            <a:r>
              <a:rPr lang="hu-HU" sz="1200" b="0" i="0" noProof="0" dirty="0" err="1">
                <a:solidFill>
                  <a:srgbClr val="0F274E"/>
                </a:solidFill>
                <a:latin typeface="Noto Sans Mono"/>
              </a:rPr>
              <a:t>Rxxx</a:t>
            </a:r>
            <a:r>
              <a:rPr lang="hu-HU" sz="1200" b="0" i="0" noProof="0" dirty="0">
                <a:solidFill>
                  <a:srgbClr val="0F274E"/>
                </a:solidFill>
                <a:latin typeface="Noto Sans Mono"/>
              </a:rPr>
              <a:t>                        Pl. R1=R8/R22
3. Paraméter felhasználása: </a:t>
            </a:r>
            <a:r>
              <a:rPr lang="hu-HU" sz="1200" b="0" i="0" noProof="0" dirty="0" err="1">
                <a:solidFill>
                  <a:srgbClr val="0F274E"/>
                </a:solidFill>
                <a:latin typeface="Noto Sans Mono"/>
              </a:rPr>
              <a:t>Nxx</a:t>
            </a:r>
            <a:r>
              <a:rPr lang="hu-HU" sz="1200" b="0" i="0" noProof="0" dirty="0">
                <a:solidFill>
                  <a:srgbClr val="0F274E"/>
                </a:solidFill>
                <a:latin typeface="Noto Sans Mono"/>
              </a:rPr>
              <a:t> </a:t>
            </a:r>
            <a:r>
              <a:rPr lang="hu-HU" sz="1200" b="0" i="0" noProof="0" dirty="0" err="1">
                <a:solidFill>
                  <a:srgbClr val="0F274E"/>
                </a:solidFill>
                <a:latin typeface="Noto Sans Mono"/>
              </a:rPr>
              <a:t>Z</a:t>
            </a:r>
            <a:r>
              <a:rPr lang="hu-HU" sz="1200" b="0" i="0" noProof="0" dirty="0">
                <a:solidFill>
                  <a:srgbClr val="0F274E"/>
                </a:solidFill>
                <a:latin typeface="Noto Sans Mono"/>
              </a:rPr>
              <a:t>=</a:t>
            </a:r>
            <a:r>
              <a:rPr lang="hu-HU" sz="1200" b="0" i="0" noProof="0" dirty="0" err="1">
                <a:solidFill>
                  <a:srgbClr val="0F274E"/>
                </a:solidFill>
                <a:latin typeface="Noto Sans Mono"/>
              </a:rPr>
              <a:t>Rxxx</a:t>
            </a:r>
            <a:endParaRPr lang="hu-HU" sz="1200" b="0" i="0" noProof="0" dirty="0">
              <a:solidFill>
                <a:srgbClr val="0F274E"/>
              </a:solidFill>
              <a:latin typeface="Noto Sans Mono"/>
            </a:endParaRPr>
          </a:p>
        </p:txBody>
      </p:sp>
      <p:sp>
        <p:nvSpPr>
          <p:cNvPr id="17" name="Rounded Rectangle 16"/>
          <p:cNvSpPr/>
          <p:nvPr/>
        </p:nvSpPr>
        <p:spPr>
          <a:xfrm>
            <a:off x="7242048" y="2578608"/>
            <a:ext cx="4416552" cy="3502152"/>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8" name="Rounded Rectangle 17"/>
          <p:cNvSpPr/>
          <p:nvPr/>
        </p:nvSpPr>
        <p:spPr>
          <a:xfrm>
            <a:off x="7461504" y="2724912"/>
            <a:ext cx="2057400" cy="292608"/>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9" name="TextBox 18"/>
          <p:cNvSpPr txBox="1"/>
          <p:nvPr/>
        </p:nvSpPr>
        <p:spPr>
          <a:xfrm>
            <a:off x="7461504" y="2724912"/>
            <a:ext cx="2057400" cy="292608"/>
          </a:xfrm>
          <a:prstGeom prst="rect">
            <a:avLst/>
          </a:prstGeom>
          <a:noFill/>
        </p:spPr>
        <p:txBody>
          <a:bodyPr wrap="square" lIns="0" tIns="0" rIns="0" bIns="0" anchor="ctr">
            <a:spAutoFit/>
          </a:bodyPr>
          <a:lstStyle/>
          <a:p>
            <a:pPr algn="ctr"/>
            <a:r>
              <a:rPr lang="hu-HU" sz="980" b="1" i="0" noProof="0" dirty="0">
                <a:solidFill>
                  <a:srgbClr val="FFFFFF"/>
                </a:solidFill>
                <a:latin typeface="Noto Sans"/>
              </a:rPr>
              <a:t>TIPIKUS ALKALMAZÁS</a:t>
            </a:r>
          </a:p>
        </p:txBody>
      </p:sp>
      <p:sp>
        <p:nvSpPr>
          <p:cNvPr id="20" name="Rounded Rectangle 19"/>
          <p:cNvSpPr/>
          <p:nvPr/>
        </p:nvSpPr>
        <p:spPr>
          <a:xfrm>
            <a:off x="7461504" y="3200400"/>
            <a:ext cx="3749039" cy="228600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21" name="TextBox 20"/>
          <p:cNvSpPr txBox="1"/>
          <p:nvPr/>
        </p:nvSpPr>
        <p:spPr>
          <a:xfrm>
            <a:off x="7626096" y="3310128"/>
            <a:ext cx="3419856" cy="1938992"/>
          </a:xfrm>
          <a:prstGeom prst="rect">
            <a:avLst/>
          </a:prstGeom>
          <a:noFill/>
        </p:spPr>
        <p:txBody>
          <a:bodyPr wrap="square" lIns="0" tIns="0" rIns="0" bIns="0" anchor="t">
            <a:spAutoFit/>
          </a:bodyPr>
          <a:lstStyle/>
          <a:p>
            <a:pPr algn="l"/>
            <a:r>
              <a:rPr lang="hu-HU" sz="1400" b="0" i="0" noProof="0" dirty="0">
                <a:solidFill>
                  <a:srgbClr val="0F274E"/>
                </a:solidFill>
                <a:latin typeface="Noto Sans Mono"/>
              </a:rPr>
              <a:t>% Szubrutin
Mondatok paraméteresen
Vége
% Főprogram
Előkészítés
Paraméterek értékadás
Szubrutin hívás
Vége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lang="hu-HU" sz="850" b="1" i="0" noProof="0" dirty="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lang="hu-HU" sz="850" b="1" i="0" noProof="0" dirty="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lang="hu-HU" sz="2200" b="1" i="0" noProof="0" dirty="0">
                <a:solidFill>
                  <a:srgbClr val="0F274E"/>
                </a:solidFill>
                <a:latin typeface="Noto Sans"/>
              </a:rPr>
              <a:t>Paraméteres programozás – példa</a:t>
            </a:r>
          </a:p>
        </p:txBody>
      </p:sp>
      <p:sp>
        <p:nvSpPr>
          <p:cNvPr id="6" name="TextBox 5"/>
          <p:cNvSpPr txBox="1"/>
          <p:nvPr/>
        </p:nvSpPr>
        <p:spPr>
          <a:xfrm>
            <a:off x="448056" y="715372"/>
            <a:ext cx="10789920" cy="187744"/>
          </a:xfrm>
          <a:prstGeom prst="rect">
            <a:avLst/>
          </a:prstGeom>
          <a:noFill/>
        </p:spPr>
        <p:txBody>
          <a:bodyPr wrap="square" lIns="0" tIns="0" rIns="0" bIns="0" anchor="ctr">
            <a:spAutoFit/>
          </a:bodyPr>
          <a:lstStyle/>
          <a:p>
            <a:pPr algn="l"/>
            <a:r>
              <a:rPr lang="hu-HU" sz="1220" b="0" i="0" noProof="0" dirty="0">
                <a:solidFill>
                  <a:srgbClr val="65788E"/>
                </a:solidFill>
                <a:latin typeface="Noto Sans"/>
              </a:rPr>
              <a:t>AZ </a:t>
            </a:r>
            <a:r>
              <a:rPr lang="hu-HU" sz="1220" b="0" i="0" noProof="0" dirty="0" err="1">
                <a:solidFill>
                  <a:srgbClr val="65788E"/>
                </a:solidFill>
                <a:latin typeface="Noto Sans"/>
              </a:rPr>
              <a:t>R</a:t>
            </a:r>
            <a:r>
              <a:rPr lang="hu-HU" sz="1220" b="0" i="0" noProof="0" dirty="0">
                <a:solidFill>
                  <a:srgbClr val="65788E"/>
                </a:solidFill>
                <a:latin typeface="Noto Sans"/>
              </a:rPr>
              <a:t> </a:t>
            </a:r>
            <a:r>
              <a:rPr lang="hu-HU" sz="1220" dirty="0">
                <a:solidFill>
                  <a:srgbClr val="65788E"/>
                </a:solidFill>
                <a:latin typeface="Noto Sans"/>
              </a:rPr>
              <a:t>UTASÍTÁSOK SZEREPE ÉS </a:t>
            </a:r>
            <a:r>
              <a:rPr lang="hu-HU" sz="1220">
                <a:solidFill>
                  <a:srgbClr val="65788E"/>
                </a:solidFill>
                <a:latin typeface="Noto Sans"/>
              </a:rPr>
              <a:t>SZINTAKTIKÁJa</a:t>
            </a:r>
            <a:endParaRPr lang="hu-HU" sz="1220" b="0" i="0" noProof="0" dirty="0">
              <a:solidFill>
                <a:srgbClr val="65788E"/>
              </a:solidFill>
              <a:latin typeface="Noto Sans"/>
            </a:endParaRP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9" name="TextBox 8"/>
          <p:cNvSpPr txBox="1"/>
          <p:nvPr/>
        </p:nvSpPr>
        <p:spPr>
          <a:xfrm>
            <a:off x="11000232" y="6345936"/>
            <a:ext cx="704088" cy="274320"/>
          </a:xfrm>
          <a:prstGeom prst="rect">
            <a:avLst/>
          </a:prstGeom>
          <a:noFill/>
        </p:spPr>
        <p:txBody>
          <a:bodyPr wrap="square" lIns="0" tIns="0" rIns="0" bIns="0" anchor="ctr">
            <a:spAutoFit/>
          </a:bodyPr>
          <a:lstStyle/>
          <a:p>
            <a:pPr algn="r"/>
            <a:r>
              <a:rPr lang="hu-HU" sz="950" b="1" i="0" noProof="0" dirty="0">
                <a:solidFill>
                  <a:srgbClr val="65788E"/>
                </a:solidFill>
                <a:latin typeface="Noto Sans"/>
              </a:rPr>
              <a:t>25 / 25</a:t>
            </a:r>
          </a:p>
        </p:txBody>
      </p:sp>
      <p:sp>
        <p:nvSpPr>
          <p:cNvPr id="10" name="Rounded Rectangle 9"/>
          <p:cNvSpPr/>
          <p:nvPr/>
        </p:nvSpPr>
        <p:spPr>
          <a:xfrm>
            <a:off x="530352" y="1143000"/>
            <a:ext cx="4114800"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2" name="Rounded Rectangle 11"/>
          <p:cNvSpPr/>
          <p:nvPr/>
        </p:nvSpPr>
        <p:spPr>
          <a:xfrm>
            <a:off x="4828032" y="1143000"/>
            <a:ext cx="6830568" cy="495604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noProof="0" dirty="0"/>
          </a:p>
        </p:txBody>
      </p:sp>
      <p:sp>
        <p:nvSpPr>
          <p:cNvPr id="13" name="TextBox 12"/>
          <p:cNvSpPr txBox="1"/>
          <p:nvPr/>
        </p:nvSpPr>
        <p:spPr>
          <a:xfrm>
            <a:off x="5744584" y="1650492"/>
            <a:ext cx="5749423" cy="4308872"/>
          </a:xfrm>
          <a:prstGeom prst="rect">
            <a:avLst/>
          </a:prstGeom>
          <a:noFill/>
        </p:spPr>
        <p:txBody>
          <a:bodyPr wrap="square" lIns="0" tIns="0" rIns="0" bIns="0" anchor="t">
            <a:spAutoFit/>
          </a:bodyPr>
          <a:lstStyle/>
          <a:p>
            <a:pPr algn="l"/>
            <a:r>
              <a:rPr lang="hu-HU" sz="1400" b="0" i="0" noProof="0" dirty="0">
                <a:solidFill>
                  <a:srgbClr val="0F274E"/>
                </a:solidFill>
                <a:latin typeface="Noto Sans Mono"/>
              </a:rPr>
              <a:t>% SPF 466
L 466
N05 G91 G01 G42 G09 </a:t>
            </a:r>
            <a:r>
              <a:rPr lang="hu-HU" sz="1400" b="0" i="0" noProof="0" dirty="0" err="1">
                <a:solidFill>
                  <a:srgbClr val="0F274E"/>
                </a:solidFill>
                <a:latin typeface="Noto Sans Mono"/>
              </a:rPr>
              <a:t>Z</a:t>
            </a:r>
            <a:r>
              <a:rPr lang="hu-HU" sz="1400" b="0" i="0" noProof="0" dirty="0">
                <a:solidFill>
                  <a:srgbClr val="0F274E"/>
                </a:solidFill>
                <a:latin typeface="Noto Sans Mono"/>
              </a:rPr>
              <a:t>=−R2 </a:t>
            </a:r>
            <a:r>
              <a:rPr lang="hu-HU" sz="1400" b="0" i="0" noProof="0" dirty="0" err="1">
                <a:solidFill>
                  <a:srgbClr val="0F274E"/>
                </a:solidFill>
                <a:latin typeface="Noto Sans Mono"/>
              </a:rPr>
              <a:t>Fxxx</a:t>
            </a:r>
            <a:r>
              <a:rPr lang="hu-HU" sz="1400" b="0" i="0" noProof="0" dirty="0">
                <a:solidFill>
                  <a:srgbClr val="0F274E"/>
                </a:solidFill>
                <a:latin typeface="Noto Sans Mono"/>
              </a:rPr>
              <a:t>.      (fogásvétel)
N10 G62 X=R0                          (marás +x irányban)
N15 G02 X=−R3 </a:t>
            </a:r>
            <a:r>
              <a:rPr lang="hu-HU" sz="1400" b="0" i="0" noProof="0" dirty="0" err="1">
                <a:solidFill>
                  <a:srgbClr val="0F274E"/>
                </a:solidFill>
                <a:latin typeface="Noto Sans Mono"/>
              </a:rPr>
              <a:t>Y</a:t>
            </a:r>
            <a:r>
              <a:rPr lang="hu-HU" sz="1400" b="0" i="0" noProof="0" dirty="0">
                <a:solidFill>
                  <a:srgbClr val="0F274E"/>
                </a:solidFill>
                <a:latin typeface="Noto Sans Mono"/>
              </a:rPr>
              <a:t>=−R3 I0 J−R3          (körmarás)
N20 G01 </a:t>
            </a:r>
            <a:r>
              <a:rPr lang="hu-HU" sz="1400" b="0" i="0" noProof="0" dirty="0" err="1">
                <a:solidFill>
                  <a:srgbClr val="0F274E"/>
                </a:solidFill>
                <a:latin typeface="Noto Sans Mono"/>
              </a:rPr>
              <a:t>Y</a:t>
            </a:r>
            <a:r>
              <a:rPr lang="hu-HU" sz="1400" b="0" i="0" noProof="0" dirty="0">
                <a:solidFill>
                  <a:srgbClr val="0F274E"/>
                </a:solidFill>
                <a:latin typeface="Noto Sans Mono"/>
              </a:rPr>
              <a:t>=−R1                         (marás −</a:t>
            </a:r>
            <a:r>
              <a:rPr lang="hu-HU" sz="1400" b="0" i="0" noProof="0" dirty="0" err="1">
                <a:solidFill>
                  <a:srgbClr val="0F274E"/>
                </a:solidFill>
                <a:latin typeface="Noto Sans Mono"/>
              </a:rPr>
              <a:t>y</a:t>
            </a:r>
            <a:r>
              <a:rPr lang="hu-HU" sz="1400" b="0" i="0" noProof="0" dirty="0">
                <a:solidFill>
                  <a:srgbClr val="0F274E"/>
                </a:solidFill>
                <a:latin typeface="Noto Sans Mono"/>
              </a:rPr>
              <a:t> irányban)
N25 G02 X=−R3 </a:t>
            </a:r>
            <a:r>
              <a:rPr lang="hu-HU" sz="1400" b="0" i="0" noProof="0" dirty="0" err="1">
                <a:solidFill>
                  <a:srgbClr val="0F274E"/>
                </a:solidFill>
                <a:latin typeface="Noto Sans Mono"/>
              </a:rPr>
              <a:t>Y</a:t>
            </a:r>
            <a:r>
              <a:rPr lang="hu-HU" sz="1400" b="0" i="0" noProof="0" dirty="0">
                <a:solidFill>
                  <a:srgbClr val="0F274E"/>
                </a:solidFill>
                <a:latin typeface="Noto Sans Mono"/>
              </a:rPr>
              <a:t>=−R3 I=−R3 J0         (körmarás)
N30 G01 X=−R0                         (marás −x irányban)
N35 G02 X=−R3 </a:t>
            </a:r>
            <a:r>
              <a:rPr lang="hu-HU" sz="1400" b="0" i="0" noProof="0" dirty="0" err="1">
                <a:solidFill>
                  <a:srgbClr val="0F274E"/>
                </a:solidFill>
                <a:latin typeface="Noto Sans Mono"/>
              </a:rPr>
              <a:t>Y</a:t>
            </a:r>
            <a:r>
              <a:rPr lang="hu-HU" sz="1400" b="0" i="0" noProof="0" dirty="0">
                <a:solidFill>
                  <a:srgbClr val="0F274E"/>
                </a:solidFill>
                <a:latin typeface="Noto Sans Mono"/>
              </a:rPr>
              <a:t>= R3 I0 </a:t>
            </a:r>
            <a:r>
              <a:rPr lang="hu-HU" sz="1400" b="0" i="0" noProof="0" dirty="0" err="1">
                <a:solidFill>
                  <a:srgbClr val="0F274E"/>
                </a:solidFill>
                <a:latin typeface="Noto Sans Mono"/>
              </a:rPr>
              <a:t>J</a:t>
            </a:r>
            <a:r>
              <a:rPr lang="hu-HU" sz="1400" b="0" i="0" noProof="0" dirty="0">
                <a:solidFill>
                  <a:srgbClr val="0F274E"/>
                </a:solidFill>
                <a:latin typeface="Noto Sans Mono"/>
              </a:rPr>
              <a:t>=R3          (körmarás)
N40 G01 </a:t>
            </a:r>
            <a:r>
              <a:rPr lang="hu-HU" sz="1400" b="0" i="0" noProof="0" dirty="0" err="1">
                <a:solidFill>
                  <a:srgbClr val="0F274E"/>
                </a:solidFill>
                <a:latin typeface="Noto Sans Mono"/>
              </a:rPr>
              <a:t>Y</a:t>
            </a:r>
            <a:r>
              <a:rPr lang="hu-HU" sz="1400" b="0" i="0" noProof="0" dirty="0">
                <a:solidFill>
                  <a:srgbClr val="0F274E"/>
                </a:solidFill>
                <a:latin typeface="Noto Sans Mono"/>
              </a:rPr>
              <a:t>=R1                          (marás +</a:t>
            </a:r>
            <a:r>
              <a:rPr lang="hu-HU" sz="1400" b="0" i="0" noProof="0" dirty="0" err="1">
                <a:solidFill>
                  <a:srgbClr val="0F274E"/>
                </a:solidFill>
                <a:latin typeface="Noto Sans Mono"/>
              </a:rPr>
              <a:t>y</a:t>
            </a:r>
            <a:r>
              <a:rPr lang="hu-HU" sz="1400" b="0" i="0" noProof="0" dirty="0">
                <a:solidFill>
                  <a:srgbClr val="0F274E"/>
                </a:solidFill>
                <a:latin typeface="Noto Sans Mono"/>
              </a:rPr>
              <a:t> irányban)
N45 G02 X=R3 </a:t>
            </a:r>
            <a:r>
              <a:rPr lang="hu-HU" sz="1400" b="0" i="0" noProof="0" dirty="0" err="1">
                <a:solidFill>
                  <a:srgbClr val="0F274E"/>
                </a:solidFill>
                <a:latin typeface="Noto Sans Mono"/>
              </a:rPr>
              <a:t>Y</a:t>
            </a:r>
            <a:r>
              <a:rPr lang="hu-HU" sz="1400" b="0" i="0" noProof="0" dirty="0">
                <a:solidFill>
                  <a:srgbClr val="0F274E"/>
                </a:solidFill>
                <a:latin typeface="Noto Sans Mono"/>
              </a:rPr>
              <a:t>=R3 I=R3 J0            (körmarás)
N50 G01 </a:t>
            </a:r>
            <a:r>
              <a:rPr lang="hu-HU" sz="1400" b="0" i="0" noProof="0" dirty="0" err="1">
                <a:solidFill>
                  <a:srgbClr val="0F274E"/>
                </a:solidFill>
                <a:latin typeface="Noto Sans Mono"/>
              </a:rPr>
              <a:t>Z</a:t>
            </a:r>
            <a:r>
              <a:rPr lang="hu-HU" sz="1400" b="0" i="0" noProof="0" dirty="0">
                <a:solidFill>
                  <a:srgbClr val="0F274E"/>
                </a:solidFill>
                <a:latin typeface="Noto Sans Mono"/>
              </a:rPr>
              <a:t>=R2                          (kiemelés)
N55 M17                               (szubrutin vége)
% MPF 25
</a:t>
            </a:r>
            <a:r>
              <a:rPr lang="hu-HU" sz="1400" b="0" i="0" noProof="0" dirty="0" err="1">
                <a:solidFill>
                  <a:srgbClr val="0F274E"/>
                </a:solidFill>
                <a:latin typeface="Noto Sans Mono"/>
              </a:rPr>
              <a:t>Nxxx</a:t>
            </a:r>
            <a:r>
              <a:rPr lang="hu-HU" sz="1400" b="0" i="0" noProof="0" dirty="0">
                <a:solidFill>
                  <a:srgbClr val="0F274E"/>
                </a:solidFill>
                <a:latin typeface="Noto Sans Mono"/>
              </a:rPr>
              <a:t> .............</a:t>
            </a:r>
            <a:r>
              <a:rPr lang="hu-HU" sz="1400" b="0" i="0" noProof="0" dirty="0" err="1">
                <a:solidFill>
                  <a:srgbClr val="0F274E"/>
                </a:solidFill>
                <a:latin typeface="Noto Sans Mono"/>
              </a:rPr>
              <a:t>Sxxx</a:t>
            </a:r>
            <a:r>
              <a:rPr lang="hu-HU" sz="1400" b="0" i="0" noProof="0" dirty="0">
                <a:solidFill>
                  <a:srgbClr val="0F274E"/>
                </a:solidFill>
                <a:latin typeface="Noto Sans Mono"/>
              </a:rPr>
              <a:t>...
N26 G90 G00 G40 G09 X10. Y50. Z7.     (méretre állás)
N28 R0=60. R1=30. R2=7. R3=8.         (paraméter értékadás)
N30 L466 P1                            (szubrutin hívás)
</a:t>
            </a:r>
            <a:r>
              <a:rPr lang="hu-HU" sz="1400" b="0" i="0" noProof="0" dirty="0" err="1">
                <a:solidFill>
                  <a:srgbClr val="0F274E"/>
                </a:solidFill>
                <a:latin typeface="Noto Sans Mono"/>
              </a:rPr>
              <a:t>Nxxx</a:t>
            </a:r>
            <a:r>
              <a:rPr lang="hu-HU" sz="1400" b="0" i="0" noProof="0" dirty="0">
                <a:solidFill>
                  <a:srgbClr val="0F274E"/>
                </a:solidFill>
                <a:latin typeface="Noto Sans Mono"/>
              </a:rPr>
              <a:t> ................</a:t>
            </a:r>
          </a:p>
        </p:txBody>
      </p:sp>
      <p:pic>
        <p:nvPicPr>
          <p:cNvPr id="11" name="Kép 10">
            <a:extLst>
              <a:ext uri="{FF2B5EF4-FFF2-40B4-BE49-F238E27FC236}">
                <a16:creationId xmlns:a16="http://schemas.microsoft.com/office/drawing/2014/main" id="{E85D41FA-A3A1-AD75-F299-8E84EB7B27ED}"/>
              </a:ext>
            </a:extLst>
          </p:cNvPr>
          <p:cNvPicPr>
            <a:picLocks noChangeAspect="1"/>
          </p:cNvPicPr>
          <p:nvPr/>
        </p:nvPicPr>
        <p:blipFill>
          <a:blip r:embed="rId2"/>
          <a:stretch>
            <a:fillRect/>
          </a:stretch>
        </p:blipFill>
        <p:spPr>
          <a:xfrm>
            <a:off x="617847" y="1895524"/>
            <a:ext cx="3751909" cy="281393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2728</TotalTime>
  <Words>2661</Words>
  <Application>Microsoft Macintosh PowerPoint</Application>
  <PresentationFormat>Szélesvásznú</PresentationFormat>
  <Paragraphs>368</Paragraphs>
  <Slides>26</Slides>
  <Notes>0</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26</vt:i4>
      </vt:variant>
    </vt:vector>
  </HeadingPairs>
  <TitlesOfParts>
    <vt:vector size="31" baseType="lpstr">
      <vt:lpstr>Arial</vt:lpstr>
      <vt:lpstr>Calibri</vt:lpstr>
      <vt:lpstr>Noto Sans</vt:lpstr>
      <vt:lpstr>Noto Sans Mono</vt: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Hornyák Olivér</cp:lastModifiedBy>
  <cp:revision>9</cp:revision>
  <dcterms:created xsi:type="dcterms:W3CDTF">2013-01-27T09:14:16Z</dcterms:created>
  <dcterms:modified xsi:type="dcterms:W3CDTF">2026-11-02T08:29:36Z</dcterms:modified>
  <cp:category/>
</cp:coreProperties>
</file>