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77" r:id="rId2"/>
    <p:sldId id="278" r:id="rId3"/>
    <p:sldId id="279" r:id="rId4"/>
    <p:sldId id="280" r:id="rId5"/>
    <p:sldId id="281" r:id="rId6"/>
    <p:sldId id="282" r:id="rId7"/>
    <p:sldId id="283" r:id="rId8"/>
    <p:sldId id="299" r:id="rId9"/>
    <p:sldId id="285" r:id="rId10"/>
    <p:sldId id="288" r:id="rId11"/>
    <p:sldId id="298" r:id="rId12"/>
    <p:sldId id="284" r:id="rId13"/>
    <p:sldId id="286" r:id="rId14"/>
    <p:sldId id="300" r:id="rId15"/>
    <p:sldId id="301" r:id="rId16"/>
    <p:sldId id="290" r:id="rId17"/>
    <p:sldId id="287" r:id="rId18"/>
    <p:sldId id="291" r:id="rId19"/>
    <p:sldId id="293" r:id="rId20"/>
    <p:sldId id="294" r:id="rId21"/>
    <p:sldId id="295" r:id="rId22"/>
    <p:sldId id="296" r:id="rId23"/>
    <p:sldId id="297" r:id="rId24"/>
    <p:sldId id="292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87" autoAdjust="0"/>
    <p:restoredTop sz="80387" autoAdjust="0"/>
  </p:normalViewPr>
  <p:slideViewPr>
    <p:cSldViewPr>
      <p:cViewPr varScale="1">
        <p:scale>
          <a:sx n="88" d="100"/>
          <a:sy n="88" d="100"/>
        </p:scale>
        <p:origin x="226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183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89C3B50A-D7F2-6624-0695-74DF7434836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5DF96921-24E3-7A56-B8E9-B2CE71874E5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>
            <a:extLst>
              <a:ext uri="{FF2B5EF4-FFF2-40B4-BE49-F238E27FC236}">
                <a16:creationId xmlns:a16="http://schemas.microsoft.com/office/drawing/2014/main" id="{FD3B528D-86AF-8BC9-E2A3-0F39BCBBA83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81" name="Rectangle 5">
            <a:extLst>
              <a:ext uri="{FF2B5EF4-FFF2-40B4-BE49-F238E27FC236}">
                <a16:creationId xmlns:a16="http://schemas.microsoft.com/office/drawing/2014/main" id="{DBD9C49D-8FE7-B916-704B-EF10A16CFB6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Mintaszöveg szerkesztése</a:t>
            </a:r>
          </a:p>
          <a:p>
            <a:pPr lvl="1"/>
            <a:r>
              <a:rPr lang="en-US" noProof="0"/>
              <a:t>Második szint</a:t>
            </a:r>
          </a:p>
          <a:p>
            <a:pPr lvl="2"/>
            <a:r>
              <a:rPr lang="en-US" noProof="0"/>
              <a:t>Harmadik szint</a:t>
            </a:r>
          </a:p>
          <a:p>
            <a:pPr lvl="3"/>
            <a:r>
              <a:rPr lang="en-US" noProof="0"/>
              <a:t>Negyedik szint</a:t>
            </a:r>
          </a:p>
          <a:p>
            <a:pPr lvl="4"/>
            <a:r>
              <a:rPr lang="en-US" noProof="0"/>
              <a:t>Ötödik szint</a:t>
            </a:r>
          </a:p>
        </p:txBody>
      </p:sp>
      <p:sp>
        <p:nvSpPr>
          <p:cNvPr id="24582" name="Rectangle 6">
            <a:extLst>
              <a:ext uri="{FF2B5EF4-FFF2-40B4-BE49-F238E27FC236}">
                <a16:creationId xmlns:a16="http://schemas.microsoft.com/office/drawing/2014/main" id="{37AD13FE-7DE1-9760-0B4A-F51F0E58E7A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3" name="Rectangle 7">
            <a:extLst>
              <a:ext uri="{FF2B5EF4-FFF2-40B4-BE49-F238E27FC236}">
                <a16:creationId xmlns:a16="http://schemas.microsoft.com/office/drawing/2014/main" id="{A6746D3F-EDF1-10FE-1D50-EA069057686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D274A4-98B5-4B41-89DD-532BA418ABC6}" type="slidenum">
              <a:rPr lang="en-US" altLang="hu-HU"/>
              <a:pPr/>
              <a:t>‹#›</a:t>
            </a:fld>
            <a:endParaRPr lang="en-US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ndeed.com/" TargetMode="External"/><Relationship Id="rId3" Type="http://schemas.openxmlformats.org/officeDocument/2006/relationships/hyperlink" Target="https://www.google.com/" TargetMode="External"/><Relationship Id="rId7" Type="http://schemas.openxmlformats.org/officeDocument/2006/relationships/hyperlink" Target="https://dba.stackexchange.com/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stackoverflow.com/" TargetMode="External"/><Relationship Id="rId11" Type="http://schemas.openxmlformats.org/officeDocument/2006/relationships/hyperlink" Target="https://twitter.com/" TargetMode="External"/><Relationship Id="rId5" Type="http://schemas.openxmlformats.org/officeDocument/2006/relationships/hyperlink" Target="https://trends.google.com/" TargetMode="External"/><Relationship Id="rId10" Type="http://schemas.openxmlformats.org/officeDocument/2006/relationships/hyperlink" Target="https://www.linkedin.com/" TargetMode="External"/><Relationship Id="rId4" Type="http://schemas.openxmlformats.org/officeDocument/2006/relationships/hyperlink" Target="https://www.bing.com/" TargetMode="External"/><Relationship Id="rId9" Type="http://schemas.openxmlformats.org/officeDocument/2006/relationships/hyperlink" Target="https://www.simplyhired.com/" TargetMode="Externa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801EAB1B-8522-804A-49CE-D41FD3CABF8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152227E-B794-4D8B-9701-6AC7D83EFB19}" type="slidenum">
              <a:rPr lang="en-US" altLang="hu-HU"/>
              <a:pPr eaLnBrk="1" hangingPunct="1"/>
              <a:t>1</a:t>
            </a:fld>
            <a:endParaRPr lang="en-US" altLang="hu-HU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39617AC9-2E07-9A4E-2BAD-F234056E15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903D4245-BAD7-084E-1EAA-31C02CB7E7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Alapítás és fejlesztés (1986-1995):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PostgreSQL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fejlesztése az 1980-as évek végén kezdődött a University of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California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, Berkeley-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n.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POSTGRES projekt keretében Alan Cooperman, Michael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Stonebraker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és társaik az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Ingres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adatbázisrendszeren dolgoztak, amelyből a POSTGRES elnevezés is ered. A projekt célja az volt, hogy új, fejlett adatbázis-kezelő rendszert hozzanak létre. Az első nyilvános verziót,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PostgreSQL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1.0-t 1995-ben adták ki.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Nyílt forráskódúvá válás (1996):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1996-ban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PostgreSQL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hivatalosan is nyílt forráskódú projekt lett, amely hozzájárult a szélesebb körű elterjedéséhez és népszerűségéhez.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Verziók fejlesztése (1996-2000):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következő években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PostgreSQL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több verziója jött ki, amelyek továbbfejlesztették a funkcionalitást és a teljesítményt, például az indexelési funkciók fejlesztésével, a tranzakciókezelés javításával és az SQL szabványok jobb támogatásával.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Verzió 7.x és 8.x (2000-es évek eleje):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Ez a korszak nagyobb hangsúlyt fektetett a megbízhatóságra, a skálázhatóságra és a szerver-adminisztráció egyszerűsítésére. Az ilyen verziókban új funkciók jelentek meg, például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Schemák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, a PL/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pgSQL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tárolt eljárások és a külső modulok támogatása.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Verzió 9.x (2010-es évek):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PostgreSQL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9.x sorozata jelentős fejlesztéseket hozott a teljesítmény, a skálázhatóság és a biztonság terén. Ebben az időszakban bevezették például a Streaming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Replication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-t, amely lehetővé teszi az adatbázis replikációját a teljesítmény és a redundancia növelése érdekében.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Verzió 10.x és 11.x (késő 2010-es és korai 2020-as évek):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Ezek a verziók további fejlesztéseket hoztak a skálázhatóság és a teljesítmény terén, például az Index Házépítő (BRIN) indexeket és a parancssorú eszközök fejlesztését.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Legújabb verziók (2020-tól):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PostgreSQL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folyamatosan fejlődik és fejlesztéseket hoz a legújabb verzióiban. A legújabb kiadások további funkcionalitást és teljesítményt hoznak, beleértve az adatbázis skálázhatóságának és az elérhetőségének javítását.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D274A4-98B5-4B41-89DD-532BA418ABC6}" type="slidenum">
              <a:rPr lang="en-US" altLang="hu-HU" smtClean="0"/>
              <a:pPr/>
              <a:t>13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3162576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Kezdetek (2000):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SQLite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fejlesztése 2000-ben kezdődött. A fejlesztés vezetője D. Richard Hipp volt, aki azért készítette, hogy könnyen használható, egyszerű, önálló és gyors adatbáziskezelőt biztosítson.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Bemutatás és elterjedés (2000-2004):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Az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SQLite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gyorsan népszerűvé vált azáltal, hogy egyszerűen beilleszthető volt alkalmazásokba és beágyazott rendszerekbe. Számos platformon, beleértve az Androidot, az iOS-t és más mobil és asztali operációs rendszereket is támogat.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Verziók és fejlesztések (2000-es évek közepétől):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Az évek során számos verzió és kiadás jelent meg, amelyek új funkciókat és fejlesztéseket hoztak. Ezek közé tartoztak az indexelési lehetőségek, a tranzakciókezelés támogatása és más funkciók, amelyek növelték az adatbázis teljesítményét és funkcionalitását.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SQL szabványok és kompatibilitás: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Az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SQLite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szorosan követi az SQL szabványokat, amely lehetővé teszi a könnyű integrációt más adatbázis-kezelő rendszerekkel és alkalmazásokkal. Emellett támogatja a számos SQL funkciót, például az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aggregációs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funkciókat, az alrögzítést és másokat.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Jelenlegi helyzet: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Napjainkban az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SQLite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egyike a legelterjedtebb és legnépszerűbb beágyazott adatbázis-kezelő rendszereknek. Széles körben használják szoftverfejlesztők, alkalmazások és beágyazott rendszerek fejlesztéséhez.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D274A4-98B5-4B41-89DD-532BA418ABC6}" type="slidenum">
              <a:rPr lang="en-US" altLang="hu-HU" smtClean="0"/>
              <a:pPr/>
              <a:t>16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9467405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br>
              <a:rPr lang="hu-HU" dirty="0"/>
            </a:b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A "terheléselosztó" informatikában olyan eszköz vagy szoftver, amely a számítási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terheket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vagy a hálózati forgalmat egy vagy több számítógép között osztja szét annak érdekében, hogy optimalizálja a rendszer teljesítményét és megbízhatóságát. Előnyös nagy forgalmú webhelyeken, alkalmazásokban vagy szolgáltatásokban, amelyeknek folyamatosan változó mennyiségű látogatója van, és/vagy amelyeknek nagy terhelést kell elviselniük.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D274A4-98B5-4B41-89DD-532BA418ABC6}" type="slidenum">
              <a:rPr lang="en-US" altLang="hu-HU" smtClean="0"/>
              <a:pPr/>
              <a:t>2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039346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br>
              <a:rPr lang="hu-HU" b="0" i="0" dirty="0">
                <a:solidFill>
                  <a:srgbClr val="ECECEC"/>
                </a:solidFill>
                <a:effectLst/>
                <a:latin typeface="Söhne"/>
              </a:rPr>
            </a:b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Az SSL (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Secure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Sockets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Layer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) vagy annak utódja, a TLS (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Transport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Layer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Security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) protokoll használata során a titkosítás és az adatok integritásának biztosítása érdekében szükség van bizonyos számításigényes műveletekre. Ezek a műveletek, bár kritikus fontosságúak a biztonság szempontjából, jelentős terhelést jelenthetnek a szerverekre, különösen nagy forgalmú webhelyeken vagy alkalmazásokban.</a:t>
            </a:r>
          </a:p>
          <a:p>
            <a:pPr algn="l"/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Az SSL gyorsítás olyan technikák és eszközök alkalmazása, amelyek segítségével optimalizálni lehet az SSL/TLS titkosítás teljesítményét és hatékonyságát anélkül, hogy a biztonság szintje csökkenne. Ezek a technikák közé tartozhatnak:</a:t>
            </a:r>
          </a:p>
          <a:p>
            <a:pPr algn="l">
              <a:buFont typeface="+mj-lt"/>
              <a:buAutoNum type="arabicPeriod"/>
            </a:pPr>
            <a:endParaRPr lang="hu-HU" b="1" i="0" dirty="0">
              <a:solidFill>
                <a:srgbClr val="ECECEC"/>
              </a:solidFill>
              <a:effectLst/>
              <a:latin typeface="Söhne"/>
            </a:endParaRP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SSL/TLS gyorsítótárak: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gyorsítótárak olyan eszközök, amelyek köztes tárolókat használnak az SSL/TLS titkosításban részt vevő műveletek gyorsítására. Az ilyen gyorsítótárak lehetnek hardveres vagy szoftveres alapúak, és lehetővé teszik az SSL/TLS műveleteknek a gyorsítótárban való végrehajtását anélkül, hogy azok minden alkalommal teljesen újra kellene számolniuk.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Hardveres gyorsítók: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Számos szerver- és hálózati hardver gyártó kínál olyan speciális kártyákat vagy chipkészleteket, amelyeket az SSL/TLS titkosítás gyorsítására terveztek. Ezek a hardveres gyorsítók képesek a titkosítási és dekódolási műveleteket rendkívül hatékonyan végrehajtani, jelentősen növelve ezzel a szerver teljesítményét.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Protokoll-optimalizálás: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Számos SSL/TLS gyorsító eszköz támogatja a protokollok optimalizálását, például a kisebb titkosítási kulcsok használatát vagy az olyan algoritmusok kikényszerítését, amelyek gyorsabbak lehetnek bizonyos körülmények között.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Gyorsítás a felhasználói oldalon: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Egyes esetekben a böngészők és kliensek is támogathatják az SSL/TLS gyorsítását, például a tárolt SSL műveletek végrehajtásával vagy a kliens oldali hardveres gyorsítók használatával.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D274A4-98B5-4B41-89DD-532BA418ABC6}" type="slidenum">
              <a:rPr lang="en-US" altLang="hu-HU" smtClean="0"/>
              <a:pPr/>
              <a:t>3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9516783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Egyensúlyozás alapján: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terheléselosztó egyenletesen osztja szét a kéréseket az elérhető szerverek között annak érdekében, hogy megakadályozza az egyes szerverek túlterhelését.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Egészséges állapotú ellenőrzés: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terheléselosztó rendszeresen ellenőrzi a szerverek egészségi állapotát, és csak azokra irányítja a forgalmat, amelyek működőképesek.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Tartalom alapján: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terheléselosztó figyelembe veszi a kérések tartalmát vagy típusát, és ennek megfelelően osztja szét azokat a szerverek között. Például, ha egy weboldal statikus tartalmat és dinamikus tartalmat is szolgál ki, a terheléselosztó elkülönítheti ezeket és különböző szerverekre irányíthatja a kéréseket.</a:t>
            </a:r>
          </a:p>
          <a:p>
            <a:pPr algn="l">
              <a:buFont typeface="+mj-lt"/>
              <a:buAutoNum type="arabicPeriod"/>
            </a:pPr>
            <a:r>
              <a:rPr lang="hu-HU" b="1" i="0" dirty="0" err="1">
                <a:solidFill>
                  <a:srgbClr val="ECECEC"/>
                </a:solidFill>
                <a:effectLst/>
                <a:latin typeface="Söhne"/>
              </a:rPr>
              <a:t>Geolokációs</a:t>
            </a: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 alapú: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terheléselosztó a felhasználók geográfiai helyzetének alapján irányítja a kéréseket, hogy a lehető leggyorsabb válaszidőt biztosítsa számukra.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Felhasználói munkamenet alapú: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terheléselosztó a felhasználók munkamenetét figyelembe véve irányítja a kéréseket, hogy azokat mindig ugyanahhoz a szerverhez vagy szervercsoportokhoz irányítsa, ezáltal megőrizve a felhasználói élményt.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D274A4-98B5-4B41-89DD-532BA418ABC6}" type="slidenum">
              <a:rPr lang="en-US" altLang="hu-HU" smtClean="0"/>
              <a:pPr/>
              <a:t>6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4872779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The DB-Engines Ranking is a list of database management systems ranked by their current popularity. We measure the popularity of a system by using the following parameters: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Number of mentions of the system on websites</a:t>
            </a:r>
            <a:r>
              <a:rPr lang="en-US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, measured as number of results in search engines queries. At the moment, we use </a:t>
            </a:r>
            <a:r>
              <a:rPr lang="en-US" b="0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3"/>
              </a:rPr>
              <a:t>Google</a:t>
            </a:r>
            <a:r>
              <a:rPr lang="en-US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 and </a:t>
            </a:r>
            <a:r>
              <a:rPr lang="en-US" b="0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4"/>
              </a:rPr>
              <a:t>Bing</a:t>
            </a:r>
            <a:r>
              <a:rPr lang="en-US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 for this measurement. In order to count only relevant results, we are searching for &lt;system name&gt; together with the term database, e.g. "Oracle" and "database".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General interest in the system.</a:t>
            </a:r>
            <a:r>
              <a:rPr lang="en-US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 For this measurement, we use the frequency of searches in </a:t>
            </a:r>
            <a:r>
              <a:rPr lang="en-US" b="0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5"/>
              </a:rPr>
              <a:t>Google Trends</a:t>
            </a:r>
            <a:r>
              <a:rPr lang="en-US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Frequency of technical discussions about the system.</a:t>
            </a:r>
            <a:r>
              <a:rPr lang="en-US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 We use the number of related questions and the number of interested users on the well-known IT-related Q&amp;A sites </a:t>
            </a:r>
            <a:r>
              <a:rPr lang="en-US" b="0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6"/>
              </a:rPr>
              <a:t>Stack Overflow</a:t>
            </a:r>
            <a:r>
              <a:rPr lang="en-US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 and </a:t>
            </a:r>
            <a:r>
              <a:rPr lang="en-US" b="0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7"/>
              </a:rPr>
              <a:t>DBA Stack Exchange</a:t>
            </a:r>
            <a:r>
              <a:rPr lang="en-US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Number of job offers, in which the system is mentioned.</a:t>
            </a:r>
            <a:r>
              <a:rPr lang="en-US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 We use the number of offers on the leading job search engines </a:t>
            </a:r>
            <a:r>
              <a:rPr lang="en-US" b="0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8"/>
              </a:rPr>
              <a:t>Indeed</a:t>
            </a:r>
            <a:r>
              <a:rPr lang="en-US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 and </a:t>
            </a:r>
            <a:r>
              <a:rPr lang="en-US" b="0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9"/>
              </a:rPr>
              <a:t>Simply Hired</a:t>
            </a:r>
            <a:r>
              <a:rPr lang="en-US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Number of profiles in professional networks, in which the system is mentioned.</a:t>
            </a:r>
            <a:r>
              <a:rPr lang="en-US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 We use the internationally most popular professional network </a:t>
            </a:r>
            <a:r>
              <a:rPr lang="en-US" b="0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10"/>
              </a:rPr>
              <a:t>LinkedIn</a:t>
            </a:r>
            <a:r>
              <a:rPr lang="en-US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Relevance in social networks.</a:t>
            </a:r>
            <a:r>
              <a:rPr lang="en-US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 We count the number of </a:t>
            </a:r>
            <a:r>
              <a:rPr lang="en-US" b="0" i="0" u="none" strike="noStrike" dirty="0">
                <a:solidFill>
                  <a:srgbClr val="222222"/>
                </a:solidFill>
                <a:effectLst/>
                <a:latin typeface="Verdana" panose="020B0604030504040204" pitchFamily="34" charset="0"/>
                <a:hlinkClick r:id="rId11"/>
              </a:rPr>
              <a:t>Twitter</a:t>
            </a:r>
            <a:r>
              <a:rPr lang="en-US" b="0" i="0" dirty="0">
                <a:solidFill>
                  <a:srgbClr val="222222"/>
                </a:solidFill>
                <a:effectLst/>
                <a:latin typeface="Verdana" panose="020B0604030504040204" pitchFamily="34" charset="0"/>
              </a:rPr>
              <a:t> (X) tweets, in which the system is mentioned.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D274A4-98B5-4B41-89DD-532BA418ABC6}" type="slidenum">
              <a:rPr lang="en-US" altLang="hu-HU" smtClean="0"/>
              <a:pPr/>
              <a:t>8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365752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Alapítás (1977):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Az Oracle Corporation 1977-ben alakult Larry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Ellison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, Bob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Miner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és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Ed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Oates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által. Az első termékük az Oracle adatbázis-kezelő rendszer volt, amely eredetileg a CIA számára készült.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Oracle 2 (1979):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Az első kereskedelmi változatot az Oracle 2-nek nevezték el, és 1979-ben jelent meg.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Oracle </a:t>
            </a:r>
            <a:r>
              <a:rPr lang="hu-HU" b="1" i="0" dirty="0" err="1">
                <a:solidFill>
                  <a:srgbClr val="ECECEC"/>
                </a:solidFill>
                <a:effectLst/>
                <a:latin typeface="Söhne"/>
              </a:rPr>
              <a:t>relase</a:t>
            </a: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 3 (1983):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Ez volt az első változat, amely többek között támogatta a tranzakciókezelést és az adatintegritást.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Oracle 6 (1988):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Ez volt az első verzió, amelyben bevezették a PL/SQL programozási nyelvet, ami egy SQL-hez kötött procedurális nyelv.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Oracle 7 (1992):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Az Oracle 7 sok új funkciót hozott, beleértve a többszálú szerverképességet, az úgynevezett "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stored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procedure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"-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öket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, valamint az adatok integritásának ellenőrzését végző kényszerek bevezetését.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Oracle 8 (1997):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Az Oracle 8 a számos új fejlesztés között támogatta a webes adatbázisokat, a multimédiás adatok kezelését és az OLAP (Online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Analytical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Processing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) funkciókat.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Oracle 9i (2001):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Az "i" az internetre való fókuszra utalt. Az Oracle 9i továbbfejlesztett OLAP és adattárház funkciókkal rendelkezett, valamint Java-központú adatbázis-alkalmazásokat is támogatott.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Oracle 10g (2003):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Az "g" a "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grid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computing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" rövidítése volt, amely arra utalt, hogy az Oracle 10g kialakítása lehetővé teszi az adatbázisok számára a számítási erőforrások automatikus megosztását és skálázását.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Oracle 11g (2007):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Ez a kiadás továbbfejlesztette a biztonsági és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teljesítménybeli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funkciókat, valamint támogatta az adatbázisok konszolidációját a "RAC" (Real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Application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Clusters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) technológia segítségével.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Oracle 12c (2013):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Az "c" a "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cloud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computing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" rövidítése volt, és az Oracle 12c több új funkciót hozott a felhőalapú adatbázis-kezelés támogatása érdekében.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Oracle 18c és 19c (2018-2019):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Ezek a verziók továbbfejlesztették a felhőalapú, automatizált adatbázis menedzsmentet, valamint új funkciókat és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teljesítménybeli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javulásokat hoztak.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D274A4-98B5-4B41-89DD-532BA418ABC6}" type="slidenum">
              <a:rPr lang="en-US" altLang="hu-HU" smtClean="0"/>
              <a:pPr/>
              <a:t>9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378913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Kezdetek (1994):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AB nevű svéd vállalat alapította Michael "Monty"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Widenius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, David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Axmark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és Allan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Larsson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1994-ben. Az első verziót még az alapítók saját céljaikra fejlesztették ki.</a:t>
            </a:r>
          </a:p>
          <a:p>
            <a:pPr algn="l">
              <a:buFont typeface="+mj-lt"/>
              <a:buAutoNum type="arabicPeriod"/>
            </a:pPr>
            <a:r>
              <a:rPr lang="hu-HU" b="1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 1.0 (1995):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Ez volt az első hivatalosan kiadott verzió, amely már nyílt forráskódú volt. Elsősorban a webes alkalmazásokhoz és az adatbázis-kezeléshez készült.</a:t>
            </a:r>
          </a:p>
          <a:p>
            <a:pPr algn="l">
              <a:buFont typeface="+mj-lt"/>
              <a:buAutoNum type="arabicPeriod"/>
            </a:pPr>
            <a:r>
              <a:rPr lang="hu-HU" b="1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 AB és </a:t>
            </a:r>
            <a:r>
              <a:rPr lang="hu-HU" b="1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 AB szoftverek (2000):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AB vállalat folyamatosan fejlesztette és támogatta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szoftvert. Az évek során az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egyre népszerűbbé vált a webfejlesztők és az egyszerűbb adatbázis-kezelési igények számára.</a:t>
            </a:r>
          </a:p>
          <a:p>
            <a:pPr algn="l">
              <a:buFont typeface="+mj-lt"/>
              <a:buAutoNum type="arabicPeriod"/>
            </a:pPr>
            <a:r>
              <a:rPr lang="hu-HU" b="1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 4.0 (2003):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Ez volt az egyik jelentős kiadás, amelyben bevezették az úgynevezett "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InnoDB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" tárolómotort, amely tranzakciós támogatást és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sorzárakat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nyújtott, ami fontos volt az adatbázis-integritás és a konkurens hozzáférés szempontjából.</a:t>
            </a:r>
          </a:p>
          <a:p>
            <a:pPr algn="l">
              <a:buFont typeface="+mj-lt"/>
              <a:buAutoNum type="arabicPeriod"/>
            </a:pPr>
            <a:r>
              <a:rPr lang="hu-HU" b="1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 AB felvásárlása (2008):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Sun Microsystems felvásárolta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AB-t, ami hatalmas figyelmet kapott az informatikai iparban. Sokan aggódtak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nyílt forráskódú jellegének fenntartásáért.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Oracle felvásárlása (2010):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Sun Microsystems felvásárlása után az Oracle Corporation tulajdonába került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. Ez további aggodalmakat váltott ki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jövőjét illetően, bár az Oracle ígéreteket tett arra vonatkozóan, hogy továbbra is támogatja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nyílt forráskódú modelljét.</a:t>
            </a:r>
          </a:p>
          <a:p>
            <a:pPr algn="l">
              <a:buFont typeface="+mj-lt"/>
              <a:buAutoNum type="arabicPeriod"/>
            </a:pPr>
            <a:r>
              <a:rPr lang="hu-HU" b="1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 5.5 és az ezt követő kiadások (2010-2017):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Az Oracle irányítása alatt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továbbra is fejlődött és új funkciókat kapott, például teljesítményjavításokat, skálázhatósági fejlesztéseket és új adattípusokat.</a:t>
            </a:r>
          </a:p>
          <a:p>
            <a:pPr algn="l">
              <a:buFont typeface="+mj-lt"/>
              <a:buAutoNum type="arabicPeriod"/>
            </a:pPr>
            <a:r>
              <a:rPr lang="hu-HU" b="1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 8.0 (2018):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Ez a verzió jelentős teljesítmény- és biztonsági javulásokat hozott, valamint új funkciókat, például az "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InnoDB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Cluster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" és az "Instant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Schema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" funkciókat.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D274A4-98B5-4B41-89DD-532BA418ABC6}" type="slidenum">
              <a:rPr lang="en-US" altLang="hu-HU" smtClean="0"/>
              <a:pPr/>
              <a:t>10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5937406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Mind az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InnoDB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, mind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MyISAM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MySQL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adatbázis-kezelő rendszer különböző tárolómechanizmusai vagy táblaformátumai. Ezek között jelentős különbségek vannak a funkcionalitás, a teljesítmény és a használati módok tekintetében. Itt van egy összehasonlítás a két táblaformátum között:</a:t>
            </a:r>
          </a:p>
          <a:p>
            <a:pPr algn="l">
              <a:buFont typeface="+mj-lt"/>
              <a:buAutoNum type="arabicPeriod"/>
            </a:pPr>
            <a:r>
              <a:rPr lang="hu-HU" b="1" i="0" dirty="0" err="1">
                <a:solidFill>
                  <a:srgbClr val="ECECEC"/>
                </a:solidFill>
                <a:effectLst/>
                <a:latin typeface="Söhne"/>
              </a:rPr>
              <a:t>InnoDB</a:t>
            </a: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:</a:t>
            </a:r>
            <a:endParaRPr lang="hu-HU" b="0" i="0" dirty="0">
              <a:solidFill>
                <a:srgbClr val="ECECEC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Tranzakciókezelés: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Az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InnoDB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tranzakciókezelést támogat, ami lehetővé teszi az adatbázis-tranzakciók atomi, konzisztens, elszigetelt és tartós (ACID) tulajdonságainak betartását. Ezáltal biztosítja az adatok integritását és konzisztenciáját.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Sorral zárás: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Az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InnoDB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sorzárakat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használ, ami lehetővé teszi a konkurens hozzáférést az adatokhoz egy táblában. Ez javíthatja a lekérdezések és a módosítások teljesítményét.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Külső kulcsok támogatása: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Az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InnoDB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támogatja a külső kulcsokat, amelyek lehetővé teszik a referenciális integritás biztosítását az adatbázisban.</a:t>
            </a:r>
          </a:p>
          <a:p>
            <a:pPr algn="l">
              <a:buFont typeface="+mj-lt"/>
              <a:buAutoNum type="arabicPeriod"/>
            </a:pPr>
            <a:r>
              <a:rPr lang="hu-HU" b="1" i="0" dirty="0" err="1">
                <a:solidFill>
                  <a:srgbClr val="ECECEC"/>
                </a:solidFill>
                <a:effectLst/>
                <a:latin typeface="Söhne"/>
              </a:rPr>
              <a:t>MyISAM</a:t>
            </a: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:</a:t>
            </a:r>
            <a:endParaRPr lang="hu-HU" b="0" i="0" dirty="0">
              <a:solidFill>
                <a:srgbClr val="ECECEC"/>
              </a:solidFill>
              <a:effectLst/>
              <a:latin typeface="Söhne"/>
            </a:endParaRPr>
          </a:p>
          <a:p>
            <a:pPr marL="742950" lvl="1" indent="-285750"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Nem tranzakciókezelés: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MyISAM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nem támogat tranzakciókat, ezért nem garantált az ACID tulajdonságok teljesítése. Ez azt jelenti, hogy ha az adatbázis működés közben leáll vagy meghibásodik, akkor az adatok integritása veszélybe kerülhet.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hu-HU" b="1" i="0" dirty="0" err="1">
                <a:solidFill>
                  <a:srgbClr val="ECECEC"/>
                </a:solidFill>
                <a:effectLst/>
                <a:latin typeface="Söhne"/>
              </a:rPr>
              <a:t>Táblazárak</a:t>
            </a: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MyISAM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táblazárakat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használ, ami azt jelenti, hogy egy adott időpontban csak egy folyamat férhet hozzá egy adott táblához írás vagy olvasás céljából. Ez korlátozhatja a konkurens hozzáférést és negatívan befolyásolhatja a teljesítményt nagy forgalom esetén.</a:t>
            </a:r>
          </a:p>
          <a:p>
            <a:pPr marL="742950" lvl="1" indent="-285750"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Nincs külső kulcsok támogatása: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MyISAM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nem támogatja a külső kulcsokat, így a referenciális integritást az alkalmazás szintjén kell kezelni.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D274A4-98B5-4B41-89DD-532BA418ABC6}" type="slidenum">
              <a:rPr lang="en-US" altLang="hu-HU" smtClean="0"/>
              <a:pPr/>
              <a:t>11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11538680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SQL Server 1.0 (1989):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Az első kiadás megjelenésekor még nem volt népszerű, mivel a relációs adatbázis-kezelő rendszerek piaca még gyerekcipőben járt. Az SQL Server azonban kezdett elterjedni, főleg a kisvállalati szektorban.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SQL Server 4.2 (1992):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Ez volt az első olyan verzió, amely támogatta az ODBC-t (Open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Database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Connectivity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), ami lehetővé tette a programoknak, hogy különböző adatbázis-kezelő rendszerekhez csatlakozzanak. Ez jelentős mértékben hozzájárult a SQL Server népszerűségéhez.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SQL Server 6.0 (1995):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Ez a verzió volt az első, amely teljes támogatást nyújtott a Windows NT operációs rendszerre. Ez az integráció jelentős előrelépést jelentett az alkalmazásfejlesztés terén, mivel lehetővé tette az SQL Server alkalmazások szélesebb körű elterjedését.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SQL Server 7.0 (1998):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Ez a kiadás jelentős mértékben átalakította az SQL Server architektúráját. Bevezették a COM (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Component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Object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Model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) technológiát, amely lehetővé tette a fejlesztőknek, hogy komponenseket használjanak az alkalmazások gyorsabb fejlesztése érdekében. Emellett új eszközöket is bevezettek, például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Query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Analyzer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-t és az Enterprise Manager-t.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SQL Server 2000 (2000):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Ez a verzió további funkciók bevezetésével járt, például az XML támogatás, az új lekérdezés optimalizálási funkciók és a jobb skálázhatóság.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SQL Server 2005 (2005):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Ez a verzió nagyobb hangsúlyt fektetett a biztonságra és az automatizálásra. Bevezették az integrált fejlesztői környezetet (IDE), a SQL Server Management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Studio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-t, valamint a több verzió közötti replikációt.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SQL Server 2008 (2008):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2008-as verzió további fejlesztéseket hozott a biztonság, a skálázhatóság és a teljesítmény terén.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SQL Server 2012 (2012):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Ebben a kiadásban nagy hangsúlyt fektettek az üzleti intelligencia (BI) funkciók fejlesztésére, például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Power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View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, a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PowerPivot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és az SQL Server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Analysis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Services.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SQL Server 2016 (2016):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A 2016-os verzió többek között bevezette az úgynevezett "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Always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</a:t>
            </a:r>
            <a:r>
              <a:rPr lang="hu-HU" b="0" i="0" dirty="0" err="1">
                <a:solidFill>
                  <a:srgbClr val="ECECEC"/>
                </a:solidFill>
                <a:effectLst/>
                <a:latin typeface="Söhne"/>
              </a:rPr>
              <a:t>Encrypted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" funkciót, amely az adatok teljes titkosítását teszi lehetővé még a lekérdezések végrehajtása közben is.</a:t>
            </a:r>
          </a:p>
          <a:p>
            <a:pPr algn="l">
              <a:buFont typeface="+mj-lt"/>
              <a:buAutoNum type="arabicPeriod"/>
            </a:pPr>
            <a:r>
              <a:rPr lang="hu-HU" b="1" i="0" dirty="0">
                <a:solidFill>
                  <a:srgbClr val="ECECEC"/>
                </a:solidFill>
                <a:effectLst/>
                <a:latin typeface="Söhne"/>
              </a:rPr>
              <a:t>SQL Server 2019 (2019):</a:t>
            </a:r>
            <a:r>
              <a:rPr lang="hu-HU" b="0" i="0" dirty="0">
                <a:solidFill>
                  <a:srgbClr val="ECECEC"/>
                </a:solidFill>
                <a:effectLst/>
                <a:latin typeface="Söhne"/>
              </a:rPr>
              <a:t> Ez a verzió jelentős fejlesztéseket hozott az adattárházak és a nagy adatok kezelése terén, valamint támogatja a Linux operációs rendszert is.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D274A4-98B5-4B41-89DD-532BA418ABC6}" type="slidenum">
              <a:rPr lang="en-US" altLang="hu-HU" smtClean="0"/>
              <a:pPr/>
              <a:t>12</a:t>
            </a:fld>
            <a:endParaRPr lang="en-US" altLang="hu-HU"/>
          </a:p>
        </p:txBody>
      </p:sp>
    </p:spTree>
    <p:extLst>
      <p:ext uri="{BB962C8B-B14F-4D97-AF65-F5344CB8AC3E}">
        <p14:creationId xmlns:p14="http://schemas.microsoft.com/office/powerpoint/2010/main" val="3371792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29653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116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20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51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8993850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136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4910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464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7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716966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pPr>
              <a:defRPr/>
            </a:pPr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082488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r>
              <a:rPr lang="hu-HU"/>
              <a:t>121312</a:t>
            </a:r>
            <a:endParaRPr lang="en-US"/>
          </a:p>
          <a:p>
            <a:pPr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891997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pos="594">
          <p15:clr>
            <a:srgbClr val="F26B43"/>
          </p15:clr>
        </p15:guide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valami:port/cim/utvonal" TargetMode="External"/><Relationship Id="rId2" Type="http://schemas.openxmlformats.org/officeDocument/2006/relationships/hyperlink" Target="http://valami:port/cim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racle.com/technology/software/index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Rectangle 2066">
            <a:extLst>
              <a:ext uri="{FF2B5EF4-FFF2-40B4-BE49-F238E27FC236}">
                <a16:creationId xmlns:a16="http://schemas.microsoft.com/office/drawing/2014/main" id="{415DEDD7-7B31-4EF1-B7C7-5AEE3208C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9143997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2DB99A4D-0AAB-1618-3D23-0A9AAEADE82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83636" y="954923"/>
            <a:ext cx="4406771" cy="4504620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 sz="4600" b="1" dirty="0"/>
              <a:t>Informatikai rendszerek építése</a:t>
            </a:r>
            <a:br>
              <a:rPr lang="hu-HU" altLang="hu-HU" sz="4600" b="1" dirty="0"/>
            </a:br>
            <a:r>
              <a:rPr lang="hu-HU" altLang="hu-HU" sz="4600" b="1" dirty="0"/>
              <a:t>Alapelemek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30DBE619-EED5-098C-C6E5-15A4B3DBCB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2367" y="5572664"/>
            <a:ext cx="4408039" cy="841803"/>
          </a:xfrm>
        </p:spPr>
        <p:txBody>
          <a:bodyPr>
            <a:normAutofit/>
          </a:bodyPr>
          <a:lstStyle/>
          <a:p>
            <a:endParaRPr lang="hu-HU">
              <a:solidFill>
                <a:schemeClr val="bg2"/>
              </a:solidFill>
            </a:endParaRPr>
          </a:p>
        </p:txBody>
      </p:sp>
      <p:sp>
        <p:nvSpPr>
          <p:cNvPr id="2069" name="Freeform: Shape 2068">
            <a:extLst>
              <a:ext uri="{FF2B5EF4-FFF2-40B4-BE49-F238E27FC236}">
                <a16:creationId xmlns:a16="http://schemas.microsoft.com/office/drawing/2014/main" id="{3242CC7A-3D6E-47A4-B9D1-860978459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74630" y="0"/>
            <a:ext cx="3961889" cy="6858000"/>
          </a:xfrm>
          <a:custGeom>
            <a:avLst/>
            <a:gdLst>
              <a:gd name="connsiteX0" fmla="*/ 189795 w 5282519"/>
              <a:gd name="connsiteY0" fmla="*/ 0 h 6858000"/>
              <a:gd name="connsiteX1" fmla="*/ 5282519 w 5282519"/>
              <a:gd name="connsiteY1" fmla="*/ 0 h 6858000"/>
              <a:gd name="connsiteX2" fmla="*/ 5282519 w 5282519"/>
              <a:gd name="connsiteY2" fmla="*/ 6858000 h 6858000"/>
              <a:gd name="connsiteX3" fmla="*/ 189795 w 5282519"/>
              <a:gd name="connsiteY3" fmla="*/ 6858000 h 6858000"/>
              <a:gd name="connsiteX4" fmla="*/ 184756 w 5282519"/>
              <a:gd name="connsiteY4" fmla="*/ 6791325 h 6858000"/>
              <a:gd name="connsiteX5" fmla="*/ 176358 w 5282519"/>
              <a:gd name="connsiteY5" fmla="*/ 6735762 h 6858000"/>
              <a:gd name="connsiteX6" fmla="*/ 166281 w 5282519"/>
              <a:gd name="connsiteY6" fmla="*/ 6683375 h 6858000"/>
              <a:gd name="connsiteX7" fmla="*/ 149485 w 5282519"/>
              <a:gd name="connsiteY7" fmla="*/ 6640512 h 6858000"/>
              <a:gd name="connsiteX8" fmla="*/ 132689 w 5282519"/>
              <a:gd name="connsiteY8" fmla="*/ 6597650 h 6858000"/>
              <a:gd name="connsiteX9" fmla="*/ 112534 w 5282519"/>
              <a:gd name="connsiteY9" fmla="*/ 6561137 h 6858000"/>
              <a:gd name="connsiteX10" fmla="*/ 92379 w 5282519"/>
              <a:gd name="connsiteY10" fmla="*/ 6523037 h 6858000"/>
              <a:gd name="connsiteX11" fmla="*/ 73903 w 5282519"/>
              <a:gd name="connsiteY11" fmla="*/ 6488112 h 6858000"/>
              <a:gd name="connsiteX12" fmla="*/ 55427 w 5282519"/>
              <a:gd name="connsiteY12" fmla="*/ 6448425 h 6858000"/>
              <a:gd name="connsiteX13" fmla="*/ 38632 w 5282519"/>
              <a:gd name="connsiteY13" fmla="*/ 6407150 h 6858000"/>
              <a:gd name="connsiteX14" fmla="*/ 23515 w 5282519"/>
              <a:gd name="connsiteY14" fmla="*/ 6361112 h 6858000"/>
              <a:gd name="connsiteX15" fmla="*/ 11758 w 5282519"/>
              <a:gd name="connsiteY15" fmla="*/ 6311900 h 6858000"/>
              <a:gd name="connsiteX16" fmla="*/ 3359 w 5282519"/>
              <a:gd name="connsiteY16" fmla="*/ 6251575 h 6858000"/>
              <a:gd name="connsiteX17" fmla="*/ 0 w 5282519"/>
              <a:gd name="connsiteY17" fmla="*/ 6183312 h 6858000"/>
              <a:gd name="connsiteX18" fmla="*/ 3359 w 5282519"/>
              <a:gd name="connsiteY18" fmla="*/ 6113462 h 6858000"/>
              <a:gd name="connsiteX19" fmla="*/ 11758 w 5282519"/>
              <a:gd name="connsiteY19" fmla="*/ 6056312 h 6858000"/>
              <a:gd name="connsiteX20" fmla="*/ 23515 w 5282519"/>
              <a:gd name="connsiteY20" fmla="*/ 6003925 h 6858000"/>
              <a:gd name="connsiteX21" fmla="*/ 38632 w 5282519"/>
              <a:gd name="connsiteY21" fmla="*/ 5956300 h 6858000"/>
              <a:gd name="connsiteX22" fmla="*/ 55427 w 5282519"/>
              <a:gd name="connsiteY22" fmla="*/ 5915025 h 6858000"/>
              <a:gd name="connsiteX23" fmla="*/ 75583 w 5282519"/>
              <a:gd name="connsiteY23" fmla="*/ 5876925 h 6858000"/>
              <a:gd name="connsiteX24" fmla="*/ 95738 w 5282519"/>
              <a:gd name="connsiteY24" fmla="*/ 5840412 h 6858000"/>
              <a:gd name="connsiteX25" fmla="*/ 115893 w 5282519"/>
              <a:gd name="connsiteY25" fmla="*/ 5802312 h 6858000"/>
              <a:gd name="connsiteX26" fmla="*/ 134368 w 5282519"/>
              <a:gd name="connsiteY26" fmla="*/ 5762625 h 6858000"/>
              <a:gd name="connsiteX27" fmla="*/ 152844 w 5282519"/>
              <a:gd name="connsiteY27" fmla="*/ 5721350 h 6858000"/>
              <a:gd name="connsiteX28" fmla="*/ 167960 w 5282519"/>
              <a:gd name="connsiteY28" fmla="*/ 5675312 h 6858000"/>
              <a:gd name="connsiteX29" fmla="*/ 178038 w 5282519"/>
              <a:gd name="connsiteY29" fmla="*/ 5622925 h 6858000"/>
              <a:gd name="connsiteX30" fmla="*/ 188115 w 5282519"/>
              <a:gd name="connsiteY30" fmla="*/ 5562600 h 6858000"/>
              <a:gd name="connsiteX31" fmla="*/ 189795 w 5282519"/>
              <a:gd name="connsiteY31" fmla="*/ 5494337 h 6858000"/>
              <a:gd name="connsiteX32" fmla="*/ 188115 w 5282519"/>
              <a:gd name="connsiteY32" fmla="*/ 5426075 h 6858000"/>
              <a:gd name="connsiteX33" fmla="*/ 178038 w 5282519"/>
              <a:gd name="connsiteY33" fmla="*/ 5365750 h 6858000"/>
              <a:gd name="connsiteX34" fmla="*/ 167960 w 5282519"/>
              <a:gd name="connsiteY34" fmla="*/ 5313362 h 6858000"/>
              <a:gd name="connsiteX35" fmla="*/ 152844 w 5282519"/>
              <a:gd name="connsiteY35" fmla="*/ 5268912 h 6858000"/>
              <a:gd name="connsiteX36" fmla="*/ 134368 w 5282519"/>
              <a:gd name="connsiteY36" fmla="*/ 5226050 h 6858000"/>
              <a:gd name="connsiteX37" fmla="*/ 115893 w 5282519"/>
              <a:gd name="connsiteY37" fmla="*/ 5186362 h 6858000"/>
              <a:gd name="connsiteX38" fmla="*/ 95738 w 5282519"/>
              <a:gd name="connsiteY38" fmla="*/ 5149850 h 6858000"/>
              <a:gd name="connsiteX39" fmla="*/ 75583 w 5282519"/>
              <a:gd name="connsiteY39" fmla="*/ 5114925 h 6858000"/>
              <a:gd name="connsiteX40" fmla="*/ 55427 w 5282519"/>
              <a:gd name="connsiteY40" fmla="*/ 5075237 h 6858000"/>
              <a:gd name="connsiteX41" fmla="*/ 38632 w 5282519"/>
              <a:gd name="connsiteY41" fmla="*/ 5033962 h 6858000"/>
              <a:gd name="connsiteX42" fmla="*/ 23515 w 5282519"/>
              <a:gd name="connsiteY42" fmla="*/ 4987925 h 6858000"/>
              <a:gd name="connsiteX43" fmla="*/ 11758 w 5282519"/>
              <a:gd name="connsiteY43" fmla="*/ 4935537 h 6858000"/>
              <a:gd name="connsiteX44" fmla="*/ 3359 w 5282519"/>
              <a:gd name="connsiteY44" fmla="*/ 4875212 h 6858000"/>
              <a:gd name="connsiteX45" fmla="*/ 0 w 5282519"/>
              <a:gd name="connsiteY45" fmla="*/ 4806950 h 6858000"/>
              <a:gd name="connsiteX46" fmla="*/ 3359 w 5282519"/>
              <a:gd name="connsiteY46" fmla="*/ 4738687 h 6858000"/>
              <a:gd name="connsiteX47" fmla="*/ 11758 w 5282519"/>
              <a:gd name="connsiteY47" fmla="*/ 4678362 h 6858000"/>
              <a:gd name="connsiteX48" fmla="*/ 23515 w 5282519"/>
              <a:gd name="connsiteY48" fmla="*/ 4625975 h 6858000"/>
              <a:gd name="connsiteX49" fmla="*/ 38632 w 5282519"/>
              <a:gd name="connsiteY49" fmla="*/ 4579937 h 6858000"/>
              <a:gd name="connsiteX50" fmla="*/ 55427 w 5282519"/>
              <a:gd name="connsiteY50" fmla="*/ 4537075 h 6858000"/>
              <a:gd name="connsiteX51" fmla="*/ 75583 w 5282519"/>
              <a:gd name="connsiteY51" fmla="*/ 4498975 h 6858000"/>
              <a:gd name="connsiteX52" fmla="*/ 115893 w 5282519"/>
              <a:gd name="connsiteY52" fmla="*/ 4424362 h 6858000"/>
              <a:gd name="connsiteX53" fmla="*/ 134368 w 5282519"/>
              <a:gd name="connsiteY53" fmla="*/ 4386262 h 6858000"/>
              <a:gd name="connsiteX54" fmla="*/ 152844 w 5282519"/>
              <a:gd name="connsiteY54" fmla="*/ 4343400 h 6858000"/>
              <a:gd name="connsiteX55" fmla="*/ 167960 w 5282519"/>
              <a:gd name="connsiteY55" fmla="*/ 4297362 h 6858000"/>
              <a:gd name="connsiteX56" fmla="*/ 178038 w 5282519"/>
              <a:gd name="connsiteY56" fmla="*/ 4244975 h 6858000"/>
              <a:gd name="connsiteX57" fmla="*/ 188115 w 5282519"/>
              <a:gd name="connsiteY57" fmla="*/ 4186237 h 6858000"/>
              <a:gd name="connsiteX58" fmla="*/ 189795 w 5282519"/>
              <a:gd name="connsiteY58" fmla="*/ 4116387 h 6858000"/>
              <a:gd name="connsiteX59" fmla="*/ 188115 w 5282519"/>
              <a:gd name="connsiteY59" fmla="*/ 4048125 h 6858000"/>
              <a:gd name="connsiteX60" fmla="*/ 178038 w 5282519"/>
              <a:gd name="connsiteY60" fmla="*/ 3987800 h 6858000"/>
              <a:gd name="connsiteX61" fmla="*/ 167960 w 5282519"/>
              <a:gd name="connsiteY61" fmla="*/ 3935412 h 6858000"/>
              <a:gd name="connsiteX62" fmla="*/ 152844 w 5282519"/>
              <a:gd name="connsiteY62" fmla="*/ 3890962 h 6858000"/>
              <a:gd name="connsiteX63" fmla="*/ 134368 w 5282519"/>
              <a:gd name="connsiteY63" fmla="*/ 3848100 h 6858000"/>
              <a:gd name="connsiteX64" fmla="*/ 115893 w 5282519"/>
              <a:gd name="connsiteY64" fmla="*/ 3811587 h 6858000"/>
              <a:gd name="connsiteX65" fmla="*/ 75583 w 5282519"/>
              <a:gd name="connsiteY65" fmla="*/ 3736975 h 6858000"/>
              <a:gd name="connsiteX66" fmla="*/ 55427 w 5282519"/>
              <a:gd name="connsiteY66" fmla="*/ 3697287 h 6858000"/>
              <a:gd name="connsiteX67" fmla="*/ 38632 w 5282519"/>
              <a:gd name="connsiteY67" fmla="*/ 3656012 h 6858000"/>
              <a:gd name="connsiteX68" fmla="*/ 23515 w 5282519"/>
              <a:gd name="connsiteY68" fmla="*/ 3609975 h 6858000"/>
              <a:gd name="connsiteX69" fmla="*/ 11758 w 5282519"/>
              <a:gd name="connsiteY69" fmla="*/ 3557587 h 6858000"/>
              <a:gd name="connsiteX70" fmla="*/ 3359 w 5282519"/>
              <a:gd name="connsiteY70" fmla="*/ 3497262 h 6858000"/>
              <a:gd name="connsiteX71" fmla="*/ 0 w 5282519"/>
              <a:gd name="connsiteY71" fmla="*/ 3427412 h 6858000"/>
              <a:gd name="connsiteX72" fmla="*/ 3359 w 5282519"/>
              <a:gd name="connsiteY72" fmla="*/ 3360737 h 6858000"/>
              <a:gd name="connsiteX73" fmla="*/ 11758 w 5282519"/>
              <a:gd name="connsiteY73" fmla="*/ 3300412 h 6858000"/>
              <a:gd name="connsiteX74" fmla="*/ 23515 w 5282519"/>
              <a:gd name="connsiteY74" fmla="*/ 3248025 h 6858000"/>
              <a:gd name="connsiteX75" fmla="*/ 38632 w 5282519"/>
              <a:gd name="connsiteY75" fmla="*/ 3201987 h 6858000"/>
              <a:gd name="connsiteX76" fmla="*/ 55427 w 5282519"/>
              <a:gd name="connsiteY76" fmla="*/ 3160712 h 6858000"/>
              <a:gd name="connsiteX77" fmla="*/ 75583 w 5282519"/>
              <a:gd name="connsiteY77" fmla="*/ 3121025 h 6858000"/>
              <a:gd name="connsiteX78" fmla="*/ 95738 w 5282519"/>
              <a:gd name="connsiteY78" fmla="*/ 3084512 h 6858000"/>
              <a:gd name="connsiteX79" fmla="*/ 115893 w 5282519"/>
              <a:gd name="connsiteY79" fmla="*/ 3046412 h 6858000"/>
              <a:gd name="connsiteX80" fmla="*/ 134368 w 5282519"/>
              <a:gd name="connsiteY80" fmla="*/ 3009900 h 6858000"/>
              <a:gd name="connsiteX81" fmla="*/ 152844 w 5282519"/>
              <a:gd name="connsiteY81" fmla="*/ 2967037 h 6858000"/>
              <a:gd name="connsiteX82" fmla="*/ 167960 w 5282519"/>
              <a:gd name="connsiteY82" fmla="*/ 2922587 h 6858000"/>
              <a:gd name="connsiteX83" fmla="*/ 178038 w 5282519"/>
              <a:gd name="connsiteY83" fmla="*/ 2868612 h 6858000"/>
              <a:gd name="connsiteX84" fmla="*/ 188115 w 5282519"/>
              <a:gd name="connsiteY84" fmla="*/ 2809875 h 6858000"/>
              <a:gd name="connsiteX85" fmla="*/ 189795 w 5282519"/>
              <a:gd name="connsiteY85" fmla="*/ 2741612 h 6858000"/>
              <a:gd name="connsiteX86" fmla="*/ 188115 w 5282519"/>
              <a:gd name="connsiteY86" fmla="*/ 2671762 h 6858000"/>
              <a:gd name="connsiteX87" fmla="*/ 178038 w 5282519"/>
              <a:gd name="connsiteY87" fmla="*/ 2613025 h 6858000"/>
              <a:gd name="connsiteX88" fmla="*/ 167960 w 5282519"/>
              <a:gd name="connsiteY88" fmla="*/ 2560637 h 6858000"/>
              <a:gd name="connsiteX89" fmla="*/ 152844 w 5282519"/>
              <a:gd name="connsiteY89" fmla="*/ 2513012 h 6858000"/>
              <a:gd name="connsiteX90" fmla="*/ 134368 w 5282519"/>
              <a:gd name="connsiteY90" fmla="*/ 2471737 h 6858000"/>
              <a:gd name="connsiteX91" fmla="*/ 115893 w 5282519"/>
              <a:gd name="connsiteY91" fmla="*/ 2433637 h 6858000"/>
              <a:gd name="connsiteX92" fmla="*/ 95738 w 5282519"/>
              <a:gd name="connsiteY92" fmla="*/ 2395537 h 6858000"/>
              <a:gd name="connsiteX93" fmla="*/ 75583 w 5282519"/>
              <a:gd name="connsiteY93" fmla="*/ 2359025 h 6858000"/>
              <a:gd name="connsiteX94" fmla="*/ 55427 w 5282519"/>
              <a:gd name="connsiteY94" fmla="*/ 2319337 h 6858000"/>
              <a:gd name="connsiteX95" fmla="*/ 38632 w 5282519"/>
              <a:gd name="connsiteY95" fmla="*/ 2278062 h 6858000"/>
              <a:gd name="connsiteX96" fmla="*/ 23515 w 5282519"/>
              <a:gd name="connsiteY96" fmla="*/ 2232025 h 6858000"/>
              <a:gd name="connsiteX97" fmla="*/ 11758 w 5282519"/>
              <a:gd name="connsiteY97" fmla="*/ 2179637 h 6858000"/>
              <a:gd name="connsiteX98" fmla="*/ 3359 w 5282519"/>
              <a:gd name="connsiteY98" fmla="*/ 2119312 h 6858000"/>
              <a:gd name="connsiteX99" fmla="*/ 0 w 5282519"/>
              <a:gd name="connsiteY99" fmla="*/ 2051050 h 6858000"/>
              <a:gd name="connsiteX100" fmla="*/ 3359 w 5282519"/>
              <a:gd name="connsiteY100" fmla="*/ 1982787 h 6858000"/>
              <a:gd name="connsiteX101" fmla="*/ 11758 w 5282519"/>
              <a:gd name="connsiteY101" fmla="*/ 1922462 h 6858000"/>
              <a:gd name="connsiteX102" fmla="*/ 23515 w 5282519"/>
              <a:gd name="connsiteY102" fmla="*/ 1870075 h 6858000"/>
              <a:gd name="connsiteX103" fmla="*/ 38632 w 5282519"/>
              <a:gd name="connsiteY103" fmla="*/ 1824037 h 6858000"/>
              <a:gd name="connsiteX104" fmla="*/ 55427 w 5282519"/>
              <a:gd name="connsiteY104" fmla="*/ 1782762 h 6858000"/>
              <a:gd name="connsiteX105" fmla="*/ 75583 w 5282519"/>
              <a:gd name="connsiteY105" fmla="*/ 1743075 h 6858000"/>
              <a:gd name="connsiteX106" fmla="*/ 95738 w 5282519"/>
              <a:gd name="connsiteY106" fmla="*/ 1708150 h 6858000"/>
              <a:gd name="connsiteX107" fmla="*/ 115893 w 5282519"/>
              <a:gd name="connsiteY107" fmla="*/ 1671637 h 6858000"/>
              <a:gd name="connsiteX108" fmla="*/ 134368 w 5282519"/>
              <a:gd name="connsiteY108" fmla="*/ 1631950 h 6858000"/>
              <a:gd name="connsiteX109" fmla="*/ 152844 w 5282519"/>
              <a:gd name="connsiteY109" fmla="*/ 1589087 h 6858000"/>
              <a:gd name="connsiteX110" fmla="*/ 167960 w 5282519"/>
              <a:gd name="connsiteY110" fmla="*/ 1544637 h 6858000"/>
              <a:gd name="connsiteX111" fmla="*/ 178038 w 5282519"/>
              <a:gd name="connsiteY111" fmla="*/ 1492250 h 6858000"/>
              <a:gd name="connsiteX112" fmla="*/ 188115 w 5282519"/>
              <a:gd name="connsiteY112" fmla="*/ 1431925 h 6858000"/>
              <a:gd name="connsiteX113" fmla="*/ 189795 w 5282519"/>
              <a:gd name="connsiteY113" fmla="*/ 1363662 h 6858000"/>
              <a:gd name="connsiteX114" fmla="*/ 188115 w 5282519"/>
              <a:gd name="connsiteY114" fmla="*/ 1295400 h 6858000"/>
              <a:gd name="connsiteX115" fmla="*/ 178038 w 5282519"/>
              <a:gd name="connsiteY115" fmla="*/ 1235075 h 6858000"/>
              <a:gd name="connsiteX116" fmla="*/ 167960 w 5282519"/>
              <a:gd name="connsiteY116" fmla="*/ 1182687 h 6858000"/>
              <a:gd name="connsiteX117" fmla="*/ 152844 w 5282519"/>
              <a:gd name="connsiteY117" fmla="*/ 1136650 h 6858000"/>
              <a:gd name="connsiteX118" fmla="*/ 134368 w 5282519"/>
              <a:gd name="connsiteY118" fmla="*/ 1095375 h 6858000"/>
              <a:gd name="connsiteX119" fmla="*/ 115893 w 5282519"/>
              <a:gd name="connsiteY119" fmla="*/ 1055687 h 6858000"/>
              <a:gd name="connsiteX120" fmla="*/ 95738 w 5282519"/>
              <a:gd name="connsiteY120" fmla="*/ 1017587 h 6858000"/>
              <a:gd name="connsiteX121" fmla="*/ 75583 w 5282519"/>
              <a:gd name="connsiteY121" fmla="*/ 981075 h 6858000"/>
              <a:gd name="connsiteX122" fmla="*/ 55427 w 5282519"/>
              <a:gd name="connsiteY122" fmla="*/ 942975 h 6858000"/>
              <a:gd name="connsiteX123" fmla="*/ 38632 w 5282519"/>
              <a:gd name="connsiteY123" fmla="*/ 901700 h 6858000"/>
              <a:gd name="connsiteX124" fmla="*/ 23515 w 5282519"/>
              <a:gd name="connsiteY124" fmla="*/ 854075 h 6858000"/>
              <a:gd name="connsiteX125" fmla="*/ 11758 w 5282519"/>
              <a:gd name="connsiteY125" fmla="*/ 801687 h 6858000"/>
              <a:gd name="connsiteX126" fmla="*/ 3359 w 5282519"/>
              <a:gd name="connsiteY126" fmla="*/ 744537 h 6858000"/>
              <a:gd name="connsiteX127" fmla="*/ 0 w 5282519"/>
              <a:gd name="connsiteY127" fmla="*/ 673100 h 6858000"/>
              <a:gd name="connsiteX128" fmla="*/ 3359 w 5282519"/>
              <a:gd name="connsiteY128" fmla="*/ 606425 h 6858000"/>
              <a:gd name="connsiteX129" fmla="*/ 11758 w 5282519"/>
              <a:gd name="connsiteY129" fmla="*/ 546100 h 6858000"/>
              <a:gd name="connsiteX130" fmla="*/ 23515 w 5282519"/>
              <a:gd name="connsiteY130" fmla="*/ 496887 h 6858000"/>
              <a:gd name="connsiteX131" fmla="*/ 38632 w 5282519"/>
              <a:gd name="connsiteY131" fmla="*/ 450850 h 6858000"/>
              <a:gd name="connsiteX132" fmla="*/ 55427 w 5282519"/>
              <a:gd name="connsiteY132" fmla="*/ 409575 h 6858000"/>
              <a:gd name="connsiteX133" fmla="*/ 73903 w 5282519"/>
              <a:gd name="connsiteY133" fmla="*/ 369887 h 6858000"/>
              <a:gd name="connsiteX134" fmla="*/ 92379 w 5282519"/>
              <a:gd name="connsiteY134" fmla="*/ 334962 h 6858000"/>
              <a:gd name="connsiteX135" fmla="*/ 112534 w 5282519"/>
              <a:gd name="connsiteY135" fmla="*/ 296862 h 6858000"/>
              <a:gd name="connsiteX136" fmla="*/ 132689 w 5282519"/>
              <a:gd name="connsiteY136" fmla="*/ 260350 h 6858000"/>
              <a:gd name="connsiteX137" fmla="*/ 149485 w 5282519"/>
              <a:gd name="connsiteY137" fmla="*/ 217487 h 6858000"/>
              <a:gd name="connsiteX138" fmla="*/ 166281 w 5282519"/>
              <a:gd name="connsiteY138" fmla="*/ 174625 h 6858000"/>
              <a:gd name="connsiteX139" fmla="*/ 176358 w 5282519"/>
              <a:gd name="connsiteY139" fmla="*/ 122237 h 6858000"/>
              <a:gd name="connsiteX140" fmla="*/ 184756 w 5282519"/>
              <a:gd name="connsiteY140" fmla="*/ 6667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5282519" h="6858000">
                <a:moveTo>
                  <a:pt x="189795" y="0"/>
                </a:moveTo>
                <a:lnTo>
                  <a:pt x="5282519" y="0"/>
                </a:lnTo>
                <a:lnTo>
                  <a:pt x="5282519" y="6858000"/>
                </a:lnTo>
                <a:lnTo>
                  <a:pt x="189795" y="6858000"/>
                </a:lnTo>
                <a:lnTo>
                  <a:pt x="184756" y="6791325"/>
                </a:lnTo>
                <a:lnTo>
                  <a:pt x="176358" y="6735762"/>
                </a:lnTo>
                <a:lnTo>
                  <a:pt x="166281" y="6683375"/>
                </a:lnTo>
                <a:lnTo>
                  <a:pt x="149485" y="6640512"/>
                </a:lnTo>
                <a:lnTo>
                  <a:pt x="132689" y="6597650"/>
                </a:lnTo>
                <a:lnTo>
                  <a:pt x="112534" y="6561137"/>
                </a:lnTo>
                <a:lnTo>
                  <a:pt x="92379" y="6523037"/>
                </a:lnTo>
                <a:lnTo>
                  <a:pt x="73903" y="6488112"/>
                </a:lnTo>
                <a:lnTo>
                  <a:pt x="55427" y="6448425"/>
                </a:lnTo>
                <a:lnTo>
                  <a:pt x="38632" y="6407150"/>
                </a:lnTo>
                <a:lnTo>
                  <a:pt x="23515" y="6361112"/>
                </a:lnTo>
                <a:lnTo>
                  <a:pt x="11758" y="6311900"/>
                </a:lnTo>
                <a:lnTo>
                  <a:pt x="3359" y="6251575"/>
                </a:lnTo>
                <a:lnTo>
                  <a:pt x="0" y="6183312"/>
                </a:lnTo>
                <a:lnTo>
                  <a:pt x="3359" y="6113462"/>
                </a:lnTo>
                <a:lnTo>
                  <a:pt x="11758" y="6056312"/>
                </a:lnTo>
                <a:lnTo>
                  <a:pt x="23515" y="6003925"/>
                </a:lnTo>
                <a:lnTo>
                  <a:pt x="38632" y="5956300"/>
                </a:lnTo>
                <a:lnTo>
                  <a:pt x="55427" y="5915025"/>
                </a:lnTo>
                <a:lnTo>
                  <a:pt x="75583" y="5876925"/>
                </a:lnTo>
                <a:lnTo>
                  <a:pt x="95738" y="5840412"/>
                </a:lnTo>
                <a:lnTo>
                  <a:pt x="115893" y="5802312"/>
                </a:lnTo>
                <a:lnTo>
                  <a:pt x="134368" y="5762625"/>
                </a:lnTo>
                <a:lnTo>
                  <a:pt x="152844" y="5721350"/>
                </a:lnTo>
                <a:lnTo>
                  <a:pt x="167960" y="5675312"/>
                </a:lnTo>
                <a:lnTo>
                  <a:pt x="178038" y="5622925"/>
                </a:lnTo>
                <a:lnTo>
                  <a:pt x="188115" y="5562600"/>
                </a:lnTo>
                <a:lnTo>
                  <a:pt x="189795" y="5494337"/>
                </a:lnTo>
                <a:lnTo>
                  <a:pt x="188115" y="5426075"/>
                </a:lnTo>
                <a:lnTo>
                  <a:pt x="178038" y="5365750"/>
                </a:lnTo>
                <a:lnTo>
                  <a:pt x="167960" y="5313362"/>
                </a:lnTo>
                <a:lnTo>
                  <a:pt x="152844" y="5268912"/>
                </a:lnTo>
                <a:lnTo>
                  <a:pt x="134368" y="5226050"/>
                </a:lnTo>
                <a:lnTo>
                  <a:pt x="115893" y="5186362"/>
                </a:lnTo>
                <a:lnTo>
                  <a:pt x="95738" y="5149850"/>
                </a:lnTo>
                <a:lnTo>
                  <a:pt x="75583" y="5114925"/>
                </a:lnTo>
                <a:lnTo>
                  <a:pt x="55427" y="5075237"/>
                </a:lnTo>
                <a:lnTo>
                  <a:pt x="38632" y="5033962"/>
                </a:lnTo>
                <a:lnTo>
                  <a:pt x="23515" y="4987925"/>
                </a:lnTo>
                <a:lnTo>
                  <a:pt x="11758" y="4935537"/>
                </a:lnTo>
                <a:lnTo>
                  <a:pt x="3359" y="4875212"/>
                </a:lnTo>
                <a:lnTo>
                  <a:pt x="0" y="4806950"/>
                </a:lnTo>
                <a:lnTo>
                  <a:pt x="3359" y="4738687"/>
                </a:lnTo>
                <a:lnTo>
                  <a:pt x="11758" y="4678362"/>
                </a:lnTo>
                <a:lnTo>
                  <a:pt x="23515" y="4625975"/>
                </a:lnTo>
                <a:lnTo>
                  <a:pt x="38632" y="4579937"/>
                </a:lnTo>
                <a:lnTo>
                  <a:pt x="55427" y="4537075"/>
                </a:lnTo>
                <a:lnTo>
                  <a:pt x="75583" y="4498975"/>
                </a:lnTo>
                <a:lnTo>
                  <a:pt x="115893" y="4424362"/>
                </a:lnTo>
                <a:lnTo>
                  <a:pt x="134368" y="4386262"/>
                </a:lnTo>
                <a:lnTo>
                  <a:pt x="152844" y="4343400"/>
                </a:lnTo>
                <a:lnTo>
                  <a:pt x="167960" y="4297362"/>
                </a:lnTo>
                <a:lnTo>
                  <a:pt x="178038" y="4244975"/>
                </a:lnTo>
                <a:lnTo>
                  <a:pt x="188115" y="4186237"/>
                </a:lnTo>
                <a:lnTo>
                  <a:pt x="189795" y="4116387"/>
                </a:lnTo>
                <a:lnTo>
                  <a:pt x="188115" y="4048125"/>
                </a:lnTo>
                <a:lnTo>
                  <a:pt x="178038" y="3987800"/>
                </a:lnTo>
                <a:lnTo>
                  <a:pt x="167960" y="3935412"/>
                </a:lnTo>
                <a:lnTo>
                  <a:pt x="152844" y="3890962"/>
                </a:lnTo>
                <a:lnTo>
                  <a:pt x="134368" y="3848100"/>
                </a:lnTo>
                <a:lnTo>
                  <a:pt x="115893" y="3811587"/>
                </a:lnTo>
                <a:lnTo>
                  <a:pt x="75583" y="3736975"/>
                </a:lnTo>
                <a:lnTo>
                  <a:pt x="55427" y="3697287"/>
                </a:lnTo>
                <a:lnTo>
                  <a:pt x="38632" y="3656012"/>
                </a:lnTo>
                <a:lnTo>
                  <a:pt x="23515" y="3609975"/>
                </a:lnTo>
                <a:lnTo>
                  <a:pt x="11758" y="3557587"/>
                </a:lnTo>
                <a:lnTo>
                  <a:pt x="3359" y="3497262"/>
                </a:lnTo>
                <a:lnTo>
                  <a:pt x="0" y="3427412"/>
                </a:lnTo>
                <a:lnTo>
                  <a:pt x="3359" y="3360737"/>
                </a:lnTo>
                <a:lnTo>
                  <a:pt x="11758" y="3300412"/>
                </a:lnTo>
                <a:lnTo>
                  <a:pt x="23515" y="3248025"/>
                </a:lnTo>
                <a:lnTo>
                  <a:pt x="38632" y="3201987"/>
                </a:lnTo>
                <a:lnTo>
                  <a:pt x="55427" y="3160712"/>
                </a:lnTo>
                <a:lnTo>
                  <a:pt x="75583" y="3121025"/>
                </a:lnTo>
                <a:lnTo>
                  <a:pt x="95738" y="3084512"/>
                </a:lnTo>
                <a:lnTo>
                  <a:pt x="115893" y="3046412"/>
                </a:lnTo>
                <a:lnTo>
                  <a:pt x="134368" y="3009900"/>
                </a:lnTo>
                <a:lnTo>
                  <a:pt x="152844" y="2967037"/>
                </a:lnTo>
                <a:lnTo>
                  <a:pt x="167960" y="2922587"/>
                </a:lnTo>
                <a:lnTo>
                  <a:pt x="178038" y="2868612"/>
                </a:lnTo>
                <a:lnTo>
                  <a:pt x="188115" y="2809875"/>
                </a:lnTo>
                <a:lnTo>
                  <a:pt x="189795" y="2741612"/>
                </a:lnTo>
                <a:lnTo>
                  <a:pt x="188115" y="2671762"/>
                </a:lnTo>
                <a:lnTo>
                  <a:pt x="178038" y="2613025"/>
                </a:lnTo>
                <a:lnTo>
                  <a:pt x="167960" y="2560637"/>
                </a:lnTo>
                <a:lnTo>
                  <a:pt x="152844" y="2513012"/>
                </a:lnTo>
                <a:lnTo>
                  <a:pt x="134368" y="2471737"/>
                </a:lnTo>
                <a:lnTo>
                  <a:pt x="115893" y="2433637"/>
                </a:lnTo>
                <a:lnTo>
                  <a:pt x="95738" y="2395537"/>
                </a:lnTo>
                <a:lnTo>
                  <a:pt x="75583" y="2359025"/>
                </a:lnTo>
                <a:lnTo>
                  <a:pt x="55427" y="2319337"/>
                </a:lnTo>
                <a:lnTo>
                  <a:pt x="38632" y="2278062"/>
                </a:lnTo>
                <a:lnTo>
                  <a:pt x="23515" y="2232025"/>
                </a:lnTo>
                <a:lnTo>
                  <a:pt x="11758" y="2179637"/>
                </a:lnTo>
                <a:lnTo>
                  <a:pt x="3359" y="2119312"/>
                </a:lnTo>
                <a:lnTo>
                  <a:pt x="0" y="2051050"/>
                </a:lnTo>
                <a:lnTo>
                  <a:pt x="3359" y="1982787"/>
                </a:lnTo>
                <a:lnTo>
                  <a:pt x="11758" y="1922462"/>
                </a:lnTo>
                <a:lnTo>
                  <a:pt x="23515" y="1870075"/>
                </a:lnTo>
                <a:lnTo>
                  <a:pt x="38632" y="1824037"/>
                </a:lnTo>
                <a:lnTo>
                  <a:pt x="55427" y="1782762"/>
                </a:lnTo>
                <a:lnTo>
                  <a:pt x="75583" y="1743075"/>
                </a:lnTo>
                <a:lnTo>
                  <a:pt x="95738" y="1708150"/>
                </a:lnTo>
                <a:lnTo>
                  <a:pt x="115893" y="1671637"/>
                </a:lnTo>
                <a:lnTo>
                  <a:pt x="134368" y="1631950"/>
                </a:lnTo>
                <a:lnTo>
                  <a:pt x="152844" y="1589087"/>
                </a:lnTo>
                <a:lnTo>
                  <a:pt x="167960" y="1544637"/>
                </a:lnTo>
                <a:lnTo>
                  <a:pt x="178038" y="1492250"/>
                </a:lnTo>
                <a:lnTo>
                  <a:pt x="188115" y="1431925"/>
                </a:lnTo>
                <a:lnTo>
                  <a:pt x="189795" y="1363662"/>
                </a:lnTo>
                <a:lnTo>
                  <a:pt x="188115" y="1295400"/>
                </a:lnTo>
                <a:lnTo>
                  <a:pt x="178038" y="1235075"/>
                </a:lnTo>
                <a:lnTo>
                  <a:pt x="167960" y="1182687"/>
                </a:lnTo>
                <a:lnTo>
                  <a:pt x="152844" y="1136650"/>
                </a:lnTo>
                <a:lnTo>
                  <a:pt x="134368" y="1095375"/>
                </a:lnTo>
                <a:lnTo>
                  <a:pt x="115893" y="1055687"/>
                </a:lnTo>
                <a:lnTo>
                  <a:pt x="95738" y="1017587"/>
                </a:lnTo>
                <a:lnTo>
                  <a:pt x="75583" y="981075"/>
                </a:lnTo>
                <a:lnTo>
                  <a:pt x="55427" y="942975"/>
                </a:lnTo>
                <a:lnTo>
                  <a:pt x="38632" y="901700"/>
                </a:lnTo>
                <a:lnTo>
                  <a:pt x="23515" y="854075"/>
                </a:lnTo>
                <a:lnTo>
                  <a:pt x="11758" y="801687"/>
                </a:lnTo>
                <a:lnTo>
                  <a:pt x="3359" y="744537"/>
                </a:lnTo>
                <a:lnTo>
                  <a:pt x="0" y="673100"/>
                </a:lnTo>
                <a:lnTo>
                  <a:pt x="3359" y="606425"/>
                </a:lnTo>
                <a:lnTo>
                  <a:pt x="11758" y="546100"/>
                </a:lnTo>
                <a:lnTo>
                  <a:pt x="23515" y="496887"/>
                </a:lnTo>
                <a:lnTo>
                  <a:pt x="38632" y="450850"/>
                </a:lnTo>
                <a:lnTo>
                  <a:pt x="55427" y="409575"/>
                </a:lnTo>
                <a:lnTo>
                  <a:pt x="73903" y="369887"/>
                </a:lnTo>
                <a:lnTo>
                  <a:pt x="92379" y="334962"/>
                </a:lnTo>
                <a:lnTo>
                  <a:pt x="112534" y="296862"/>
                </a:lnTo>
                <a:lnTo>
                  <a:pt x="132689" y="260350"/>
                </a:lnTo>
                <a:lnTo>
                  <a:pt x="149485" y="217487"/>
                </a:lnTo>
                <a:lnTo>
                  <a:pt x="166281" y="174625"/>
                </a:lnTo>
                <a:lnTo>
                  <a:pt x="176358" y="122237"/>
                </a:lnTo>
                <a:lnTo>
                  <a:pt x="184756" y="6667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2052" name="Picture 2051">
            <a:extLst>
              <a:ext uri="{FF2B5EF4-FFF2-40B4-BE49-F238E27FC236}">
                <a16:creationId xmlns:a16="http://schemas.microsoft.com/office/drawing/2014/main" id="{E642BB80-E1C5-824F-8BA1-8C4E507781D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592" r="29335" b="1"/>
          <a:stretch/>
        </p:blipFill>
        <p:spPr>
          <a:xfrm>
            <a:off x="5182110" y="10"/>
            <a:ext cx="3961890" cy="6857990"/>
          </a:xfrm>
          <a:custGeom>
            <a:avLst/>
            <a:gdLst/>
            <a:ahLst/>
            <a:cxnLst/>
            <a:rect l="l" t="t" r="r" b="b"/>
            <a:pathLst>
              <a:path w="5282519" h="6858000">
                <a:moveTo>
                  <a:pt x="189795" y="0"/>
                </a:moveTo>
                <a:lnTo>
                  <a:pt x="5282519" y="0"/>
                </a:lnTo>
                <a:lnTo>
                  <a:pt x="5282519" y="6858000"/>
                </a:lnTo>
                <a:lnTo>
                  <a:pt x="189795" y="6858000"/>
                </a:lnTo>
                <a:lnTo>
                  <a:pt x="184756" y="6791325"/>
                </a:lnTo>
                <a:lnTo>
                  <a:pt x="176358" y="6735762"/>
                </a:lnTo>
                <a:lnTo>
                  <a:pt x="166281" y="6683375"/>
                </a:lnTo>
                <a:lnTo>
                  <a:pt x="149485" y="6640512"/>
                </a:lnTo>
                <a:lnTo>
                  <a:pt x="132689" y="6597650"/>
                </a:lnTo>
                <a:lnTo>
                  <a:pt x="112534" y="6561137"/>
                </a:lnTo>
                <a:lnTo>
                  <a:pt x="92379" y="6523037"/>
                </a:lnTo>
                <a:lnTo>
                  <a:pt x="73903" y="6488112"/>
                </a:lnTo>
                <a:lnTo>
                  <a:pt x="55427" y="6448425"/>
                </a:lnTo>
                <a:lnTo>
                  <a:pt x="38632" y="6407150"/>
                </a:lnTo>
                <a:lnTo>
                  <a:pt x="23515" y="6361112"/>
                </a:lnTo>
                <a:lnTo>
                  <a:pt x="11758" y="6311900"/>
                </a:lnTo>
                <a:lnTo>
                  <a:pt x="3359" y="6251575"/>
                </a:lnTo>
                <a:lnTo>
                  <a:pt x="0" y="6183312"/>
                </a:lnTo>
                <a:lnTo>
                  <a:pt x="3359" y="6113462"/>
                </a:lnTo>
                <a:lnTo>
                  <a:pt x="11758" y="6056312"/>
                </a:lnTo>
                <a:lnTo>
                  <a:pt x="23515" y="6003925"/>
                </a:lnTo>
                <a:lnTo>
                  <a:pt x="38632" y="5956300"/>
                </a:lnTo>
                <a:lnTo>
                  <a:pt x="55427" y="5915025"/>
                </a:lnTo>
                <a:lnTo>
                  <a:pt x="75583" y="5876925"/>
                </a:lnTo>
                <a:lnTo>
                  <a:pt x="95738" y="5840412"/>
                </a:lnTo>
                <a:lnTo>
                  <a:pt x="115893" y="5802312"/>
                </a:lnTo>
                <a:lnTo>
                  <a:pt x="134368" y="5762625"/>
                </a:lnTo>
                <a:lnTo>
                  <a:pt x="152844" y="5721350"/>
                </a:lnTo>
                <a:lnTo>
                  <a:pt x="167960" y="5675312"/>
                </a:lnTo>
                <a:lnTo>
                  <a:pt x="178038" y="5622925"/>
                </a:lnTo>
                <a:lnTo>
                  <a:pt x="188115" y="5562600"/>
                </a:lnTo>
                <a:lnTo>
                  <a:pt x="189795" y="5494337"/>
                </a:lnTo>
                <a:lnTo>
                  <a:pt x="188115" y="5426075"/>
                </a:lnTo>
                <a:lnTo>
                  <a:pt x="178038" y="5365750"/>
                </a:lnTo>
                <a:lnTo>
                  <a:pt x="167960" y="5313362"/>
                </a:lnTo>
                <a:lnTo>
                  <a:pt x="152844" y="5268912"/>
                </a:lnTo>
                <a:lnTo>
                  <a:pt x="134368" y="5226050"/>
                </a:lnTo>
                <a:lnTo>
                  <a:pt x="115893" y="5186362"/>
                </a:lnTo>
                <a:lnTo>
                  <a:pt x="95738" y="5149850"/>
                </a:lnTo>
                <a:lnTo>
                  <a:pt x="75583" y="5114925"/>
                </a:lnTo>
                <a:lnTo>
                  <a:pt x="55427" y="5075237"/>
                </a:lnTo>
                <a:lnTo>
                  <a:pt x="38632" y="5033962"/>
                </a:lnTo>
                <a:lnTo>
                  <a:pt x="23515" y="4987925"/>
                </a:lnTo>
                <a:lnTo>
                  <a:pt x="11758" y="4935537"/>
                </a:lnTo>
                <a:lnTo>
                  <a:pt x="3359" y="4875212"/>
                </a:lnTo>
                <a:lnTo>
                  <a:pt x="0" y="4806950"/>
                </a:lnTo>
                <a:lnTo>
                  <a:pt x="3359" y="4738687"/>
                </a:lnTo>
                <a:lnTo>
                  <a:pt x="11758" y="4678362"/>
                </a:lnTo>
                <a:lnTo>
                  <a:pt x="23515" y="4625975"/>
                </a:lnTo>
                <a:lnTo>
                  <a:pt x="38632" y="4579937"/>
                </a:lnTo>
                <a:lnTo>
                  <a:pt x="55427" y="4537075"/>
                </a:lnTo>
                <a:lnTo>
                  <a:pt x="75583" y="4498975"/>
                </a:lnTo>
                <a:lnTo>
                  <a:pt x="115893" y="4424362"/>
                </a:lnTo>
                <a:lnTo>
                  <a:pt x="134368" y="4386262"/>
                </a:lnTo>
                <a:lnTo>
                  <a:pt x="152844" y="4343400"/>
                </a:lnTo>
                <a:lnTo>
                  <a:pt x="167960" y="4297362"/>
                </a:lnTo>
                <a:lnTo>
                  <a:pt x="178038" y="4244975"/>
                </a:lnTo>
                <a:lnTo>
                  <a:pt x="188115" y="4186237"/>
                </a:lnTo>
                <a:lnTo>
                  <a:pt x="189795" y="4116387"/>
                </a:lnTo>
                <a:lnTo>
                  <a:pt x="188115" y="4048125"/>
                </a:lnTo>
                <a:lnTo>
                  <a:pt x="178038" y="3987800"/>
                </a:lnTo>
                <a:lnTo>
                  <a:pt x="167960" y="3935412"/>
                </a:lnTo>
                <a:lnTo>
                  <a:pt x="152844" y="3890962"/>
                </a:lnTo>
                <a:lnTo>
                  <a:pt x="134368" y="3848100"/>
                </a:lnTo>
                <a:lnTo>
                  <a:pt x="115893" y="3811587"/>
                </a:lnTo>
                <a:lnTo>
                  <a:pt x="75583" y="3736975"/>
                </a:lnTo>
                <a:lnTo>
                  <a:pt x="55427" y="3697287"/>
                </a:lnTo>
                <a:lnTo>
                  <a:pt x="38632" y="3656012"/>
                </a:lnTo>
                <a:lnTo>
                  <a:pt x="23515" y="3609975"/>
                </a:lnTo>
                <a:lnTo>
                  <a:pt x="11758" y="3557587"/>
                </a:lnTo>
                <a:lnTo>
                  <a:pt x="3359" y="3497262"/>
                </a:lnTo>
                <a:lnTo>
                  <a:pt x="0" y="3427412"/>
                </a:lnTo>
                <a:lnTo>
                  <a:pt x="3359" y="3360737"/>
                </a:lnTo>
                <a:lnTo>
                  <a:pt x="11758" y="3300412"/>
                </a:lnTo>
                <a:lnTo>
                  <a:pt x="23515" y="3248025"/>
                </a:lnTo>
                <a:lnTo>
                  <a:pt x="38632" y="3201987"/>
                </a:lnTo>
                <a:lnTo>
                  <a:pt x="55427" y="3160712"/>
                </a:lnTo>
                <a:lnTo>
                  <a:pt x="75583" y="3121025"/>
                </a:lnTo>
                <a:lnTo>
                  <a:pt x="95738" y="3084512"/>
                </a:lnTo>
                <a:lnTo>
                  <a:pt x="115893" y="3046412"/>
                </a:lnTo>
                <a:lnTo>
                  <a:pt x="134368" y="3009900"/>
                </a:lnTo>
                <a:lnTo>
                  <a:pt x="152844" y="2967037"/>
                </a:lnTo>
                <a:lnTo>
                  <a:pt x="167960" y="2922587"/>
                </a:lnTo>
                <a:lnTo>
                  <a:pt x="178038" y="2868612"/>
                </a:lnTo>
                <a:lnTo>
                  <a:pt x="188115" y="2809875"/>
                </a:lnTo>
                <a:lnTo>
                  <a:pt x="189795" y="2741612"/>
                </a:lnTo>
                <a:lnTo>
                  <a:pt x="188115" y="2671762"/>
                </a:lnTo>
                <a:lnTo>
                  <a:pt x="178038" y="2613025"/>
                </a:lnTo>
                <a:lnTo>
                  <a:pt x="167960" y="2560637"/>
                </a:lnTo>
                <a:lnTo>
                  <a:pt x="152844" y="2513012"/>
                </a:lnTo>
                <a:lnTo>
                  <a:pt x="134368" y="2471737"/>
                </a:lnTo>
                <a:lnTo>
                  <a:pt x="115893" y="2433637"/>
                </a:lnTo>
                <a:lnTo>
                  <a:pt x="95738" y="2395537"/>
                </a:lnTo>
                <a:lnTo>
                  <a:pt x="75583" y="2359025"/>
                </a:lnTo>
                <a:lnTo>
                  <a:pt x="55427" y="2319337"/>
                </a:lnTo>
                <a:lnTo>
                  <a:pt x="38632" y="2278062"/>
                </a:lnTo>
                <a:lnTo>
                  <a:pt x="23515" y="2232025"/>
                </a:lnTo>
                <a:lnTo>
                  <a:pt x="11758" y="2179637"/>
                </a:lnTo>
                <a:lnTo>
                  <a:pt x="3359" y="2119312"/>
                </a:lnTo>
                <a:lnTo>
                  <a:pt x="0" y="2051050"/>
                </a:lnTo>
                <a:lnTo>
                  <a:pt x="3359" y="1982787"/>
                </a:lnTo>
                <a:lnTo>
                  <a:pt x="11758" y="1922462"/>
                </a:lnTo>
                <a:lnTo>
                  <a:pt x="23515" y="1870075"/>
                </a:lnTo>
                <a:lnTo>
                  <a:pt x="38632" y="1824037"/>
                </a:lnTo>
                <a:lnTo>
                  <a:pt x="55427" y="1782762"/>
                </a:lnTo>
                <a:lnTo>
                  <a:pt x="75583" y="1743075"/>
                </a:lnTo>
                <a:lnTo>
                  <a:pt x="95738" y="1708150"/>
                </a:lnTo>
                <a:lnTo>
                  <a:pt x="115893" y="1671637"/>
                </a:lnTo>
                <a:lnTo>
                  <a:pt x="134368" y="1631950"/>
                </a:lnTo>
                <a:lnTo>
                  <a:pt x="152844" y="1589087"/>
                </a:lnTo>
                <a:lnTo>
                  <a:pt x="167960" y="1544637"/>
                </a:lnTo>
                <a:lnTo>
                  <a:pt x="178038" y="1492250"/>
                </a:lnTo>
                <a:lnTo>
                  <a:pt x="188115" y="1431925"/>
                </a:lnTo>
                <a:lnTo>
                  <a:pt x="189795" y="1363662"/>
                </a:lnTo>
                <a:lnTo>
                  <a:pt x="188115" y="1295400"/>
                </a:lnTo>
                <a:lnTo>
                  <a:pt x="178038" y="1235075"/>
                </a:lnTo>
                <a:lnTo>
                  <a:pt x="167960" y="1182687"/>
                </a:lnTo>
                <a:lnTo>
                  <a:pt x="152844" y="1136650"/>
                </a:lnTo>
                <a:lnTo>
                  <a:pt x="134368" y="1095375"/>
                </a:lnTo>
                <a:lnTo>
                  <a:pt x="115893" y="1055687"/>
                </a:lnTo>
                <a:lnTo>
                  <a:pt x="95738" y="1017587"/>
                </a:lnTo>
                <a:lnTo>
                  <a:pt x="75583" y="981075"/>
                </a:lnTo>
                <a:lnTo>
                  <a:pt x="55427" y="942975"/>
                </a:lnTo>
                <a:lnTo>
                  <a:pt x="38632" y="901700"/>
                </a:lnTo>
                <a:lnTo>
                  <a:pt x="23515" y="854075"/>
                </a:lnTo>
                <a:lnTo>
                  <a:pt x="11758" y="801687"/>
                </a:lnTo>
                <a:lnTo>
                  <a:pt x="3359" y="744537"/>
                </a:lnTo>
                <a:lnTo>
                  <a:pt x="0" y="673100"/>
                </a:lnTo>
                <a:lnTo>
                  <a:pt x="3359" y="606425"/>
                </a:lnTo>
                <a:lnTo>
                  <a:pt x="11758" y="546100"/>
                </a:lnTo>
                <a:lnTo>
                  <a:pt x="23515" y="496887"/>
                </a:lnTo>
                <a:lnTo>
                  <a:pt x="38632" y="450850"/>
                </a:lnTo>
                <a:lnTo>
                  <a:pt x="55427" y="409575"/>
                </a:lnTo>
                <a:lnTo>
                  <a:pt x="73903" y="369887"/>
                </a:lnTo>
                <a:lnTo>
                  <a:pt x="92379" y="334962"/>
                </a:lnTo>
                <a:lnTo>
                  <a:pt x="112534" y="296862"/>
                </a:lnTo>
                <a:lnTo>
                  <a:pt x="132689" y="260350"/>
                </a:lnTo>
                <a:lnTo>
                  <a:pt x="149485" y="217487"/>
                </a:lnTo>
                <a:lnTo>
                  <a:pt x="166281" y="174625"/>
                </a:lnTo>
                <a:lnTo>
                  <a:pt x="176358" y="122237"/>
                </a:lnTo>
                <a:lnTo>
                  <a:pt x="184756" y="66675"/>
                </a:lnTo>
                <a:close/>
              </a:path>
            </a:pathLst>
          </a:cu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296" name="Rectangle 1229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>
            <a:extLst>
              <a:ext uri="{FF2B5EF4-FFF2-40B4-BE49-F238E27FC236}">
                <a16:creationId xmlns:a16="http://schemas.microsoft.com/office/drawing/2014/main" id="{42AAE4E4-16DF-5894-2E34-3B226689B5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MySQL</a:t>
            </a:r>
          </a:p>
        </p:txBody>
      </p:sp>
      <p:sp>
        <p:nvSpPr>
          <p:cNvPr id="12298" name="Freeform: Shape 1229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2300" name="Rectangle 1229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21C2760-01E9-8E02-48B1-8EFDA6CC867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A svéd MySQL AB terméke. A legismertebb nyílt forráskódú RDBMS.</a:t>
            </a:r>
          </a:p>
          <a:p>
            <a:pPr eaLnBrk="1" hangingPunct="1"/>
            <a:r>
              <a:rPr lang="hu-HU" altLang="hu-HU"/>
              <a:t>1995-ben indul, majd windows változat 1998-ban jelenik meg.</a:t>
            </a:r>
          </a:p>
          <a:p>
            <a:pPr eaLnBrk="1" hangingPunct="1"/>
            <a:r>
              <a:rPr lang="hu-HU" altLang="hu-HU"/>
              <a:t>ANSI SQL 99 (legújabb változata)</a:t>
            </a:r>
          </a:p>
          <a:p>
            <a:pPr eaLnBrk="1" hangingPunct="1"/>
            <a:r>
              <a:rPr lang="hu-HU" altLang="hu-HU"/>
              <a:t>MySql 5.1 új lehetőségek:</a:t>
            </a:r>
          </a:p>
          <a:p>
            <a:pPr lvl="1" eaLnBrk="1" hangingPunct="1"/>
            <a:r>
              <a:rPr lang="hu-HU" altLang="hu-HU"/>
              <a:t>Particionálás</a:t>
            </a:r>
          </a:p>
          <a:p>
            <a:pPr lvl="1" eaLnBrk="1" hangingPunct="1"/>
            <a:r>
              <a:rPr lang="hu-HU" altLang="hu-HU"/>
              <a:t>XML függvények</a:t>
            </a:r>
          </a:p>
          <a:p>
            <a:pPr eaLnBrk="1" hangingPunct="1"/>
            <a:r>
              <a:rPr lang="hu-HU" altLang="hu-HU"/>
              <a:t>24/7 support, 30 perces válaszidővel.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320" name="Rectangle 13319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4" name="Cím 1">
            <a:extLst>
              <a:ext uri="{FF2B5EF4-FFF2-40B4-BE49-F238E27FC236}">
                <a16:creationId xmlns:a16="http://schemas.microsoft.com/office/drawing/2014/main" id="{090E8075-EE26-2717-1F36-7528E18591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/>
            <a:r>
              <a:rPr lang="hu-HU" altLang="hu-HU" sz="3800"/>
              <a:t>MySQL</a:t>
            </a:r>
          </a:p>
        </p:txBody>
      </p:sp>
      <p:sp>
        <p:nvSpPr>
          <p:cNvPr id="13322" name="Freeform: Shape 13321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3324" name="Rectangle 13323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3315" name="Tartalom helye 2">
            <a:extLst>
              <a:ext uri="{FF2B5EF4-FFF2-40B4-BE49-F238E27FC236}">
                <a16:creationId xmlns:a16="http://schemas.microsoft.com/office/drawing/2014/main" id="{9DFE6523-5427-BF50-8812-A3C236EF3B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 lnSpcReduction="10000"/>
          </a:bodyPr>
          <a:lstStyle/>
          <a:p>
            <a:r>
              <a:rPr lang="hu-HU" altLang="hu-HU" dirty="0" err="1"/>
              <a:t>InnoDB</a:t>
            </a:r>
            <a:endParaRPr lang="hu-HU" altLang="hu-HU" dirty="0"/>
          </a:p>
          <a:p>
            <a:pPr lvl="1"/>
            <a:r>
              <a:rPr lang="hu-HU" altLang="hu-HU" dirty="0" err="1"/>
              <a:t>Tranzakcionális</a:t>
            </a:r>
            <a:r>
              <a:rPr lang="hu-HU" altLang="hu-HU" dirty="0"/>
              <a:t> (</a:t>
            </a:r>
            <a:r>
              <a:rPr lang="hu-HU" altLang="hu-HU" dirty="0" err="1"/>
              <a:t>commit</a:t>
            </a:r>
            <a:r>
              <a:rPr lang="hu-HU" altLang="hu-HU" dirty="0"/>
              <a:t>, rollback lehetőségek)</a:t>
            </a:r>
          </a:p>
          <a:p>
            <a:pPr lvl="1"/>
            <a:r>
              <a:rPr lang="hu-HU" altLang="hu-HU" dirty="0" err="1"/>
              <a:t>Row</a:t>
            </a:r>
            <a:r>
              <a:rPr lang="hu-HU" altLang="hu-HU" dirty="0"/>
              <a:t> </a:t>
            </a:r>
            <a:r>
              <a:rPr lang="hu-HU" altLang="hu-HU" dirty="0" err="1"/>
              <a:t>lock</a:t>
            </a:r>
            <a:r>
              <a:rPr lang="hu-HU" altLang="hu-HU" dirty="0"/>
              <a:t> (sor szintű zárolás párhuzamos </a:t>
            </a:r>
            <a:r>
              <a:rPr lang="hu-HU" altLang="hu-HU" dirty="0" err="1"/>
              <a:t>hozzűférés</a:t>
            </a:r>
            <a:r>
              <a:rPr lang="hu-HU" altLang="hu-HU" dirty="0"/>
              <a:t> esetén)</a:t>
            </a:r>
          </a:p>
          <a:p>
            <a:pPr lvl="1"/>
            <a:r>
              <a:rPr lang="hu-HU" altLang="hu-HU" dirty="0"/>
              <a:t>Külső kulcsok támogatása</a:t>
            </a:r>
          </a:p>
          <a:p>
            <a:r>
              <a:rPr lang="hu-HU" altLang="hu-HU" dirty="0" err="1"/>
              <a:t>MyISAM</a:t>
            </a:r>
            <a:endParaRPr lang="hu-HU" altLang="hu-HU" dirty="0"/>
          </a:p>
          <a:p>
            <a:pPr lvl="1"/>
            <a:r>
              <a:rPr lang="hu-HU" altLang="hu-HU" dirty="0"/>
              <a:t>Nem </a:t>
            </a:r>
            <a:r>
              <a:rPr lang="hu-HU" altLang="hu-HU" dirty="0" err="1"/>
              <a:t>tranzakcionális</a:t>
            </a:r>
            <a:endParaRPr lang="hu-HU" altLang="hu-HU" dirty="0"/>
          </a:p>
          <a:p>
            <a:pPr lvl="1"/>
            <a:r>
              <a:rPr lang="hu-HU" altLang="hu-HU" dirty="0" err="1"/>
              <a:t>Table</a:t>
            </a:r>
            <a:r>
              <a:rPr lang="hu-HU" altLang="hu-HU" dirty="0"/>
              <a:t> </a:t>
            </a:r>
            <a:r>
              <a:rPr lang="hu-HU" altLang="hu-HU" dirty="0" err="1"/>
              <a:t>lock</a:t>
            </a:r>
            <a:r>
              <a:rPr lang="hu-HU" altLang="hu-HU" dirty="0"/>
              <a:t> </a:t>
            </a:r>
            <a:r>
              <a:rPr lang="hu-HU" altLang="hu-HU" dirty="0" err="1"/>
              <a:t>mode</a:t>
            </a:r>
            <a:endParaRPr lang="hu-HU" altLang="hu-HU" dirty="0"/>
          </a:p>
          <a:p>
            <a:pPr lvl="1"/>
            <a:r>
              <a:rPr lang="hu-HU" altLang="hu-HU" dirty="0"/>
              <a:t>Nincs külső kulcs támogatás</a:t>
            </a:r>
          </a:p>
          <a:p>
            <a:pPr lvl="1"/>
            <a:r>
              <a:rPr lang="hu-HU" altLang="hu-HU" dirty="0"/>
              <a:t>Talán az egyik leggyorsabb 1 </a:t>
            </a:r>
            <a:r>
              <a:rPr lang="hu-HU" altLang="hu-HU" dirty="0" err="1"/>
              <a:t>processz</a:t>
            </a:r>
            <a:r>
              <a:rPr lang="hu-HU" altLang="hu-HU" dirty="0"/>
              <a:t> esetén.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224" name="Rectangle 9223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EB2E7B8C-4296-C499-4AA0-DD25716E4E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 dirty="0"/>
              <a:t>MSSQL</a:t>
            </a:r>
          </a:p>
        </p:txBody>
      </p:sp>
      <p:sp>
        <p:nvSpPr>
          <p:cNvPr id="9226" name="Freeform: Shape 9225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9228" name="Rectangle 9227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1A38B09-967C-650E-D82A-F2378876AE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600"/>
              <a:t>A 7.0-ás változat előtt a kód a Sybase SQL szerveréből származott. 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600"/>
              <a:t>1989-ben jelent meg először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600"/>
              <a:t>T-SQL változatot használja, ami az SQL-92 szabvány megvalósítása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600"/>
              <a:t>MSSQL szerverek egymás között TDS (Tabular Data Stream) nevű alkalmazásszintű protokollal kommunikálnak. 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600"/>
              <a:t>ODBC, JDBC, SOAP kapcsolatok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600"/>
              <a:t>Beépített OLAP támogatás (Analysis service)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600"/>
              <a:t>Üzenet rendszer támogatás (messaging system)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600"/>
              <a:t>Tükrözés és klaszterezés támogatása (automatikus failover lehetőséggel)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600"/>
              <a:t>SQL Server Express Edition – ingyenes változat létezik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600"/>
              <a:t>License: Microsoft EULA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72" name="Rectangle 11271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218F5F93-BC66-F5AE-C077-EB1AE923AB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Postgres</a:t>
            </a:r>
          </a:p>
        </p:txBody>
      </p:sp>
      <p:sp>
        <p:nvSpPr>
          <p:cNvPr id="11274" name="Freeform: Shape 11273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1276" name="Rectangle 11275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4437F4E2-1EC8-D31D-B4BD-0509188282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300" dirty="0"/>
              <a:t>Berkeley egyetemen kezdték el a fejlesztését. (</a:t>
            </a:r>
            <a:r>
              <a:rPr lang="hu-HU" altLang="hu-HU" sz="1300" dirty="0" err="1"/>
              <a:t>Ingres</a:t>
            </a:r>
            <a:r>
              <a:rPr lang="hu-HU" altLang="hu-HU" sz="1300" dirty="0"/>
              <a:t> projekt – 1986, de 95-ben adták ki)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300" dirty="0" err="1"/>
              <a:t>Postgres</a:t>
            </a:r>
            <a:r>
              <a:rPr lang="hu-HU" altLang="hu-HU" sz="1300" dirty="0"/>
              <a:t> függvények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300" dirty="0"/>
              <a:t>Indexek: 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300" dirty="0"/>
              <a:t>Expression index – függvények visszatérő értékéből is lehet indexet megadni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300" dirty="0" err="1"/>
              <a:t>Partial</a:t>
            </a:r>
            <a:r>
              <a:rPr lang="hu-HU" altLang="hu-HU" sz="1300" dirty="0"/>
              <a:t> index – részleges index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300" dirty="0"/>
              <a:t>Bitmap index </a:t>
            </a:r>
            <a:r>
              <a:rPr lang="hu-HU" altLang="hu-HU" sz="1300" dirty="0" err="1"/>
              <a:t>scan</a:t>
            </a:r>
            <a:r>
              <a:rPr lang="hu-HU" altLang="hu-HU" sz="1300" dirty="0"/>
              <a:t> – n oszlop esetén, n! számú index készíthető. Sokszor (előre) nem lehet tudni, melyek alapján érdemes indexelni.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300" dirty="0" err="1"/>
              <a:t>Triggerek</a:t>
            </a:r>
            <a:r>
              <a:rPr lang="hu-HU" altLang="hu-HU" sz="1300" dirty="0"/>
              <a:t> – szabványos </a:t>
            </a:r>
            <a:r>
              <a:rPr lang="hu-HU" altLang="hu-HU" sz="1300" dirty="0" err="1"/>
              <a:t>triggerek</a:t>
            </a:r>
            <a:endParaRPr lang="hu-HU" altLang="hu-HU" sz="1300" dirty="0"/>
          </a:p>
          <a:p>
            <a:pPr eaLnBrk="1" hangingPunct="1">
              <a:lnSpc>
                <a:spcPct val="100000"/>
              </a:lnSpc>
            </a:pPr>
            <a:r>
              <a:rPr lang="hu-HU" altLang="hu-HU" sz="1300" dirty="0"/>
              <a:t>MVCC – multi version </a:t>
            </a:r>
            <a:r>
              <a:rPr lang="hu-HU" altLang="hu-HU" sz="1300" dirty="0" err="1"/>
              <a:t>concurrency</a:t>
            </a:r>
            <a:r>
              <a:rPr lang="hu-HU" altLang="hu-HU" sz="1300" dirty="0"/>
              <a:t> </a:t>
            </a:r>
            <a:r>
              <a:rPr lang="hu-HU" altLang="hu-HU" sz="1300" dirty="0" err="1"/>
              <a:t>control</a:t>
            </a:r>
            <a:r>
              <a:rPr lang="hu-HU" altLang="hu-HU" sz="1300" dirty="0"/>
              <a:t> – felhasználó szinten lehet </a:t>
            </a:r>
            <a:r>
              <a:rPr lang="hu-HU" altLang="hu-HU" sz="1300" dirty="0" err="1"/>
              <a:t>snapshotokat</a:t>
            </a:r>
            <a:r>
              <a:rPr lang="hu-HU" altLang="hu-HU" sz="1300" dirty="0"/>
              <a:t> készíteni a DB-ről. A felhasználó változtatásait elfedi egy másik elől. READ-LOCK kiküszöbölésére.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300" dirty="0" err="1"/>
              <a:t>Inheritance</a:t>
            </a:r>
            <a:r>
              <a:rPr lang="hu-HU" altLang="hu-HU" sz="1300" dirty="0"/>
              <a:t> – a táblák örökölhetik más táblák tulajdonságait. </a:t>
            </a:r>
            <a:r>
              <a:rPr lang="hu-HU" altLang="hu-HU" sz="1300" dirty="0" err="1"/>
              <a:t>Entity</a:t>
            </a:r>
            <a:r>
              <a:rPr lang="hu-HU" altLang="hu-HU" sz="1300" dirty="0"/>
              <a:t> </a:t>
            </a:r>
            <a:r>
              <a:rPr lang="hu-HU" altLang="hu-HU" sz="1300" dirty="0" err="1"/>
              <a:t>Relationship</a:t>
            </a:r>
            <a:r>
              <a:rPr lang="hu-HU" altLang="hu-HU" sz="1300" dirty="0"/>
              <a:t> Diagram (ERD) közvetlenül ábrázolható </a:t>
            </a:r>
            <a:r>
              <a:rPr lang="hu-HU" altLang="hu-HU" sz="1300" dirty="0" err="1"/>
              <a:t>Postgres</a:t>
            </a:r>
            <a:r>
              <a:rPr lang="hu-HU" altLang="hu-HU" sz="1300" dirty="0"/>
              <a:t> DB- vel.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4A15231-13D6-E341-D04F-70BDB7D5A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err="1"/>
              <a:t>Postgres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F82DC020-EA63-6F90-3A19-CC669164A1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3648" y="2286002"/>
            <a:ext cx="6480720" cy="3663278"/>
          </a:xfr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/>
              <a:t>-- </a:t>
            </a:r>
            <a:r>
              <a:rPr lang="en-US" dirty="0" err="1"/>
              <a:t>Függvény</a:t>
            </a:r>
            <a:r>
              <a:rPr lang="en-US" dirty="0"/>
              <a:t> </a:t>
            </a:r>
            <a:r>
              <a:rPr lang="en-US" dirty="0" err="1"/>
              <a:t>létrehozása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CREATE OR REPLACE FUNCTION </a:t>
            </a:r>
            <a:r>
              <a:rPr lang="en-US" dirty="0" err="1"/>
              <a:t>add_numbers</a:t>
            </a:r>
            <a:r>
              <a:rPr lang="en-US" dirty="0"/>
              <a:t>(a INT, b INT)</a:t>
            </a:r>
          </a:p>
          <a:p>
            <a:pPr marL="0" indent="0">
              <a:buNone/>
            </a:pPr>
            <a:r>
              <a:rPr lang="en-US" dirty="0"/>
              <a:t>RETURNS INT AS $$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en-US" dirty="0"/>
              <a:t>    RETURN a + b;</a:t>
            </a:r>
          </a:p>
          <a:p>
            <a:pPr marL="0" indent="0">
              <a:buNone/>
            </a:pPr>
            <a:r>
              <a:rPr lang="en-US" dirty="0"/>
              <a:t>END;</a:t>
            </a:r>
          </a:p>
          <a:p>
            <a:pPr marL="0" indent="0">
              <a:buNone/>
            </a:pPr>
            <a:r>
              <a:rPr lang="en-US" dirty="0"/>
              <a:t>$$ LANGUAGE </a:t>
            </a:r>
            <a:r>
              <a:rPr lang="en-US" dirty="0" err="1"/>
              <a:t>plpgsql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-- </a:t>
            </a:r>
            <a:r>
              <a:rPr lang="en-US" dirty="0" err="1"/>
              <a:t>Függvény</a:t>
            </a:r>
            <a:r>
              <a:rPr lang="en-US" dirty="0"/>
              <a:t> </a:t>
            </a:r>
            <a:r>
              <a:rPr lang="en-US" dirty="0" err="1"/>
              <a:t>hívása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SELECT </a:t>
            </a:r>
            <a:r>
              <a:rPr lang="en-US" dirty="0" err="1"/>
              <a:t>add_numbers</a:t>
            </a:r>
            <a:r>
              <a:rPr lang="en-US" dirty="0"/>
              <a:t>(5, 3);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78592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42ED1FE-BDD5-875B-88F7-60D748B0E8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err="1"/>
              <a:t>postgres</a:t>
            </a:r>
            <a:endParaRPr lang="hu-HU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C122DC32-0797-B6FC-6D28-B7934827D856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-- </a:t>
            </a:r>
            <a:r>
              <a:rPr lang="en-US" dirty="0" err="1"/>
              <a:t>Függvény</a:t>
            </a:r>
            <a:r>
              <a:rPr lang="en-US" dirty="0"/>
              <a:t> </a:t>
            </a:r>
            <a:r>
              <a:rPr lang="en-US" dirty="0" err="1"/>
              <a:t>létrehozása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CREATE OR REPLACE FUNCTION </a:t>
            </a:r>
            <a:r>
              <a:rPr lang="en-US" dirty="0" err="1"/>
              <a:t>get_younger_users</a:t>
            </a:r>
            <a:r>
              <a:rPr lang="en-US" dirty="0"/>
              <a:t>(</a:t>
            </a:r>
            <a:r>
              <a:rPr lang="en-US" dirty="0" err="1"/>
              <a:t>age_threshold</a:t>
            </a:r>
            <a:r>
              <a:rPr lang="en-US" dirty="0"/>
              <a:t> INT)</a:t>
            </a:r>
          </a:p>
          <a:p>
            <a:pPr marL="0" indent="0">
              <a:buNone/>
            </a:pPr>
            <a:r>
              <a:rPr lang="en-US" dirty="0"/>
              <a:t>RETURNS TABLE (username TEXT, age INT) AS $$</a:t>
            </a:r>
          </a:p>
          <a:p>
            <a:pPr marL="0" indent="0">
              <a:buNone/>
            </a:pPr>
            <a:r>
              <a:rPr lang="en-US" dirty="0"/>
              <a:t>BEGIN</a:t>
            </a:r>
          </a:p>
          <a:p>
            <a:pPr marL="0" indent="0">
              <a:buNone/>
            </a:pPr>
            <a:r>
              <a:rPr lang="en-US" dirty="0"/>
              <a:t>    RETURN QUERY</a:t>
            </a:r>
          </a:p>
          <a:p>
            <a:pPr marL="0" indent="0">
              <a:buNone/>
            </a:pPr>
            <a:r>
              <a:rPr lang="en-US" dirty="0"/>
              <a:t>    SELECT name, age FROM users WHERE age &lt; </a:t>
            </a:r>
            <a:r>
              <a:rPr lang="en-US" dirty="0" err="1"/>
              <a:t>age_threshold</a:t>
            </a:r>
            <a:r>
              <a:rPr lang="en-US" dirty="0"/>
              <a:t>;</a:t>
            </a:r>
          </a:p>
          <a:p>
            <a:pPr marL="0" indent="0">
              <a:buNone/>
            </a:pPr>
            <a:r>
              <a:rPr lang="en-US" dirty="0"/>
              <a:t>END;</a:t>
            </a:r>
          </a:p>
          <a:p>
            <a:pPr marL="0" indent="0">
              <a:buNone/>
            </a:pPr>
            <a:r>
              <a:rPr lang="en-US" dirty="0"/>
              <a:t>$$ LANGUAGE </a:t>
            </a:r>
            <a:r>
              <a:rPr lang="en-US" dirty="0" err="1"/>
              <a:t>plpgsql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-- </a:t>
            </a:r>
            <a:r>
              <a:rPr lang="en-US" dirty="0" err="1"/>
              <a:t>Függvény</a:t>
            </a:r>
            <a:r>
              <a:rPr lang="en-US" dirty="0"/>
              <a:t> </a:t>
            </a:r>
            <a:r>
              <a:rPr lang="en-US" dirty="0" err="1"/>
              <a:t>hívása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SELECT * FROM </a:t>
            </a:r>
            <a:r>
              <a:rPr lang="en-US" dirty="0" err="1"/>
              <a:t>get_younger_users</a:t>
            </a:r>
            <a:r>
              <a:rPr lang="en-US" dirty="0"/>
              <a:t>(30);</a:t>
            </a:r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2104659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392" name="Rectangle 16391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3BF8E569-7DBF-97CB-9A7E-00C8DD8418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SQLite</a:t>
            </a:r>
          </a:p>
        </p:txBody>
      </p:sp>
      <p:sp>
        <p:nvSpPr>
          <p:cNvPr id="16394" name="Freeform: Shape 16393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6396" name="Rectangle 16395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EC390313-0A22-F320-DF69-C00E878F02D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Ingyenes RDBMS.</a:t>
            </a:r>
          </a:p>
          <a:p>
            <a:pPr eaLnBrk="1" hangingPunct="1"/>
            <a:r>
              <a:rPr lang="hu-HU" altLang="hu-HU"/>
              <a:t>Nem fut különálló folyamatként (c könyvtár), hanem be kell integrálni az alkalmazásba.</a:t>
            </a:r>
          </a:p>
          <a:p>
            <a:pPr eaLnBrk="1" hangingPunct="1"/>
            <a:r>
              <a:rPr lang="hu-HU" altLang="hu-HU"/>
              <a:t>Gyors, mert az integráció miatt nem kell inter-process kommunikációt használni.</a:t>
            </a:r>
          </a:p>
          <a:p>
            <a:pPr eaLnBrk="1" hangingPunct="1"/>
            <a:r>
              <a:rPr lang="hu-HU" altLang="hu-HU"/>
              <a:t>A teljes DB egyetlen plattform-független file-ban tárolódik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344" name="Rectangle 14343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667A2A10-56BD-1E5E-851D-95230F1D63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HSQLDB</a:t>
            </a:r>
          </a:p>
        </p:txBody>
      </p:sp>
      <p:sp>
        <p:nvSpPr>
          <p:cNvPr id="14346" name="Freeform: Shape 14345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4348" name="Rectangle 14347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353BE763-C8FF-2C2A-3F4F-21E86BE86B0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Java DB - Hypersonic SQL </a:t>
            </a:r>
          </a:p>
          <a:p>
            <a:pPr eaLnBrk="1" hangingPunct="1"/>
            <a:r>
              <a:rPr lang="hu-HU" altLang="hu-HU"/>
              <a:t>SQL-92, SQL-99, SQL:2003</a:t>
            </a:r>
          </a:p>
          <a:p>
            <a:pPr eaLnBrk="1" hangingPunct="1"/>
            <a:r>
              <a:rPr lang="hu-HU" altLang="hu-HU"/>
              <a:t>Memóriában fut – egyike a leggyorsabb DB-knek.</a:t>
            </a:r>
          </a:p>
          <a:p>
            <a:pPr eaLnBrk="1" hangingPunct="1"/>
            <a:r>
              <a:rPr lang="hu-HU" altLang="hu-HU"/>
              <a:t>Könnyen integrálható: openoffice, installshield, installanywhere</a:t>
            </a:r>
          </a:p>
          <a:p>
            <a:pPr eaLnBrk="1" hangingPunct="1"/>
            <a:r>
              <a:rPr lang="hu-HU" altLang="hu-HU"/>
              <a:t>www.hsqldb.org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416" name="Rectangle 1741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10" name="Cím 1">
            <a:extLst>
              <a:ext uri="{FF2B5EF4-FFF2-40B4-BE49-F238E27FC236}">
                <a16:creationId xmlns:a16="http://schemas.microsoft.com/office/drawing/2014/main" id="{086AD500-C96F-D4F6-73E3-2C7CBF711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Session kezelés</a:t>
            </a:r>
          </a:p>
        </p:txBody>
      </p:sp>
      <p:sp>
        <p:nvSpPr>
          <p:cNvPr id="17418" name="Freeform: Shape 1741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7420" name="Rectangle 1741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7411" name="Tartalom helye 2">
            <a:extLst>
              <a:ext uri="{FF2B5EF4-FFF2-40B4-BE49-F238E27FC236}">
                <a16:creationId xmlns:a16="http://schemas.microsoft.com/office/drawing/2014/main" id="{0DDB1C6D-C4AC-2FD4-6FD1-41C031373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/>
              <a:t>Munkamenet (session) kezelés</a:t>
            </a:r>
          </a:p>
          <a:p>
            <a:pPr lvl="1" eaLnBrk="1" hangingPunct="1"/>
            <a:r>
              <a:rPr lang="hu-HU" altLang="hu-HU"/>
              <a:t>http protokoll kapcsolatmentes, ezért két kliens kérés nem különböztethető meg az alap szabvány szerint.</a:t>
            </a:r>
          </a:p>
          <a:p>
            <a:pPr lvl="1" eaLnBrk="1" hangingPunct="1"/>
            <a:r>
              <a:rPr lang="hu-HU" altLang="hu-HU"/>
              <a:t>Ez azért probléma, mert a web alkalmazások nem állapotnélküliek, az alkalmazásnak emlékeznie kell, pl egy „bevásárlókocsi” aktuális állapotára, a böngészés folyamata során.</a:t>
            </a:r>
          </a:p>
          <a:p>
            <a:pPr lvl="1" eaLnBrk="1" hangingPunct="1"/>
            <a:r>
              <a:rPr lang="hu-HU" altLang="hu-HU"/>
              <a:t>A problémát az oldja meg, ha az egyes kliensek azonosító számmal rendelkeznek, amelyeket a kérésekben a kiszolgáló megkap.</a:t>
            </a:r>
          </a:p>
          <a:p>
            <a:pPr lvl="1" eaLnBrk="1" hangingPunct="1"/>
            <a:endParaRPr lang="hu-HU" altLang="hu-HU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440" name="Rectangle 18439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34" name="Cím 1">
            <a:extLst>
              <a:ext uri="{FF2B5EF4-FFF2-40B4-BE49-F238E27FC236}">
                <a16:creationId xmlns:a16="http://schemas.microsoft.com/office/drawing/2014/main" id="{DDFB9784-AB7E-7A22-0281-EFC5694E1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r>
              <a:rPr lang="hu-HU" altLang="hu-HU" sz="3800" dirty="0"/>
              <a:t>HTTP Hitelesítés</a:t>
            </a:r>
          </a:p>
        </p:txBody>
      </p:sp>
      <p:sp>
        <p:nvSpPr>
          <p:cNvPr id="18442" name="Freeform: Shape 18441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8444" name="Rectangle 18443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8435" name="Tartalom helye 2">
            <a:extLst>
              <a:ext uri="{FF2B5EF4-FFF2-40B4-BE49-F238E27FC236}">
                <a16:creationId xmlns:a16="http://schemas.microsoft.com/office/drawing/2014/main" id="{F3174101-8944-9211-8DE2-21B6DD8C2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u-HU" altLang="hu-HU" sz="1300"/>
              <a:t>A belépéskor felhasználónév/jelszó párossal hitelesíti magát a felhasználó, a böngésző ezt megjegyzi és a kérésekkel újra és újra elküldi a hitelesítési információt.</a:t>
            </a:r>
          </a:p>
          <a:p>
            <a:pPr>
              <a:lnSpc>
                <a:spcPct val="100000"/>
              </a:lnSpc>
            </a:pPr>
            <a:r>
              <a:rPr lang="hu-HU" altLang="hu-HU" sz="1300"/>
              <a:t>Ha a bevásárló kocsit használja, akkor a név alapján a szerver lementheti (DB) az aktuális tartalmat. A fizetési oldalon pedig ez visszaolvasható.</a:t>
            </a:r>
          </a:p>
          <a:p>
            <a:pPr>
              <a:lnSpc>
                <a:spcPct val="100000"/>
              </a:lnSpc>
            </a:pPr>
            <a:r>
              <a:rPr lang="hu-HU" altLang="hu-HU" sz="1300"/>
              <a:t>Előnye: </a:t>
            </a:r>
          </a:p>
          <a:p>
            <a:pPr lvl="1">
              <a:lnSpc>
                <a:spcPct val="100000"/>
              </a:lnSpc>
            </a:pPr>
            <a:r>
              <a:rPr lang="hu-HU" altLang="hu-HU" sz="1300"/>
              <a:t>egyszerű megvalósíthatóság</a:t>
            </a:r>
          </a:p>
          <a:p>
            <a:pPr lvl="1">
              <a:lnSpc>
                <a:spcPct val="100000"/>
              </a:lnSpc>
            </a:pPr>
            <a:r>
              <a:rPr lang="hu-HU" altLang="hu-HU" sz="1300"/>
              <a:t>akkor is használható, ha a felhasználó különböző kliensekről csatlakozik</a:t>
            </a:r>
          </a:p>
          <a:p>
            <a:pPr>
              <a:lnSpc>
                <a:spcPct val="100000"/>
              </a:lnSpc>
            </a:pPr>
            <a:r>
              <a:rPr lang="hu-HU" altLang="hu-HU" sz="1300"/>
              <a:t>Hátrányai: </a:t>
            </a:r>
          </a:p>
          <a:p>
            <a:pPr lvl="1">
              <a:lnSpc>
                <a:spcPct val="100000"/>
              </a:lnSpc>
            </a:pPr>
            <a:r>
              <a:rPr lang="hu-HU" altLang="hu-HU" sz="1300"/>
              <a:t>Az azonosításhoz regisztráció szükséges, a jelszót valahonnan ismerni kell</a:t>
            </a:r>
          </a:p>
          <a:p>
            <a:pPr lvl="1">
              <a:lnSpc>
                <a:spcPct val="100000"/>
              </a:lnSpc>
            </a:pPr>
            <a:r>
              <a:rPr lang="hu-HU" altLang="hu-HU" sz="1300"/>
              <a:t>A HTTP alaphitelesítő eljárása nem teszi lehetővé a kijelentkezést, ki kell lépnie a böngészőből</a:t>
            </a:r>
          </a:p>
          <a:p>
            <a:pPr lvl="1">
              <a:lnSpc>
                <a:spcPct val="100000"/>
              </a:lnSpc>
            </a:pPr>
            <a:r>
              <a:rPr lang="hu-HU" altLang="hu-HU" sz="1300"/>
              <a:t>A felhasználó nem tud egynél több munkamenetet párhuzamosan létrehozni, csak különböző típusú böngésző egyidejű használatával</a:t>
            </a:r>
          </a:p>
          <a:p>
            <a:pPr lvl="1">
              <a:lnSpc>
                <a:spcPct val="100000"/>
              </a:lnSpc>
            </a:pPr>
            <a:endParaRPr lang="hu-HU" altLang="hu-HU" sz="1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80" name="Rectangle 3079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74" name="Rectangle 2">
            <a:extLst>
              <a:ext uri="{FF2B5EF4-FFF2-40B4-BE49-F238E27FC236}">
                <a16:creationId xmlns:a16="http://schemas.microsoft.com/office/drawing/2014/main" id="{4E301984-0A50-6D89-CA06-CEE0107719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Terheléselosztás (</a:t>
            </a:r>
            <a:r>
              <a:rPr lang="hu-HU" altLang="hu-HU" sz="3800" dirty="0" err="1"/>
              <a:t>Load</a:t>
            </a:r>
            <a:r>
              <a:rPr lang="hu-HU" altLang="hu-HU" sz="3800" dirty="0"/>
              <a:t> </a:t>
            </a:r>
            <a:r>
              <a:rPr lang="hu-HU" altLang="hu-HU" sz="3800" dirty="0" err="1"/>
              <a:t>balancing</a:t>
            </a:r>
            <a:r>
              <a:rPr lang="hu-HU" altLang="hu-HU" sz="3800" dirty="0"/>
              <a:t>)</a:t>
            </a:r>
          </a:p>
        </p:txBody>
      </p:sp>
      <p:sp>
        <p:nvSpPr>
          <p:cNvPr id="3082" name="Freeform: Shape 3081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3084" name="Rectangle 3083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E2DA16F-01E1-9589-04D7-044E18EEDFA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2762639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800" dirty="0"/>
              <a:t>A terheléselosztás olyan módszer, amely megkísérli elosztani a </a:t>
            </a:r>
            <a:r>
              <a:rPr lang="hu-HU" altLang="hu-HU" sz="1800" dirty="0" err="1"/>
              <a:t>kihasználtságot</a:t>
            </a:r>
            <a:r>
              <a:rPr lang="hu-HU" altLang="hu-HU" sz="1800" dirty="0"/>
              <a:t> számítógépek, folyamatok, merevlemezek között az optimális kihasználtság és a számítási kapacitás növelése érdekében.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800" dirty="0"/>
              <a:t>A terheléselosztó rendelkezik egy virtuális kiszolgálóval (IP és port). A virtuális szerver, fizikailag létező szolgáltatásokhoz kapcsolódik.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800" dirty="0"/>
              <a:t>Támogatott szolgáltatások: HTTP, FTP, SSL, DNS stb.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800" dirty="0"/>
              <a:t>A szolgáltatás kiesése esetén, a terheléselosztó a maradék erőforrásból gazdálkodik vagy előre konfigurálható módon jelzi a hibát. (</a:t>
            </a:r>
            <a:r>
              <a:rPr lang="hu-HU" altLang="hu-HU" sz="1800" dirty="0" err="1"/>
              <a:t>redirecting</a:t>
            </a:r>
            <a:r>
              <a:rPr lang="hu-HU" altLang="hu-HU" sz="1800" dirty="0"/>
              <a:t> URL)</a:t>
            </a:r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A5DD2AF7-D180-39F1-2BCB-F472C4C6E1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5" y="4941168"/>
            <a:ext cx="4392487" cy="1780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464" name="Rectangle 19463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58" name="Cím 1">
            <a:extLst>
              <a:ext uri="{FF2B5EF4-FFF2-40B4-BE49-F238E27FC236}">
                <a16:creationId xmlns:a16="http://schemas.microsoft.com/office/drawing/2014/main" id="{E637AC79-5571-02A5-6A54-344C847B7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r>
              <a:rPr lang="hu-HU" altLang="hu-HU" sz="3800" dirty="0"/>
              <a:t>Rejtett űrlapmezők</a:t>
            </a:r>
          </a:p>
        </p:txBody>
      </p:sp>
      <p:sp>
        <p:nvSpPr>
          <p:cNvPr id="19466" name="Freeform: Shape 19465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9468" name="Rectangle 19467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9459" name="Tartalom helye 2">
            <a:extLst>
              <a:ext uri="{FF2B5EF4-FFF2-40B4-BE49-F238E27FC236}">
                <a16:creationId xmlns:a16="http://schemas.microsoft.com/office/drawing/2014/main" id="{DCA64367-F7EB-D8BB-2E9C-44906C5A5D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u-HU" altLang="hu-HU" sz="1500"/>
              <a:t>A név nélküli menetkövetés egyszerű módszere a rejtett input mezők alkalmazása</a:t>
            </a:r>
          </a:p>
          <a:p>
            <a:pPr lvl="1">
              <a:lnSpc>
                <a:spcPct val="100000"/>
              </a:lnSpc>
            </a:pPr>
            <a:r>
              <a:rPr lang="hu-HU" altLang="hu-HU" sz="1500"/>
              <a:t>A rejtett mezőket a felhasználó nem látja a böngészőben, de a kiszolgáló nem különbözteti meg a láthatóaktól</a:t>
            </a:r>
          </a:p>
          <a:p>
            <a:pPr lvl="1">
              <a:lnSpc>
                <a:spcPct val="100000"/>
              </a:lnSpc>
            </a:pPr>
            <a:r>
              <a:rPr lang="hu-HU" altLang="hu-HU" sz="1500"/>
              <a:t>A rejtett űrlapmezők egyfajta konstansokként funkcionálnak</a:t>
            </a:r>
          </a:p>
          <a:p>
            <a:pPr lvl="1">
              <a:lnSpc>
                <a:spcPct val="100000"/>
              </a:lnSpc>
            </a:pPr>
            <a:r>
              <a:rPr lang="hu-HU" altLang="hu-HU" sz="1500"/>
              <a:t>A felhasználó először névtelenül böngészik, a bevásárlókocsi feltöltése rejtett mezőket helyez a HTML formok-ra</a:t>
            </a:r>
          </a:p>
          <a:p>
            <a:pPr lvl="1">
              <a:lnSpc>
                <a:spcPct val="100000"/>
              </a:lnSpc>
            </a:pPr>
            <a:r>
              <a:rPr lang="hu-HU" altLang="hu-HU" sz="1500"/>
              <a:t>Több termék esetén menetazonosító felhasználásával egyszerűsíthető az adattárolás</a:t>
            </a:r>
          </a:p>
          <a:p>
            <a:pPr lvl="1">
              <a:lnSpc>
                <a:spcPct val="100000"/>
              </a:lnSpc>
            </a:pPr>
            <a:r>
              <a:rPr lang="hu-HU" altLang="hu-HU" sz="1500"/>
              <a:t>A kilépés problémája ebben az esetben megoldható a menetazonosító törlésével</a:t>
            </a:r>
          </a:p>
          <a:p>
            <a:pPr lvl="1">
              <a:lnSpc>
                <a:spcPct val="100000"/>
              </a:lnSpc>
            </a:pPr>
            <a:r>
              <a:rPr lang="hu-HU" altLang="hu-HU" sz="1500"/>
              <a:t>Fő hátránya, hogy a munkamenet, csak dinamikusan generált űrlapok sorozatán marad tartós. A böngésző bezárásakor elvész.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488" name="Rectangle 20487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482" name="Cím 1">
            <a:extLst>
              <a:ext uri="{FF2B5EF4-FFF2-40B4-BE49-F238E27FC236}">
                <a16:creationId xmlns:a16="http://schemas.microsoft.com/office/drawing/2014/main" id="{B918A2E9-D301-4B03-F943-C148379D14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r>
              <a:rPr lang="hu-HU" altLang="hu-HU" sz="3800" dirty="0"/>
              <a:t>URL újraírás</a:t>
            </a:r>
          </a:p>
        </p:txBody>
      </p:sp>
      <p:sp>
        <p:nvSpPr>
          <p:cNvPr id="20490" name="Freeform: Shape 20489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0492" name="Rectangle 20491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0483" name="Tartalom helye 2">
            <a:extLst>
              <a:ext uri="{FF2B5EF4-FFF2-40B4-BE49-F238E27FC236}">
                <a16:creationId xmlns:a16="http://schemas.microsoft.com/office/drawing/2014/main" id="{216EBCFC-44C3-D139-6A8E-38B1AB6BBB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u-HU" altLang="hu-HU" sz="1500"/>
              <a:t>Ebben az eljárásban minden olyan helyi URL, amire a felhasználó rákattint, dinamikusan módosul (újraíródik) és extra információval egészül ki. Ezek lehetnek: általános paraméterek, útinformációk, kiszolgálótól függő paraméterek.</a:t>
            </a:r>
          </a:p>
          <a:p>
            <a:pPr lvl="1">
              <a:lnSpc>
                <a:spcPct val="100000"/>
              </a:lnSpc>
            </a:pPr>
            <a:r>
              <a:rPr lang="hu-HU" altLang="hu-HU" sz="1500">
                <a:hlinkClick r:id="rId2"/>
              </a:rPr>
              <a:t>http://valami:port/cim</a:t>
            </a:r>
            <a:r>
              <a:rPr lang="hu-HU" altLang="hu-HU" sz="1500"/>
              <a:t> -&gt; eredeti</a:t>
            </a:r>
          </a:p>
          <a:p>
            <a:pPr lvl="1">
              <a:lnSpc>
                <a:spcPct val="100000"/>
              </a:lnSpc>
            </a:pPr>
            <a:r>
              <a:rPr lang="hu-HU" altLang="hu-HU" sz="1500">
                <a:hlinkClick r:id="rId3"/>
              </a:rPr>
              <a:t>http://valami:port/cim/utvonal</a:t>
            </a:r>
            <a:r>
              <a:rPr lang="hu-HU" altLang="hu-HU" sz="1500"/>
              <a:t> -&gt; újraírt</a:t>
            </a:r>
          </a:p>
          <a:p>
            <a:pPr lvl="1">
              <a:lnSpc>
                <a:spcPct val="100000"/>
              </a:lnSpc>
            </a:pPr>
            <a:r>
              <a:rPr lang="hu-HU" altLang="hu-HU" sz="1500">
                <a:hlinkClick r:id="rId3"/>
              </a:rPr>
              <a:t>http://valami:port/cim/utvonal</a:t>
            </a:r>
            <a:r>
              <a:rPr lang="hu-HU" altLang="hu-HU" sz="1500"/>
              <a:t>?v=2 -&gt; újraírt (paraméterezett)</a:t>
            </a:r>
          </a:p>
          <a:p>
            <a:pPr>
              <a:lnSpc>
                <a:spcPct val="100000"/>
              </a:lnSpc>
            </a:pPr>
            <a:r>
              <a:rPr lang="hu-HU" altLang="hu-HU" sz="1500"/>
              <a:t>Előnyei és hátrányai megegyeznek a rejtett űrlapmezők megoldással</a:t>
            </a:r>
          </a:p>
          <a:p>
            <a:pPr lvl="1">
              <a:lnSpc>
                <a:spcPct val="100000"/>
              </a:lnSpc>
            </a:pPr>
            <a:r>
              <a:rPr lang="hu-HU" altLang="hu-HU" sz="1500"/>
              <a:t>Mindkettő működik bármilyen böngészőn</a:t>
            </a:r>
          </a:p>
          <a:p>
            <a:pPr lvl="1">
              <a:lnSpc>
                <a:spcPct val="100000"/>
              </a:lnSpc>
            </a:pPr>
            <a:r>
              <a:rPr lang="hu-HU" altLang="hu-HU" sz="1500"/>
              <a:t>Lehetővé teszik az ananym böngészést is</a:t>
            </a:r>
          </a:p>
          <a:p>
            <a:pPr lvl="1">
              <a:lnSpc>
                <a:spcPct val="100000"/>
              </a:lnSpc>
            </a:pPr>
            <a:r>
              <a:rPr lang="hu-HU" altLang="hu-HU" sz="1500"/>
              <a:t>Fő különbség, hogy az újraírás minden dinamikusan generált dokumentumhoz használható</a:t>
            </a:r>
          </a:p>
          <a:p>
            <a:pPr lvl="1">
              <a:lnSpc>
                <a:spcPct val="100000"/>
              </a:lnSpc>
            </a:pPr>
            <a:endParaRPr lang="hu-HU" altLang="hu-HU" sz="1500"/>
          </a:p>
          <a:p>
            <a:pPr lvl="1">
              <a:lnSpc>
                <a:spcPct val="100000"/>
              </a:lnSpc>
            </a:pPr>
            <a:endParaRPr lang="hu-HU" altLang="hu-HU" sz="1500"/>
          </a:p>
          <a:p>
            <a:pPr>
              <a:lnSpc>
                <a:spcPct val="100000"/>
              </a:lnSpc>
            </a:pPr>
            <a:endParaRPr lang="hu-HU" altLang="hu-HU" sz="15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512" name="Rectangle 21511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506" name="Cím 1">
            <a:extLst>
              <a:ext uri="{FF2B5EF4-FFF2-40B4-BE49-F238E27FC236}">
                <a16:creationId xmlns:a16="http://schemas.microsoft.com/office/drawing/2014/main" id="{FCF2A5B3-F6A6-F972-1A13-C6695DDFE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r>
              <a:rPr lang="hu-HU" altLang="hu-HU" sz="3800" dirty="0"/>
              <a:t>Süti (</a:t>
            </a:r>
            <a:r>
              <a:rPr lang="hu-HU" altLang="hu-HU" sz="3800" dirty="0" err="1"/>
              <a:t>cookie</a:t>
            </a:r>
            <a:r>
              <a:rPr lang="hu-HU" altLang="hu-HU" sz="3800" dirty="0"/>
              <a:t>)</a:t>
            </a:r>
          </a:p>
        </p:txBody>
      </p:sp>
      <p:sp>
        <p:nvSpPr>
          <p:cNvPr id="21514" name="Freeform: Shape 21513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1516" name="Rectangle 21515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1507" name="Tartalom helye 2">
            <a:extLst>
              <a:ext uri="{FF2B5EF4-FFF2-40B4-BE49-F238E27FC236}">
                <a16:creationId xmlns:a16="http://schemas.microsoft.com/office/drawing/2014/main" id="{8CD01F60-462C-DD9F-9C12-9D78EE027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hu-HU" altLang="hu-HU" sz="1700" dirty="0"/>
              <a:t>A süti egy apró információ, amit a webkiszolgáló küld el a böngészőnek, hogy a későbbiekben visszaolvassa. Amikor a böngésző megkap egy sütit akkor tárolja, majd minden kéréskor visszaküldi, bizonyos szabályok betartásával. Így a süti azonosíthatja az ügyfelet.</a:t>
            </a:r>
          </a:p>
          <a:p>
            <a:pPr>
              <a:lnSpc>
                <a:spcPct val="100000"/>
              </a:lnSpc>
            </a:pPr>
            <a:r>
              <a:rPr lang="hu-HU" altLang="hu-HU" sz="1700" dirty="0"/>
              <a:t>Először a Netscape Navigator használta. Nem volt része a hivatalos HTTP szabványnak. De az RFC 2109-es szabvány már tartalmazza.</a:t>
            </a:r>
          </a:p>
          <a:p>
            <a:pPr>
              <a:lnSpc>
                <a:spcPct val="100000"/>
              </a:lnSpc>
            </a:pPr>
            <a:r>
              <a:rPr lang="hu-HU" altLang="hu-HU" sz="1700" dirty="0"/>
              <a:t>Kiszolgáló oldalon a sütiket végig kell olvasni és kiválasztani a menetkövetést tárolót.</a:t>
            </a:r>
          </a:p>
          <a:p>
            <a:pPr>
              <a:lnSpc>
                <a:spcPct val="100000"/>
              </a:lnSpc>
            </a:pPr>
            <a:r>
              <a:rPr lang="hu-HU" altLang="hu-HU" sz="1700" dirty="0"/>
              <a:t>Legnagyobb hátránya, hogy a sütik kikapcsolhatóak a böngészőben. Ilyenkor vissza kell térni az újraíráshoz.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536" name="Rectangle 2253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30" name="Cím 1">
            <a:extLst>
              <a:ext uri="{FF2B5EF4-FFF2-40B4-BE49-F238E27FC236}">
                <a16:creationId xmlns:a16="http://schemas.microsoft.com/office/drawing/2014/main" id="{81FABEE1-42C6-238A-C6F5-83E7535CB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r>
              <a:rPr lang="hu-HU" altLang="hu-HU" sz="3800"/>
              <a:t>Menetek életciklusa</a:t>
            </a:r>
          </a:p>
        </p:txBody>
      </p:sp>
      <p:sp>
        <p:nvSpPr>
          <p:cNvPr id="22538" name="Freeform: Shape 2253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22540" name="Rectangle 2253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22531" name="Tartalom helye 2">
            <a:extLst>
              <a:ext uri="{FF2B5EF4-FFF2-40B4-BE49-F238E27FC236}">
                <a16:creationId xmlns:a16="http://schemas.microsoft.com/office/drawing/2014/main" id="{BDE307B3-0F78-AA17-4C65-95847FA355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r>
              <a:rPr lang="hu-HU" altLang="hu-HU"/>
              <a:t>A menet élettartama vagy automatikusan vagy egy előre beállított idő után jár le.</a:t>
            </a:r>
          </a:p>
          <a:p>
            <a:r>
              <a:rPr lang="hu-HU" altLang="hu-HU"/>
              <a:t>A kiszolgáló a munkamenetet bármikor érvénytelenítheti. Ekkor az összes tárolt információ elvész.</a:t>
            </a:r>
          </a:p>
          <a:p>
            <a:r>
              <a:rPr lang="hu-HU" altLang="hu-HU"/>
              <a:t>Ha az információt a menet megszűnése után is meg akarjuk tartani, akkor egy külső tárolót is igénybe kell venni.</a:t>
            </a:r>
          </a:p>
          <a:p>
            <a:r>
              <a:rPr lang="hu-HU" altLang="hu-HU"/>
              <a:t>A „Remember my ID” – általában egy tartós pitét használ a későbbi automatikus belépéshez.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ím 1">
            <a:extLst>
              <a:ext uri="{FF2B5EF4-FFF2-40B4-BE49-F238E27FC236}">
                <a16:creationId xmlns:a16="http://schemas.microsoft.com/office/drawing/2014/main" id="{A4183004-AB2E-0D25-6F1B-099E35330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7" y="254000"/>
            <a:ext cx="7654305" cy="717550"/>
          </a:xfrm>
        </p:spPr>
        <p:txBody>
          <a:bodyPr>
            <a:normAutofit fontScale="90000"/>
          </a:bodyPr>
          <a:lstStyle/>
          <a:p>
            <a:r>
              <a:rPr lang="hu-HU" altLang="hu-HU" dirty="0"/>
              <a:t>Alkalmazás szerverek alapjai</a:t>
            </a:r>
          </a:p>
        </p:txBody>
      </p:sp>
      <p:pic>
        <p:nvPicPr>
          <p:cNvPr id="23555" name="Picture 2">
            <a:extLst>
              <a:ext uri="{FF2B5EF4-FFF2-40B4-BE49-F238E27FC236}">
                <a16:creationId xmlns:a16="http://schemas.microsoft.com/office/drawing/2014/main" id="{3A615C46-A2F9-BBF3-97A6-CB30BCBB46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78"/>
          <a:stretch>
            <a:fillRect/>
          </a:stretch>
        </p:blipFill>
        <p:spPr bwMode="auto">
          <a:xfrm>
            <a:off x="2466987" y="1737691"/>
            <a:ext cx="4210025" cy="4873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7" name="Rectangle 4106">
            <a:extLst>
              <a:ext uri="{FF2B5EF4-FFF2-40B4-BE49-F238E27FC236}">
                <a16:creationId xmlns:a16="http://schemas.microsoft.com/office/drawing/2014/main" id="{1B0A7D14-7B67-4022-A8BE-1CCD4A0F1B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B1B4AE5C-D8D6-6FA9-D354-EEC4544344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38758" y="382385"/>
            <a:ext cx="7633742" cy="1492132"/>
          </a:xfrm>
        </p:spPr>
        <p:txBody>
          <a:bodyPr anchor="ctr">
            <a:normAutofit/>
          </a:bodyPr>
          <a:lstStyle/>
          <a:p>
            <a:pPr eaLnBrk="1" hangingPunct="1"/>
            <a:r>
              <a:rPr lang="hu-HU" altLang="hu-HU" dirty="0"/>
              <a:t>Terheléselosztás (</a:t>
            </a:r>
            <a:r>
              <a:rPr lang="hu-HU" altLang="hu-HU" dirty="0" err="1"/>
              <a:t>Load</a:t>
            </a:r>
            <a:r>
              <a:rPr lang="hu-HU" altLang="hu-HU" dirty="0"/>
              <a:t> </a:t>
            </a:r>
            <a:r>
              <a:rPr lang="hu-HU" altLang="hu-HU" dirty="0" err="1"/>
              <a:t>balancing</a:t>
            </a:r>
            <a:r>
              <a:rPr lang="hu-HU" altLang="hu-HU" dirty="0"/>
              <a:t>)</a:t>
            </a:r>
          </a:p>
        </p:txBody>
      </p:sp>
      <p:sp>
        <p:nvSpPr>
          <p:cNvPr id="4109" name="Freeform 6">
            <a:extLst>
              <a:ext uri="{FF2B5EF4-FFF2-40B4-BE49-F238E27FC236}">
                <a16:creationId xmlns:a16="http://schemas.microsoft.com/office/drawing/2014/main" id="{AB09A9E8-BF27-4613-A775-071F082083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664368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4111" name="Rectangle 4110">
            <a:extLst>
              <a:ext uri="{FF2B5EF4-FFF2-40B4-BE49-F238E27FC236}">
                <a16:creationId xmlns:a16="http://schemas.microsoft.com/office/drawing/2014/main" id="{C3AFE299-6F79-44AF-9A77-2DC2DC1F84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48652E9F-247C-F60C-2A64-226C5B7ECA68}"/>
              </a:ext>
            </a:extLst>
          </p:cNvPr>
          <p:cNvSpPr>
            <a:spLocks noChangeArrowheads="1"/>
          </p:cNvSpPr>
          <p:nvPr/>
        </p:nvSpPr>
        <p:spPr>
          <a:xfrm>
            <a:off x="1023270" y="2071855"/>
            <a:ext cx="6750657" cy="2208548"/>
          </a:xfrm>
          <a:prstGeom prst="rect">
            <a:avLst/>
          </a:prstGeom>
        </p:spPr>
        <p:txBody>
          <a:bodyPr/>
          <a:lstStyle/>
          <a:p>
            <a:pPr defTabSz="374904">
              <a:spcAft>
                <a:spcPts val="600"/>
              </a:spcAft>
            </a:pPr>
            <a:r>
              <a:rPr lang="hu-HU" altLang="hu-HU" sz="147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SSL/TSL gyorsítás: </a:t>
            </a:r>
            <a:r>
              <a:rPr lang="hu-HU" altLang="hu-HU" sz="1476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ssl</a:t>
            </a:r>
            <a:r>
              <a:rPr lang="hu-HU" altLang="hu-HU" sz="147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hu-HU" altLang="hu-HU" sz="1476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tsl</a:t>
            </a:r>
            <a:r>
              <a:rPr lang="hu-HU" altLang="hu-HU" sz="147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kapcsolatok kódolási és dekódolási feladatai erőforrásigényesek. </a:t>
            </a:r>
            <a:r>
              <a:rPr lang="hu-HU" altLang="hu-HU" sz="1476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Load</a:t>
            </a:r>
            <a:r>
              <a:rPr lang="hu-HU" altLang="hu-HU" sz="147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hu-HU" altLang="hu-HU" sz="1476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balancer</a:t>
            </a:r>
            <a:r>
              <a:rPr lang="hu-HU" altLang="hu-HU" sz="147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segítségével, speciális </a:t>
            </a:r>
            <a:r>
              <a:rPr lang="hu-HU" altLang="hu-HU" sz="1476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ssl</a:t>
            </a:r>
            <a:r>
              <a:rPr lang="hu-HU" altLang="hu-HU" sz="147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/</a:t>
            </a:r>
            <a:r>
              <a:rPr lang="hu-HU" altLang="hu-HU" sz="1476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tsl</a:t>
            </a:r>
            <a:r>
              <a:rPr lang="hu-HU" altLang="hu-HU" sz="147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hardver alkalmazható.</a:t>
            </a:r>
          </a:p>
          <a:p>
            <a:pPr defTabSz="374904">
              <a:spcAft>
                <a:spcPts val="600"/>
              </a:spcAft>
            </a:pPr>
            <a:endParaRPr lang="hu-HU" altLang="hu-HU" sz="1476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defTabSz="374904">
              <a:spcAft>
                <a:spcPts val="600"/>
              </a:spcAft>
            </a:pPr>
            <a:r>
              <a:rPr lang="hu-HU" altLang="hu-HU" sz="1476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Elosztott DOS támadás kivédése</a:t>
            </a:r>
          </a:p>
          <a:p>
            <a:pPr lvl="1" eaLnBrk="1" hangingPunct="1">
              <a:spcAft>
                <a:spcPts val="600"/>
              </a:spcAft>
            </a:pPr>
            <a:endParaRPr lang="hu-HU" altLang="hu-HU" sz="1800" dirty="0"/>
          </a:p>
        </p:txBody>
      </p:sp>
      <p:sp>
        <p:nvSpPr>
          <p:cNvPr id="4102" name="Text Box 6">
            <a:extLst>
              <a:ext uri="{FF2B5EF4-FFF2-40B4-BE49-F238E27FC236}">
                <a16:creationId xmlns:a16="http://schemas.microsoft.com/office/drawing/2014/main" id="{974CFFB0-857B-31A5-7F4C-B589E7D504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712" y="5446437"/>
            <a:ext cx="3249014" cy="1114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374904" eaLnBrk="1" hangingPunct="1">
              <a:spcBef>
                <a:spcPct val="50000"/>
              </a:spcBef>
            </a:pPr>
            <a:r>
              <a:rPr lang="hu-HU" altLang="hu-HU" sz="1476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Három-utas kézfogás.</a:t>
            </a:r>
          </a:p>
          <a:p>
            <a:pPr defTabSz="374904" eaLnBrk="1" hangingPunct="1">
              <a:spcBef>
                <a:spcPct val="50000"/>
              </a:spcBef>
            </a:pPr>
            <a:r>
              <a:rPr lang="hu-HU" altLang="hu-HU" sz="1476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+mn-cs"/>
              </a:rPr>
              <a:t>A fizikai szolgáltatás addig nem kapcsolódik a klienshez, ameddig az ACK jel nem érkezik meg.</a:t>
            </a:r>
            <a:endParaRPr lang="hu-HU" altLang="hu-HU" dirty="0"/>
          </a:p>
        </p:txBody>
      </p:sp>
      <p:pic>
        <p:nvPicPr>
          <p:cNvPr id="2" name="Picture 4">
            <a:extLst>
              <a:ext uri="{FF2B5EF4-FFF2-40B4-BE49-F238E27FC236}">
                <a16:creationId xmlns:a16="http://schemas.microsoft.com/office/drawing/2014/main" id="{90B3868C-5C3D-DA4B-8394-3FE8EAA48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944" y="3267109"/>
            <a:ext cx="2376487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5">
            <a:extLst>
              <a:ext uri="{FF2B5EF4-FFF2-40B4-BE49-F238E27FC236}">
                <a16:creationId xmlns:a16="http://schemas.microsoft.com/office/drawing/2014/main" id="{BBCF9F29-8CFF-044E-823A-89660F8026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3938" y="2961984"/>
            <a:ext cx="2100263" cy="263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37" name="Rectangle 5136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D7FEC394-DB42-E5D7-744A-142EC26F4D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Terheléselosztás (</a:t>
            </a:r>
            <a:r>
              <a:rPr lang="hu-HU" altLang="hu-HU" sz="3800" dirty="0" err="1"/>
              <a:t>Load</a:t>
            </a:r>
            <a:r>
              <a:rPr lang="hu-HU" altLang="hu-HU" sz="3800" dirty="0"/>
              <a:t> </a:t>
            </a:r>
            <a:r>
              <a:rPr lang="hu-HU" altLang="hu-HU" sz="3800" dirty="0" err="1"/>
              <a:t>balancing</a:t>
            </a:r>
            <a:r>
              <a:rPr lang="hu-HU" altLang="hu-HU" sz="3800" dirty="0"/>
              <a:t>) </a:t>
            </a:r>
          </a:p>
        </p:txBody>
      </p:sp>
      <p:sp>
        <p:nvSpPr>
          <p:cNvPr id="5139" name="Freeform: Shape 5138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5141" name="Rectangle 5140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9ECDA09-1624-8115-C481-90C7D60E3C1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600"/>
              <a:t>HTTP tömörítés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600"/>
              <a:t>TCP buffering. Lassú kliensek kiszolgálásakor a terheléselosztó tárolja a választ és folyamatosan eljuttatja a lassú kliens felé. Ezzel csökkentve a szerver terhelését.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600"/>
              <a:t>HTTP caching: statikus tartalom tárolása a terheléselosztó memóriájában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600"/>
              <a:t>Content filtering – tartalomszűrés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600"/>
              <a:t>HTTP security: a terheléselosztó leválasztja az azonosító részt a HTTP headerből. Titkosítja a cookie-kat és a felhasználó nem tudja manipulálni.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600"/>
              <a:t>Priority queuing: a forgalom prioritás szerinti rangsorolása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600"/>
              <a:t>Spam szűrés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152" name="Rectangle 6151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8E5D67F0-4D5F-FF9D-6AD8-C27E6B2E02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Terheléselosztás</a:t>
            </a:r>
          </a:p>
        </p:txBody>
      </p:sp>
      <p:sp>
        <p:nvSpPr>
          <p:cNvPr id="6154" name="Freeform: Shape 6153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6156" name="Rectangle 6155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28456E96-1D3E-9E53-813B-47CF642A2A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500"/>
              <a:t>Persistence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500"/>
              <a:t>Ha a kapcsolat létrejött a kliens és szerver között sok esetben a további kapcsolatokat is ugyanahhoz a szerverhez kell továbbítani. Vékonykliens alkalmazások esetén sok esetben a szerver kezeli a kliens aktuális állapotát.</a:t>
            </a:r>
          </a:p>
          <a:p>
            <a:pPr lvl="1" eaLnBrk="1" hangingPunct="1">
              <a:lnSpc>
                <a:spcPct val="100000"/>
              </a:lnSpc>
            </a:pPr>
            <a:r>
              <a:rPr lang="hu-HU" altLang="hu-HU" sz="1500"/>
              <a:t>A probléma akkor keletkezik, ha valami miatt a kiválasztott kiszolgáló meghibásodik.</a:t>
            </a:r>
          </a:p>
          <a:p>
            <a:pPr lvl="2" eaLnBrk="1" hangingPunct="1">
              <a:lnSpc>
                <a:spcPct val="100000"/>
              </a:lnSpc>
            </a:pPr>
            <a:r>
              <a:rPr lang="hu-HU" altLang="hu-HU" sz="1500"/>
              <a:t>Az állapotinformáció egy olyan adatbázisban tárolódik, amely minden szerver által elérhető</a:t>
            </a:r>
          </a:p>
          <a:p>
            <a:pPr lvl="2" eaLnBrk="1" hangingPunct="1">
              <a:lnSpc>
                <a:spcPct val="100000"/>
              </a:lnSpc>
            </a:pPr>
            <a:r>
              <a:rPr lang="hu-HU" altLang="hu-HU" sz="1500"/>
              <a:t>Source-address affinity: a terhelésleosztó memóriájában tárolódnak a kliens-szerver párosítások. Hátrány: sok felhasználó forward proxy-t használ.</a:t>
            </a:r>
          </a:p>
          <a:p>
            <a:pPr lvl="2" eaLnBrk="1" hangingPunct="1">
              <a:lnSpc>
                <a:spcPct val="100000"/>
              </a:lnSpc>
            </a:pPr>
            <a:r>
              <a:rPr lang="hu-HU" altLang="hu-HU" sz="1500"/>
              <a:t>Hibrid megoldások: cookie przisztencia a HTTP kérésekhez, a többi kérés típushoz pedig source-address affinity alkalmazása.</a:t>
            </a:r>
          </a:p>
          <a:p>
            <a:pPr lvl="1" eaLnBrk="1" hangingPunct="1">
              <a:lnSpc>
                <a:spcPct val="100000"/>
              </a:lnSpc>
            </a:pPr>
            <a:endParaRPr lang="hu-HU" altLang="hu-HU" sz="1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76" name="Rectangle 7175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6ECDB36D-67DC-1151-BF9F-B8D93EC02D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Terheléselosztás</a:t>
            </a:r>
          </a:p>
        </p:txBody>
      </p:sp>
      <p:sp>
        <p:nvSpPr>
          <p:cNvPr id="7178" name="Freeform: Shape 7177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7180" name="Rectangle 7179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DCAD16D2-17C7-7C92-C632-22F30250CA6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/>
            <a:r>
              <a:rPr lang="hu-HU" altLang="hu-HU" sz="1700"/>
              <a:t>Módszerek</a:t>
            </a:r>
          </a:p>
          <a:p>
            <a:pPr lvl="1" eaLnBrk="1" hangingPunct="1"/>
            <a:r>
              <a:rPr lang="hu-HU" altLang="hu-HU" sz="1700"/>
              <a:t>Least connection: a következő kérés ahhoz a kiszolgálóhoz lesz irányítva, akihez jelenleg a legkevesebben kapcsolódnak.</a:t>
            </a:r>
          </a:p>
          <a:p>
            <a:pPr lvl="1" eaLnBrk="1" hangingPunct="1"/>
            <a:r>
              <a:rPr lang="hu-HU" altLang="hu-HU" sz="1700"/>
              <a:t>Round robin: a kérések körkörösen lesznek irányítva a kiszolgálókhoz, függetlenül a terhelés mértékétől.</a:t>
            </a:r>
          </a:p>
          <a:p>
            <a:pPr lvl="1" eaLnBrk="1" hangingPunct="1"/>
            <a:r>
              <a:rPr lang="hu-HU" altLang="hu-HU" sz="1700"/>
              <a:t>Fastest: a legkisebb terheltségű kiszolgáló kapja következő kérést. Ebben az esetben a terheltség dinamikusan mérendő.</a:t>
            </a:r>
          </a:p>
          <a:p>
            <a:pPr lvl="1" eaLnBrk="1" hangingPunct="1"/>
            <a:r>
              <a:rPr lang="hu-HU" altLang="hu-HU" sz="1700"/>
              <a:t>Random: véletlenszerű elosztás.</a:t>
            </a:r>
          </a:p>
          <a:p>
            <a:pPr lvl="2" eaLnBrk="1" hangingPunct="1"/>
            <a:r>
              <a:rPr lang="hu-HU" altLang="hu-HU" sz="1700"/>
              <a:t>Prioritással: a nagyobb prioritású kiszolgáló nagyobb valószínűséggel kap csomagot. (Heterogén hardver esetén ajánlott)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200" name="Rectangle 8199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B1F18DE7-A992-7C27-FE18-21E6FF392A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eaLnBrk="1" hangingPunct="1"/>
            <a:r>
              <a:rPr lang="hu-HU" altLang="hu-HU" sz="3800" dirty="0"/>
              <a:t>Adatbáziskezelők</a:t>
            </a:r>
          </a:p>
        </p:txBody>
      </p:sp>
      <p:sp>
        <p:nvSpPr>
          <p:cNvPr id="8202" name="Freeform: Shape 8201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8204" name="Rectangle 8203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DE78484C-5952-C774-F3D5-A6D1BDE4F82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dirty="0"/>
              <a:t>Az informatikai rendszerek szempontjából fontos kérdés, hogy a felépítendő rendszer milyen adatbáziskezelőt alkalmazzon.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dirty="0"/>
              <a:t>Legjobb megoldás természetesen az, hogy úgy tervezzük a rendszert, hogy adatbáziskezelő független legyen. (3 rétegű modell.)</a:t>
            </a:r>
          </a:p>
          <a:p>
            <a:pPr eaLnBrk="1" hangingPunct="1">
              <a:lnSpc>
                <a:spcPct val="100000"/>
              </a:lnSpc>
            </a:pPr>
            <a:endParaRPr lang="hu-HU" altLang="hu-HU" dirty="0"/>
          </a:p>
          <a:p>
            <a:pPr eaLnBrk="1" hangingPunct="1">
              <a:lnSpc>
                <a:spcPct val="100000"/>
              </a:lnSpc>
            </a:pPr>
            <a:r>
              <a:rPr lang="hu-HU" altLang="hu-HU" dirty="0"/>
              <a:t>A következőkben a legfontosabb RDMS rendszerek összehasonlítását végezzük el a teljesség igénye nélkül.</a:t>
            </a:r>
            <a:br>
              <a:rPr lang="hu-HU" altLang="hu-HU" dirty="0"/>
            </a:br>
            <a:br>
              <a:rPr lang="hu-HU" altLang="hu-HU" dirty="0"/>
            </a:br>
            <a:r>
              <a:rPr lang="hu-HU" altLang="hu-HU" dirty="0"/>
              <a:t>http://en.wikipedia.org/wiki/Comparison_of_relational_database_management_systems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46366FE-010C-7DE1-B227-7696479FC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81E27EC6-988C-91D8-EE2E-AA3B6D2E34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5" name="Kép 4">
            <a:extLst>
              <a:ext uri="{FF2B5EF4-FFF2-40B4-BE49-F238E27FC236}">
                <a16:creationId xmlns:a16="http://schemas.microsoft.com/office/drawing/2014/main" id="{80D6311C-48D6-F769-8CB7-4EB9AACB36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51" y="0"/>
            <a:ext cx="90190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181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48" name="Rectangle 10247">
            <a:extLst>
              <a:ext uri="{FF2B5EF4-FFF2-40B4-BE49-F238E27FC236}">
                <a16:creationId xmlns:a16="http://schemas.microsoft.com/office/drawing/2014/main" id="{40851669-7281-49C2-8BF0-67BA70EC1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CE05409F-86DF-C661-1F71-0587A191CA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71700" y="382385"/>
            <a:ext cx="6400799" cy="1413758"/>
          </a:xfrm>
        </p:spPr>
        <p:txBody>
          <a:bodyPr anchor="b">
            <a:normAutofit/>
          </a:bodyPr>
          <a:lstStyle/>
          <a:p>
            <a:pPr algn="ctr" eaLnBrk="1" hangingPunct="1"/>
            <a:r>
              <a:rPr lang="hu-HU" altLang="hu-HU" sz="3800"/>
              <a:t>Oracle</a:t>
            </a:r>
          </a:p>
        </p:txBody>
      </p:sp>
      <p:sp>
        <p:nvSpPr>
          <p:cNvPr id="10250" name="Freeform: Shape 10249">
            <a:extLst>
              <a:ext uri="{FF2B5EF4-FFF2-40B4-BE49-F238E27FC236}">
                <a16:creationId xmlns:a16="http://schemas.microsoft.com/office/drawing/2014/main" id="{16992B13-74C4-4370-93C5-F5403D944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706340" cy="6858000"/>
          </a:xfrm>
          <a:custGeom>
            <a:avLst/>
            <a:gdLst>
              <a:gd name="connsiteX0" fmla="*/ 0 w 2275119"/>
              <a:gd name="connsiteY0" fmla="*/ 0 h 6858000"/>
              <a:gd name="connsiteX1" fmla="*/ 1389294 w 2275119"/>
              <a:gd name="connsiteY1" fmla="*/ 0 h 6858000"/>
              <a:gd name="connsiteX2" fmla="*/ 1556068 w 2275119"/>
              <a:gd name="connsiteY2" fmla="*/ 0 h 6858000"/>
              <a:gd name="connsiteX3" fmla="*/ 2098907 w 2275119"/>
              <a:gd name="connsiteY3" fmla="*/ 0 h 6858000"/>
              <a:gd name="connsiteX4" fmla="*/ 2100494 w 2275119"/>
              <a:gd name="connsiteY4" fmla="*/ 68263 h 6858000"/>
              <a:gd name="connsiteX5" fmla="*/ 2108432 w 2275119"/>
              <a:gd name="connsiteY5" fmla="*/ 128588 h 6858000"/>
              <a:gd name="connsiteX6" fmla="*/ 2119544 w 2275119"/>
              <a:gd name="connsiteY6" fmla="*/ 180975 h 6858000"/>
              <a:gd name="connsiteX7" fmla="*/ 2133832 w 2275119"/>
              <a:gd name="connsiteY7" fmla="*/ 227013 h 6858000"/>
              <a:gd name="connsiteX8" fmla="*/ 2149707 w 2275119"/>
              <a:gd name="connsiteY8" fmla="*/ 268288 h 6858000"/>
              <a:gd name="connsiteX9" fmla="*/ 2168757 w 2275119"/>
              <a:gd name="connsiteY9" fmla="*/ 304800 h 6858000"/>
              <a:gd name="connsiteX10" fmla="*/ 2187807 w 2275119"/>
              <a:gd name="connsiteY10" fmla="*/ 342900 h 6858000"/>
              <a:gd name="connsiteX11" fmla="*/ 2206857 w 2275119"/>
              <a:gd name="connsiteY11" fmla="*/ 381000 h 6858000"/>
              <a:gd name="connsiteX12" fmla="*/ 2222732 w 2275119"/>
              <a:gd name="connsiteY12" fmla="*/ 417513 h 6858000"/>
              <a:gd name="connsiteX13" fmla="*/ 2238607 w 2275119"/>
              <a:gd name="connsiteY13" fmla="*/ 458788 h 6858000"/>
              <a:gd name="connsiteX14" fmla="*/ 2254482 w 2275119"/>
              <a:gd name="connsiteY14" fmla="*/ 504825 h 6858000"/>
              <a:gd name="connsiteX15" fmla="*/ 2265594 w 2275119"/>
              <a:gd name="connsiteY15" fmla="*/ 557213 h 6858000"/>
              <a:gd name="connsiteX16" fmla="*/ 2271944 w 2275119"/>
              <a:gd name="connsiteY16" fmla="*/ 617538 h 6858000"/>
              <a:gd name="connsiteX17" fmla="*/ 2275119 w 2275119"/>
              <a:gd name="connsiteY17" fmla="*/ 685800 h 6858000"/>
              <a:gd name="connsiteX18" fmla="*/ 2271944 w 2275119"/>
              <a:gd name="connsiteY18" fmla="*/ 754063 h 6858000"/>
              <a:gd name="connsiteX19" fmla="*/ 2265594 w 2275119"/>
              <a:gd name="connsiteY19" fmla="*/ 814388 h 6858000"/>
              <a:gd name="connsiteX20" fmla="*/ 2254482 w 2275119"/>
              <a:gd name="connsiteY20" fmla="*/ 866775 h 6858000"/>
              <a:gd name="connsiteX21" fmla="*/ 2238607 w 2275119"/>
              <a:gd name="connsiteY21" fmla="*/ 912813 h 6858000"/>
              <a:gd name="connsiteX22" fmla="*/ 2222732 w 2275119"/>
              <a:gd name="connsiteY22" fmla="*/ 954088 h 6858000"/>
              <a:gd name="connsiteX23" fmla="*/ 2206857 w 2275119"/>
              <a:gd name="connsiteY23" fmla="*/ 990600 h 6858000"/>
              <a:gd name="connsiteX24" fmla="*/ 2187807 w 2275119"/>
              <a:gd name="connsiteY24" fmla="*/ 1028700 h 6858000"/>
              <a:gd name="connsiteX25" fmla="*/ 2168757 w 2275119"/>
              <a:gd name="connsiteY25" fmla="*/ 1066800 h 6858000"/>
              <a:gd name="connsiteX26" fmla="*/ 2149707 w 2275119"/>
              <a:gd name="connsiteY26" fmla="*/ 1103313 h 6858000"/>
              <a:gd name="connsiteX27" fmla="*/ 2133832 w 2275119"/>
              <a:gd name="connsiteY27" fmla="*/ 1144588 h 6858000"/>
              <a:gd name="connsiteX28" fmla="*/ 2119544 w 2275119"/>
              <a:gd name="connsiteY28" fmla="*/ 1190625 h 6858000"/>
              <a:gd name="connsiteX29" fmla="*/ 2108432 w 2275119"/>
              <a:gd name="connsiteY29" fmla="*/ 1243013 h 6858000"/>
              <a:gd name="connsiteX30" fmla="*/ 2100494 w 2275119"/>
              <a:gd name="connsiteY30" fmla="*/ 1303338 h 6858000"/>
              <a:gd name="connsiteX31" fmla="*/ 2098907 w 2275119"/>
              <a:gd name="connsiteY31" fmla="*/ 1371600 h 6858000"/>
              <a:gd name="connsiteX32" fmla="*/ 2100494 w 2275119"/>
              <a:gd name="connsiteY32" fmla="*/ 1439863 h 6858000"/>
              <a:gd name="connsiteX33" fmla="*/ 2108432 w 2275119"/>
              <a:gd name="connsiteY33" fmla="*/ 1500188 h 6858000"/>
              <a:gd name="connsiteX34" fmla="*/ 2119544 w 2275119"/>
              <a:gd name="connsiteY34" fmla="*/ 1552575 h 6858000"/>
              <a:gd name="connsiteX35" fmla="*/ 2133832 w 2275119"/>
              <a:gd name="connsiteY35" fmla="*/ 1598613 h 6858000"/>
              <a:gd name="connsiteX36" fmla="*/ 2149707 w 2275119"/>
              <a:gd name="connsiteY36" fmla="*/ 1639888 h 6858000"/>
              <a:gd name="connsiteX37" fmla="*/ 2168757 w 2275119"/>
              <a:gd name="connsiteY37" fmla="*/ 1676400 h 6858000"/>
              <a:gd name="connsiteX38" fmla="*/ 2187807 w 2275119"/>
              <a:gd name="connsiteY38" fmla="*/ 1714500 h 6858000"/>
              <a:gd name="connsiteX39" fmla="*/ 2206857 w 2275119"/>
              <a:gd name="connsiteY39" fmla="*/ 1752600 h 6858000"/>
              <a:gd name="connsiteX40" fmla="*/ 2222732 w 2275119"/>
              <a:gd name="connsiteY40" fmla="*/ 1789113 h 6858000"/>
              <a:gd name="connsiteX41" fmla="*/ 2238607 w 2275119"/>
              <a:gd name="connsiteY41" fmla="*/ 1830388 h 6858000"/>
              <a:gd name="connsiteX42" fmla="*/ 2254482 w 2275119"/>
              <a:gd name="connsiteY42" fmla="*/ 1876425 h 6858000"/>
              <a:gd name="connsiteX43" fmla="*/ 2265594 w 2275119"/>
              <a:gd name="connsiteY43" fmla="*/ 1928813 h 6858000"/>
              <a:gd name="connsiteX44" fmla="*/ 2271944 w 2275119"/>
              <a:gd name="connsiteY44" fmla="*/ 1989138 h 6858000"/>
              <a:gd name="connsiteX45" fmla="*/ 2275119 w 2275119"/>
              <a:gd name="connsiteY45" fmla="*/ 2057400 h 6858000"/>
              <a:gd name="connsiteX46" fmla="*/ 2271944 w 2275119"/>
              <a:gd name="connsiteY46" fmla="*/ 2125663 h 6858000"/>
              <a:gd name="connsiteX47" fmla="*/ 2265594 w 2275119"/>
              <a:gd name="connsiteY47" fmla="*/ 2185988 h 6858000"/>
              <a:gd name="connsiteX48" fmla="*/ 2254482 w 2275119"/>
              <a:gd name="connsiteY48" fmla="*/ 2238375 h 6858000"/>
              <a:gd name="connsiteX49" fmla="*/ 2238607 w 2275119"/>
              <a:gd name="connsiteY49" fmla="*/ 2284413 h 6858000"/>
              <a:gd name="connsiteX50" fmla="*/ 2222732 w 2275119"/>
              <a:gd name="connsiteY50" fmla="*/ 2325688 h 6858000"/>
              <a:gd name="connsiteX51" fmla="*/ 2206857 w 2275119"/>
              <a:gd name="connsiteY51" fmla="*/ 2362200 h 6858000"/>
              <a:gd name="connsiteX52" fmla="*/ 2187807 w 2275119"/>
              <a:gd name="connsiteY52" fmla="*/ 2400300 h 6858000"/>
              <a:gd name="connsiteX53" fmla="*/ 2168757 w 2275119"/>
              <a:gd name="connsiteY53" fmla="*/ 2438400 h 6858000"/>
              <a:gd name="connsiteX54" fmla="*/ 2149707 w 2275119"/>
              <a:gd name="connsiteY54" fmla="*/ 2474913 h 6858000"/>
              <a:gd name="connsiteX55" fmla="*/ 2133832 w 2275119"/>
              <a:gd name="connsiteY55" fmla="*/ 2516188 h 6858000"/>
              <a:gd name="connsiteX56" fmla="*/ 2119544 w 2275119"/>
              <a:gd name="connsiteY56" fmla="*/ 2562225 h 6858000"/>
              <a:gd name="connsiteX57" fmla="*/ 2108432 w 2275119"/>
              <a:gd name="connsiteY57" fmla="*/ 2614613 h 6858000"/>
              <a:gd name="connsiteX58" fmla="*/ 2100494 w 2275119"/>
              <a:gd name="connsiteY58" fmla="*/ 2674938 h 6858000"/>
              <a:gd name="connsiteX59" fmla="*/ 2098907 w 2275119"/>
              <a:gd name="connsiteY59" fmla="*/ 2743200 h 6858000"/>
              <a:gd name="connsiteX60" fmla="*/ 2100494 w 2275119"/>
              <a:gd name="connsiteY60" fmla="*/ 2811463 h 6858000"/>
              <a:gd name="connsiteX61" fmla="*/ 2108432 w 2275119"/>
              <a:gd name="connsiteY61" fmla="*/ 2871788 h 6858000"/>
              <a:gd name="connsiteX62" fmla="*/ 2119544 w 2275119"/>
              <a:gd name="connsiteY62" fmla="*/ 2924175 h 6858000"/>
              <a:gd name="connsiteX63" fmla="*/ 2133832 w 2275119"/>
              <a:gd name="connsiteY63" fmla="*/ 2970213 h 6858000"/>
              <a:gd name="connsiteX64" fmla="*/ 2149707 w 2275119"/>
              <a:gd name="connsiteY64" fmla="*/ 3011488 h 6858000"/>
              <a:gd name="connsiteX65" fmla="*/ 2168757 w 2275119"/>
              <a:gd name="connsiteY65" fmla="*/ 3048000 h 6858000"/>
              <a:gd name="connsiteX66" fmla="*/ 2187807 w 2275119"/>
              <a:gd name="connsiteY66" fmla="*/ 3086100 h 6858000"/>
              <a:gd name="connsiteX67" fmla="*/ 2206857 w 2275119"/>
              <a:gd name="connsiteY67" fmla="*/ 3124200 h 6858000"/>
              <a:gd name="connsiteX68" fmla="*/ 2222732 w 2275119"/>
              <a:gd name="connsiteY68" fmla="*/ 3160713 h 6858000"/>
              <a:gd name="connsiteX69" fmla="*/ 2238607 w 2275119"/>
              <a:gd name="connsiteY69" fmla="*/ 3201988 h 6858000"/>
              <a:gd name="connsiteX70" fmla="*/ 2254482 w 2275119"/>
              <a:gd name="connsiteY70" fmla="*/ 3248025 h 6858000"/>
              <a:gd name="connsiteX71" fmla="*/ 2265594 w 2275119"/>
              <a:gd name="connsiteY71" fmla="*/ 3300413 h 6858000"/>
              <a:gd name="connsiteX72" fmla="*/ 2271944 w 2275119"/>
              <a:gd name="connsiteY72" fmla="*/ 3360738 h 6858000"/>
              <a:gd name="connsiteX73" fmla="*/ 2275119 w 2275119"/>
              <a:gd name="connsiteY73" fmla="*/ 3427413 h 6858000"/>
              <a:gd name="connsiteX74" fmla="*/ 2271944 w 2275119"/>
              <a:gd name="connsiteY74" fmla="*/ 3497263 h 6858000"/>
              <a:gd name="connsiteX75" fmla="*/ 2265594 w 2275119"/>
              <a:gd name="connsiteY75" fmla="*/ 3557588 h 6858000"/>
              <a:gd name="connsiteX76" fmla="*/ 2254482 w 2275119"/>
              <a:gd name="connsiteY76" fmla="*/ 3609975 h 6858000"/>
              <a:gd name="connsiteX77" fmla="*/ 2238607 w 2275119"/>
              <a:gd name="connsiteY77" fmla="*/ 3656013 h 6858000"/>
              <a:gd name="connsiteX78" fmla="*/ 2222732 w 2275119"/>
              <a:gd name="connsiteY78" fmla="*/ 3697288 h 6858000"/>
              <a:gd name="connsiteX79" fmla="*/ 2206857 w 2275119"/>
              <a:gd name="connsiteY79" fmla="*/ 3733800 h 6858000"/>
              <a:gd name="connsiteX80" fmla="*/ 2187807 w 2275119"/>
              <a:gd name="connsiteY80" fmla="*/ 3771900 h 6858000"/>
              <a:gd name="connsiteX81" fmla="*/ 2168757 w 2275119"/>
              <a:gd name="connsiteY81" fmla="*/ 3810000 h 6858000"/>
              <a:gd name="connsiteX82" fmla="*/ 2149707 w 2275119"/>
              <a:gd name="connsiteY82" fmla="*/ 3846513 h 6858000"/>
              <a:gd name="connsiteX83" fmla="*/ 2133832 w 2275119"/>
              <a:gd name="connsiteY83" fmla="*/ 3887788 h 6858000"/>
              <a:gd name="connsiteX84" fmla="*/ 2119544 w 2275119"/>
              <a:gd name="connsiteY84" fmla="*/ 3933825 h 6858000"/>
              <a:gd name="connsiteX85" fmla="*/ 2108432 w 2275119"/>
              <a:gd name="connsiteY85" fmla="*/ 3986213 h 6858000"/>
              <a:gd name="connsiteX86" fmla="*/ 2100494 w 2275119"/>
              <a:gd name="connsiteY86" fmla="*/ 4046538 h 6858000"/>
              <a:gd name="connsiteX87" fmla="*/ 2098907 w 2275119"/>
              <a:gd name="connsiteY87" fmla="*/ 4114800 h 6858000"/>
              <a:gd name="connsiteX88" fmla="*/ 2100494 w 2275119"/>
              <a:gd name="connsiteY88" fmla="*/ 4183063 h 6858000"/>
              <a:gd name="connsiteX89" fmla="*/ 2108432 w 2275119"/>
              <a:gd name="connsiteY89" fmla="*/ 4243388 h 6858000"/>
              <a:gd name="connsiteX90" fmla="*/ 2119544 w 2275119"/>
              <a:gd name="connsiteY90" fmla="*/ 4295775 h 6858000"/>
              <a:gd name="connsiteX91" fmla="*/ 2133832 w 2275119"/>
              <a:gd name="connsiteY91" fmla="*/ 4341813 h 6858000"/>
              <a:gd name="connsiteX92" fmla="*/ 2149707 w 2275119"/>
              <a:gd name="connsiteY92" fmla="*/ 4383088 h 6858000"/>
              <a:gd name="connsiteX93" fmla="*/ 2168757 w 2275119"/>
              <a:gd name="connsiteY93" fmla="*/ 4419600 h 6858000"/>
              <a:gd name="connsiteX94" fmla="*/ 2206857 w 2275119"/>
              <a:gd name="connsiteY94" fmla="*/ 4495800 h 6858000"/>
              <a:gd name="connsiteX95" fmla="*/ 2222732 w 2275119"/>
              <a:gd name="connsiteY95" fmla="*/ 4532313 h 6858000"/>
              <a:gd name="connsiteX96" fmla="*/ 2238607 w 2275119"/>
              <a:gd name="connsiteY96" fmla="*/ 4573588 h 6858000"/>
              <a:gd name="connsiteX97" fmla="*/ 2254482 w 2275119"/>
              <a:gd name="connsiteY97" fmla="*/ 4619625 h 6858000"/>
              <a:gd name="connsiteX98" fmla="*/ 2265594 w 2275119"/>
              <a:gd name="connsiteY98" fmla="*/ 4672013 h 6858000"/>
              <a:gd name="connsiteX99" fmla="*/ 2271944 w 2275119"/>
              <a:gd name="connsiteY99" fmla="*/ 4732338 h 6858000"/>
              <a:gd name="connsiteX100" fmla="*/ 2275119 w 2275119"/>
              <a:gd name="connsiteY100" fmla="*/ 4800600 h 6858000"/>
              <a:gd name="connsiteX101" fmla="*/ 2271944 w 2275119"/>
              <a:gd name="connsiteY101" fmla="*/ 4868863 h 6858000"/>
              <a:gd name="connsiteX102" fmla="*/ 2265594 w 2275119"/>
              <a:gd name="connsiteY102" fmla="*/ 4929188 h 6858000"/>
              <a:gd name="connsiteX103" fmla="*/ 2254482 w 2275119"/>
              <a:gd name="connsiteY103" fmla="*/ 4981575 h 6858000"/>
              <a:gd name="connsiteX104" fmla="*/ 2238607 w 2275119"/>
              <a:gd name="connsiteY104" fmla="*/ 5027613 h 6858000"/>
              <a:gd name="connsiteX105" fmla="*/ 2222732 w 2275119"/>
              <a:gd name="connsiteY105" fmla="*/ 5068888 h 6858000"/>
              <a:gd name="connsiteX106" fmla="*/ 2206857 w 2275119"/>
              <a:gd name="connsiteY106" fmla="*/ 5105400 h 6858000"/>
              <a:gd name="connsiteX107" fmla="*/ 2187807 w 2275119"/>
              <a:gd name="connsiteY107" fmla="*/ 5143500 h 6858000"/>
              <a:gd name="connsiteX108" fmla="*/ 2168757 w 2275119"/>
              <a:gd name="connsiteY108" fmla="*/ 5181600 h 6858000"/>
              <a:gd name="connsiteX109" fmla="*/ 2149707 w 2275119"/>
              <a:gd name="connsiteY109" fmla="*/ 5218113 h 6858000"/>
              <a:gd name="connsiteX110" fmla="*/ 2133832 w 2275119"/>
              <a:gd name="connsiteY110" fmla="*/ 5259388 h 6858000"/>
              <a:gd name="connsiteX111" fmla="*/ 2119544 w 2275119"/>
              <a:gd name="connsiteY111" fmla="*/ 5305425 h 6858000"/>
              <a:gd name="connsiteX112" fmla="*/ 2108432 w 2275119"/>
              <a:gd name="connsiteY112" fmla="*/ 5357813 h 6858000"/>
              <a:gd name="connsiteX113" fmla="*/ 2100494 w 2275119"/>
              <a:gd name="connsiteY113" fmla="*/ 5418138 h 6858000"/>
              <a:gd name="connsiteX114" fmla="*/ 2098907 w 2275119"/>
              <a:gd name="connsiteY114" fmla="*/ 5486400 h 6858000"/>
              <a:gd name="connsiteX115" fmla="*/ 2100494 w 2275119"/>
              <a:gd name="connsiteY115" fmla="*/ 5554663 h 6858000"/>
              <a:gd name="connsiteX116" fmla="*/ 2108432 w 2275119"/>
              <a:gd name="connsiteY116" fmla="*/ 5614988 h 6858000"/>
              <a:gd name="connsiteX117" fmla="*/ 2119544 w 2275119"/>
              <a:gd name="connsiteY117" fmla="*/ 5667375 h 6858000"/>
              <a:gd name="connsiteX118" fmla="*/ 2133832 w 2275119"/>
              <a:gd name="connsiteY118" fmla="*/ 5713413 h 6858000"/>
              <a:gd name="connsiteX119" fmla="*/ 2149707 w 2275119"/>
              <a:gd name="connsiteY119" fmla="*/ 5754688 h 6858000"/>
              <a:gd name="connsiteX120" fmla="*/ 2168757 w 2275119"/>
              <a:gd name="connsiteY120" fmla="*/ 5791200 h 6858000"/>
              <a:gd name="connsiteX121" fmla="*/ 2187807 w 2275119"/>
              <a:gd name="connsiteY121" fmla="*/ 5829300 h 6858000"/>
              <a:gd name="connsiteX122" fmla="*/ 2206857 w 2275119"/>
              <a:gd name="connsiteY122" fmla="*/ 5867400 h 6858000"/>
              <a:gd name="connsiteX123" fmla="*/ 2222732 w 2275119"/>
              <a:gd name="connsiteY123" fmla="*/ 5903913 h 6858000"/>
              <a:gd name="connsiteX124" fmla="*/ 2238607 w 2275119"/>
              <a:gd name="connsiteY124" fmla="*/ 5945188 h 6858000"/>
              <a:gd name="connsiteX125" fmla="*/ 2254482 w 2275119"/>
              <a:gd name="connsiteY125" fmla="*/ 5991225 h 6858000"/>
              <a:gd name="connsiteX126" fmla="*/ 2265594 w 2275119"/>
              <a:gd name="connsiteY126" fmla="*/ 6043613 h 6858000"/>
              <a:gd name="connsiteX127" fmla="*/ 2271944 w 2275119"/>
              <a:gd name="connsiteY127" fmla="*/ 6103938 h 6858000"/>
              <a:gd name="connsiteX128" fmla="*/ 2275119 w 2275119"/>
              <a:gd name="connsiteY128" fmla="*/ 6172200 h 6858000"/>
              <a:gd name="connsiteX129" fmla="*/ 2271944 w 2275119"/>
              <a:gd name="connsiteY129" fmla="*/ 6240463 h 6858000"/>
              <a:gd name="connsiteX130" fmla="*/ 2265594 w 2275119"/>
              <a:gd name="connsiteY130" fmla="*/ 6300788 h 6858000"/>
              <a:gd name="connsiteX131" fmla="*/ 2254482 w 2275119"/>
              <a:gd name="connsiteY131" fmla="*/ 6353175 h 6858000"/>
              <a:gd name="connsiteX132" fmla="*/ 2238607 w 2275119"/>
              <a:gd name="connsiteY132" fmla="*/ 6399213 h 6858000"/>
              <a:gd name="connsiteX133" fmla="*/ 2222732 w 2275119"/>
              <a:gd name="connsiteY133" fmla="*/ 6440488 h 6858000"/>
              <a:gd name="connsiteX134" fmla="*/ 2206857 w 2275119"/>
              <a:gd name="connsiteY134" fmla="*/ 6477000 h 6858000"/>
              <a:gd name="connsiteX135" fmla="*/ 2187807 w 2275119"/>
              <a:gd name="connsiteY135" fmla="*/ 6515100 h 6858000"/>
              <a:gd name="connsiteX136" fmla="*/ 2168757 w 2275119"/>
              <a:gd name="connsiteY136" fmla="*/ 6553200 h 6858000"/>
              <a:gd name="connsiteX137" fmla="*/ 2149707 w 2275119"/>
              <a:gd name="connsiteY137" fmla="*/ 6589713 h 6858000"/>
              <a:gd name="connsiteX138" fmla="*/ 2133832 w 2275119"/>
              <a:gd name="connsiteY138" fmla="*/ 6630988 h 6858000"/>
              <a:gd name="connsiteX139" fmla="*/ 2119544 w 2275119"/>
              <a:gd name="connsiteY139" fmla="*/ 6677025 h 6858000"/>
              <a:gd name="connsiteX140" fmla="*/ 2108432 w 2275119"/>
              <a:gd name="connsiteY140" fmla="*/ 6729413 h 6858000"/>
              <a:gd name="connsiteX141" fmla="*/ 2100494 w 2275119"/>
              <a:gd name="connsiteY141" fmla="*/ 6789738 h 6858000"/>
              <a:gd name="connsiteX142" fmla="*/ 2098907 w 2275119"/>
              <a:gd name="connsiteY142" fmla="*/ 6858000 h 6858000"/>
              <a:gd name="connsiteX143" fmla="*/ 1556068 w 2275119"/>
              <a:gd name="connsiteY143" fmla="*/ 6858000 h 6858000"/>
              <a:gd name="connsiteX144" fmla="*/ 1389294 w 2275119"/>
              <a:gd name="connsiteY144" fmla="*/ 6858000 h 6858000"/>
              <a:gd name="connsiteX145" fmla="*/ 0 w 2275119"/>
              <a:gd name="connsiteY14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2275119" h="6858000">
                <a:moveTo>
                  <a:pt x="0" y="0"/>
                </a:moveTo>
                <a:lnTo>
                  <a:pt x="1389294" y="0"/>
                </a:lnTo>
                <a:lnTo>
                  <a:pt x="1556068" y="0"/>
                </a:lnTo>
                <a:lnTo>
                  <a:pt x="2098907" y="0"/>
                </a:lnTo>
                <a:lnTo>
                  <a:pt x="2100494" y="68263"/>
                </a:lnTo>
                <a:lnTo>
                  <a:pt x="2108432" y="128588"/>
                </a:lnTo>
                <a:lnTo>
                  <a:pt x="2119544" y="180975"/>
                </a:lnTo>
                <a:lnTo>
                  <a:pt x="2133832" y="227013"/>
                </a:lnTo>
                <a:lnTo>
                  <a:pt x="2149707" y="268288"/>
                </a:lnTo>
                <a:lnTo>
                  <a:pt x="2168757" y="304800"/>
                </a:lnTo>
                <a:lnTo>
                  <a:pt x="2187807" y="342900"/>
                </a:lnTo>
                <a:lnTo>
                  <a:pt x="2206857" y="381000"/>
                </a:lnTo>
                <a:lnTo>
                  <a:pt x="2222732" y="417513"/>
                </a:lnTo>
                <a:lnTo>
                  <a:pt x="2238607" y="458788"/>
                </a:lnTo>
                <a:lnTo>
                  <a:pt x="2254482" y="504825"/>
                </a:lnTo>
                <a:lnTo>
                  <a:pt x="2265594" y="557213"/>
                </a:lnTo>
                <a:lnTo>
                  <a:pt x="2271944" y="617538"/>
                </a:lnTo>
                <a:lnTo>
                  <a:pt x="2275119" y="685800"/>
                </a:lnTo>
                <a:lnTo>
                  <a:pt x="2271944" y="754063"/>
                </a:lnTo>
                <a:lnTo>
                  <a:pt x="2265594" y="814388"/>
                </a:lnTo>
                <a:lnTo>
                  <a:pt x="2254482" y="866775"/>
                </a:lnTo>
                <a:lnTo>
                  <a:pt x="2238607" y="912813"/>
                </a:lnTo>
                <a:lnTo>
                  <a:pt x="2222732" y="954088"/>
                </a:lnTo>
                <a:lnTo>
                  <a:pt x="2206857" y="990600"/>
                </a:lnTo>
                <a:lnTo>
                  <a:pt x="2187807" y="1028700"/>
                </a:lnTo>
                <a:lnTo>
                  <a:pt x="2168757" y="1066800"/>
                </a:lnTo>
                <a:lnTo>
                  <a:pt x="2149707" y="1103313"/>
                </a:lnTo>
                <a:lnTo>
                  <a:pt x="2133832" y="1144588"/>
                </a:lnTo>
                <a:lnTo>
                  <a:pt x="2119544" y="1190625"/>
                </a:lnTo>
                <a:lnTo>
                  <a:pt x="2108432" y="1243013"/>
                </a:lnTo>
                <a:lnTo>
                  <a:pt x="2100494" y="1303338"/>
                </a:lnTo>
                <a:lnTo>
                  <a:pt x="2098907" y="1371600"/>
                </a:lnTo>
                <a:lnTo>
                  <a:pt x="2100494" y="1439863"/>
                </a:lnTo>
                <a:lnTo>
                  <a:pt x="2108432" y="1500188"/>
                </a:lnTo>
                <a:lnTo>
                  <a:pt x="2119544" y="1552575"/>
                </a:lnTo>
                <a:lnTo>
                  <a:pt x="2133832" y="1598613"/>
                </a:lnTo>
                <a:lnTo>
                  <a:pt x="2149707" y="1639888"/>
                </a:lnTo>
                <a:lnTo>
                  <a:pt x="2168757" y="1676400"/>
                </a:lnTo>
                <a:lnTo>
                  <a:pt x="2187807" y="1714500"/>
                </a:lnTo>
                <a:lnTo>
                  <a:pt x="2206857" y="1752600"/>
                </a:lnTo>
                <a:lnTo>
                  <a:pt x="2222732" y="1789113"/>
                </a:lnTo>
                <a:lnTo>
                  <a:pt x="2238607" y="1830388"/>
                </a:lnTo>
                <a:lnTo>
                  <a:pt x="2254482" y="1876425"/>
                </a:lnTo>
                <a:lnTo>
                  <a:pt x="2265594" y="1928813"/>
                </a:lnTo>
                <a:lnTo>
                  <a:pt x="2271944" y="1989138"/>
                </a:lnTo>
                <a:lnTo>
                  <a:pt x="2275119" y="2057400"/>
                </a:lnTo>
                <a:lnTo>
                  <a:pt x="2271944" y="2125663"/>
                </a:lnTo>
                <a:lnTo>
                  <a:pt x="2265594" y="2185988"/>
                </a:lnTo>
                <a:lnTo>
                  <a:pt x="2254482" y="2238375"/>
                </a:lnTo>
                <a:lnTo>
                  <a:pt x="2238607" y="2284413"/>
                </a:lnTo>
                <a:lnTo>
                  <a:pt x="2222732" y="2325688"/>
                </a:lnTo>
                <a:lnTo>
                  <a:pt x="2206857" y="2362200"/>
                </a:lnTo>
                <a:lnTo>
                  <a:pt x="2187807" y="2400300"/>
                </a:lnTo>
                <a:lnTo>
                  <a:pt x="2168757" y="2438400"/>
                </a:lnTo>
                <a:lnTo>
                  <a:pt x="2149707" y="2474913"/>
                </a:lnTo>
                <a:lnTo>
                  <a:pt x="2133832" y="2516188"/>
                </a:lnTo>
                <a:lnTo>
                  <a:pt x="2119544" y="2562225"/>
                </a:lnTo>
                <a:lnTo>
                  <a:pt x="2108432" y="2614613"/>
                </a:lnTo>
                <a:lnTo>
                  <a:pt x="2100494" y="2674938"/>
                </a:lnTo>
                <a:lnTo>
                  <a:pt x="2098907" y="2743200"/>
                </a:lnTo>
                <a:lnTo>
                  <a:pt x="2100494" y="2811463"/>
                </a:lnTo>
                <a:lnTo>
                  <a:pt x="2108432" y="2871788"/>
                </a:lnTo>
                <a:lnTo>
                  <a:pt x="2119544" y="2924175"/>
                </a:lnTo>
                <a:lnTo>
                  <a:pt x="2133832" y="2970213"/>
                </a:lnTo>
                <a:lnTo>
                  <a:pt x="2149707" y="3011488"/>
                </a:lnTo>
                <a:lnTo>
                  <a:pt x="2168757" y="3048000"/>
                </a:lnTo>
                <a:lnTo>
                  <a:pt x="2187807" y="3086100"/>
                </a:lnTo>
                <a:lnTo>
                  <a:pt x="2206857" y="3124200"/>
                </a:lnTo>
                <a:lnTo>
                  <a:pt x="2222732" y="3160713"/>
                </a:lnTo>
                <a:lnTo>
                  <a:pt x="2238607" y="3201988"/>
                </a:lnTo>
                <a:lnTo>
                  <a:pt x="2254482" y="3248025"/>
                </a:lnTo>
                <a:lnTo>
                  <a:pt x="2265594" y="3300413"/>
                </a:lnTo>
                <a:lnTo>
                  <a:pt x="2271944" y="3360738"/>
                </a:lnTo>
                <a:lnTo>
                  <a:pt x="2275119" y="3427413"/>
                </a:lnTo>
                <a:lnTo>
                  <a:pt x="2271944" y="3497263"/>
                </a:lnTo>
                <a:lnTo>
                  <a:pt x="2265594" y="3557588"/>
                </a:lnTo>
                <a:lnTo>
                  <a:pt x="2254482" y="3609975"/>
                </a:lnTo>
                <a:lnTo>
                  <a:pt x="2238607" y="3656013"/>
                </a:lnTo>
                <a:lnTo>
                  <a:pt x="2222732" y="3697288"/>
                </a:lnTo>
                <a:lnTo>
                  <a:pt x="2206857" y="3733800"/>
                </a:lnTo>
                <a:lnTo>
                  <a:pt x="2187807" y="3771900"/>
                </a:lnTo>
                <a:lnTo>
                  <a:pt x="2168757" y="3810000"/>
                </a:lnTo>
                <a:lnTo>
                  <a:pt x="2149707" y="3846513"/>
                </a:lnTo>
                <a:lnTo>
                  <a:pt x="2133832" y="3887788"/>
                </a:lnTo>
                <a:lnTo>
                  <a:pt x="2119544" y="3933825"/>
                </a:lnTo>
                <a:lnTo>
                  <a:pt x="2108432" y="3986213"/>
                </a:lnTo>
                <a:lnTo>
                  <a:pt x="2100494" y="4046538"/>
                </a:lnTo>
                <a:lnTo>
                  <a:pt x="2098907" y="4114800"/>
                </a:lnTo>
                <a:lnTo>
                  <a:pt x="2100494" y="4183063"/>
                </a:lnTo>
                <a:lnTo>
                  <a:pt x="2108432" y="4243388"/>
                </a:lnTo>
                <a:lnTo>
                  <a:pt x="2119544" y="4295775"/>
                </a:lnTo>
                <a:lnTo>
                  <a:pt x="2133832" y="4341813"/>
                </a:lnTo>
                <a:lnTo>
                  <a:pt x="2149707" y="4383088"/>
                </a:lnTo>
                <a:lnTo>
                  <a:pt x="2168757" y="4419600"/>
                </a:lnTo>
                <a:lnTo>
                  <a:pt x="2206857" y="4495800"/>
                </a:lnTo>
                <a:lnTo>
                  <a:pt x="2222732" y="4532313"/>
                </a:lnTo>
                <a:lnTo>
                  <a:pt x="2238607" y="4573588"/>
                </a:lnTo>
                <a:lnTo>
                  <a:pt x="2254482" y="4619625"/>
                </a:lnTo>
                <a:lnTo>
                  <a:pt x="2265594" y="4672013"/>
                </a:lnTo>
                <a:lnTo>
                  <a:pt x="2271944" y="4732338"/>
                </a:lnTo>
                <a:lnTo>
                  <a:pt x="2275119" y="4800600"/>
                </a:lnTo>
                <a:lnTo>
                  <a:pt x="2271944" y="4868863"/>
                </a:lnTo>
                <a:lnTo>
                  <a:pt x="2265594" y="4929188"/>
                </a:lnTo>
                <a:lnTo>
                  <a:pt x="2254482" y="4981575"/>
                </a:lnTo>
                <a:lnTo>
                  <a:pt x="2238607" y="5027613"/>
                </a:lnTo>
                <a:lnTo>
                  <a:pt x="2222732" y="5068888"/>
                </a:lnTo>
                <a:lnTo>
                  <a:pt x="2206857" y="5105400"/>
                </a:lnTo>
                <a:lnTo>
                  <a:pt x="2187807" y="5143500"/>
                </a:lnTo>
                <a:lnTo>
                  <a:pt x="2168757" y="5181600"/>
                </a:lnTo>
                <a:lnTo>
                  <a:pt x="2149707" y="5218113"/>
                </a:lnTo>
                <a:lnTo>
                  <a:pt x="2133832" y="5259388"/>
                </a:lnTo>
                <a:lnTo>
                  <a:pt x="2119544" y="5305425"/>
                </a:lnTo>
                <a:lnTo>
                  <a:pt x="2108432" y="5357813"/>
                </a:lnTo>
                <a:lnTo>
                  <a:pt x="2100494" y="5418138"/>
                </a:lnTo>
                <a:lnTo>
                  <a:pt x="2098907" y="5486400"/>
                </a:lnTo>
                <a:lnTo>
                  <a:pt x="2100494" y="5554663"/>
                </a:lnTo>
                <a:lnTo>
                  <a:pt x="2108432" y="5614988"/>
                </a:lnTo>
                <a:lnTo>
                  <a:pt x="2119544" y="5667375"/>
                </a:lnTo>
                <a:lnTo>
                  <a:pt x="2133832" y="5713413"/>
                </a:lnTo>
                <a:lnTo>
                  <a:pt x="2149707" y="5754688"/>
                </a:lnTo>
                <a:lnTo>
                  <a:pt x="2168757" y="5791200"/>
                </a:lnTo>
                <a:lnTo>
                  <a:pt x="2187807" y="5829300"/>
                </a:lnTo>
                <a:lnTo>
                  <a:pt x="2206857" y="5867400"/>
                </a:lnTo>
                <a:lnTo>
                  <a:pt x="2222732" y="5903913"/>
                </a:lnTo>
                <a:lnTo>
                  <a:pt x="2238607" y="5945188"/>
                </a:lnTo>
                <a:lnTo>
                  <a:pt x="2254482" y="5991225"/>
                </a:lnTo>
                <a:lnTo>
                  <a:pt x="2265594" y="6043613"/>
                </a:lnTo>
                <a:lnTo>
                  <a:pt x="2271944" y="6103938"/>
                </a:lnTo>
                <a:lnTo>
                  <a:pt x="2275119" y="6172200"/>
                </a:lnTo>
                <a:lnTo>
                  <a:pt x="2271944" y="6240463"/>
                </a:lnTo>
                <a:lnTo>
                  <a:pt x="2265594" y="6300788"/>
                </a:lnTo>
                <a:lnTo>
                  <a:pt x="2254482" y="6353175"/>
                </a:lnTo>
                <a:lnTo>
                  <a:pt x="2238607" y="6399213"/>
                </a:lnTo>
                <a:lnTo>
                  <a:pt x="2222732" y="6440488"/>
                </a:lnTo>
                <a:lnTo>
                  <a:pt x="2206857" y="6477000"/>
                </a:lnTo>
                <a:lnTo>
                  <a:pt x="2187807" y="6515100"/>
                </a:lnTo>
                <a:lnTo>
                  <a:pt x="2168757" y="6553200"/>
                </a:lnTo>
                <a:lnTo>
                  <a:pt x="2149707" y="6589713"/>
                </a:lnTo>
                <a:lnTo>
                  <a:pt x="2133832" y="6630988"/>
                </a:lnTo>
                <a:lnTo>
                  <a:pt x="2119544" y="6677025"/>
                </a:lnTo>
                <a:lnTo>
                  <a:pt x="2108432" y="6729413"/>
                </a:lnTo>
                <a:lnTo>
                  <a:pt x="2100494" y="6789738"/>
                </a:lnTo>
                <a:lnTo>
                  <a:pt x="2098907" y="6858000"/>
                </a:lnTo>
                <a:lnTo>
                  <a:pt x="1556068" y="6858000"/>
                </a:lnTo>
                <a:lnTo>
                  <a:pt x="1389294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hu-HU"/>
          </a:p>
        </p:txBody>
      </p:sp>
      <p:sp>
        <p:nvSpPr>
          <p:cNvPr id="10252" name="Rectangle 10251">
            <a:extLst>
              <a:ext uri="{FF2B5EF4-FFF2-40B4-BE49-F238E27FC236}">
                <a16:creationId xmlns:a16="http://schemas.microsoft.com/office/drawing/2014/main" id="{A3AE1F77-1EC8-47BA-A381-B6618A2FCD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hu-HU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DEE695E-122E-59F8-7233-719F39707A1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71700" y="2178528"/>
            <a:ext cx="6400800" cy="3701065"/>
          </a:xfrm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</a:pPr>
            <a:r>
              <a:rPr lang="hu-HU" altLang="hu-HU" sz="1400"/>
              <a:t>A relációs adatbázisok zászlóshajója. Larry Ellison, Bob Miner, Ed Oates, 1977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400"/>
              <a:t>Minden fontosabb operációs rendszeren fut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400"/>
              <a:t>Data mining, OLAP, klaszter, patitioning, stb. lehetőségek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400"/>
              <a:t>Hátrányok: viszonylag nagy hardverigény – nagy szakértelem – drága support, 8nál több processzoros rendszerek esetén több 100000 dollár is lehet a licensz ára.</a:t>
            </a:r>
          </a:p>
          <a:p>
            <a:pPr eaLnBrk="1" hangingPunct="1">
              <a:lnSpc>
                <a:spcPct val="100000"/>
              </a:lnSpc>
            </a:pPr>
            <a:r>
              <a:rPr lang="hu-HU" altLang="hu-HU" sz="1400"/>
              <a:t>Ingyenesen letölthető, ami természetesen üzleti célre nem használható. </a:t>
            </a:r>
            <a:r>
              <a:rPr lang="hu-HU" altLang="hu-HU" sz="1400">
                <a:hlinkClick r:id="rId3"/>
              </a:rPr>
              <a:t>http://www.oracle.com/technology/software/index.html</a:t>
            </a:r>
            <a:endParaRPr lang="hu-HU" altLang="hu-HU" sz="1400"/>
          </a:p>
          <a:p>
            <a:pPr eaLnBrk="1" hangingPunct="1">
              <a:lnSpc>
                <a:spcPct val="100000"/>
              </a:lnSpc>
            </a:pPr>
            <a:r>
              <a:rPr lang="hu-HU" altLang="hu-HU" sz="1400"/>
              <a:t>Dokumentáció:</a:t>
            </a:r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hu-HU" altLang="hu-HU" sz="1400"/>
              <a:t>	http://www.oracle.com/technology/documentation/index.html</a:t>
            </a:r>
            <a:br>
              <a:rPr lang="hu-HU" altLang="hu-HU" sz="1400"/>
            </a:br>
            <a:endParaRPr lang="hu-HU" altLang="hu-HU" sz="1400"/>
          </a:p>
          <a:p>
            <a:pPr eaLnBrk="1" hangingPunct="1">
              <a:lnSpc>
                <a:spcPct val="100000"/>
              </a:lnSpc>
              <a:buFontTx/>
              <a:buNone/>
            </a:pPr>
            <a:r>
              <a:rPr lang="hu-HU" altLang="hu-HU" sz="1400"/>
              <a:t>Oracle XE: Limitált ingyenes változat. 4GB db, 1GB RAM.</a:t>
            </a:r>
          </a:p>
          <a:p>
            <a:pPr eaLnBrk="1" hangingPunct="1">
              <a:lnSpc>
                <a:spcPct val="100000"/>
              </a:lnSpc>
            </a:pPr>
            <a:endParaRPr lang="hu-HU" altLang="hu-HU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Jelvény">
  <a:themeElements>
    <a:clrScheme name="Jelvény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Jelvény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Jelvény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Jelvény</Template>
  <TotalTime>790</TotalTime>
  <Words>4036</Words>
  <Application>Microsoft Office PowerPoint</Application>
  <PresentationFormat>Diavetítés a képernyőre (4:3 oldalarány)</PresentationFormat>
  <Paragraphs>246</Paragraphs>
  <Slides>24</Slides>
  <Notes>11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6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24</vt:i4>
      </vt:variant>
    </vt:vector>
  </HeadingPairs>
  <TitlesOfParts>
    <vt:vector size="31" baseType="lpstr">
      <vt:lpstr>Arial</vt:lpstr>
      <vt:lpstr>Calibri</vt:lpstr>
      <vt:lpstr>Gill Sans MT</vt:lpstr>
      <vt:lpstr>Impact</vt:lpstr>
      <vt:lpstr>Söhne</vt:lpstr>
      <vt:lpstr>Verdana</vt:lpstr>
      <vt:lpstr>Jelvény</vt:lpstr>
      <vt:lpstr>Informatikai rendszerek építése Alapelemek</vt:lpstr>
      <vt:lpstr>Terheléselosztás (Load balancing)</vt:lpstr>
      <vt:lpstr>Terheléselosztás (Load balancing)</vt:lpstr>
      <vt:lpstr>Terheléselosztás (Load balancing) </vt:lpstr>
      <vt:lpstr>Terheléselosztás</vt:lpstr>
      <vt:lpstr>Terheléselosztás</vt:lpstr>
      <vt:lpstr>Adatbáziskezelők</vt:lpstr>
      <vt:lpstr>PowerPoint-bemutató</vt:lpstr>
      <vt:lpstr>Oracle</vt:lpstr>
      <vt:lpstr>MySQL</vt:lpstr>
      <vt:lpstr>MySQL</vt:lpstr>
      <vt:lpstr>MSSQL</vt:lpstr>
      <vt:lpstr>Postgres</vt:lpstr>
      <vt:lpstr>Postgres</vt:lpstr>
      <vt:lpstr>postgres</vt:lpstr>
      <vt:lpstr>SQLite</vt:lpstr>
      <vt:lpstr>HSQLDB</vt:lpstr>
      <vt:lpstr>Session kezelés</vt:lpstr>
      <vt:lpstr>HTTP Hitelesítés</vt:lpstr>
      <vt:lpstr>Rejtett űrlapmezők</vt:lpstr>
      <vt:lpstr>URL újraírás</vt:lpstr>
      <vt:lpstr>Süti (cookie)</vt:lpstr>
      <vt:lpstr>Menetek életciklusa</vt:lpstr>
      <vt:lpstr>Alkalmazás szerverek alapjai</vt:lpstr>
    </vt:vector>
  </TitlesOfParts>
  <Company>AITME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Számítógépes vállalatirányítás 1. előadás</dc:title>
  <dc:creator>AITME</dc:creator>
  <cp:lastModifiedBy>Szabó Martin</cp:lastModifiedBy>
  <cp:revision>92</cp:revision>
  <dcterms:created xsi:type="dcterms:W3CDTF">2004-03-02T07:48:16Z</dcterms:created>
  <dcterms:modified xsi:type="dcterms:W3CDTF">2025-03-04T08:11:36Z</dcterms:modified>
</cp:coreProperties>
</file>