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5" r:id="rId1"/>
  </p:sldMasterIdLst>
  <p:notesMasterIdLst>
    <p:notesMasterId r:id="rId22"/>
  </p:notesMasterIdLst>
  <p:sldIdLst>
    <p:sldId id="277" r:id="rId2"/>
    <p:sldId id="257" r:id="rId3"/>
    <p:sldId id="307" r:id="rId4"/>
    <p:sldId id="258" r:id="rId5"/>
    <p:sldId id="278" r:id="rId6"/>
    <p:sldId id="279" r:id="rId7"/>
    <p:sldId id="280" r:id="rId8"/>
    <p:sldId id="281" r:id="rId9"/>
    <p:sldId id="282" r:id="rId10"/>
    <p:sldId id="283" r:id="rId11"/>
    <p:sldId id="284" r:id="rId12"/>
    <p:sldId id="285" r:id="rId13"/>
    <p:sldId id="300" r:id="rId14"/>
    <p:sldId id="301" r:id="rId15"/>
    <p:sldId id="302" r:id="rId16"/>
    <p:sldId id="304" r:id="rId17"/>
    <p:sldId id="303" r:id="rId18"/>
    <p:sldId id="308" r:id="rId19"/>
    <p:sldId id="310" r:id="rId20"/>
    <p:sldId id="312"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76998" autoAdjust="0"/>
  </p:normalViewPr>
  <p:slideViewPr>
    <p:cSldViewPr>
      <p:cViewPr varScale="1">
        <p:scale>
          <a:sx n="77" d="100"/>
          <a:sy n="77" d="100"/>
        </p:scale>
        <p:origin x="2604" y="294"/>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notesViewPr>
    <p:cSldViewPr>
      <p:cViewPr varScale="1">
        <p:scale>
          <a:sx n="55" d="100"/>
          <a:sy n="55" d="100"/>
        </p:scale>
        <p:origin x="-183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410991E-9EA1-92BE-F3F0-FC7A3885DA02}"/>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4579" name="Rectangle 3">
            <a:extLst>
              <a:ext uri="{FF2B5EF4-FFF2-40B4-BE49-F238E27FC236}">
                <a16:creationId xmlns:a16="http://schemas.microsoft.com/office/drawing/2014/main" id="{F31D375D-71D3-714E-5A1E-02896CFCDEAF}"/>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6B5D7D86-73A8-5E58-465C-C0B4766A3883}"/>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581" name="Rectangle 5">
            <a:extLst>
              <a:ext uri="{FF2B5EF4-FFF2-40B4-BE49-F238E27FC236}">
                <a16:creationId xmlns:a16="http://schemas.microsoft.com/office/drawing/2014/main" id="{3EE7DA9C-EA8F-4064-2724-87075C92B6C1}"/>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Mintaszöveg szerkesztése</a:t>
            </a:r>
          </a:p>
          <a:p>
            <a:pPr lvl="1"/>
            <a:r>
              <a:rPr lang="en-US" noProof="0"/>
              <a:t>Második szint</a:t>
            </a:r>
          </a:p>
          <a:p>
            <a:pPr lvl="2"/>
            <a:r>
              <a:rPr lang="en-US" noProof="0"/>
              <a:t>Harmadik szint</a:t>
            </a:r>
          </a:p>
          <a:p>
            <a:pPr lvl="3"/>
            <a:r>
              <a:rPr lang="en-US" noProof="0"/>
              <a:t>Negyedik szint</a:t>
            </a:r>
          </a:p>
          <a:p>
            <a:pPr lvl="4"/>
            <a:r>
              <a:rPr lang="en-US" noProof="0"/>
              <a:t>Ötödik szint</a:t>
            </a:r>
          </a:p>
        </p:txBody>
      </p:sp>
      <p:sp>
        <p:nvSpPr>
          <p:cNvPr id="24582" name="Rectangle 6">
            <a:extLst>
              <a:ext uri="{FF2B5EF4-FFF2-40B4-BE49-F238E27FC236}">
                <a16:creationId xmlns:a16="http://schemas.microsoft.com/office/drawing/2014/main" id="{EE436F8D-90E6-FB5D-000A-42BEA76F6A21}"/>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4583" name="Rectangle 7">
            <a:extLst>
              <a:ext uri="{FF2B5EF4-FFF2-40B4-BE49-F238E27FC236}">
                <a16:creationId xmlns:a16="http://schemas.microsoft.com/office/drawing/2014/main" id="{9D8DAAF6-B983-8DC2-C8E9-F383B6461046}"/>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4933B17-D786-4FF1-86B4-A21D4E83156C}" type="slidenum">
              <a:rPr lang="en-US" altLang="hu-HU"/>
              <a:pPr>
                <a:defRPr/>
              </a:pPr>
              <a:t>‹#›</a:t>
            </a:fld>
            <a:endParaRPr lang="en-US" altLang="hu-H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1B8C496C-4DE3-D18B-3A5B-96146B2C5F6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8AA62DA-85BC-4DCA-B6D7-468E5FB1E7AE}" type="slidenum">
              <a:rPr lang="en-US" altLang="hu-HU" smtClean="0"/>
              <a:pPr>
                <a:spcBef>
                  <a:spcPct val="0"/>
                </a:spcBef>
              </a:pPr>
              <a:t>1</a:t>
            </a:fld>
            <a:endParaRPr lang="en-US" altLang="hu-HU"/>
          </a:p>
        </p:txBody>
      </p:sp>
      <p:sp>
        <p:nvSpPr>
          <p:cNvPr id="4099" name="Rectangle 2">
            <a:extLst>
              <a:ext uri="{FF2B5EF4-FFF2-40B4-BE49-F238E27FC236}">
                <a16:creationId xmlns:a16="http://schemas.microsoft.com/office/drawing/2014/main" id="{879123BF-A81E-7346-219D-CD194F9CD3BD}"/>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21A77503-775F-005D-7863-17456BAEE5C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hu-HU" altLang="hu-HU">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651304A0-C398-4813-A6D1-5DBC75F5EFF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880A1F2-27CF-47E9-A662-C4117E72B641}" type="slidenum">
              <a:rPr lang="en-US" altLang="hu-HU" smtClean="0"/>
              <a:pPr>
                <a:spcBef>
                  <a:spcPct val="0"/>
                </a:spcBef>
              </a:pPr>
              <a:t>2</a:t>
            </a:fld>
            <a:endParaRPr lang="en-US" altLang="hu-HU"/>
          </a:p>
        </p:txBody>
      </p:sp>
      <p:sp>
        <p:nvSpPr>
          <p:cNvPr id="6147" name="Rectangle 2">
            <a:extLst>
              <a:ext uri="{FF2B5EF4-FFF2-40B4-BE49-F238E27FC236}">
                <a16:creationId xmlns:a16="http://schemas.microsoft.com/office/drawing/2014/main" id="{7BA62079-CFCC-4DB6-F339-DC8500C37AC3}"/>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C71F0B54-41B3-9D10-CD35-1B934EA5500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hu-HU" b="1" i="1" dirty="0" err="1">
                <a:latin typeface="Arial" panose="020B0604020202020204" pitchFamily="34" charset="0"/>
              </a:rPr>
              <a:t>az</a:t>
            </a:r>
            <a:r>
              <a:rPr lang="en-GB" altLang="hu-HU" b="1" i="1" dirty="0">
                <a:latin typeface="Arial" panose="020B0604020202020204" pitchFamily="34" charset="0"/>
              </a:rPr>
              <a:t> </a:t>
            </a:r>
            <a:r>
              <a:rPr lang="en-GB" altLang="hu-HU" b="1" i="1" dirty="0" err="1">
                <a:latin typeface="Arial" panose="020B0604020202020204" pitchFamily="34" charset="0"/>
              </a:rPr>
              <a:t>információ</a:t>
            </a:r>
            <a:r>
              <a:rPr lang="en-GB" altLang="hu-HU" b="1" i="1" dirty="0">
                <a:latin typeface="Arial" panose="020B0604020202020204" pitchFamily="34" charset="0"/>
              </a:rPr>
              <a:t> </a:t>
            </a:r>
            <a:r>
              <a:rPr lang="en-GB" altLang="hu-HU" b="1" i="1" dirty="0" err="1">
                <a:latin typeface="Arial" panose="020B0604020202020204" pitchFamily="34" charset="0"/>
              </a:rPr>
              <a:t>hierarchikus</a:t>
            </a:r>
            <a:r>
              <a:rPr lang="en-GB" altLang="hu-HU" b="1" i="1" dirty="0">
                <a:latin typeface="Arial" panose="020B0604020202020204" pitchFamily="34" charset="0"/>
              </a:rPr>
              <a:t> </a:t>
            </a:r>
            <a:r>
              <a:rPr lang="en-GB" altLang="hu-HU" b="1" i="1" dirty="0" err="1">
                <a:latin typeface="Arial" panose="020B0604020202020204" pitchFamily="34" charset="0"/>
              </a:rPr>
              <a:t>szintek</a:t>
            </a:r>
            <a:r>
              <a:rPr lang="en-GB" altLang="hu-HU" b="1" i="1" dirty="0">
                <a:latin typeface="Arial" panose="020B0604020202020204" pitchFamily="34" charset="0"/>
              </a:rPr>
              <a:t> </a:t>
            </a:r>
            <a:r>
              <a:rPr lang="en-GB" altLang="hu-HU" b="1" i="1" dirty="0" err="1">
                <a:latin typeface="Arial" panose="020B0604020202020204" pitchFamily="34" charset="0"/>
              </a:rPr>
              <a:t>szerint</a:t>
            </a:r>
            <a:r>
              <a:rPr lang="en-GB" altLang="hu-HU" b="1" i="1" dirty="0">
                <a:latin typeface="Arial" panose="020B0604020202020204" pitchFamily="34" charset="0"/>
              </a:rPr>
              <a:t> </a:t>
            </a:r>
            <a:r>
              <a:rPr lang="en-GB" altLang="hu-HU" b="1" i="1" dirty="0" err="1">
                <a:latin typeface="Arial" panose="020B0604020202020204" pitchFamily="34" charset="0"/>
              </a:rPr>
              <a:t>rendezett</a:t>
            </a:r>
            <a:r>
              <a:rPr lang="en-GB" altLang="hu-HU" b="1" i="1" dirty="0">
                <a:latin typeface="Arial" panose="020B0604020202020204" pitchFamily="34" charset="0"/>
              </a:rPr>
              <a:t>, </a:t>
            </a:r>
            <a:r>
              <a:rPr lang="en-GB" altLang="hu-HU" b="1" i="1" dirty="0" err="1">
                <a:latin typeface="Arial" panose="020B0604020202020204" pitchFamily="34" charset="0"/>
              </a:rPr>
              <a:t>összetett</a:t>
            </a:r>
            <a:r>
              <a:rPr lang="en-GB" altLang="hu-HU" b="1" i="1" dirty="0">
                <a:latin typeface="Arial" panose="020B0604020202020204" pitchFamily="34" charset="0"/>
              </a:rPr>
              <a:t> </a:t>
            </a:r>
            <a:r>
              <a:rPr lang="en-GB" altLang="hu-HU" b="1" i="1" dirty="0" err="1">
                <a:latin typeface="Arial" panose="020B0604020202020204" pitchFamily="34" charset="0"/>
              </a:rPr>
              <a:t>fogalom</a:t>
            </a:r>
            <a:r>
              <a:rPr lang="en-GB" altLang="hu-HU" b="1" i="1" dirty="0">
                <a:latin typeface="Arial" panose="020B0604020202020204" pitchFamily="34" charset="0"/>
              </a:rPr>
              <a:t>.</a:t>
            </a:r>
            <a:endParaRPr lang="hu-HU" altLang="hu-HU" b="1" i="1" dirty="0">
              <a:latin typeface="Arial" panose="020B0604020202020204" pitchFamily="34" charset="0"/>
            </a:endParaRPr>
          </a:p>
          <a:p>
            <a:pPr eaLnBrk="1" hangingPunct="1"/>
            <a:endParaRPr lang="hu-HU" altLang="hu-HU" b="1" i="1" dirty="0">
              <a:latin typeface="Arial" panose="020B0604020202020204" pitchFamily="34" charset="0"/>
            </a:endParaRPr>
          </a:p>
          <a:p>
            <a:pPr eaLnBrk="1" hangingPunct="1"/>
            <a:r>
              <a:rPr lang="hu-HU" altLang="hu-HU" b="1" i="1" dirty="0">
                <a:latin typeface="Arial" panose="020B0604020202020204" pitchFamily="34" charset="0"/>
              </a:rPr>
              <a:t>szintjei</a:t>
            </a:r>
            <a:endParaRPr lang="en-GB" altLang="hu-HU" b="1" dirty="0">
              <a:latin typeface="Arial" panose="020B0604020202020204" pitchFamily="34" charset="0"/>
            </a:endParaRPr>
          </a:p>
          <a:p>
            <a:pPr eaLnBrk="1" hangingPunct="1"/>
            <a:endParaRPr lang="hu-HU" altLang="hu-HU" dirty="0">
              <a:solidFill>
                <a:srgbClr val="202122"/>
              </a:solidFill>
              <a:latin typeface="Arial" panose="020B0604020202020204" pitchFamily="34" charset="0"/>
            </a:endParaRPr>
          </a:p>
          <a:p>
            <a:pPr eaLnBrk="1" hangingPunct="1"/>
            <a:r>
              <a:rPr lang="hu-HU" altLang="hu-HU" dirty="0">
                <a:solidFill>
                  <a:srgbClr val="202122"/>
                </a:solidFill>
                <a:latin typeface="Arial" panose="020B0604020202020204" pitchFamily="34" charset="0"/>
              </a:rPr>
              <a:t>A </a:t>
            </a:r>
            <a:r>
              <a:rPr lang="hu-HU" altLang="hu-HU" b="1" dirty="0">
                <a:solidFill>
                  <a:srgbClr val="202122"/>
                </a:solidFill>
                <a:latin typeface="Arial" panose="020B0604020202020204" pitchFamily="34" charset="0"/>
              </a:rPr>
              <a:t>számítástechnika</a:t>
            </a:r>
            <a:r>
              <a:rPr lang="hu-HU" altLang="hu-HU" dirty="0">
                <a:solidFill>
                  <a:srgbClr val="202122"/>
                </a:solidFill>
                <a:latin typeface="Arial" panose="020B0604020202020204" pitchFamily="34" charset="0"/>
              </a:rPr>
              <a:t> az automatizált adatfeldolgozás eszközeivel foglalkozó elméleti és alkalmazott műszaki tudomány.</a:t>
            </a:r>
          </a:p>
          <a:p>
            <a:pPr eaLnBrk="1" hangingPunct="1"/>
            <a:endParaRPr lang="hu-HU" altLang="hu-HU" dirty="0">
              <a:solidFill>
                <a:srgbClr val="202122"/>
              </a:solidFill>
              <a:latin typeface="Arial" panose="020B0604020202020204" pitchFamily="34" charset="0"/>
            </a:endParaRPr>
          </a:p>
          <a:p>
            <a:pPr eaLnBrk="1" hangingPunct="1"/>
            <a:r>
              <a:rPr lang="hu-HU" altLang="hu-HU" sz="1800" dirty="0">
                <a:latin typeface="TimesNewRomanPSMT"/>
              </a:rPr>
              <a:t>A szervezetet érintő hatás mértéke természetesen szorosan összefügg azzal, hogy az információ-technológiát az adott szervezet mennyire kiterjedten alkalmazza. Ha egy szervezet az informatikát a vállalati működés egyes területein alkalmazza csak, a szervezetet érintő hatás is mérsékelt lesz; míg a szervezet egészét átfogó, széles körű </a:t>
            </a:r>
            <a:r>
              <a:rPr lang="hu-HU" altLang="hu-HU" sz="1800" b="1" i="1" dirty="0">
                <a:latin typeface="TimesNewRomanPSMT"/>
              </a:rPr>
              <a:t>funkcionalitást</a:t>
            </a:r>
            <a:r>
              <a:rPr lang="hu-HU" altLang="hu-HU" sz="1800" dirty="0">
                <a:latin typeface="TimesNewRomanPSMT"/>
              </a:rPr>
              <a:t> megvalósító alkalmazás esetében nagyobb változások válhatnak szükségessé. Ez a hatás kiterjedhet az adott cég informatikai szervezeti egységére is.</a:t>
            </a:r>
          </a:p>
          <a:p>
            <a:pPr eaLnBrk="1" hangingPunct="1"/>
            <a:endParaRPr lang="hu-HU" altLang="hu-HU" sz="1800" dirty="0">
              <a:latin typeface="TimesNewRomanPSMT"/>
            </a:endParaRPr>
          </a:p>
          <a:p>
            <a:pPr eaLnBrk="1" hangingPunct="1"/>
            <a:r>
              <a:rPr lang="hu-HU" altLang="hu-HU" sz="1800" dirty="0">
                <a:latin typeface="TimesNewRomanPSMT"/>
              </a:rPr>
              <a:t>A magas szinten integrált, széles körű funkcionalitást megvalósító vállalat- irányítási információs rendszerek, vezetői információs és döntés-támogató rendszerek alkalmazása az információ-technológia (informatika) vállalati alkalmazásának csúcspontját jelenti, s így ezen rendszerek szervezetre gyakorolt hatása is igen nagy lesz.</a:t>
            </a:r>
          </a:p>
          <a:p>
            <a:pPr eaLnBrk="1" hangingPunct="1"/>
            <a:endParaRPr lang="hu-HU" altLang="hu-HU"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iakép helye 1">
            <a:extLst>
              <a:ext uri="{FF2B5EF4-FFF2-40B4-BE49-F238E27FC236}">
                <a16:creationId xmlns:a16="http://schemas.microsoft.com/office/drawing/2014/main" id="{CB0A2BB7-8385-1C25-299C-ED8AF77F0369}"/>
              </a:ext>
            </a:extLst>
          </p:cNvPr>
          <p:cNvSpPr>
            <a:spLocks noGrp="1" noRot="1" noChangeAspect="1" noChangeArrowheads="1" noTextEdit="1"/>
          </p:cNvSpPr>
          <p:nvPr>
            <p:ph type="sldImg"/>
          </p:nvPr>
        </p:nvSpPr>
        <p:spPr>
          <a:ln/>
        </p:spPr>
      </p:sp>
      <p:sp>
        <p:nvSpPr>
          <p:cNvPr id="8195" name="Jegyzetek helye 2">
            <a:extLst>
              <a:ext uri="{FF2B5EF4-FFF2-40B4-BE49-F238E27FC236}">
                <a16:creationId xmlns:a16="http://schemas.microsoft.com/office/drawing/2014/main" id="{D9156B64-FA97-4C2D-5CB9-A1A63DD9B69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sz="1800" dirty="0">
                <a:latin typeface="TimesNewRomanPSMT"/>
              </a:rPr>
              <a:t>IR: informatika rendszerek: az alkalmazások iránti kereslet feltárása</a:t>
            </a:r>
          </a:p>
          <a:p>
            <a:r>
              <a:rPr lang="hu-HU" altLang="hu-HU" sz="1800" dirty="0">
                <a:latin typeface="TimesNewRomanPSMT"/>
              </a:rPr>
              <a:t>IT: információs technológia: az alkalmazások iránti kereslet kielégítése</a:t>
            </a:r>
          </a:p>
          <a:p>
            <a:r>
              <a:rPr lang="hu-HU" altLang="hu-HU" sz="1800" dirty="0">
                <a:latin typeface="TimesNewRomanPSMT"/>
              </a:rPr>
              <a:t>Stratégia alatt a szervezet jövőbeni céljaira és azok megvalósítási módjaira vonatkozó elképzelések összességét értjük.</a:t>
            </a:r>
            <a:endParaRPr lang="hu-HU" altLang="hu-HU" dirty="0">
              <a:latin typeface="Arial" panose="020B0604020202020204" pitchFamily="34" charset="0"/>
            </a:endParaRPr>
          </a:p>
        </p:txBody>
      </p:sp>
      <p:sp>
        <p:nvSpPr>
          <p:cNvPr id="8196" name="Dia számának helye 3">
            <a:extLst>
              <a:ext uri="{FF2B5EF4-FFF2-40B4-BE49-F238E27FC236}">
                <a16:creationId xmlns:a16="http://schemas.microsoft.com/office/drawing/2014/main" id="{2CBEB2C0-1805-A430-522F-C5B46B1317A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9D7D9B3-D38B-4B3F-B257-1D34F5D4BE96}" type="slidenum">
              <a:rPr lang="en-US" altLang="hu-HU" smtClean="0"/>
              <a:pPr/>
              <a:t>3</a:t>
            </a:fld>
            <a:endParaRPr lang="en-US" altLang="hu-H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F72AB14F-BF3C-BE75-440E-3986A2DEE95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04BF6E4-1CD8-45F0-92B0-5F90646C2E3F}" type="slidenum">
              <a:rPr lang="en-US" altLang="hu-HU" smtClean="0"/>
              <a:pPr>
                <a:spcBef>
                  <a:spcPct val="0"/>
                </a:spcBef>
              </a:pPr>
              <a:t>4</a:t>
            </a:fld>
            <a:endParaRPr lang="en-US" altLang="hu-HU"/>
          </a:p>
        </p:txBody>
      </p:sp>
      <p:sp>
        <p:nvSpPr>
          <p:cNvPr id="10243" name="Rectangle 2">
            <a:extLst>
              <a:ext uri="{FF2B5EF4-FFF2-40B4-BE49-F238E27FC236}">
                <a16:creationId xmlns:a16="http://schemas.microsoft.com/office/drawing/2014/main" id="{49974613-191A-A532-676B-A14FB3E0FF65}"/>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0FECA9A0-3B51-E73E-6A40-48B237F068D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hu-HU" altLang="hu-HU" sz="1800" dirty="0">
                <a:latin typeface="TimesNewRomanPSMT"/>
              </a:rPr>
              <a:t>….Ez azt jelenti, hogy tulajdonképpen készen lehet ezekhez a szoftverekhez hozzájutni, megkímélve ezzel a vásárlókat, vagyis a különböző szervezeteket a szoftver-fejlesztés hosszadalmas (és költséges) folyamatától. A standard szoftverek természetesen csak egy elképzelt vállalati modell alapján írhatók meg, amely azt vonja maga után, hogy egy ilyen standard szoftverben nagyon sokféle standard funkció található, amelyeket a bevezetés során a vásárló, a vállalat sajátosságainak, illetve igényeinek megfelelően lehet </a:t>
            </a:r>
            <a:r>
              <a:rPr lang="hu-HU" altLang="hu-HU" sz="1800" dirty="0" err="1">
                <a:latin typeface="TimesNewRomanPSMT"/>
              </a:rPr>
              <a:t>paraméterezni</a:t>
            </a:r>
            <a:r>
              <a:rPr lang="hu-HU" altLang="hu-HU" sz="1800" dirty="0">
                <a:latin typeface="TimesNewRomanPSMT"/>
              </a:rPr>
              <a:t>.</a:t>
            </a:r>
            <a:endParaRPr lang="hu-HU" altLang="hu-HU" dirty="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469F9F7A-3DE3-D883-8FAF-631F9251B13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613D1CA-4F94-4809-A7F3-6D87A170F4C7}" type="slidenum">
              <a:rPr lang="en-US" altLang="hu-HU" smtClean="0"/>
              <a:pPr>
                <a:spcBef>
                  <a:spcPct val="0"/>
                </a:spcBef>
              </a:pPr>
              <a:t>5</a:t>
            </a:fld>
            <a:endParaRPr lang="en-US" altLang="hu-HU"/>
          </a:p>
        </p:txBody>
      </p:sp>
      <p:sp>
        <p:nvSpPr>
          <p:cNvPr id="38915" name="Rectangle 2">
            <a:extLst>
              <a:ext uri="{FF2B5EF4-FFF2-40B4-BE49-F238E27FC236}">
                <a16:creationId xmlns:a16="http://schemas.microsoft.com/office/drawing/2014/main" id="{A60E4C4C-607D-18EC-52CA-E9E1A280130B}"/>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FA4F09C9-E6D7-A234-08A7-45B0B117DB3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Tx/>
              <a:buChar char="•"/>
            </a:pPr>
            <a:r>
              <a:rPr lang="hu-HU" altLang="hu-HU" dirty="0">
                <a:solidFill>
                  <a:srgbClr val="D1D5DB"/>
                </a:solidFill>
                <a:latin typeface="Söhne"/>
              </a:rPr>
              <a:t>Freeware: olyan szoftver, amely ingyenesen használható, de az általános felhasználási feltételekben lehetnek korlátozások, például az, hogy a szoftver csak személyes, nem kereskedelmi célra használható.</a:t>
            </a:r>
          </a:p>
          <a:p>
            <a:pPr>
              <a:buFontTx/>
              <a:buChar char="•"/>
            </a:pPr>
            <a:r>
              <a:rPr lang="hu-HU" altLang="hu-HU" dirty="0">
                <a:solidFill>
                  <a:srgbClr val="D1D5DB"/>
                </a:solidFill>
                <a:latin typeface="Söhne"/>
              </a:rPr>
              <a:t>Shareware: olyan szoftver, amely ingyenesen letölthető, de a használatához fizetni kell. Az ár és az érvényesség általában az általános felhasználási feltételekben van meghatározva.</a:t>
            </a:r>
          </a:p>
          <a:p>
            <a:pPr>
              <a:buFontTx/>
              <a:buChar char="•"/>
            </a:pPr>
            <a:r>
              <a:rPr lang="hu-HU" altLang="hu-HU" dirty="0">
                <a:solidFill>
                  <a:srgbClr val="D1D5DB"/>
                </a:solidFill>
                <a:latin typeface="Söhne"/>
              </a:rPr>
              <a:t>Open </a:t>
            </a:r>
            <a:r>
              <a:rPr lang="hu-HU" altLang="hu-HU" dirty="0" err="1">
                <a:solidFill>
                  <a:srgbClr val="D1D5DB"/>
                </a:solidFill>
                <a:latin typeface="Söhne"/>
              </a:rPr>
              <a:t>Source</a:t>
            </a:r>
            <a:r>
              <a:rPr lang="hu-HU" altLang="hu-HU" dirty="0">
                <a:solidFill>
                  <a:srgbClr val="D1D5DB"/>
                </a:solidFill>
                <a:latin typeface="Söhne"/>
              </a:rPr>
              <a:t>: olyan szoftver, amelynek forráskódja nyilvánosan hozzáférhető, és bárki szabadon módosíthatja és terjesztheti. Az ilyen szoftverek általában ingyenesek és nem korlátozzák a felhasználást.</a:t>
            </a:r>
          </a:p>
          <a:p>
            <a:pPr>
              <a:buFontTx/>
              <a:buChar char="•"/>
            </a:pPr>
            <a:r>
              <a:rPr lang="hu-HU" altLang="hu-HU" dirty="0" err="1">
                <a:solidFill>
                  <a:srgbClr val="D1D5DB"/>
                </a:solidFill>
                <a:latin typeface="Söhne"/>
              </a:rPr>
              <a:t>Commercial</a:t>
            </a:r>
            <a:r>
              <a:rPr lang="hu-HU" altLang="hu-HU" dirty="0">
                <a:solidFill>
                  <a:srgbClr val="D1D5DB"/>
                </a:solidFill>
                <a:latin typeface="Söhne"/>
              </a:rPr>
              <a:t> software: olyan szoftver, amelyet pénzért lehet megvásárolni, és az ár és az érvényesség általában az általános felhasználási feltételekben van meghatározva. A legtöbb vállalati szoftver ilyen típusú.</a:t>
            </a:r>
          </a:p>
          <a:p>
            <a:pPr>
              <a:buFontTx/>
              <a:buChar char="•"/>
            </a:pPr>
            <a:r>
              <a:rPr lang="hu-HU" altLang="hu-HU" dirty="0">
                <a:solidFill>
                  <a:srgbClr val="D1D5DB"/>
                </a:solidFill>
                <a:latin typeface="Söhne"/>
              </a:rPr>
              <a:t>Open </a:t>
            </a:r>
            <a:r>
              <a:rPr lang="hu-HU" altLang="hu-HU" dirty="0" err="1">
                <a:solidFill>
                  <a:srgbClr val="D1D5DB"/>
                </a:solidFill>
                <a:latin typeface="Söhne"/>
              </a:rPr>
              <a:t>core</a:t>
            </a:r>
            <a:r>
              <a:rPr lang="hu-HU" altLang="hu-HU" dirty="0">
                <a:solidFill>
                  <a:srgbClr val="D1D5DB"/>
                </a:solidFill>
                <a:latin typeface="Söhne"/>
              </a:rPr>
              <a:t>: olyan szoftver, amelynek részét képezi egy nyílt forráskódú verzió, valamint egy kereskedelmi változat, amely több funkciót és támogatást kínál, de csak fizetés ellenében érhető el.</a:t>
            </a:r>
          </a:p>
          <a:p>
            <a:pPr>
              <a:buFontTx/>
              <a:buChar char="•"/>
            </a:pPr>
            <a:r>
              <a:rPr lang="hu-HU" altLang="hu-HU" dirty="0" err="1">
                <a:solidFill>
                  <a:srgbClr val="D1D5DB"/>
                </a:solidFill>
                <a:latin typeface="Söhne"/>
              </a:rPr>
              <a:t>Subscription-based</a:t>
            </a:r>
            <a:r>
              <a:rPr lang="hu-HU" altLang="hu-HU" dirty="0">
                <a:solidFill>
                  <a:srgbClr val="D1D5DB"/>
                </a:solidFill>
                <a:latin typeface="Söhne"/>
              </a:rPr>
              <a:t>: olyan szoftver, amelynek használatáért havonta vagy évente kell fizetni. Az ár és a szolgáltatások </a:t>
            </a:r>
            <a:r>
              <a:rPr lang="hu-HU" altLang="hu-HU" dirty="0" err="1">
                <a:solidFill>
                  <a:srgbClr val="D1D5DB"/>
                </a:solidFill>
                <a:latin typeface="Söhne"/>
              </a:rPr>
              <a:t>függnek</a:t>
            </a:r>
            <a:r>
              <a:rPr lang="hu-HU" altLang="hu-HU" dirty="0">
                <a:solidFill>
                  <a:srgbClr val="D1D5DB"/>
                </a:solidFill>
                <a:latin typeface="Söhne"/>
              </a:rPr>
              <a:t> az előfizetés típusától.</a:t>
            </a:r>
          </a:p>
          <a:p>
            <a:pPr>
              <a:buFontTx/>
              <a:buChar char="•"/>
            </a:pPr>
            <a:r>
              <a:rPr lang="hu-HU" altLang="hu-HU" dirty="0" err="1">
                <a:solidFill>
                  <a:srgbClr val="D1D5DB"/>
                </a:solidFill>
                <a:latin typeface="Söhne"/>
              </a:rPr>
              <a:t>Perpetual</a:t>
            </a:r>
            <a:r>
              <a:rPr lang="hu-HU" altLang="hu-HU" dirty="0">
                <a:solidFill>
                  <a:srgbClr val="D1D5DB"/>
                </a:solidFill>
                <a:latin typeface="Söhne"/>
              </a:rPr>
              <a:t> </a:t>
            </a:r>
            <a:r>
              <a:rPr lang="hu-HU" altLang="hu-HU" dirty="0" err="1">
                <a:solidFill>
                  <a:srgbClr val="D1D5DB"/>
                </a:solidFill>
                <a:latin typeface="Söhne"/>
              </a:rPr>
              <a:t>license</a:t>
            </a:r>
            <a:r>
              <a:rPr lang="hu-HU" altLang="hu-HU" dirty="0">
                <a:solidFill>
                  <a:srgbClr val="D1D5DB"/>
                </a:solidFill>
                <a:latin typeface="Söhne"/>
              </a:rPr>
              <a:t>: olyan licensz, amelyet egyszer kell megvásárolni, és az örökké érvényes. Azonban </a:t>
            </a:r>
            <a:r>
              <a:rPr lang="hu-HU" altLang="hu-HU" dirty="0" err="1">
                <a:solidFill>
                  <a:srgbClr val="D1D5DB"/>
                </a:solidFill>
                <a:latin typeface="Söhne"/>
              </a:rPr>
              <a:t>azonban</a:t>
            </a:r>
            <a:r>
              <a:rPr lang="hu-HU" altLang="hu-HU" dirty="0">
                <a:solidFill>
                  <a:srgbClr val="D1D5DB"/>
                </a:solidFill>
                <a:latin typeface="Söhne"/>
              </a:rPr>
              <a:t> az ilyen szoftverek általában nem tartalmazzák a későbbi verziókat és frissítéseket.</a:t>
            </a:r>
          </a:p>
          <a:p>
            <a:pPr eaLnBrk="1" hangingPunct="1"/>
            <a:endParaRPr lang="hu-HU" altLang="hu-HU" dirty="0">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iakép helye 1">
            <a:extLst>
              <a:ext uri="{FF2B5EF4-FFF2-40B4-BE49-F238E27FC236}">
                <a16:creationId xmlns:a16="http://schemas.microsoft.com/office/drawing/2014/main" id="{8E5EBAE2-8BBD-15B8-FA38-B3CC08FC34C5}"/>
              </a:ext>
            </a:extLst>
          </p:cNvPr>
          <p:cNvSpPr>
            <a:spLocks noGrp="1" noRot="1" noChangeAspect="1" noChangeArrowheads="1" noTextEdit="1"/>
          </p:cNvSpPr>
          <p:nvPr>
            <p:ph type="sldImg"/>
          </p:nvPr>
        </p:nvSpPr>
        <p:spPr>
          <a:ln/>
        </p:spPr>
      </p:sp>
      <p:sp>
        <p:nvSpPr>
          <p:cNvPr id="41987" name="Jegyzetek helye 2">
            <a:extLst>
              <a:ext uri="{FF2B5EF4-FFF2-40B4-BE49-F238E27FC236}">
                <a16:creationId xmlns:a16="http://schemas.microsoft.com/office/drawing/2014/main" id="{CBD79914-6AF4-128D-C448-4ED3CE7B6AB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latin typeface="Arial" panose="020B0604020202020204" pitchFamily="34" charset="0"/>
              </a:rPr>
              <a:t>Debian: 93, stable: 96</a:t>
            </a:r>
          </a:p>
          <a:p>
            <a:endParaRPr lang="hu-HU" altLang="hu-HU">
              <a:latin typeface="Arial" panose="020B0604020202020204" pitchFamily="34" charset="0"/>
            </a:endParaRPr>
          </a:p>
        </p:txBody>
      </p:sp>
      <p:sp>
        <p:nvSpPr>
          <p:cNvPr id="41988" name="Dia számának helye 3">
            <a:extLst>
              <a:ext uri="{FF2B5EF4-FFF2-40B4-BE49-F238E27FC236}">
                <a16:creationId xmlns:a16="http://schemas.microsoft.com/office/drawing/2014/main" id="{2094D77B-AE7D-CEC2-8E66-FAC8E5C00DF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5B2360F-A800-4507-932B-F098B540005B}" type="slidenum">
              <a:rPr lang="en-US" altLang="hu-HU" smtClean="0"/>
              <a:pPr/>
              <a:t>7</a:t>
            </a:fld>
            <a:endParaRPr lang="en-US" alt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hu-HU"/>
          </a:p>
        </p:txBody>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hu-HU"/>
              <a:t>Mintacím szerkesztése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hu-HU"/>
              <a:t>Kattintson ide az alcím mintájának szerkesztéséhez</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pPr>
              <a:defRPr/>
            </a:pPr>
            <a:endParaRPr lang="en-US"/>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pPr>
              <a:defRPr/>
            </a:pPr>
            <a:endParaRPr lang="hu-HU"/>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pPr>
              <a:defRPr/>
            </a:pPr>
            <a:r>
              <a:rPr lang="hu-HU"/>
              <a:t>121312</a:t>
            </a:r>
            <a:endParaRPr lang="en-US"/>
          </a:p>
          <a:p>
            <a:pPr>
              <a:defRPr/>
            </a:pPr>
            <a:endParaRPr lang="en-US"/>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Tree>
    <p:extLst>
      <p:ext uri="{BB962C8B-B14F-4D97-AF65-F5344CB8AC3E}">
        <p14:creationId xmlns:p14="http://schemas.microsoft.com/office/powerpoint/2010/main" val="3596967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hu-HU"/>
          </a:p>
        </p:txBody>
      </p:sp>
      <p:sp>
        <p:nvSpPr>
          <p:cNvPr id="6" name="Slide Number Placeholder 5"/>
          <p:cNvSpPr>
            <a:spLocks noGrp="1"/>
          </p:cNvSpPr>
          <p:nvPr>
            <p:ph type="sldNum" sz="quarter" idx="12"/>
          </p:nvPr>
        </p:nvSpPr>
        <p:spPr/>
        <p:txBody>
          <a:bodyPr/>
          <a:lstStyle/>
          <a:p>
            <a:pPr>
              <a:defRPr/>
            </a:pPr>
            <a:r>
              <a:rPr lang="hu-HU"/>
              <a:t>121312</a:t>
            </a:r>
            <a:endParaRPr lang="en-US"/>
          </a:p>
          <a:p>
            <a:pPr>
              <a:defRPr/>
            </a:pPr>
            <a:endParaRPr lang="en-US"/>
          </a:p>
        </p:txBody>
      </p:sp>
    </p:spTree>
    <p:extLst>
      <p:ext uri="{BB962C8B-B14F-4D97-AF65-F5344CB8AC3E}">
        <p14:creationId xmlns:p14="http://schemas.microsoft.com/office/powerpoint/2010/main" val="780539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hu-HU"/>
          </a:p>
        </p:txBody>
      </p:sp>
      <p:sp>
        <p:nvSpPr>
          <p:cNvPr id="6" name="Slide Number Placeholder 5"/>
          <p:cNvSpPr>
            <a:spLocks noGrp="1"/>
          </p:cNvSpPr>
          <p:nvPr>
            <p:ph type="sldNum" sz="quarter" idx="12"/>
          </p:nvPr>
        </p:nvSpPr>
        <p:spPr/>
        <p:txBody>
          <a:bodyPr/>
          <a:lstStyle/>
          <a:p>
            <a:pPr>
              <a:defRPr/>
            </a:pPr>
            <a:r>
              <a:rPr lang="hu-HU"/>
              <a:t>121312</a:t>
            </a:r>
            <a:endParaRPr lang="en-US"/>
          </a:p>
          <a:p>
            <a:pPr>
              <a:defRPr/>
            </a:pPr>
            <a:endParaRPr lang="en-US"/>
          </a:p>
        </p:txBody>
      </p:sp>
    </p:spTree>
    <p:extLst>
      <p:ext uri="{BB962C8B-B14F-4D97-AF65-F5344CB8AC3E}">
        <p14:creationId xmlns:p14="http://schemas.microsoft.com/office/powerpoint/2010/main" val="407496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hu-HU"/>
          </a:p>
        </p:txBody>
      </p:sp>
      <p:sp>
        <p:nvSpPr>
          <p:cNvPr id="6" name="Slide Number Placeholder 5"/>
          <p:cNvSpPr>
            <a:spLocks noGrp="1"/>
          </p:cNvSpPr>
          <p:nvPr>
            <p:ph type="sldNum" sz="quarter" idx="12"/>
          </p:nvPr>
        </p:nvSpPr>
        <p:spPr/>
        <p:txBody>
          <a:bodyPr/>
          <a:lstStyle/>
          <a:p>
            <a:pPr>
              <a:defRPr/>
            </a:pPr>
            <a:r>
              <a:rPr lang="hu-HU"/>
              <a:t>121312</a:t>
            </a:r>
            <a:endParaRPr lang="en-US"/>
          </a:p>
          <a:p>
            <a:pPr>
              <a:defRPr/>
            </a:pPr>
            <a:endParaRPr lang="en-US"/>
          </a:p>
        </p:txBody>
      </p:sp>
    </p:spTree>
    <p:extLst>
      <p:ext uri="{BB962C8B-B14F-4D97-AF65-F5344CB8AC3E}">
        <p14:creationId xmlns:p14="http://schemas.microsoft.com/office/powerpoint/2010/main" val="1985866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hu-HU"/>
              <a:t>Mintacím szerkesztése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pPr>
              <a:defRPr/>
            </a:pPr>
            <a:endParaRPr lang="en-US"/>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pPr>
              <a:defRPr/>
            </a:pPr>
            <a:endParaRPr lang="hu-HU"/>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pPr>
              <a:defRPr/>
            </a:pPr>
            <a:r>
              <a:rPr lang="hu-HU"/>
              <a:t>121312</a:t>
            </a:r>
            <a:endParaRPr lang="en-US"/>
          </a:p>
          <a:p>
            <a:pPr>
              <a:defRPr/>
            </a:pPr>
            <a:endParaRPr lang="en-US"/>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30182943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hu-HU"/>
          </a:p>
        </p:txBody>
      </p:sp>
      <p:sp>
        <p:nvSpPr>
          <p:cNvPr id="7" name="Slide Number Placeholder 6"/>
          <p:cNvSpPr>
            <a:spLocks noGrp="1"/>
          </p:cNvSpPr>
          <p:nvPr>
            <p:ph type="sldNum" sz="quarter" idx="12"/>
          </p:nvPr>
        </p:nvSpPr>
        <p:spPr/>
        <p:txBody>
          <a:bodyPr/>
          <a:lstStyle/>
          <a:p>
            <a:pPr>
              <a:defRPr/>
            </a:pPr>
            <a:r>
              <a:rPr lang="hu-HU"/>
              <a:t>121312</a:t>
            </a:r>
            <a:endParaRPr lang="en-US"/>
          </a:p>
          <a:p>
            <a:pPr>
              <a:defRPr/>
            </a:pPr>
            <a:endParaRPr lang="en-US"/>
          </a:p>
        </p:txBody>
      </p:sp>
    </p:spTree>
    <p:extLst>
      <p:ext uri="{BB962C8B-B14F-4D97-AF65-F5344CB8AC3E}">
        <p14:creationId xmlns:p14="http://schemas.microsoft.com/office/powerpoint/2010/main" val="22072230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hu-HU"/>
              <a:t>Mintacím szerkesztése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4" name="Content Placeholder 3"/>
          <p:cNvSpPr>
            <a:spLocks noGrp="1"/>
          </p:cNvSpPr>
          <p:nvPr>
            <p:ph sz="half" idx="2"/>
          </p:nvPr>
        </p:nvSpPr>
        <p:spPr>
          <a:xfrm>
            <a:off x="941832"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6" name="Content Placeholder 5"/>
          <p:cNvSpPr>
            <a:spLocks noGrp="1"/>
          </p:cNvSpPr>
          <p:nvPr>
            <p:ph sz="quarter" idx="4"/>
          </p:nvPr>
        </p:nvSpPr>
        <p:spPr>
          <a:xfrm>
            <a:off x="4975398"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hu-HU"/>
          </a:p>
        </p:txBody>
      </p:sp>
      <p:sp>
        <p:nvSpPr>
          <p:cNvPr id="9" name="Slide Number Placeholder 8"/>
          <p:cNvSpPr>
            <a:spLocks noGrp="1"/>
          </p:cNvSpPr>
          <p:nvPr>
            <p:ph type="sldNum" sz="quarter" idx="12"/>
          </p:nvPr>
        </p:nvSpPr>
        <p:spPr/>
        <p:txBody>
          <a:bodyPr/>
          <a:lstStyle/>
          <a:p>
            <a:pPr>
              <a:defRPr/>
            </a:pPr>
            <a:r>
              <a:rPr lang="hu-HU"/>
              <a:t>121312</a:t>
            </a:r>
            <a:endParaRPr lang="en-US"/>
          </a:p>
          <a:p>
            <a:pPr>
              <a:defRPr/>
            </a:pPr>
            <a:endParaRPr lang="en-US"/>
          </a:p>
        </p:txBody>
      </p:sp>
    </p:spTree>
    <p:extLst>
      <p:ext uri="{BB962C8B-B14F-4D97-AF65-F5344CB8AC3E}">
        <p14:creationId xmlns:p14="http://schemas.microsoft.com/office/powerpoint/2010/main" val="415448148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hu-HU"/>
          </a:p>
        </p:txBody>
      </p:sp>
      <p:sp>
        <p:nvSpPr>
          <p:cNvPr id="5" name="Slide Number Placeholder 4"/>
          <p:cNvSpPr>
            <a:spLocks noGrp="1"/>
          </p:cNvSpPr>
          <p:nvPr>
            <p:ph type="sldNum" sz="quarter" idx="12"/>
          </p:nvPr>
        </p:nvSpPr>
        <p:spPr/>
        <p:txBody>
          <a:bodyPr/>
          <a:lstStyle/>
          <a:p>
            <a:pPr>
              <a:defRPr/>
            </a:pPr>
            <a:r>
              <a:rPr lang="hu-HU"/>
              <a:t>121312</a:t>
            </a:r>
            <a:endParaRPr lang="en-US"/>
          </a:p>
          <a:p>
            <a:pPr>
              <a:defRPr/>
            </a:pPr>
            <a:endParaRPr lang="en-US"/>
          </a:p>
        </p:txBody>
      </p:sp>
    </p:spTree>
    <p:extLst>
      <p:ext uri="{BB962C8B-B14F-4D97-AF65-F5344CB8AC3E}">
        <p14:creationId xmlns:p14="http://schemas.microsoft.com/office/powerpoint/2010/main" val="2656594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hu-HU"/>
          </a:p>
        </p:txBody>
      </p:sp>
      <p:sp>
        <p:nvSpPr>
          <p:cNvPr id="4" name="Slide Number Placeholder 3"/>
          <p:cNvSpPr>
            <a:spLocks noGrp="1"/>
          </p:cNvSpPr>
          <p:nvPr>
            <p:ph type="sldNum" sz="quarter" idx="12"/>
          </p:nvPr>
        </p:nvSpPr>
        <p:spPr/>
        <p:txBody>
          <a:bodyPr/>
          <a:lstStyle/>
          <a:p>
            <a:pPr>
              <a:defRPr/>
            </a:pPr>
            <a:r>
              <a:rPr lang="hu-HU"/>
              <a:t>121312</a:t>
            </a:r>
            <a:endParaRPr lang="en-US"/>
          </a:p>
          <a:p>
            <a:pPr>
              <a:defRPr/>
            </a:pPr>
            <a:endParaRPr lang="en-US"/>
          </a:p>
        </p:txBody>
      </p:sp>
    </p:spTree>
    <p:extLst>
      <p:ext uri="{BB962C8B-B14F-4D97-AF65-F5344CB8AC3E}">
        <p14:creationId xmlns:p14="http://schemas.microsoft.com/office/powerpoint/2010/main" val="3891860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hu-HU"/>
              <a:t>Mintacím szerkesztése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3789" y="6375679"/>
            <a:ext cx="925016" cy="348462"/>
          </a:xfrm>
        </p:spPr>
        <p:txBody>
          <a:bodyPr/>
          <a:lstStyle/>
          <a:p>
            <a:pPr>
              <a:defRPr/>
            </a:pPr>
            <a:endParaRPr lang="en-US"/>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hu-HU"/>
          </a:p>
        </p:txBody>
      </p:sp>
      <p:sp>
        <p:nvSpPr>
          <p:cNvPr id="7" name="Slide Number Placeholder 6"/>
          <p:cNvSpPr>
            <a:spLocks noGrp="1"/>
          </p:cNvSpPr>
          <p:nvPr>
            <p:ph type="sldNum" sz="quarter" idx="12"/>
          </p:nvPr>
        </p:nvSpPr>
        <p:spPr>
          <a:xfrm>
            <a:off x="4268261" y="6375679"/>
            <a:ext cx="924342" cy="345796"/>
          </a:xfrm>
        </p:spPr>
        <p:txBody>
          <a:bodyPr/>
          <a:lstStyle/>
          <a:p>
            <a:pPr>
              <a:defRPr/>
            </a:pPr>
            <a:r>
              <a:rPr lang="hu-HU"/>
              <a:t>121312</a:t>
            </a:r>
            <a:endParaRPr lang="en-US"/>
          </a:p>
          <a:p>
            <a:pPr>
              <a:defRPr/>
            </a:pPr>
            <a:endParaRPr lang="en-US"/>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03779497"/>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u-HU"/>
              <a:t>Kép beszúrásához kattintson az ikonra</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hu-HU"/>
              <a:t>Mintacím szerkesztése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4463" y="6375679"/>
            <a:ext cx="924342" cy="348462"/>
          </a:xfrm>
        </p:spPr>
        <p:txBody>
          <a:bodyPr/>
          <a:lstStyle/>
          <a:p>
            <a:pPr>
              <a:defRPr/>
            </a:pPr>
            <a:endParaRPr lang="en-US"/>
          </a:p>
        </p:txBody>
      </p:sp>
      <p:sp>
        <p:nvSpPr>
          <p:cNvPr id="6" name="Footer Placeholder 5"/>
          <p:cNvSpPr>
            <a:spLocks noGrp="1"/>
          </p:cNvSpPr>
          <p:nvPr>
            <p:ph type="ftr" sz="quarter" idx="11"/>
          </p:nvPr>
        </p:nvSpPr>
        <p:spPr>
          <a:xfrm>
            <a:off x="1577716" y="6375679"/>
            <a:ext cx="2611634" cy="345796"/>
          </a:xfrm>
        </p:spPr>
        <p:txBody>
          <a:bodyPr/>
          <a:lstStyle/>
          <a:p>
            <a:endParaRPr lang="hu-HU"/>
          </a:p>
        </p:txBody>
      </p:sp>
      <p:sp>
        <p:nvSpPr>
          <p:cNvPr id="7" name="Slide Number Placeholder 6"/>
          <p:cNvSpPr>
            <a:spLocks noGrp="1"/>
          </p:cNvSpPr>
          <p:nvPr>
            <p:ph type="sldNum" sz="quarter" idx="12"/>
          </p:nvPr>
        </p:nvSpPr>
        <p:spPr>
          <a:xfrm>
            <a:off x="4256153" y="6375679"/>
            <a:ext cx="947460" cy="345796"/>
          </a:xfrm>
        </p:spPr>
        <p:txBody>
          <a:bodyPr/>
          <a:lstStyle/>
          <a:p>
            <a:pPr>
              <a:defRPr/>
            </a:pPr>
            <a:r>
              <a:rPr lang="hu-HU"/>
              <a:t>121312</a:t>
            </a:r>
            <a:endParaRPr lang="en-US"/>
          </a:p>
          <a:p>
            <a:pPr>
              <a:defRPr/>
            </a:pPr>
            <a:endParaRPr lang="en-US"/>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09160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en-US"/>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hu-HU"/>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pPr>
              <a:defRPr/>
            </a:pPr>
            <a:r>
              <a:rPr lang="hu-HU"/>
              <a:t>121312</a:t>
            </a:r>
            <a:endParaRPr lang="en-US"/>
          </a:p>
          <a:p>
            <a:pPr>
              <a:defRPr/>
            </a:pPr>
            <a:endParaRPr lang="en-US"/>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txBody>
          <a:bodyPr/>
          <a:lstStyle/>
          <a:p>
            <a:endParaRPr lang="hu-HU"/>
          </a:p>
        </p:txBody>
      </p:sp>
    </p:spTree>
    <p:extLst>
      <p:ext uri="{BB962C8B-B14F-4D97-AF65-F5344CB8AC3E}">
        <p14:creationId xmlns:p14="http://schemas.microsoft.com/office/powerpoint/2010/main" val="575601497"/>
      </p:ext>
    </p:extLst>
  </p:cSld>
  <p:clrMap bg1="lt1" tx1="dk1" bg2="lt2" tx2="dk2" accent1="accent1" accent2="accent2" accent3="accent3" accent4="accent4" accent5="accent5" accent6="accent6" hlink="hlink" folHlink="folHlink"/>
  <p:sldLayoutIdLst>
    <p:sldLayoutId id="2147484006"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hu.wikipedia.org/wiki/GPL" TargetMode="External"/><Relationship Id="rId2" Type="http://schemas.openxmlformats.org/officeDocument/2006/relationships/hyperlink" Target="http://opensource.org/licenses/alphabetica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superflex.net/index.shtml" TargetMode="External"/><Relationship Id="rId2" Type="http://schemas.openxmlformats.org/officeDocument/2006/relationships/hyperlink" Target="http://www1.itu.dk/"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neural.it/nnews/ourbeer.htm" TargetMode="External"/><Relationship Id="rId4" Type="http://schemas.openxmlformats.org/officeDocument/2006/relationships/hyperlink" Target="http://creativecommons.or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collab.n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linux.org/" TargetMode="External"/><Relationship Id="rId7" Type="http://schemas.openxmlformats.org/officeDocument/2006/relationships/hyperlink" Target="http://www.gnu.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mozzila.org/" TargetMode="External"/><Relationship Id="rId5" Type="http://schemas.openxmlformats.org/officeDocument/2006/relationships/hyperlink" Target="http://www.apache.org/" TargetMode="External"/><Relationship Id="rId4" Type="http://schemas.openxmlformats.org/officeDocument/2006/relationships/hyperlink" Target="http://www.debian.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080" name="Rectangle 3079">
            <a:extLst>
              <a:ext uri="{FF2B5EF4-FFF2-40B4-BE49-F238E27FC236}">
                <a16:creationId xmlns:a16="http://schemas.microsoft.com/office/drawing/2014/main" id="{415DEDD7-7B31-4EF1-B7C7-5AEE3208C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7"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Rectangle 2">
            <a:extLst>
              <a:ext uri="{FF2B5EF4-FFF2-40B4-BE49-F238E27FC236}">
                <a16:creationId xmlns:a16="http://schemas.microsoft.com/office/drawing/2014/main" id="{6C1FD4BF-9121-3835-7F41-BE62FBB3FFFB}"/>
              </a:ext>
            </a:extLst>
          </p:cNvPr>
          <p:cNvSpPr>
            <a:spLocks noGrp="1" noChangeArrowheads="1"/>
          </p:cNvSpPr>
          <p:nvPr>
            <p:ph type="ctrTitle"/>
          </p:nvPr>
        </p:nvSpPr>
        <p:spPr>
          <a:xfrm>
            <a:off x="483636" y="954923"/>
            <a:ext cx="4406771" cy="4504620"/>
          </a:xfrm>
        </p:spPr>
        <p:txBody>
          <a:bodyPr>
            <a:normAutofit/>
          </a:bodyPr>
          <a:lstStyle/>
          <a:p>
            <a:pPr eaLnBrk="1" hangingPunct="1"/>
            <a:r>
              <a:rPr lang="hu-HU" altLang="hu-HU" sz="4600" b="1"/>
              <a:t>Bevezetés: </a:t>
            </a:r>
            <a:r>
              <a:rPr lang="hu-HU" altLang="hu-HU" sz="4600" b="1" dirty="0"/>
              <a:t>Szabad szoftverek, Globalizáció</a:t>
            </a:r>
            <a:br>
              <a:rPr lang="hu-HU" altLang="hu-HU" sz="4600" b="1" dirty="0"/>
            </a:br>
            <a:endParaRPr lang="hu-HU" altLang="hu-HU" sz="4600" dirty="0"/>
          </a:p>
        </p:txBody>
      </p:sp>
      <p:sp>
        <p:nvSpPr>
          <p:cNvPr id="2" name="Alcím 1">
            <a:extLst>
              <a:ext uri="{FF2B5EF4-FFF2-40B4-BE49-F238E27FC236}">
                <a16:creationId xmlns:a16="http://schemas.microsoft.com/office/drawing/2014/main" id="{025CFE49-7A1E-AC4F-2F5D-EE8053A5BA61}"/>
              </a:ext>
            </a:extLst>
          </p:cNvPr>
          <p:cNvSpPr>
            <a:spLocks noGrp="1"/>
          </p:cNvSpPr>
          <p:nvPr>
            <p:ph type="subTitle" idx="1"/>
          </p:nvPr>
        </p:nvSpPr>
        <p:spPr>
          <a:xfrm>
            <a:off x="482367" y="5572664"/>
            <a:ext cx="4408039" cy="841803"/>
          </a:xfrm>
        </p:spPr>
        <p:txBody>
          <a:bodyPr>
            <a:normAutofit/>
          </a:bodyPr>
          <a:lstStyle/>
          <a:p>
            <a:endParaRPr lang="hu-HU">
              <a:solidFill>
                <a:schemeClr val="bg2"/>
              </a:solidFill>
            </a:endParaRPr>
          </a:p>
        </p:txBody>
      </p:sp>
      <p:sp>
        <p:nvSpPr>
          <p:cNvPr id="3082" name="Freeform: Shape 3081">
            <a:extLst>
              <a:ext uri="{FF2B5EF4-FFF2-40B4-BE49-F238E27FC236}">
                <a16:creationId xmlns:a16="http://schemas.microsoft.com/office/drawing/2014/main" id="{3242CC7A-3D6E-47A4-B9D1-860978459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74630" y="0"/>
            <a:ext cx="3961889" cy="6858000"/>
          </a:xfrm>
          <a:custGeom>
            <a:avLst/>
            <a:gdLst>
              <a:gd name="connsiteX0" fmla="*/ 189795 w 5282519"/>
              <a:gd name="connsiteY0" fmla="*/ 0 h 6858000"/>
              <a:gd name="connsiteX1" fmla="*/ 5282519 w 5282519"/>
              <a:gd name="connsiteY1" fmla="*/ 0 h 6858000"/>
              <a:gd name="connsiteX2" fmla="*/ 5282519 w 5282519"/>
              <a:gd name="connsiteY2" fmla="*/ 6858000 h 6858000"/>
              <a:gd name="connsiteX3" fmla="*/ 189795 w 5282519"/>
              <a:gd name="connsiteY3" fmla="*/ 6858000 h 6858000"/>
              <a:gd name="connsiteX4" fmla="*/ 184756 w 5282519"/>
              <a:gd name="connsiteY4" fmla="*/ 6791325 h 6858000"/>
              <a:gd name="connsiteX5" fmla="*/ 176358 w 5282519"/>
              <a:gd name="connsiteY5" fmla="*/ 6735762 h 6858000"/>
              <a:gd name="connsiteX6" fmla="*/ 166281 w 5282519"/>
              <a:gd name="connsiteY6" fmla="*/ 6683375 h 6858000"/>
              <a:gd name="connsiteX7" fmla="*/ 149485 w 5282519"/>
              <a:gd name="connsiteY7" fmla="*/ 6640512 h 6858000"/>
              <a:gd name="connsiteX8" fmla="*/ 132689 w 5282519"/>
              <a:gd name="connsiteY8" fmla="*/ 6597650 h 6858000"/>
              <a:gd name="connsiteX9" fmla="*/ 112534 w 5282519"/>
              <a:gd name="connsiteY9" fmla="*/ 6561137 h 6858000"/>
              <a:gd name="connsiteX10" fmla="*/ 92379 w 5282519"/>
              <a:gd name="connsiteY10" fmla="*/ 6523037 h 6858000"/>
              <a:gd name="connsiteX11" fmla="*/ 73903 w 5282519"/>
              <a:gd name="connsiteY11" fmla="*/ 6488112 h 6858000"/>
              <a:gd name="connsiteX12" fmla="*/ 55427 w 5282519"/>
              <a:gd name="connsiteY12" fmla="*/ 6448425 h 6858000"/>
              <a:gd name="connsiteX13" fmla="*/ 38632 w 5282519"/>
              <a:gd name="connsiteY13" fmla="*/ 6407150 h 6858000"/>
              <a:gd name="connsiteX14" fmla="*/ 23515 w 5282519"/>
              <a:gd name="connsiteY14" fmla="*/ 6361112 h 6858000"/>
              <a:gd name="connsiteX15" fmla="*/ 11758 w 5282519"/>
              <a:gd name="connsiteY15" fmla="*/ 6311900 h 6858000"/>
              <a:gd name="connsiteX16" fmla="*/ 3359 w 5282519"/>
              <a:gd name="connsiteY16" fmla="*/ 6251575 h 6858000"/>
              <a:gd name="connsiteX17" fmla="*/ 0 w 5282519"/>
              <a:gd name="connsiteY17" fmla="*/ 6183312 h 6858000"/>
              <a:gd name="connsiteX18" fmla="*/ 3359 w 5282519"/>
              <a:gd name="connsiteY18" fmla="*/ 6113462 h 6858000"/>
              <a:gd name="connsiteX19" fmla="*/ 11758 w 5282519"/>
              <a:gd name="connsiteY19" fmla="*/ 6056312 h 6858000"/>
              <a:gd name="connsiteX20" fmla="*/ 23515 w 5282519"/>
              <a:gd name="connsiteY20" fmla="*/ 6003925 h 6858000"/>
              <a:gd name="connsiteX21" fmla="*/ 38632 w 5282519"/>
              <a:gd name="connsiteY21" fmla="*/ 5956300 h 6858000"/>
              <a:gd name="connsiteX22" fmla="*/ 55427 w 5282519"/>
              <a:gd name="connsiteY22" fmla="*/ 5915025 h 6858000"/>
              <a:gd name="connsiteX23" fmla="*/ 75583 w 5282519"/>
              <a:gd name="connsiteY23" fmla="*/ 5876925 h 6858000"/>
              <a:gd name="connsiteX24" fmla="*/ 95738 w 5282519"/>
              <a:gd name="connsiteY24" fmla="*/ 5840412 h 6858000"/>
              <a:gd name="connsiteX25" fmla="*/ 115893 w 5282519"/>
              <a:gd name="connsiteY25" fmla="*/ 5802312 h 6858000"/>
              <a:gd name="connsiteX26" fmla="*/ 134368 w 5282519"/>
              <a:gd name="connsiteY26" fmla="*/ 5762625 h 6858000"/>
              <a:gd name="connsiteX27" fmla="*/ 152844 w 5282519"/>
              <a:gd name="connsiteY27" fmla="*/ 5721350 h 6858000"/>
              <a:gd name="connsiteX28" fmla="*/ 167960 w 5282519"/>
              <a:gd name="connsiteY28" fmla="*/ 5675312 h 6858000"/>
              <a:gd name="connsiteX29" fmla="*/ 178038 w 5282519"/>
              <a:gd name="connsiteY29" fmla="*/ 5622925 h 6858000"/>
              <a:gd name="connsiteX30" fmla="*/ 188115 w 5282519"/>
              <a:gd name="connsiteY30" fmla="*/ 5562600 h 6858000"/>
              <a:gd name="connsiteX31" fmla="*/ 189795 w 5282519"/>
              <a:gd name="connsiteY31" fmla="*/ 5494337 h 6858000"/>
              <a:gd name="connsiteX32" fmla="*/ 188115 w 5282519"/>
              <a:gd name="connsiteY32" fmla="*/ 5426075 h 6858000"/>
              <a:gd name="connsiteX33" fmla="*/ 178038 w 5282519"/>
              <a:gd name="connsiteY33" fmla="*/ 5365750 h 6858000"/>
              <a:gd name="connsiteX34" fmla="*/ 167960 w 5282519"/>
              <a:gd name="connsiteY34" fmla="*/ 5313362 h 6858000"/>
              <a:gd name="connsiteX35" fmla="*/ 152844 w 5282519"/>
              <a:gd name="connsiteY35" fmla="*/ 5268912 h 6858000"/>
              <a:gd name="connsiteX36" fmla="*/ 134368 w 5282519"/>
              <a:gd name="connsiteY36" fmla="*/ 5226050 h 6858000"/>
              <a:gd name="connsiteX37" fmla="*/ 115893 w 5282519"/>
              <a:gd name="connsiteY37" fmla="*/ 5186362 h 6858000"/>
              <a:gd name="connsiteX38" fmla="*/ 95738 w 5282519"/>
              <a:gd name="connsiteY38" fmla="*/ 5149850 h 6858000"/>
              <a:gd name="connsiteX39" fmla="*/ 75583 w 5282519"/>
              <a:gd name="connsiteY39" fmla="*/ 5114925 h 6858000"/>
              <a:gd name="connsiteX40" fmla="*/ 55427 w 5282519"/>
              <a:gd name="connsiteY40" fmla="*/ 5075237 h 6858000"/>
              <a:gd name="connsiteX41" fmla="*/ 38632 w 5282519"/>
              <a:gd name="connsiteY41" fmla="*/ 5033962 h 6858000"/>
              <a:gd name="connsiteX42" fmla="*/ 23515 w 5282519"/>
              <a:gd name="connsiteY42" fmla="*/ 4987925 h 6858000"/>
              <a:gd name="connsiteX43" fmla="*/ 11758 w 5282519"/>
              <a:gd name="connsiteY43" fmla="*/ 4935537 h 6858000"/>
              <a:gd name="connsiteX44" fmla="*/ 3359 w 5282519"/>
              <a:gd name="connsiteY44" fmla="*/ 4875212 h 6858000"/>
              <a:gd name="connsiteX45" fmla="*/ 0 w 5282519"/>
              <a:gd name="connsiteY45" fmla="*/ 4806950 h 6858000"/>
              <a:gd name="connsiteX46" fmla="*/ 3359 w 5282519"/>
              <a:gd name="connsiteY46" fmla="*/ 4738687 h 6858000"/>
              <a:gd name="connsiteX47" fmla="*/ 11758 w 5282519"/>
              <a:gd name="connsiteY47" fmla="*/ 4678362 h 6858000"/>
              <a:gd name="connsiteX48" fmla="*/ 23515 w 5282519"/>
              <a:gd name="connsiteY48" fmla="*/ 4625975 h 6858000"/>
              <a:gd name="connsiteX49" fmla="*/ 38632 w 5282519"/>
              <a:gd name="connsiteY49" fmla="*/ 4579937 h 6858000"/>
              <a:gd name="connsiteX50" fmla="*/ 55427 w 5282519"/>
              <a:gd name="connsiteY50" fmla="*/ 4537075 h 6858000"/>
              <a:gd name="connsiteX51" fmla="*/ 75583 w 5282519"/>
              <a:gd name="connsiteY51" fmla="*/ 4498975 h 6858000"/>
              <a:gd name="connsiteX52" fmla="*/ 115893 w 5282519"/>
              <a:gd name="connsiteY52" fmla="*/ 4424362 h 6858000"/>
              <a:gd name="connsiteX53" fmla="*/ 134368 w 5282519"/>
              <a:gd name="connsiteY53" fmla="*/ 4386262 h 6858000"/>
              <a:gd name="connsiteX54" fmla="*/ 152844 w 5282519"/>
              <a:gd name="connsiteY54" fmla="*/ 4343400 h 6858000"/>
              <a:gd name="connsiteX55" fmla="*/ 167960 w 5282519"/>
              <a:gd name="connsiteY55" fmla="*/ 4297362 h 6858000"/>
              <a:gd name="connsiteX56" fmla="*/ 178038 w 5282519"/>
              <a:gd name="connsiteY56" fmla="*/ 4244975 h 6858000"/>
              <a:gd name="connsiteX57" fmla="*/ 188115 w 5282519"/>
              <a:gd name="connsiteY57" fmla="*/ 4186237 h 6858000"/>
              <a:gd name="connsiteX58" fmla="*/ 189795 w 5282519"/>
              <a:gd name="connsiteY58" fmla="*/ 4116387 h 6858000"/>
              <a:gd name="connsiteX59" fmla="*/ 188115 w 5282519"/>
              <a:gd name="connsiteY59" fmla="*/ 4048125 h 6858000"/>
              <a:gd name="connsiteX60" fmla="*/ 178038 w 5282519"/>
              <a:gd name="connsiteY60" fmla="*/ 3987800 h 6858000"/>
              <a:gd name="connsiteX61" fmla="*/ 167960 w 5282519"/>
              <a:gd name="connsiteY61" fmla="*/ 3935412 h 6858000"/>
              <a:gd name="connsiteX62" fmla="*/ 152844 w 5282519"/>
              <a:gd name="connsiteY62" fmla="*/ 3890962 h 6858000"/>
              <a:gd name="connsiteX63" fmla="*/ 134368 w 5282519"/>
              <a:gd name="connsiteY63" fmla="*/ 3848100 h 6858000"/>
              <a:gd name="connsiteX64" fmla="*/ 115893 w 5282519"/>
              <a:gd name="connsiteY64" fmla="*/ 3811587 h 6858000"/>
              <a:gd name="connsiteX65" fmla="*/ 75583 w 5282519"/>
              <a:gd name="connsiteY65" fmla="*/ 3736975 h 6858000"/>
              <a:gd name="connsiteX66" fmla="*/ 55427 w 5282519"/>
              <a:gd name="connsiteY66" fmla="*/ 3697287 h 6858000"/>
              <a:gd name="connsiteX67" fmla="*/ 38632 w 5282519"/>
              <a:gd name="connsiteY67" fmla="*/ 3656012 h 6858000"/>
              <a:gd name="connsiteX68" fmla="*/ 23515 w 5282519"/>
              <a:gd name="connsiteY68" fmla="*/ 3609975 h 6858000"/>
              <a:gd name="connsiteX69" fmla="*/ 11758 w 5282519"/>
              <a:gd name="connsiteY69" fmla="*/ 3557587 h 6858000"/>
              <a:gd name="connsiteX70" fmla="*/ 3359 w 5282519"/>
              <a:gd name="connsiteY70" fmla="*/ 3497262 h 6858000"/>
              <a:gd name="connsiteX71" fmla="*/ 0 w 5282519"/>
              <a:gd name="connsiteY71" fmla="*/ 3427412 h 6858000"/>
              <a:gd name="connsiteX72" fmla="*/ 3359 w 5282519"/>
              <a:gd name="connsiteY72" fmla="*/ 3360737 h 6858000"/>
              <a:gd name="connsiteX73" fmla="*/ 11758 w 5282519"/>
              <a:gd name="connsiteY73" fmla="*/ 3300412 h 6858000"/>
              <a:gd name="connsiteX74" fmla="*/ 23515 w 5282519"/>
              <a:gd name="connsiteY74" fmla="*/ 3248025 h 6858000"/>
              <a:gd name="connsiteX75" fmla="*/ 38632 w 5282519"/>
              <a:gd name="connsiteY75" fmla="*/ 3201987 h 6858000"/>
              <a:gd name="connsiteX76" fmla="*/ 55427 w 5282519"/>
              <a:gd name="connsiteY76" fmla="*/ 3160712 h 6858000"/>
              <a:gd name="connsiteX77" fmla="*/ 75583 w 5282519"/>
              <a:gd name="connsiteY77" fmla="*/ 3121025 h 6858000"/>
              <a:gd name="connsiteX78" fmla="*/ 95738 w 5282519"/>
              <a:gd name="connsiteY78" fmla="*/ 3084512 h 6858000"/>
              <a:gd name="connsiteX79" fmla="*/ 115893 w 5282519"/>
              <a:gd name="connsiteY79" fmla="*/ 3046412 h 6858000"/>
              <a:gd name="connsiteX80" fmla="*/ 134368 w 5282519"/>
              <a:gd name="connsiteY80" fmla="*/ 3009900 h 6858000"/>
              <a:gd name="connsiteX81" fmla="*/ 152844 w 5282519"/>
              <a:gd name="connsiteY81" fmla="*/ 2967037 h 6858000"/>
              <a:gd name="connsiteX82" fmla="*/ 167960 w 5282519"/>
              <a:gd name="connsiteY82" fmla="*/ 2922587 h 6858000"/>
              <a:gd name="connsiteX83" fmla="*/ 178038 w 5282519"/>
              <a:gd name="connsiteY83" fmla="*/ 2868612 h 6858000"/>
              <a:gd name="connsiteX84" fmla="*/ 188115 w 5282519"/>
              <a:gd name="connsiteY84" fmla="*/ 2809875 h 6858000"/>
              <a:gd name="connsiteX85" fmla="*/ 189795 w 5282519"/>
              <a:gd name="connsiteY85" fmla="*/ 2741612 h 6858000"/>
              <a:gd name="connsiteX86" fmla="*/ 188115 w 5282519"/>
              <a:gd name="connsiteY86" fmla="*/ 2671762 h 6858000"/>
              <a:gd name="connsiteX87" fmla="*/ 178038 w 5282519"/>
              <a:gd name="connsiteY87" fmla="*/ 2613025 h 6858000"/>
              <a:gd name="connsiteX88" fmla="*/ 167960 w 5282519"/>
              <a:gd name="connsiteY88" fmla="*/ 2560637 h 6858000"/>
              <a:gd name="connsiteX89" fmla="*/ 152844 w 5282519"/>
              <a:gd name="connsiteY89" fmla="*/ 2513012 h 6858000"/>
              <a:gd name="connsiteX90" fmla="*/ 134368 w 5282519"/>
              <a:gd name="connsiteY90" fmla="*/ 2471737 h 6858000"/>
              <a:gd name="connsiteX91" fmla="*/ 115893 w 5282519"/>
              <a:gd name="connsiteY91" fmla="*/ 2433637 h 6858000"/>
              <a:gd name="connsiteX92" fmla="*/ 95738 w 5282519"/>
              <a:gd name="connsiteY92" fmla="*/ 2395537 h 6858000"/>
              <a:gd name="connsiteX93" fmla="*/ 75583 w 5282519"/>
              <a:gd name="connsiteY93" fmla="*/ 2359025 h 6858000"/>
              <a:gd name="connsiteX94" fmla="*/ 55427 w 5282519"/>
              <a:gd name="connsiteY94" fmla="*/ 2319337 h 6858000"/>
              <a:gd name="connsiteX95" fmla="*/ 38632 w 5282519"/>
              <a:gd name="connsiteY95" fmla="*/ 2278062 h 6858000"/>
              <a:gd name="connsiteX96" fmla="*/ 23515 w 5282519"/>
              <a:gd name="connsiteY96" fmla="*/ 2232025 h 6858000"/>
              <a:gd name="connsiteX97" fmla="*/ 11758 w 5282519"/>
              <a:gd name="connsiteY97" fmla="*/ 2179637 h 6858000"/>
              <a:gd name="connsiteX98" fmla="*/ 3359 w 5282519"/>
              <a:gd name="connsiteY98" fmla="*/ 2119312 h 6858000"/>
              <a:gd name="connsiteX99" fmla="*/ 0 w 5282519"/>
              <a:gd name="connsiteY99" fmla="*/ 2051050 h 6858000"/>
              <a:gd name="connsiteX100" fmla="*/ 3359 w 5282519"/>
              <a:gd name="connsiteY100" fmla="*/ 1982787 h 6858000"/>
              <a:gd name="connsiteX101" fmla="*/ 11758 w 5282519"/>
              <a:gd name="connsiteY101" fmla="*/ 1922462 h 6858000"/>
              <a:gd name="connsiteX102" fmla="*/ 23515 w 5282519"/>
              <a:gd name="connsiteY102" fmla="*/ 1870075 h 6858000"/>
              <a:gd name="connsiteX103" fmla="*/ 38632 w 5282519"/>
              <a:gd name="connsiteY103" fmla="*/ 1824037 h 6858000"/>
              <a:gd name="connsiteX104" fmla="*/ 55427 w 5282519"/>
              <a:gd name="connsiteY104" fmla="*/ 1782762 h 6858000"/>
              <a:gd name="connsiteX105" fmla="*/ 75583 w 5282519"/>
              <a:gd name="connsiteY105" fmla="*/ 1743075 h 6858000"/>
              <a:gd name="connsiteX106" fmla="*/ 95738 w 5282519"/>
              <a:gd name="connsiteY106" fmla="*/ 1708150 h 6858000"/>
              <a:gd name="connsiteX107" fmla="*/ 115893 w 5282519"/>
              <a:gd name="connsiteY107" fmla="*/ 1671637 h 6858000"/>
              <a:gd name="connsiteX108" fmla="*/ 134368 w 5282519"/>
              <a:gd name="connsiteY108" fmla="*/ 1631950 h 6858000"/>
              <a:gd name="connsiteX109" fmla="*/ 152844 w 5282519"/>
              <a:gd name="connsiteY109" fmla="*/ 1589087 h 6858000"/>
              <a:gd name="connsiteX110" fmla="*/ 167960 w 5282519"/>
              <a:gd name="connsiteY110" fmla="*/ 1544637 h 6858000"/>
              <a:gd name="connsiteX111" fmla="*/ 178038 w 5282519"/>
              <a:gd name="connsiteY111" fmla="*/ 1492250 h 6858000"/>
              <a:gd name="connsiteX112" fmla="*/ 188115 w 5282519"/>
              <a:gd name="connsiteY112" fmla="*/ 1431925 h 6858000"/>
              <a:gd name="connsiteX113" fmla="*/ 189795 w 5282519"/>
              <a:gd name="connsiteY113" fmla="*/ 1363662 h 6858000"/>
              <a:gd name="connsiteX114" fmla="*/ 188115 w 5282519"/>
              <a:gd name="connsiteY114" fmla="*/ 1295400 h 6858000"/>
              <a:gd name="connsiteX115" fmla="*/ 178038 w 5282519"/>
              <a:gd name="connsiteY115" fmla="*/ 1235075 h 6858000"/>
              <a:gd name="connsiteX116" fmla="*/ 167960 w 5282519"/>
              <a:gd name="connsiteY116" fmla="*/ 1182687 h 6858000"/>
              <a:gd name="connsiteX117" fmla="*/ 152844 w 5282519"/>
              <a:gd name="connsiteY117" fmla="*/ 1136650 h 6858000"/>
              <a:gd name="connsiteX118" fmla="*/ 134368 w 5282519"/>
              <a:gd name="connsiteY118" fmla="*/ 1095375 h 6858000"/>
              <a:gd name="connsiteX119" fmla="*/ 115893 w 5282519"/>
              <a:gd name="connsiteY119" fmla="*/ 1055687 h 6858000"/>
              <a:gd name="connsiteX120" fmla="*/ 95738 w 5282519"/>
              <a:gd name="connsiteY120" fmla="*/ 1017587 h 6858000"/>
              <a:gd name="connsiteX121" fmla="*/ 75583 w 5282519"/>
              <a:gd name="connsiteY121" fmla="*/ 981075 h 6858000"/>
              <a:gd name="connsiteX122" fmla="*/ 55427 w 5282519"/>
              <a:gd name="connsiteY122" fmla="*/ 942975 h 6858000"/>
              <a:gd name="connsiteX123" fmla="*/ 38632 w 5282519"/>
              <a:gd name="connsiteY123" fmla="*/ 901700 h 6858000"/>
              <a:gd name="connsiteX124" fmla="*/ 23515 w 5282519"/>
              <a:gd name="connsiteY124" fmla="*/ 854075 h 6858000"/>
              <a:gd name="connsiteX125" fmla="*/ 11758 w 5282519"/>
              <a:gd name="connsiteY125" fmla="*/ 801687 h 6858000"/>
              <a:gd name="connsiteX126" fmla="*/ 3359 w 5282519"/>
              <a:gd name="connsiteY126" fmla="*/ 744537 h 6858000"/>
              <a:gd name="connsiteX127" fmla="*/ 0 w 5282519"/>
              <a:gd name="connsiteY127" fmla="*/ 673100 h 6858000"/>
              <a:gd name="connsiteX128" fmla="*/ 3359 w 5282519"/>
              <a:gd name="connsiteY128" fmla="*/ 606425 h 6858000"/>
              <a:gd name="connsiteX129" fmla="*/ 11758 w 5282519"/>
              <a:gd name="connsiteY129" fmla="*/ 546100 h 6858000"/>
              <a:gd name="connsiteX130" fmla="*/ 23515 w 5282519"/>
              <a:gd name="connsiteY130" fmla="*/ 496887 h 6858000"/>
              <a:gd name="connsiteX131" fmla="*/ 38632 w 5282519"/>
              <a:gd name="connsiteY131" fmla="*/ 450850 h 6858000"/>
              <a:gd name="connsiteX132" fmla="*/ 55427 w 5282519"/>
              <a:gd name="connsiteY132" fmla="*/ 409575 h 6858000"/>
              <a:gd name="connsiteX133" fmla="*/ 73903 w 5282519"/>
              <a:gd name="connsiteY133" fmla="*/ 369887 h 6858000"/>
              <a:gd name="connsiteX134" fmla="*/ 92379 w 5282519"/>
              <a:gd name="connsiteY134" fmla="*/ 334962 h 6858000"/>
              <a:gd name="connsiteX135" fmla="*/ 112534 w 5282519"/>
              <a:gd name="connsiteY135" fmla="*/ 296862 h 6858000"/>
              <a:gd name="connsiteX136" fmla="*/ 132689 w 5282519"/>
              <a:gd name="connsiteY136" fmla="*/ 260350 h 6858000"/>
              <a:gd name="connsiteX137" fmla="*/ 149485 w 5282519"/>
              <a:gd name="connsiteY137" fmla="*/ 217487 h 6858000"/>
              <a:gd name="connsiteX138" fmla="*/ 166281 w 5282519"/>
              <a:gd name="connsiteY138" fmla="*/ 174625 h 6858000"/>
              <a:gd name="connsiteX139" fmla="*/ 176358 w 5282519"/>
              <a:gd name="connsiteY139" fmla="*/ 122237 h 6858000"/>
              <a:gd name="connsiteX140" fmla="*/ 184756 w 5282519"/>
              <a:gd name="connsiteY140" fmla="*/ 666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5282519" h="6858000">
                <a:moveTo>
                  <a:pt x="189795" y="0"/>
                </a:moveTo>
                <a:lnTo>
                  <a:pt x="5282519" y="0"/>
                </a:lnTo>
                <a:lnTo>
                  <a:pt x="5282519"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076" name="Picture 3075">
            <a:extLst>
              <a:ext uri="{FF2B5EF4-FFF2-40B4-BE49-F238E27FC236}">
                <a16:creationId xmlns:a16="http://schemas.microsoft.com/office/drawing/2014/main" id="{39AB1607-6E75-B745-F303-F99A8581B0C3}"/>
              </a:ext>
            </a:extLst>
          </p:cNvPr>
          <p:cNvPicPr>
            <a:picLocks noChangeAspect="1"/>
          </p:cNvPicPr>
          <p:nvPr/>
        </p:nvPicPr>
        <p:blipFill rotWithShape="1">
          <a:blip r:embed="rId3"/>
          <a:srcRect l="15103" r="27127"/>
          <a:stretch/>
        </p:blipFill>
        <p:spPr>
          <a:xfrm>
            <a:off x="5182110" y="10"/>
            <a:ext cx="3961890" cy="6857990"/>
          </a:xfrm>
          <a:custGeom>
            <a:avLst/>
            <a:gdLst/>
            <a:ahLst/>
            <a:cxnLst/>
            <a:rect l="l" t="t" r="r" b="b"/>
            <a:pathLst>
              <a:path w="5282519" h="6858000">
                <a:moveTo>
                  <a:pt x="189795" y="0"/>
                </a:moveTo>
                <a:lnTo>
                  <a:pt x="5282519" y="0"/>
                </a:lnTo>
                <a:lnTo>
                  <a:pt x="5282519"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074"/>
                                        </p:tgtEl>
                                        <p:attrNameLst>
                                          <p:attrName>style.visibility</p:attrName>
                                        </p:attrNameLst>
                                      </p:cBhvr>
                                      <p:to>
                                        <p:strVal val="visible"/>
                                      </p:to>
                                    </p:set>
                                    <p:animEffect transition="in" filter="fade">
                                      <p:cBhvr>
                                        <p:cTn id="7" dur="7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5063" name="Rectangle 45062">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65" name="Freeform: Shape 45064">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5067" name="Rectangle 45066">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5058" name="Rectangle 3">
            <a:extLst>
              <a:ext uri="{FF2B5EF4-FFF2-40B4-BE49-F238E27FC236}">
                <a16:creationId xmlns:a16="http://schemas.microsoft.com/office/drawing/2014/main" id="{2F22B4FA-654B-A694-73C3-84D082E493E1}"/>
              </a:ext>
            </a:extLst>
          </p:cNvPr>
          <p:cNvSpPr>
            <a:spLocks noGrp="1" noChangeArrowheads="1"/>
          </p:cNvSpPr>
          <p:nvPr>
            <p:ph idx="1"/>
          </p:nvPr>
        </p:nvSpPr>
        <p:spPr>
          <a:xfrm>
            <a:off x="2171700" y="2178528"/>
            <a:ext cx="6400800" cy="4490832"/>
          </a:xfrm>
        </p:spPr>
        <p:txBody>
          <a:bodyPr>
            <a:normAutofit/>
          </a:bodyPr>
          <a:lstStyle/>
          <a:p>
            <a:pPr eaLnBrk="1" hangingPunct="1">
              <a:lnSpc>
                <a:spcPct val="100000"/>
              </a:lnSpc>
            </a:pPr>
            <a:r>
              <a:rPr lang="hu-HU" altLang="hu-HU" sz="1800" dirty="0"/>
              <a:t>Költség</a:t>
            </a:r>
          </a:p>
          <a:p>
            <a:pPr lvl="1" eaLnBrk="1" hangingPunct="1">
              <a:lnSpc>
                <a:spcPct val="100000"/>
              </a:lnSpc>
              <a:buFontTx/>
              <a:buNone/>
            </a:pPr>
            <a:r>
              <a:rPr lang="hu-HU" altLang="hu-HU" dirty="0"/>
              <a:t>Számos cég úgy csökkentette a költségeket, hogy elbocsátások helyett ingyenes szoftvereket vezettek be. pl.: Google, Amazon</a:t>
            </a:r>
          </a:p>
          <a:p>
            <a:pPr eaLnBrk="1" hangingPunct="1">
              <a:lnSpc>
                <a:spcPct val="100000"/>
              </a:lnSpc>
            </a:pPr>
            <a:r>
              <a:rPr lang="hu-HU" altLang="hu-HU" sz="1800" dirty="0"/>
              <a:t>Kutatás fejlesztés</a:t>
            </a:r>
          </a:p>
          <a:p>
            <a:pPr lvl="1" eaLnBrk="1" hangingPunct="1">
              <a:lnSpc>
                <a:spcPct val="100000"/>
              </a:lnSpc>
              <a:buFontTx/>
              <a:buNone/>
            </a:pPr>
            <a:r>
              <a:rPr lang="hu-HU" altLang="hu-HU" dirty="0"/>
              <a:t>A nyílt forráskód hasonló a tudomány módszeréhez, ahol a kutató hozzáfér a korábbi kutatások tapasztalataihoz, nincs rászorulva, hogy újra feltalálja a spanyol viaszt.</a:t>
            </a:r>
            <a:br>
              <a:rPr lang="hu-HU" altLang="hu-HU" dirty="0"/>
            </a:br>
            <a:endParaRPr lang="hu-HU" altLang="hu-HU" dirty="0"/>
          </a:p>
          <a:p>
            <a:pPr lvl="1" eaLnBrk="1" hangingPunct="1">
              <a:lnSpc>
                <a:spcPct val="100000"/>
              </a:lnSpc>
              <a:buFontTx/>
              <a:buNone/>
            </a:pPr>
            <a:r>
              <a:rPr lang="hu-HU" altLang="hu-HU" dirty="0"/>
              <a:t>Zárt forráskód esetén a licencek korlátozhatják mások bevonását a projektbe. (</a:t>
            </a:r>
            <a:r>
              <a:rPr lang="hu-HU" altLang="hu-HU" dirty="0" err="1"/>
              <a:t>pl</a:t>
            </a:r>
            <a:r>
              <a:rPr lang="hu-HU" altLang="hu-HU" dirty="0"/>
              <a:t>: 1 felhasználós Windows licenc.)</a:t>
            </a:r>
            <a:br>
              <a:rPr lang="hu-HU" altLang="hu-HU" dirty="0"/>
            </a:br>
            <a:endParaRPr lang="hu-HU" altLang="hu-HU" dirty="0"/>
          </a:p>
          <a:p>
            <a:pPr lvl="1" eaLnBrk="1" hangingPunct="1">
              <a:lnSpc>
                <a:spcPct val="100000"/>
              </a:lnSpc>
              <a:buFontTx/>
              <a:buNone/>
            </a:pPr>
            <a:r>
              <a:rPr lang="hu-HU" altLang="hu-HU" dirty="0"/>
              <a:t>Néha a licenc kizárja a K+F eredmény közreadását, néha (ritkán) a bemutatását is.</a:t>
            </a:r>
            <a:endParaRPr lang="en-US" altLang="hu-HU" dirty="0"/>
          </a:p>
        </p:txBody>
      </p:sp>
      <p:sp>
        <p:nvSpPr>
          <p:cNvPr id="2" name="Rectangle 2">
            <a:extLst>
              <a:ext uri="{FF2B5EF4-FFF2-40B4-BE49-F238E27FC236}">
                <a16:creationId xmlns:a16="http://schemas.microsoft.com/office/drawing/2014/main" id="{F54DC9AF-1A3A-5005-5970-B67A9CC1A6ED}"/>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6087" name="Rectangle 46086">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089" name="Freeform: Shape 46088">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6091" name="Rectangle 46090">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6082" name="Rectangle 3">
            <a:extLst>
              <a:ext uri="{FF2B5EF4-FFF2-40B4-BE49-F238E27FC236}">
                <a16:creationId xmlns:a16="http://schemas.microsoft.com/office/drawing/2014/main" id="{2440040B-F69C-2D77-A855-F0C0B3D8F773}"/>
              </a:ext>
            </a:extLst>
          </p:cNvPr>
          <p:cNvSpPr>
            <a:spLocks noGrp="1" noChangeArrowheads="1"/>
          </p:cNvSpPr>
          <p:nvPr>
            <p:ph idx="1"/>
          </p:nvPr>
        </p:nvSpPr>
        <p:spPr>
          <a:xfrm>
            <a:off x="2171700" y="2178528"/>
            <a:ext cx="6400800" cy="4418824"/>
          </a:xfrm>
        </p:spPr>
        <p:txBody>
          <a:bodyPr>
            <a:normAutofit lnSpcReduction="10000"/>
          </a:bodyPr>
          <a:lstStyle/>
          <a:p>
            <a:pPr eaLnBrk="1" hangingPunct="1">
              <a:lnSpc>
                <a:spcPct val="100000"/>
              </a:lnSpc>
            </a:pPr>
            <a:r>
              <a:rPr lang="hu-HU" altLang="hu-HU" sz="1800" dirty="0"/>
              <a:t>Oktatás</a:t>
            </a:r>
          </a:p>
          <a:p>
            <a:pPr lvl="1" eaLnBrk="1" hangingPunct="1">
              <a:lnSpc>
                <a:spcPct val="100000"/>
              </a:lnSpc>
              <a:buFontTx/>
              <a:buNone/>
            </a:pPr>
            <a:r>
              <a:rPr lang="hu-HU" altLang="hu-HU" dirty="0"/>
              <a:t>A jövő generáció IT-szakember képzésének egy magasabb fokozata.</a:t>
            </a:r>
          </a:p>
          <a:p>
            <a:pPr lvl="1" eaLnBrk="1" hangingPunct="1">
              <a:lnSpc>
                <a:spcPct val="100000"/>
              </a:lnSpc>
              <a:buFontTx/>
              <a:buNone/>
            </a:pPr>
            <a:r>
              <a:rPr lang="hu-HU" altLang="hu-HU" dirty="0"/>
              <a:t>A rendszerek működését a forráskód tanulmányozásával lehet a legjobban megérteni.</a:t>
            </a:r>
          </a:p>
          <a:p>
            <a:pPr lvl="1" eaLnBrk="1" hangingPunct="1">
              <a:lnSpc>
                <a:spcPct val="100000"/>
              </a:lnSpc>
              <a:buFontTx/>
              <a:buNone/>
            </a:pPr>
            <a:r>
              <a:rPr lang="hu-HU" altLang="hu-HU" dirty="0"/>
              <a:t>A legtöbb nyílt forráskódú fejlesztés fejlett projektirányító és minőségbiztosítási rendszerrel rendelkezik, amelyeket érdemes elsajátítani.</a:t>
            </a:r>
            <a:br>
              <a:rPr lang="hu-HU" altLang="hu-HU" dirty="0"/>
            </a:br>
            <a:endParaRPr lang="hu-HU" altLang="hu-HU" dirty="0"/>
          </a:p>
          <a:p>
            <a:pPr eaLnBrk="1" hangingPunct="1">
              <a:lnSpc>
                <a:spcPct val="100000"/>
              </a:lnSpc>
            </a:pPr>
            <a:r>
              <a:rPr lang="hu-HU" altLang="hu-HU" sz="1800" dirty="0"/>
              <a:t>Munkahelyteremtés</a:t>
            </a:r>
          </a:p>
          <a:p>
            <a:pPr lvl="1" eaLnBrk="1" hangingPunct="1">
              <a:lnSpc>
                <a:spcPct val="100000"/>
              </a:lnSpc>
              <a:buFontTx/>
              <a:buNone/>
            </a:pPr>
            <a:r>
              <a:rPr lang="hu-HU" altLang="hu-HU" dirty="0"/>
              <a:t>Új, jól fizető rendszerintegrátori állásokra lesz szükség.</a:t>
            </a:r>
          </a:p>
          <a:p>
            <a:pPr lvl="1" eaLnBrk="1" hangingPunct="1">
              <a:lnSpc>
                <a:spcPct val="100000"/>
              </a:lnSpc>
              <a:buFontTx/>
              <a:buNone/>
            </a:pPr>
            <a:r>
              <a:rPr lang="hu-HU" altLang="hu-HU" dirty="0"/>
              <a:t>A szoftverköltségeket nem külföldi, hanem hazai cégeknek fizetik ki.</a:t>
            </a:r>
          </a:p>
          <a:p>
            <a:pPr lvl="1" eaLnBrk="1" hangingPunct="1">
              <a:lnSpc>
                <a:spcPct val="100000"/>
              </a:lnSpc>
              <a:buFontTx/>
              <a:buNone/>
            </a:pPr>
            <a:r>
              <a:rPr lang="hu-HU" altLang="hu-HU" dirty="0"/>
              <a:t>Monopólium csökkenése.</a:t>
            </a:r>
            <a:endParaRPr lang="en-US" altLang="hu-HU" dirty="0"/>
          </a:p>
        </p:txBody>
      </p:sp>
      <p:sp>
        <p:nvSpPr>
          <p:cNvPr id="2" name="Rectangle 2">
            <a:extLst>
              <a:ext uri="{FF2B5EF4-FFF2-40B4-BE49-F238E27FC236}">
                <a16:creationId xmlns:a16="http://schemas.microsoft.com/office/drawing/2014/main" id="{C64F068D-12C3-0E0F-9E84-14D08202FEAA}"/>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7111" name="Rectangle 47110">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113" name="Freeform: Shape 47112">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7115" name="Rectangle 47114">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7106" name="Rectangle 3">
            <a:extLst>
              <a:ext uri="{FF2B5EF4-FFF2-40B4-BE49-F238E27FC236}">
                <a16:creationId xmlns:a16="http://schemas.microsoft.com/office/drawing/2014/main" id="{17A140A6-F87D-BEA1-329E-3A70DE2A9953}"/>
              </a:ext>
            </a:extLst>
          </p:cNvPr>
          <p:cNvSpPr>
            <a:spLocks noGrp="1" noChangeArrowheads="1"/>
          </p:cNvSpPr>
          <p:nvPr>
            <p:ph idx="1"/>
          </p:nvPr>
        </p:nvSpPr>
        <p:spPr>
          <a:xfrm>
            <a:off x="2171700" y="2178528"/>
            <a:ext cx="6400800" cy="4562840"/>
          </a:xfrm>
        </p:spPr>
        <p:txBody>
          <a:bodyPr>
            <a:normAutofit lnSpcReduction="10000"/>
          </a:bodyPr>
          <a:lstStyle/>
          <a:p>
            <a:pPr eaLnBrk="1" hangingPunct="1">
              <a:lnSpc>
                <a:spcPct val="100000"/>
              </a:lnSpc>
            </a:pPr>
            <a:r>
              <a:rPr lang="hu-HU" altLang="hu-HU" sz="1600" dirty="0"/>
              <a:t>A tulajdonlás teljes költsége (TCO)</a:t>
            </a:r>
          </a:p>
          <a:p>
            <a:pPr lvl="1" eaLnBrk="1" hangingPunct="1">
              <a:lnSpc>
                <a:spcPct val="100000"/>
              </a:lnSpc>
              <a:buFontTx/>
              <a:buNone/>
            </a:pPr>
            <a:r>
              <a:rPr lang="hu-HU" altLang="hu-HU" sz="1600" dirty="0"/>
              <a:t>Total Cost of </a:t>
            </a:r>
            <a:r>
              <a:rPr lang="hu-HU" altLang="hu-HU" sz="1600" dirty="0" err="1"/>
              <a:t>Ownership</a:t>
            </a:r>
            <a:r>
              <a:rPr lang="hu-HU" altLang="hu-HU" sz="1600" dirty="0"/>
              <a:t> fontos mérőszám a szoftverek esetében.</a:t>
            </a:r>
          </a:p>
          <a:p>
            <a:pPr lvl="1" eaLnBrk="1" hangingPunct="1">
              <a:lnSpc>
                <a:spcPct val="100000"/>
              </a:lnSpc>
              <a:buFontTx/>
              <a:buNone/>
            </a:pPr>
            <a:r>
              <a:rPr lang="hu-HU" altLang="hu-HU" sz="1600" dirty="0"/>
              <a:t>TCO-</a:t>
            </a:r>
            <a:r>
              <a:rPr lang="hu-HU" altLang="hu-HU" sz="1600" dirty="0" err="1"/>
              <a:t>ba</a:t>
            </a:r>
            <a:r>
              <a:rPr lang="hu-HU" altLang="hu-HU" sz="1600" dirty="0"/>
              <a:t>: nem csak a kifejlesztés, tesztelés költsége, hanem az üzemeltetési, a frissítés (upgrade), technikai támogatás (</a:t>
            </a:r>
            <a:r>
              <a:rPr lang="hu-HU" altLang="hu-HU" sz="1600" dirty="0" err="1"/>
              <a:t>support</a:t>
            </a:r>
            <a:r>
              <a:rPr lang="hu-HU" altLang="hu-HU" sz="1600" dirty="0"/>
              <a:t>) költsége is beletartozik.</a:t>
            </a:r>
            <a:br>
              <a:rPr lang="hu-HU" altLang="hu-HU" sz="1600" dirty="0"/>
            </a:br>
            <a:endParaRPr lang="hu-HU" altLang="hu-HU" sz="1600" dirty="0"/>
          </a:p>
          <a:p>
            <a:pPr eaLnBrk="1" hangingPunct="1">
              <a:lnSpc>
                <a:spcPct val="100000"/>
              </a:lnSpc>
            </a:pPr>
            <a:r>
              <a:rPr lang="hu-HU" altLang="hu-HU" sz="1600" dirty="0"/>
              <a:t>Szerzői jog</a:t>
            </a:r>
            <a:br>
              <a:rPr lang="hu-HU" altLang="hu-HU" sz="1600" dirty="0"/>
            </a:br>
            <a:endParaRPr lang="hu-HU" altLang="hu-HU" sz="1600" dirty="0"/>
          </a:p>
          <a:p>
            <a:pPr lvl="1" eaLnBrk="1" hangingPunct="1">
              <a:lnSpc>
                <a:spcPct val="100000"/>
              </a:lnSpc>
              <a:buFontTx/>
              <a:buNone/>
            </a:pPr>
            <a:r>
              <a:rPr lang="hu-HU" altLang="hu-HU" sz="1600" dirty="0"/>
              <a:t>A szerzői jog gyakori módszer a szoftvertermékek védelmére. Valójában a nyílt forráskódú szoftverek licencei esetében is alkalmazható. A licenc kikényszeríti, hogy a </a:t>
            </a:r>
            <a:r>
              <a:rPr lang="hu-HU" altLang="hu-HU" sz="1600" dirty="0" err="1"/>
              <a:t>továbbterjesztő</a:t>
            </a:r>
            <a:r>
              <a:rPr lang="hu-HU" altLang="hu-HU" sz="1600" dirty="0"/>
              <a:t> eleget tegyen bizonyos feltételeknek. A legtöbb nyílt forráskódú licenc az USA-ban készül. GPL (General Public Licenc) használata esetében a felhasználó kötelezettséget vállal arra, hogy a továbbfejlesztett programot az eredeti feltételekkel terjeszti tovább.</a:t>
            </a:r>
          </a:p>
          <a:p>
            <a:pPr lvl="1" eaLnBrk="1" hangingPunct="1">
              <a:lnSpc>
                <a:spcPct val="100000"/>
              </a:lnSpc>
              <a:buFontTx/>
              <a:buNone/>
            </a:pPr>
            <a:r>
              <a:rPr lang="hu-HU" altLang="hu-HU" sz="1600" dirty="0"/>
              <a:t>Az üzleti titok elve természetesen nem alkalmazható nyílt forráskódú rendszerekre.</a:t>
            </a:r>
            <a:endParaRPr lang="en-US" altLang="hu-HU" sz="1600" dirty="0"/>
          </a:p>
        </p:txBody>
      </p:sp>
      <p:sp>
        <p:nvSpPr>
          <p:cNvPr id="2" name="Rectangle 2">
            <a:extLst>
              <a:ext uri="{FF2B5EF4-FFF2-40B4-BE49-F238E27FC236}">
                <a16:creationId xmlns:a16="http://schemas.microsoft.com/office/drawing/2014/main" id="{22DA5048-4572-9760-E40D-AC9BE7C17BA2}"/>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8135" name="Rectangle 48134">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137" name="Freeform: Shape 48136">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8139" name="Rectangle 48138">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8130" name="Rectangle 3">
            <a:extLst>
              <a:ext uri="{FF2B5EF4-FFF2-40B4-BE49-F238E27FC236}">
                <a16:creationId xmlns:a16="http://schemas.microsoft.com/office/drawing/2014/main" id="{06CDFCB4-041C-81D4-6EFA-CE79427C1F2C}"/>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sz="1700"/>
              <a:t>A legismertebb licenc-ek</a:t>
            </a:r>
          </a:p>
          <a:p>
            <a:pPr lvl="1" eaLnBrk="1" hangingPunct="1">
              <a:lnSpc>
                <a:spcPct val="100000"/>
              </a:lnSpc>
            </a:pPr>
            <a:r>
              <a:rPr lang="en-US" altLang="hu-HU" sz="1700">
                <a:hlinkClick r:id="rId2"/>
              </a:rPr>
              <a:t>http://opensource.org/licenses/alphabetical</a:t>
            </a:r>
            <a:endParaRPr lang="hu-HU" altLang="hu-HU" sz="1700"/>
          </a:p>
          <a:p>
            <a:pPr eaLnBrk="1" hangingPunct="1">
              <a:lnSpc>
                <a:spcPct val="100000"/>
              </a:lnSpc>
            </a:pPr>
            <a:r>
              <a:rPr lang="hu-HU" altLang="hu-HU" sz="1700"/>
              <a:t>LGPL lesser general public license (wikipedia alapján)</a:t>
            </a:r>
          </a:p>
          <a:p>
            <a:pPr lvl="1" eaLnBrk="1" hangingPunct="1">
              <a:lnSpc>
                <a:spcPct val="100000"/>
              </a:lnSpc>
            </a:pPr>
            <a:r>
              <a:rPr lang="en-US" altLang="hu-HU" sz="1700"/>
              <a:t>Az </a:t>
            </a:r>
            <a:r>
              <a:rPr lang="en-US" altLang="hu-HU" sz="1700" i="1"/>
              <a:t>LGPL</a:t>
            </a:r>
            <a:r>
              <a:rPr lang="en-US" altLang="hu-HU" sz="1700"/>
              <a:t> licenc lehetővé teszi (ellentétben a</a:t>
            </a:r>
            <a:r>
              <a:rPr lang="hu-HU" altLang="hu-HU" sz="1700"/>
              <a:t> GPL</a:t>
            </a:r>
            <a:r>
              <a:rPr lang="en-US" altLang="hu-HU" sz="1700"/>
              <a:t> licenccel), hogy programkönyvtárat kereskedelmi programok </a:t>
            </a:r>
            <a:r>
              <a:rPr lang="hu-HU" altLang="hu-HU" sz="1700"/>
              <a:t>is fel</a:t>
            </a:r>
            <a:r>
              <a:rPr lang="en-US" altLang="hu-HU" sz="1700"/>
              <a:t>használják.</a:t>
            </a:r>
          </a:p>
          <a:p>
            <a:pPr lvl="1" eaLnBrk="1" hangingPunct="1">
              <a:lnSpc>
                <a:spcPct val="100000"/>
              </a:lnSpc>
            </a:pPr>
            <a:r>
              <a:rPr lang="en-US" altLang="hu-HU" sz="1700"/>
              <a:t>A licenc lényege hogy a mű szabadon terjeszthető (akár pénzért is) </a:t>
            </a:r>
            <a:r>
              <a:rPr lang="hu-HU" altLang="hu-HU" sz="1700"/>
              <a:t>valamint</a:t>
            </a:r>
            <a:r>
              <a:rPr lang="en-US" altLang="hu-HU" sz="1700"/>
              <a:t> szabadon módosítható, de a terjesztései és a módosítások kötelezően szintén az </a:t>
            </a:r>
            <a:r>
              <a:rPr lang="en-US" altLang="hu-HU" sz="1700" i="1"/>
              <a:t>LGPL</a:t>
            </a:r>
            <a:r>
              <a:rPr lang="en-US" altLang="hu-HU" sz="1700"/>
              <a:t> licenc alatt kell, hogy megjelenjenek</a:t>
            </a:r>
            <a:r>
              <a:rPr lang="hu-HU" altLang="hu-HU" sz="1700"/>
              <a:t>.</a:t>
            </a:r>
            <a:r>
              <a:rPr lang="en-US" altLang="hu-HU" sz="1700"/>
              <a:t> Az </a:t>
            </a:r>
            <a:r>
              <a:rPr lang="en-US" altLang="hu-HU" sz="1700" i="1"/>
              <a:t>LGPL</a:t>
            </a:r>
            <a:r>
              <a:rPr lang="en-US" altLang="hu-HU" sz="1700"/>
              <a:t> kivételesen lehetővé teszi, hogy a mű vagy bármely módosítása az </a:t>
            </a:r>
            <a:r>
              <a:rPr lang="en-US" altLang="hu-HU" sz="1700" i="1"/>
              <a:t>LGPL</a:t>
            </a:r>
            <a:r>
              <a:rPr lang="en-US" altLang="hu-HU" sz="1700"/>
              <a:t> helyett </a:t>
            </a:r>
            <a:r>
              <a:rPr lang="en-US" altLang="hu-HU" sz="1700">
                <a:hlinkClick r:id="rId3" tooltip="GPL"/>
              </a:rPr>
              <a:t>GPL</a:t>
            </a:r>
            <a:r>
              <a:rPr lang="en-US" altLang="hu-HU" sz="1700"/>
              <a:t> licenc alatt kerüljön kiadásra.</a:t>
            </a:r>
            <a:endParaRPr lang="hu-HU" altLang="hu-HU" sz="1700"/>
          </a:p>
          <a:p>
            <a:pPr lvl="1" eaLnBrk="1" hangingPunct="1">
              <a:lnSpc>
                <a:spcPct val="100000"/>
              </a:lnSpc>
            </a:pPr>
            <a:endParaRPr lang="en-US" altLang="hu-HU" sz="1700"/>
          </a:p>
        </p:txBody>
      </p:sp>
      <p:sp>
        <p:nvSpPr>
          <p:cNvPr id="2" name="Rectangle 2">
            <a:extLst>
              <a:ext uri="{FF2B5EF4-FFF2-40B4-BE49-F238E27FC236}">
                <a16:creationId xmlns:a16="http://schemas.microsoft.com/office/drawing/2014/main" id="{626F371C-73BF-FE08-02F0-29CAF0558AE8}"/>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9159" name="Rectangle 49158">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161" name="Freeform: Shape 49160">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9163" name="Rectangle 49162">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9154" name="Rectangle 3">
            <a:extLst>
              <a:ext uri="{FF2B5EF4-FFF2-40B4-BE49-F238E27FC236}">
                <a16:creationId xmlns:a16="http://schemas.microsoft.com/office/drawing/2014/main" id="{83782B0A-DA98-8973-E48F-6BA4562E91F8}"/>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a:t>A nyílt forráskód alkalmazásásának előnyei a következő esetekben nyereséggel jár:</a:t>
            </a:r>
          </a:p>
          <a:p>
            <a:pPr lvl="1" eaLnBrk="1" hangingPunct="1">
              <a:lnSpc>
                <a:spcPct val="100000"/>
              </a:lnSpc>
            </a:pPr>
            <a:r>
              <a:rPr lang="hu-HU" altLang="hu-HU"/>
              <a:t>ha a stabilitás és a skálázhatóság kulcsfontosságú</a:t>
            </a:r>
          </a:p>
          <a:p>
            <a:pPr lvl="1" eaLnBrk="1" hangingPunct="1">
              <a:lnSpc>
                <a:spcPct val="100000"/>
              </a:lnSpc>
            </a:pPr>
            <a:r>
              <a:rPr lang="hu-HU" altLang="hu-HU"/>
              <a:t>a tervezés és a megvalósítás helyességének ellenőrzésére nincs más eszköz, mint a független vizsgálat</a:t>
            </a:r>
          </a:p>
          <a:p>
            <a:pPr lvl="1" eaLnBrk="1" hangingPunct="1">
              <a:lnSpc>
                <a:spcPct val="100000"/>
              </a:lnSpc>
            </a:pPr>
            <a:r>
              <a:rPr lang="hu-HU" altLang="hu-HU"/>
              <a:t>azok az alkalmazások, amelyek közös számítási vagy kapcsolattartási rendszert alakítanak ki, a nyílt forráskód alkalmazásával nagyobb nyereség érhető el.</a:t>
            </a:r>
          </a:p>
          <a:p>
            <a:pPr lvl="1" eaLnBrk="1" hangingPunct="1">
              <a:lnSpc>
                <a:spcPct val="100000"/>
              </a:lnSpc>
            </a:pPr>
            <a:r>
              <a:rPr lang="hu-HU" altLang="hu-HU"/>
              <a:t>A szoftver fontos szerepet játszik a felhasználó üzletében</a:t>
            </a:r>
          </a:p>
          <a:p>
            <a:pPr lvl="1" eaLnBrk="1" hangingPunct="1">
              <a:lnSpc>
                <a:spcPct val="100000"/>
              </a:lnSpc>
            </a:pPr>
            <a:r>
              <a:rPr lang="hu-HU" altLang="hu-HU"/>
              <a:t>a rendszer kulcsfontosságú megoldásai, az általános mernöki tudás részét képezik.</a:t>
            </a:r>
            <a:endParaRPr lang="en-US" altLang="hu-HU"/>
          </a:p>
        </p:txBody>
      </p:sp>
      <p:sp>
        <p:nvSpPr>
          <p:cNvPr id="2" name="Rectangle 2">
            <a:extLst>
              <a:ext uri="{FF2B5EF4-FFF2-40B4-BE49-F238E27FC236}">
                <a16:creationId xmlns:a16="http://schemas.microsoft.com/office/drawing/2014/main" id="{5CC662F0-FBD1-7E3B-E2DB-D7EA5FD7D6E6}"/>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0183" name="Rectangle 50182">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185" name="Freeform: Shape 50184">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50187" name="Rectangle 50186">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50178" name="Rectangle 3">
            <a:extLst>
              <a:ext uri="{FF2B5EF4-FFF2-40B4-BE49-F238E27FC236}">
                <a16:creationId xmlns:a16="http://schemas.microsoft.com/office/drawing/2014/main" id="{A86672D5-72CA-0ABB-3BCD-C1CE57A9DC20}"/>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a:t>A nyílt forráskód alkalmazása értelmetlen:</a:t>
            </a:r>
          </a:p>
          <a:p>
            <a:pPr lvl="1" eaLnBrk="1" hangingPunct="1">
              <a:lnSpc>
                <a:spcPct val="100000"/>
              </a:lnSpc>
              <a:buFontTx/>
              <a:buNone/>
            </a:pPr>
            <a:r>
              <a:rPr lang="hu-HU" altLang="hu-HU"/>
              <a:t>Olyan vállalatok, amelyek egyedüli birtokosai egy olyan megoldásnak amely:</a:t>
            </a:r>
          </a:p>
          <a:p>
            <a:pPr lvl="1" eaLnBrk="1" hangingPunct="1">
              <a:lnSpc>
                <a:spcPct val="100000"/>
              </a:lnSpc>
            </a:pPr>
            <a:r>
              <a:rPr lang="hu-HU" altLang="hu-HU"/>
              <a:t>viszonylag érzéketlen a hibákra</a:t>
            </a:r>
          </a:p>
          <a:p>
            <a:pPr lvl="1" eaLnBrk="1" hangingPunct="1">
              <a:lnSpc>
                <a:spcPct val="100000"/>
              </a:lnSpc>
            </a:pPr>
            <a:r>
              <a:rPr lang="hu-HU" altLang="hu-HU"/>
              <a:t>független vizsgálat mellett más eszközökkel is ellenőrizhtő</a:t>
            </a:r>
          </a:p>
          <a:p>
            <a:pPr lvl="1" eaLnBrk="1" hangingPunct="1">
              <a:lnSpc>
                <a:spcPct val="100000"/>
              </a:lnSpc>
            </a:pPr>
            <a:r>
              <a:rPr lang="hu-HU" altLang="hu-HU"/>
              <a:t>nem létfontosságú az üzlet szempontjából</a:t>
            </a:r>
          </a:p>
          <a:p>
            <a:pPr lvl="1" eaLnBrk="1" hangingPunct="1">
              <a:lnSpc>
                <a:spcPct val="100000"/>
              </a:lnSpc>
            </a:pPr>
            <a:r>
              <a:rPr lang="hu-HU" altLang="hu-HU"/>
              <a:t>az értékét nem növeli, a hálózati hatás vagy az elterjedség</a:t>
            </a:r>
          </a:p>
          <a:p>
            <a:pPr lvl="1" eaLnBrk="1" hangingPunct="1">
              <a:lnSpc>
                <a:spcPct val="100000"/>
              </a:lnSpc>
              <a:buFontTx/>
              <a:buNone/>
            </a:pPr>
            <a:endParaRPr lang="hu-HU" altLang="hu-HU"/>
          </a:p>
          <a:p>
            <a:pPr lvl="1" eaLnBrk="1" hangingPunct="1">
              <a:lnSpc>
                <a:spcPct val="100000"/>
              </a:lnSpc>
              <a:buFontTx/>
              <a:buNone/>
            </a:pPr>
            <a:r>
              <a:rPr lang="hu-HU" altLang="hu-HU"/>
              <a:t>A fenti megállapítások: Eric S. Raymond: A katedrális és a bazár c. műve alapján</a:t>
            </a:r>
            <a:endParaRPr lang="en-US" altLang="hu-HU"/>
          </a:p>
        </p:txBody>
      </p:sp>
      <p:sp>
        <p:nvSpPr>
          <p:cNvPr id="2" name="Rectangle 2">
            <a:extLst>
              <a:ext uri="{FF2B5EF4-FFF2-40B4-BE49-F238E27FC236}">
                <a16:creationId xmlns:a16="http://schemas.microsoft.com/office/drawing/2014/main" id="{79DB4709-6FE5-E721-568D-B93869472ED1}"/>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1208" name="Rectangle 51207">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02" name="Rectangle 2">
            <a:extLst>
              <a:ext uri="{FF2B5EF4-FFF2-40B4-BE49-F238E27FC236}">
                <a16:creationId xmlns:a16="http://schemas.microsoft.com/office/drawing/2014/main" id="{FFF3FE3E-DD3E-84D0-41F8-27E036F3BF88}"/>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Hogyan válasszunk </a:t>
            </a:r>
            <a:r>
              <a:rPr lang="hu-HU" altLang="hu-HU" sz="3800" dirty="0" err="1"/>
              <a:t>open</a:t>
            </a:r>
            <a:r>
              <a:rPr lang="hu-HU" altLang="hu-HU" sz="3800" dirty="0"/>
              <a:t> </a:t>
            </a:r>
            <a:r>
              <a:rPr lang="hu-HU" altLang="hu-HU" sz="3800" dirty="0" err="1"/>
              <a:t>source</a:t>
            </a:r>
            <a:r>
              <a:rPr lang="hu-HU" altLang="hu-HU" sz="3800" dirty="0"/>
              <a:t> alkalmazást</a:t>
            </a:r>
            <a:endParaRPr lang="en-US" altLang="hu-HU" sz="3800" dirty="0"/>
          </a:p>
        </p:txBody>
      </p:sp>
      <p:sp>
        <p:nvSpPr>
          <p:cNvPr id="51210" name="Freeform: Shape 51209">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51212" name="Rectangle 51211">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51203" name="Rectangle 3">
            <a:extLst>
              <a:ext uri="{FF2B5EF4-FFF2-40B4-BE49-F238E27FC236}">
                <a16:creationId xmlns:a16="http://schemas.microsoft.com/office/drawing/2014/main" id="{D0FC658F-6094-D64A-203D-87E2A4A30BFF}"/>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sz="1300"/>
              <a:t>Az ismert lelőhelyek több százezer projektet menedzselnek.</a:t>
            </a:r>
          </a:p>
          <a:p>
            <a:pPr eaLnBrk="1" hangingPunct="1">
              <a:lnSpc>
                <a:spcPct val="100000"/>
              </a:lnSpc>
            </a:pPr>
            <a:r>
              <a:rPr lang="hu-HU" altLang="hu-HU" sz="1300"/>
              <a:t>Osztályozási tippek:</a:t>
            </a:r>
          </a:p>
          <a:p>
            <a:pPr lvl="1" eaLnBrk="1" hangingPunct="1">
              <a:lnSpc>
                <a:spcPct val="100000"/>
              </a:lnSpc>
            </a:pPr>
            <a:r>
              <a:rPr lang="hu-HU" altLang="hu-HU" sz="1300"/>
              <a:t>Reputáció. Mekkora a projekt ismertsége? Hozzáértő személy, fórumok tippet adhatnak. Nagy reputációval rendelkező projektek: Apache, GCC, Samba, Linux kernel</a:t>
            </a:r>
          </a:p>
          <a:p>
            <a:pPr lvl="1" eaLnBrk="1" hangingPunct="1">
              <a:lnSpc>
                <a:spcPct val="100000"/>
              </a:lnSpc>
            </a:pPr>
            <a:r>
              <a:rPr lang="hu-HU" altLang="hu-HU" sz="1300"/>
              <a:t>Folyamatos fejlesztés. Milyen régen frissítették a projekt oldalát? Milyen dátumú a legutosó forumbejegyzés?</a:t>
            </a:r>
          </a:p>
          <a:p>
            <a:pPr lvl="1" eaLnBrk="1" hangingPunct="1">
              <a:lnSpc>
                <a:spcPct val="100000"/>
              </a:lnSpc>
            </a:pPr>
            <a:r>
              <a:rPr lang="hu-HU" altLang="hu-HU" sz="1300"/>
              <a:t>Szabványos interfészek. Nyílt szabványokat implementál a projekt?</a:t>
            </a:r>
          </a:p>
          <a:p>
            <a:pPr lvl="1" eaLnBrk="1" hangingPunct="1">
              <a:lnSpc>
                <a:spcPct val="100000"/>
              </a:lnSpc>
            </a:pPr>
            <a:r>
              <a:rPr lang="hu-HU" altLang="hu-HU" sz="1300"/>
              <a:t>Terméktámogatás (support) Van e suuport levelezőlista? Van e fizetős support? Pl. MySQL, Red Hat</a:t>
            </a:r>
          </a:p>
          <a:p>
            <a:pPr lvl="1" eaLnBrk="1" hangingPunct="1">
              <a:lnSpc>
                <a:spcPct val="100000"/>
              </a:lnSpc>
            </a:pPr>
            <a:r>
              <a:rPr lang="hu-HU" altLang="hu-HU" sz="1300"/>
              <a:t>Verzió. Mi a projekt aktuális verziója. A </a:t>
            </a:r>
            <a:r>
              <a:rPr lang="en-US" altLang="hu-HU" sz="1300"/>
              <a:t>0.0.0.1</a:t>
            </a:r>
            <a:r>
              <a:rPr lang="hu-HU" altLang="hu-HU" sz="1300"/>
              <a:t>-</a:t>
            </a:r>
            <a:r>
              <a:rPr lang="en-US" altLang="hu-HU" sz="1300"/>
              <a:t>es verzi</a:t>
            </a:r>
            <a:r>
              <a:rPr lang="hu-HU" altLang="hu-HU" sz="1300"/>
              <a:t>ó még nem valószínű, hogy stabil. De vannak ellenpéldák is.</a:t>
            </a:r>
          </a:p>
          <a:p>
            <a:pPr lvl="1" eaLnBrk="1" hangingPunct="1">
              <a:lnSpc>
                <a:spcPct val="100000"/>
              </a:lnSpc>
            </a:pPr>
            <a:r>
              <a:rPr lang="hu-HU" altLang="hu-HU" sz="1300"/>
              <a:t>Dokumentáció. Van e installációs dokumentáció? Van e fejlesztői dokumentáció? </a:t>
            </a:r>
          </a:p>
          <a:p>
            <a:pPr lvl="1" eaLnBrk="1" hangingPunct="1">
              <a:lnSpc>
                <a:spcPct val="100000"/>
              </a:lnSpc>
            </a:pPr>
            <a:r>
              <a:rPr lang="hu-HU" altLang="hu-HU" sz="1300"/>
              <a:t>Licensz. Milyen típusú? Hogyan lehet használni a saját környezetünkben?</a:t>
            </a:r>
            <a:endParaRPr lang="en-US" altLang="hu-HU" sz="13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2251" name="Rectangle 52250">
            <a:extLst>
              <a:ext uri="{FF2B5EF4-FFF2-40B4-BE49-F238E27FC236}">
                <a16:creationId xmlns:a16="http://schemas.microsoft.com/office/drawing/2014/main" id="{93B3D315-2706-4149-873C-331EDFAFEF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28" name="Rectangle 6">
            <a:extLst>
              <a:ext uri="{FF2B5EF4-FFF2-40B4-BE49-F238E27FC236}">
                <a16:creationId xmlns:a16="http://schemas.microsoft.com/office/drawing/2014/main" id="{C93C9A7C-8A98-3806-90CF-99AE5E94786D}"/>
              </a:ext>
            </a:extLst>
          </p:cNvPr>
          <p:cNvSpPr>
            <a:spLocks noGrp="1" noChangeArrowheads="1"/>
          </p:cNvSpPr>
          <p:nvPr>
            <p:ph type="title"/>
          </p:nvPr>
        </p:nvSpPr>
        <p:spPr>
          <a:xfrm>
            <a:off x="938758" y="949642"/>
            <a:ext cx="3661817" cy="1492132"/>
          </a:xfrm>
        </p:spPr>
        <p:txBody>
          <a:bodyPr vert="horz" lIns="91440" tIns="45720" rIns="91440" bIns="45720" rtlCol="0" anchor="t">
            <a:normAutofit/>
          </a:bodyPr>
          <a:lstStyle/>
          <a:p>
            <a:pPr defTabSz="914400"/>
            <a:r>
              <a:rPr lang="en-US" altLang="hu-HU" spc="200"/>
              <a:t>Open source sör </a:t>
            </a:r>
          </a:p>
        </p:txBody>
      </p:sp>
      <p:sp>
        <p:nvSpPr>
          <p:cNvPr id="52253" name="Rectangle 52252">
            <a:extLst>
              <a:ext uri="{FF2B5EF4-FFF2-40B4-BE49-F238E27FC236}">
                <a16:creationId xmlns:a16="http://schemas.microsoft.com/office/drawing/2014/main" id="{8D04E398-086D-467C-B390-9F9079FA7A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52226" name="Rectangle 4">
            <a:extLst>
              <a:ext uri="{FF2B5EF4-FFF2-40B4-BE49-F238E27FC236}">
                <a16:creationId xmlns:a16="http://schemas.microsoft.com/office/drawing/2014/main" id="{581AF336-DDA2-54C8-B4AD-51900B47708B}"/>
              </a:ext>
            </a:extLst>
          </p:cNvPr>
          <p:cNvSpPr>
            <a:spLocks noChangeArrowheads="1"/>
          </p:cNvSpPr>
          <p:nvPr/>
        </p:nvSpPr>
        <p:spPr bwMode="auto">
          <a:xfrm>
            <a:off x="938758" y="2667000"/>
            <a:ext cx="3723049" cy="321259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orm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indent="-228600" defTabSz="914400">
              <a:spcBef>
                <a:spcPts val="700"/>
              </a:spcBef>
              <a:buClr>
                <a:schemeClr val="tx2"/>
              </a:buClr>
              <a:buFontTx/>
              <a:buNone/>
            </a:pPr>
            <a:r>
              <a:rPr lang="en-US" altLang="hu-HU" sz="1000" b="1">
                <a:solidFill>
                  <a:schemeClr val="tx1">
                    <a:lumMod val="85000"/>
                    <a:lumOff val="15000"/>
                  </a:schemeClr>
                </a:solidFill>
                <a:latin typeface="+mn-lt"/>
              </a:rPr>
              <a:t>Open source beer</a:t>
            </a:r>
          </a:p>
          <a:p>
            <a:pPr indent="-228600" defTabSz="914400">
              <a:spcBef>
                <a:spcPts val="700"/>
              </a:spcBef>
              <a:buClr>
                <a:schemeClr val="tx2"/>
              </a:buClr>
              <a:buFontTx/>
              <a:buNone/>
            </a:pPr>
            <a:r>
              <a:rPr lang="en-US" altLang="hu-HU" sz="1000">
                <a:solidFill>
                  <a:schemeClr val="tx1">
                    <a:lumMod val="85000"/>
                    <a:lumOff val="15000"/>
                  </a:schemeClr>
                </a:solidFill>
                <a:latin typeface="+mn-lt"/>
              </a:rPr>
              <a:t>(Our Beer) is the world's first open source beer. Created by "Vores Øl Group", a group of students at the </a:t>
            </a:r>
            <a:r>
              <a:rPr lang="en-US" altLang="hu-HU" sz="1000">
                <a:solidFill>
                  <a:schemeClr val="tx1">
                    <a:lumMod val="85000"/>
                    <a:lumOff val="15000"/>
                  </a:schemeClr>
                </a:solidFill>
                <a:latin typeface="+mn-lt"/>
                <a:hlinkClick r:id="rId2"/>
              </a:rPr>
              <a:t>IT-University </a:t>
            </a:r>
            <a:r>
              <a:rPr lang="en-US" altLang="hu-HU" sz="1000">
                <a:solidFill>
                  <a:schemeClr val="tx1">
                    <a:lumMod val="85000"/>
                    <a:lumOff val="15000"/>
                  </a:schemeClr>
                </a:solidFill>
                <a:latin typeface="+mn-lt"/>
              </a:rPr>
              <a:t>in Copenhagen in collaboration with </a:t>
            </a:r>
            <a:r>
              <a:rPr lang="en-US" altLang="hu-HU" sz="1000">
                <a:solidFill>
                  <a:schemeClr val="tx1">
                    <a:lumMod val="85000"/>
                    <a:lumOff val="15000"/>
                  </a:schemeClr>
                </a:solidFill>
                <a:latin typeface="+mn-lt"/>
                <a:hlinkClick r:id="rId3"/>
              </a:rPr>
              <a:t>Superflex</a:t>
            </a:r>
            <a:r>
              <a:rPr lang="en-US" altLang="hu-HU" sz="1000">
                <a:solidFill>
                  <a:schemeClr val="tx1">
                    <a:lumMod val="85000"/>
                    <a:lumOff val="15000"/>
                  </a:schemeClr>
                </a:solidFill>
                <a:latin typeface="+mn-lt"/>
              </a:rPr>
              <a:t>, the beer is an experiment in applying modern open source ideas and methods on a traditional real-world product. </a:t>
            </a:r>
          </a:p>
          <a:p>
            <a:pPr indent="-228600" defTabSz="914400">
              <a:spcBef>
                <a:spcPts val="700"/>
              </a:spcBef>
              <a:buClr>
                <a:schemeClr val="tx2"/>
              </a:buClr>
              <a:buFontTx/>
              <a:buNone/>
            </a:pPr>
            <a:r>
              <a:rPr lang="en-US" altLang="hu-HU" sz="1000">
                <a:solidFill>
                  <a:schemeClr val="tx1">
                    <a:lumMod val="85000"/>
                    <a:lumOff val="15000"/>
                  </a:schemeClr>
                </a:solidFill>
                <a:latin typeface="+mn-lt"/>
              </a:rPr>
              <a:t>                      </a:t>
            </a:r>
          </a:p>
          <a:p>
            <a:pPr indent="-228600" defTabSz="914400">
              <a:spcBef>
                <a:spcPts val="700"/>
              </a:spcBef>
              <a:buClr>
                <a:schemeClr val="tx2"/>
              </a:buClr>
              <a:buFontTx/>
              <a:buNone/>
            </a:pPr>
            <a:r>
              <a:rPr lang="en-US" altLang="hu-HU" sz="1000">
                <a:solidFill>
                  <a:schemeClr val="tx1">
                    <a:lumMod val="85000"/>
                    <a:lumOff val="15000"/>
                  </a:schemeClr>
                </a:solidFill>
                <a:latin typeface="+mn-lt"/>
              </a:rPr>
              <a:t>The beer is based on classic ale brewing traditions but with added guarana for added energy-boost.</a:t>
            </a:r>
          </a:p>
          <a:p>
            <a:pPr indent="-228600" defTabSz="914400">
              <a:spcBef>
                <a:spcPts val="700"/>
              </a:spcBef>
              <a:buClr>
                <a:schemeClr val="tx2"/>
              </a:buClr>
              <a:buFontTx/>
              <a:buNone/>
            </a:pPr>
            <a:r>
              <a:rPr lang="en-US" altLang="hu-HU" sz="1000">
                <a:solidFill>
                  <a:schemeClr val="tx1">
                    <a:lumMod val="85000"/>
                    <a:lumOff val="15000"/>
                  </a:schemeClr>
                </a:solidFill>
                <a:latin typeface="+mn-lt"/>
              </a:rPr>
              <a:t>The recipe and the whole brand of Our Beer is published under a </a:t>
            </a:r>
            <a:r>
              <a:rPr lang="en-US" altLang="hu-HU" sz="1000">
                <a:solidFill>
                  <a:schemeClr val="tx1">
                    <a:lumMod val="85000"/>
                    <a:lumOff val="15000"/>
                  </a:schemeClr>
                </a:solidFill>
                <a:latin typeface="+mn-lt"/>
                <a:hlinkClick r:id="rId4"/>
              </a:rPr>
              <a:t>Creative Commons</a:t>
            </a:r>
            <a:r>
              <a:rPr lang="en-US" altLang="hu-HU" sz="1000">
                <a:solidFill>
                  <a:schemeClr val="tx1">
                    <a:lumMod val="85000"/>
                    <a:lumOff val="15000"/>
                  </a:schemeClr>
                </a:solidFill>
                <a:latin typeface="+mn-lt"/>
              </a:rPr>
              <a:t> license, so anyone can use the recipe to brew the beer or to create a derivative of the recipe. You are free to earn money from Our Beer, but you have to publish the recipe under the same license and credit the original work. </a:t>
            </a:r>
          </a:p>
          <a:p>
            <a:pPr indent="-228600" defTabSz="914400">
              <a:spcBef>
                <a:spcPts val="700"/>
              </a:spcBef>
              <a:buClr>
                <a:schemeClr val="tx2"/>
              </a:buClr>
              <a:buFontTx/>
              <a:buNone/>
            </a:pPr>
            <a:r>
              <a:rPr lang="en-US" altLang="hu-HU" sz="1000">
                <a:solidFill>
                  <a:schemeClr val="tx1">
                    <a:lumMod val="85000"/>
                    <a:lumOff val="15000"/>
                  </a:schemeClr>
                </a:solidFill>
                <a:latin typeface="+mn-lt"/>
              </a:rPr>
              <a:t>Via </a:t>
            </a:r>
            <a:r>
              <a:rPr lang="en-US" altLang="hu-HU" sz="1000">
                <a:solidFill>
                  <a:schemeClr val="tx1">
                    <a:lumMod val="85000"/>
                    <a:lumOff val="15000"/>
                  </a:schemeClr>
                </a:solidFill>
                <a:latin typeface="+mn-lt"/>
                <a:hlinkClick r:id="rId5"/>
              </a:rPr>
              <a:t>Neural</a:t>
            </a:r>
            <a:r>
              <a:rPr lang="en-US" altLang="hu-HU" sz="1000">
                <a:solidFill>
                  <a:schemeClr val="tx1">
                    <a:lumMod val="85000"/>
                    <a:lumOff val="15000"/>
                  </a:schemeClr>
                </a:solidFill>
                <a:latin typeface="+mn-lt"/>
              </a:rPr>
              <a:t>. </a:t>
            </a:r>
            <a:r>
              <a:rPr lang="en-US" altLang="hu-HU" sz="1000" i="1">
                <a:solidFill>
                  <a:schemeClr val="tx1">
                    <a:lumMod val="85000"/>
                    <a:lumOff val="15000"/>
                  </a:schemeClr>
                </a:solidFill>
                <a:latin typeface="+mn-lt"/>
              </a:rPr>
              <a:t>http://www.we-make-money-not-art.com/archives/006251.php</a:t>
            </a:r>
          </a:p>
        </p:txBody>
      </p:sp>
      <p:sp>
        <p:nvSpPr>
          <p:cNvPr id="52255" name="Freeform 6">
            <a:extLst>
              <a:ext uri="{FF2B5EF4-FFF2-40B4-BE49-F238E27FC236}">
                <a16:creationId xmlns:a16="http://schemas.microsoft.com/office/drawing/2014/main" id="{20E344BB-E23E-4198-B2C7-8E752C6A95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92605" y="613446"/>
            <a:ext cx="3926681"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hu-HU"/>
          </a:p>
        </p:txBody>
      </p:sp>
      <p:pic>
        <p:nvPicPr>
          <p:cNvPr id="9" name="Kép 8" descr="A képen szöveg, gyümölcs látható&#10;&#10;Automatikusan generált leírás">
            <a:extLst>
              <a:ext uri="{FF2B5EF4-FFF2-40B4-BE49-F238E27FC236}">
                <a16:creationId xmlns:a16="http://schemas.microsoft.com/office/drawing/2014/main" id="{E325B7DF-2986-E634-FB07-171B4F425A5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13095" y="1135905"/>
            <a:ext cx="3485700" cy="4153173"/>
          </a:xfrm>
          <a:prstGeom prst="rect">
            <a:avLst/>
          </a:prstGeom>
        </p:spPr>
      </p:pic>
      <p:sp>
        <p:nvSpPr>
          <p:cNvPr id="11" name="Szövegdoboz 10">
            <a:extLst>
              <a:ext uri="{FF2B5EF4-FFF2-40B4-BE49-F238E27FC236}">
                <a16:creationId xmlns:a16="http://schemas.microsoft.com/office/drawing/2014/main" id="{87554ADC-6918-A131-05F0-9F8864242FCC}"/>
              </a:ext>
            </a:extLst>
          </p:cNvPr>
          <p:cNvSpPr txBox="1"/>
          <p:nvPr/>
        </p:nvSpPr>
        <p:spPr>
          <a:xfrm>
            <a:off x="4935080" y="6043463"/>
            <a:ext cx="4572000" cy="369332"/>
          </a:xfrm>
          <a:prstGeom prst="rect">
            <a:avLst/>
          </a:prstGeom>
          <a:noFill/>
        </p:spPr>
        <p:txBody>
          <a:bodyPr wrap="square">
            <a:spAutoFit/>
          </a:bodyPr>
          <a:lstStyle/>
          <a:p>
            <a:r>
              <a:rPr lang="hu-HU" dirty="0"/>
              <a:t>https://en.wikipedia.org/wiki/Free_Beer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3255" name="Rectangle 53254">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50" name="Cím 1">
            <a:extLst>
              <a:ext uri="{FF2B5EF4-FFF2-40B4-BE49-F238E27FC236}">
                <a16:creationId xmlns:a16="http://schemas.microsoft.com/office/drawing/2014/main" id="{BFFF018A-6362-6B0F-9E65-742862A7228D}"/>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szoftverek fejlesztése</a:t>
            </a:r>
          </a:p>
        </p:txBody>
      </p:sp>
      <p:sp>
        <p:nvSpPr>
          <p:cNvPr id="53257" name="Freeform: Shape 53256">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53259" name="Rectangle 53258">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 name="Tartalom helye 2">
            <a:extLst>
              <a:ext uri="{FF2B5EF4-FFF2-40B4-BE49-F238E27FC236}">
                <a16:creationId xmlns:a16="http://schemas.microsoft.com/office/drawing/2014/main" id="{0B78F598-1537-1685-D0A2-F3F416A99D05}"/>
              </a:ext>
            </a:extLst>
          </p:cNvPr>
          <p:cNvSpPr>
            <a:spLocks noGrp="1"/>
          </p:cNvSpPr>
          <p:nvPr>
            <p:ph idx="1"/>
          </p:nvPr>
        </p:nvSpPr>
        <p:spPr>
          <a:xfrm>
            <a:off x="2171700" y="2178528"/>
            <a:ext cx="6400800" cy="4634848"/>
          </a:xfrm>
        </p:spPr>
        <p:txBody>
          <a:bodyPr>
            <a:normAutofit fontScale="92500"/>
          </a:bodyPr>
          <a:lstStyle/>
          <a:p>
            <a:pPr eaLnBrk="1" hangingPunct="1">
              <a:lnSpc>
                <a:spcPct val="100000"/>
              </a:lnSpc>
              <a:defRPr/>
            </a:pPr>
            <a:r>
              <a:rPr lang="hu-HU" sz="1100" dirty="0"/>
              <a:t>A projekt elnevezése</a:t>
            </a:r>
          </a:p>
          <a:p>
            <a:pPr eaLnBrk="1" hangingPunct="1">
              <a:lnSpc>
                <a:spcPct val="100000"/>
              </a:lnSpc>
              <a:defRPr/>
            </a:pPr>
            <a:r>
              <a:rPr lang="hu-HU" sz="1100" dirty="0"/>
              <a:t>Licence kiválasztása:</a:t>
            </a:r>
          </a:p>
          <a:p>
            <a:pPr lvl="1" eaLnBrk="1" hangingPunct="1">
              <a:lnSpc>
                <a:spcPct val="100000"/>
              </a:lnSpc>
              <a:defRPr/>
            </a:pPr>
            <a:r>
              <a:rPr lang="hu-HU" sz="1100" dirty="0"/>
              <a:t>Minden jog megadása: MIT típusú licence</a:t>
            </a:r>
          </a:p>
          <a:p>
            <a:pPr marL="457200" lvl="1" indent="0" eaLnBrk="1" hangingPunct="1">
              <a:lnSpc>
                <a:spcPct val="100000"/>
              </a:lnSpc>
              <a:buFontTx/>
              <a:buNone/>
              <a:defRPr/>
            </a:pPr>
            <a:r>
              <a:rPr lang="en-US" sz="1100" dirty="0"/>
              <a:t>Copyright (c) &lt;year&gt; &lt;copyright holders&gt; </a:t>
            </a:r>
            <a:endParaRPr lang="hu-HU" sz="1100" dirty="0"/>
          </a:p>
          <a:p>
            <a:pPr marL="457200" lvl="1" indent="0" eaLnBrk="1" hangingPunct="1">
              <a:lnSpc>
                <a:spcPct val="100000"/>
              </a:lnSpc>
              <a:buFontTx/>
              <a:buNone/>
              <a:defRPr/>
            </a:pPr>
            <a:r>
              <a:rPr lang="en-US" sz="1100" dirty="0"/>
              <a:t>Permission is hereby granted, free of charge, to any person obtaining a copy of this software and associated documentation files (the "Software"), to deal in the Software without restriction, including without limitation the rights to use, copy, modify, merge, publish, distribute, sublicense, and/or sell copies of the Software, and to permit persons to whom the Software is furnished to do so, subject to the following conditions: The above copyright notice and this permission notice shall be included in all copies or substantial portions of the Software. THE SOFTWARE IS PROVIDED "AS IS", WITHOUT WARRANTY OF ANY KIND, EXPRESS OR IMPLIED, INCLUDING BUT NOT LIMITED TO THE WARRANTIES OF MERCHANTABILITY, FITNESS FOR A PARTICULAR PURPOSE AND NONINFRINGEMENT. IN NO EVENT SHALL THE AUTHORS OR COPYRIGHT HOLDERS BE LIABLE FOR ANY CLAIM, DAMAGES OR OTHER LIABILITY, WHETHER IN AN ACTION OF CONTRACT, TORT OR OTHERWISE, ARISING FROM, OUT OF OR IN CONNECTION WITH THE SOFTWARE OR THE USE OR OTHER DEALINGS IN THE SOFTWARE.</a:t>
            </a:r>
            <a:endParaRPr lang="hu-HU" sz="1100" dirty="0"/>
          </a:p>
          <a:p>
            <a:pPr lvl="1" eaLnBrk="1" hangingPunct="1">
              <a:lnSpc>
                <a:spcPct val="100000"/>
              </a:lnSpc>
              <a:defRPr/>
            </a:pPr>
            <a:r>
              <a:rPr lang="hu-HU" sz="1100" dirty="0"/>
              <a:t>GPL licence alkalmazása, ha fizetős szoftverekbe nem engedjük az integrációt.</a:t>
            </a:r>
          </a:p>
          <a:p>
            <a:pPr eaLnBrk="1" hangingPunct="1">
              <a:lnSpc>
                <a:spcPct val="100000"/>
              </a:lnSpc>
              <a:defRPr/>
            </a:pPr>
            <a:r>
              <a:rPr lang="hu-HU" sz="1100" dirty="0"/>
              <a:t>Alapvető infrastruktúra kialakítása</a:t>
            </a:r>
          </a:p>
          <a:p>
            <a:pPr lvl="1" eaLnBrk="1" hangingPunct="1">
              <a:lnSpc>
                <a:spcPct val="100000"/>
              </a:lnSpc>
              <a:defRPr/>
            </a:pPr>
            <a:r>
              <a:rPr lang="hu-HU" sz="1100" dirty="0"/>
              <a:t>Weboldal</a:t>
            </a:r>
          </a:p>
          <a:p>
            <a:pPr lvl="1" eaLnBrk="1" hangingPunct="1">
              <a:lnSpc>
                <a:spcPct val="100000"/>
              </a:lnSpc>
              <a:defRPr/>
            </a:pPr>
            <a:r>
              <a:rPr lang="hu-HU" sz="1100" dirty="0"/>
              <a:t>Fórum/Levelezőlista</a:t>
            </a:r>
          </a:p>
          <a:p>
            <a:pPr lvl="1" eaLnBrk="1" hangingPunct="1">
              <a:lnSpc>
                <a:spcPct val="100000"/>
              </a:lnSpc>
              <a:defRPr/>
            </a:pPr>
            <a:r>
              <a:rPr lang="hu-HU" sz="1100" dirty="0"/>
              <a:t>Verziókezelés (CVS,SVN,GIT)</a:t>
            </a:r>
          </a:p>
          <a:p>
            <a:pPr lvl="1" eaLnBrk="1" hangingPunct="1">
              <a:lnSpc>
                <a:spcPct val="100000"/>
              </a:lnSpc>
              <a:defRPr/>
            </a:pPr>
            <a:r>
              <a:rPr lang="hu-HU" sz="1100" dirty="0"/>
              <a:t>Bug </a:t>
            </a:r>
            <a:r>
              <a:rPr lang="hu-HU" sz="1100" dirty="0" err="1"/>
              <a:t>tracking</a:t>
            </a:r>
            <a:endParaRPr lang="hu-HU" sz="1100" dirty="0"/>
          </a:p>
          <a:p>
            <a:pPr lvl="1" eaLnBrk="1" hangingPunct="1">
              <a:lnSpc>
                <a:spcPct val="100000"/>
              </a:lnSpc>
              <a:defRPr/>
            </a:pPr>
            <a:r>
              <a:rPr lang="hu-HU" sz="1100" dirty="0"/>
              <a:t>Real </a:t>
            </a:r>
            <a:r>
              <a:rPr lang="hu-HU" sz="1100" dirty="0" err="1"/>
              <a:t>time</a:t>
            </a:r>
            <a:r>
              <a:rPr lang="hu-HU" sz="1100" dirty="0"/>
              <a:t> (</a:t>
            </a:r>
            <a:r>
              <a:rPr lang="hu-HU" sz="1100" dirty="0" err="1"/>
              <a:t>support</a:t>
            </a:r>
            <a:r>
              <a:rPr lang="hu-HU" sz="1100" dirty="0"/>
              <a:t>, chat)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4280" name="Rectangle 54279">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274" name="Cím 1">
            <a:extLst>
              <a:ext uri="{FF2B5EF4-FFF2-40B4-BE49-F238E27FC236}">
                <a16:creationId xmlns:a16="http://schemas.microsoft.com/office/drawing/2014/main" id="{33AEDA53-3854-1713-0A45-8D0A468AE21B}"/>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szoftverek fejlesztése</a:t>
            </a:r>
          </a:p>
        </p:txBody>
      </p:sp>
      <p:sp>
        <p:nvSpPr>
          <p:cNvPr id="54282" name="Freeform: Shape 54281">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54284" name="Rectangle 54283">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54275" name="Tartalom helye 2">
            <a:extLst>
              <a:ext uri="{FF2B5EF4-FFF2-40B4-BE49-F238E27FC236}">
                <a16:creationId xmlns:a16="http://schemas.microsoft.com/office/drawing/2014/main" id="{2F06BAB1-E013-D611-D1D4-0C9936F4C59D}"/>
              </a:ext>
            </a:extLst>
          </p:cNvPr>
          <p:cNvSpPr>
            <a:spLocks noGrp="1" noChangeArrowheads="1"/>
          </p:cNvSpPr>
          <p:nvPr>
            <p:ph idx="1"/>
          </p:nvPr>
        </p:nvSpPr>
        <p:spPr>
          <a:xfrm>
            <a:off x="2171700" y="2178528"/>
            <a:ext cx="6400800" cy="4490832"/>
          </a:xfrm>
        </p:spPr>
        <p:txBody>
          <a:bodyPr>
            <a:normAutofit fontScale="85000" lnSpcReduction="10000"/>
          </a:bodyPr>
          <a:lstStyle/>
          <a:p>
            <a:pPr eaLnBrk="1" hangingPunct="1">
              <a:lnSpc>
                <a:spcPct val="100000"/>
              </a:lnSpc>
            </a:pPr>
            <a:r>
              <a:rPr lang="hu-HU" altLang="hu-HU" sz="1600" dirty="0"/>
              <a:t>A verziókontroll alapvető fogalmai:</a:t>
            </a:r>
          </a:p>
          <a:p>
            <a:pPr lvl="1" eaLnBrk="1" hangingPunct="1">
              <a:lnSpc>
                <a:spcPct val="100000"/>
              </a:lnSpc>
            </a:pPr>
            <a:r>
              <a:rPr lang="hu-HU" altLang="hu-HU" sz="1600" dirty="0" err="1"/>
              <a:t>Commit</a:t>
            </a:r>
            <a:r>
              <a:rPr lang="hu-HU" altLang="hu-HU" sz="1600" dirty="0"/>
              <a:t> (változások beiktatása a verziókövető rendszerbe)</a:t>
            </a:r>
          </a:p>
          <a:p>
            <a:pPr lvl="1" eaLnBrk="1" hangingPunct="1">
              <a:lnSpc>
                <a:spcPct val="100000"/>
              </a:lnSpc>
            </a:pPr>
            <a:r>
              <a:rPr lang="hu-HU" altLang="hu-HU" sz="1600" dirty="0"/>
              <a:t>Log </a:t>
            </a:r>
            <a:r>
              <a:rPr lang="hu-HU" altLang="hu-HU" sz="1600" dirty="0" err="1"/>
              <a:t>message</a:t>
            </a:r>
            <a:r>
              <a:rPr lang="hu-HU" altLang="hu-HU" sz="1600" dirty="0"/>
              <a:t> (megfelelő üzenet sablon kialakítása, </a:t>
            </a:r>
            <a:r>
              <a:rPr lang="hu-HU" altLang="hu-HU" sz="1600" dirty="0" err="1"/>
              <a:t>fisheye</a:t>
            </a:r>
            <a:r>
              <a:rPr lang="hu-HU" altLang="hu-HU" sz="1600" dirty="0"/>
              <a:t>)</a:t>
            </a:r>
          </a:p>
          <a:p>
            <a:pPr lvl="1" eaLnBrk="1" hangingPunct="1">
              <a:lnSpc>
                <a:spcPct val="100000"/>
              </a:lnSpc>
            </a:pPr>
            <a:r>
              <a:rPr lang="hu-HU" altLang="hu-HU" sz="1600" dirty="0"/>
              <a:t>Update (kódváltozatok kiemelése)</a:t>
            </a:r>
          </a:p>
          <a:p>
            <a:pPr lvl="1" eaLnBrk="1" hangingPunct="1">
              <a:lnSpc>
                <a:spcPct val="100000"/>
              </a:lnSpc>
            </a:pPr>
            <a:r>
              <a:rPr lang="hu-HU" altLang="hu-HU" sz="1600" dirty="0" err="1"/>
              <a:t>Repository</a:t>
            </a:r>
            <a:r>
              <a:rPr lang="hu-HU" altLang="hu-HU" sz="1600" dirty="0"/>
              <a:t> (projekt adatbázis, amely a változtatásokat tárolja)</a:t>
            </a:r>
          </a:p>
          <a:p>
            <a:pPr lvl="1" eaLnBrk="1" hangingPunct="1">
              <a:lnSpc>
                <a:spcPct val="100000"/>
              </a:lnSpc>
            </a:pPr>
            <a:r>
              <a:rPr lang="hu-HU" altLang="hu-HU" sz="1600" dirty="0" err="1"/>
              <a:t>Checkout</a:t>
            </a:r>
            <a:r>
              <a:rPr lang="hu-HU" altLang="hu-HU" sz="1600" dirty="0"/>
              <a:t> (helyi másolat (</a:t>
            </a:r>
            <a:r>
              <a:rPr lang="hu-HU" altLang="hu-HU" sz="1600" dirty="0" err="1"/>
              <a:t>working</a:t>
            </a:r>
            <a:r>
              <a:rPr lang="hu-HU" altLang="hu-HU" sz="1600" dirty="0"/>
              <a:t> </a:t>
            </a:r>
            <a:r>
              <a:rPr lang="hu-HU" altLang="hu-HU" sz="1600" dirty="0" err="1"/>
              <a:t>copy</a:t>
            </a:r>
            <a:r>
              <a:rPr lang="hu-HU" altLang="hu-HU" sz="1600" dirty="0"/>
              <a:t>) létrehozása egy projektről)</a:t>
            </a:r>
          </a:p>
          <a:p>
            <a:pPr lvl="1" eaLnBrk="1" hangingPunct="1">
              <a:lnSpc>
                <a:spcPct val="100000"/>
              </a:lnSpc>
            </a:pPr>
            <a:r>
              <a:rPr lang="hu-HU" altLang="hu-HU" sz="1600" dirty="0" err="1"/>
              <a:t>Working</a:t>
            </a:r>
            <a:r>
              <a:rPr lang="hu-HU" altLang="hu-HU" sz="1600" dirty="0"/>
              <a:t> </a:t>
            </a:r>
            <a:r>
              <a:rPr lang="hu-HU" altLang="hu-HU" sz="1600" dirty="0" err="1"/>
              <a:t>copy</a:t>
            </a:r>
            <a:r>
              <a:rPr lang="hu-HU" altLang="hu-HU" sz="1600" dirty="0"/>
              <a:t> (a fejlesztő gépén letöltött egyedi változat, munkapéldány)</a:t>
            </a:r>
          </a:p>
          <a:p>
            <a:pPr lvl="1" eaLnBrk="1" hangingPunct="1">
              <a:lnSpc>
                <a:spcPct val="100000"/>
              </a:lnSpc>
            </a:pPr>
            <a:r>
              <a:rPr lang="hu-HU" altLang="hu-HU" sz="1600" dirty="0" err="1"/>
              <a:t>Revision</a:t>
            </a:r>
            <a:r>
              <a:rPr lang="hu-HU" altLang="hu-HU" sz="1600" dirty="0"/>
              <a:t>, </a:t>
            </a:r>
            <a:r>
              <a:rPr lang="hu-HU" altLang="hu-HU" sz="1600" dirty="0" err="1"/>
              <a:t>change</a:t>
            </a:r>
            <a:r>
              <a:rPr lang="hu-HU" altLang="hu-HU" sz="1600" dirty="0"/>
              <a:t>, </a:t>
            </a:r>
            <a:r>
              <a:rPr lang="hu-HU" altLang="hu-HU" sz="1600" dirty="0" err="1"/>
              <a:t>changeset</a:t>
            </a:r>
            <a:r>
              <a:rPr lang="hu-HU" altLang="hu-HU" sz="1600" dirty="0"/>
              <a:t> (a projekt egy változata)</a:t>
            </a:r>
          </a:p>
          <a:p>
            <a:pPr lvl="1" eaLnBrk="1" hangingPunct="1">
              <a:lnSpc>
                <a:spcPct val="100000"/>
              </a:lnSpc>
            </a:pPr>
            <a:r>
              <a:rPr lang="hu-HU" altLang="hu-HU" sz="1600" dirty="0"/>
              <a:t>Tag (egyik változat megjelölése)</a:t>
            </a:r>
          </a:p>
          <a:p>
            <a:pPr lvl="1" eaLnBrk="1" hangingPunct="1">
              <a:lnSpc>
                <a:spcPct val="100000"/>
              </a:lnSpc>
            </a:pPr>
            <a:r>
              <a:rPr lang="hu-HU" altLang="hu-HU" sz="1600" dirty="0" err="1"/>
              <a:t>Branch</a:t>
            </a:r>
            <a:r>
              <a:rPr lang="hu-HU" altLang="hu-HU" sz="1600" dirty="0"/>
              <a:t> (ág – egy olyan változat, amelytől a fejlesztés két irányba szétválik. Később összefésülhető, de egyedileg is futhat a különböző változat)</a:t>
            </a:r>
          </a:p>
          <a:p>
            <a:pPr lvl="1" eaLnBrk="1" hangingPunct="1">
              <a:lnSpc>
                <a:spcPct val="100000"/>
              </a:lnSpc>
            </a:pPr>
            <a:r>
              <a:rPr lang="hu-HU" altLang="hu-HU" sz="1600" dirty="0" err="1"/>
              <a:t>Merge</a:t>
            </a:r>
            <a:r>
              <a:rPr lang="hu-HU" altLang="hu-HU" sz="1600" dirty="0"/>
              <a:t> (összefésülés – a változások átmozgatása egy másik ágba (</a:t>
            </a:r>
            <a:r>
              <a:rPr lang="hu-HU" altLang="hu-HU" sz="1600" dirty="0" err="1"/>
              <a:t>branchbe</a:t>
            </a:r>
            <a:r>
              <a:rPr lang="hu-HU" altLang="hu-HU" sz="1600" dirty="0"/>
              <a:t>)</a:t>
            </a:r>
          </a:p>
          <a:p>
            <a:pPr lvl="1" eaLnBrk="1" hangingPunct="1">
              <a:lnSpc>
                <a:spcPct val="100000"/>
              </a:lnSpc>
            </a:pPr>
            <a:r>
              <a:rPr lang="hu-HU" altLang="hu-HU" sz="1600" dirty="0" err="1"/>
              <a:t>Conflict</a:t>
            </a:r>
            <a:r>
              <a:rPr lang="hu-HU" altLang="hu-HU" sz="1600" dirty="0"/>
              <a:t> (2 fejlesztő a kód azonos részében módosított így konfliktus keletkezik, ennek feloldása csak kézzel történhet)</a:t>
            </a:r>
          </a:p>
          <a:p>
            <a:pPr lvl="1" eaLnBrk="1" hangingPunct="1">
              <a:lnSpc>
                <a:spcPct val="100000"/>
              </a:lnSpc>
            </a:pPr>
            <a:r>
              <a:rPr lang="hu-HU" altLang="hu-HU" sz="1600" dirty="0" err="1"/>
              <a:t>Lock</a:t>
            </a:r>
            <a:r>
              <a:rPr lang="hu-HU" altLang="hu-HU" sz="1600" dirty="0"/>
              <a:t> (file-ok lezárása nagyobb módosítások miatt. Nem minden rendszer engedélyezi a használatát)</a:t>
            </a:r>
          </a:p>
          <a:p>
            <a:pPr lvl="1" eaLnBrk="1" hangingPunct="1">
              <a:lnSpc>
                <a:spcPct val="100000"/>
              </a:lnSpc>
            </a:pPr>
            <a:endParaRPr lang="hu-HU" altLang="hu-HU"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19CC082-B25A-B7BB-5A7D-3B61F5DF029C}"/>
              </a:ext>
            </a:extLst>
          </p:cNvPr>
          <p:cNvSpPr>
            <a:spLocks noGrp="1" noChangeArrowheads="1"/>
          </p:cNvSpPr>
          <p:nvPr>
            <p:ph type="title"/>
          </p:nvPr>
        </p:nvSpPr>
        <p:spPr>
          <a:xfrm>
            <a:off x="938758" y="382385"/>
            <a:ext cx="4488206" cy="1492132"/>
          </a:xfrm>
        </p:spPr>
        <p:txBody>
          <a:bodyPr>
            <a:normAutofit/>
          </a:bodyPr>
          <a:lstStyle/>
          <a:p>
            <a:pPr eaLnBrk="1" hangingPunct="1"/>
            <a:r>
              <a:rPr lang="hu-HU" altLang="hu-HU"/>
              <a:t>Definíciók, alapfogalmak</a:t>
            </a:r>
            <a:endParaRPr lang="en-US" altLang="hu-HU"/>
          </a:p>
        </p:txBody>
      </p:sp>
      <p:sp>
        <p:nvSpPr>
          <p:cNvPr id="5123" name="Rectangle 3">
            <a:extLst>
              <a:ext uri="{FF2B5EF4-FFF2-40B4-BE49-F238E27FC236}">
                <a16:creationId xmlns:a16="http://schemas.microsoft.com/office/drawing/2014/main" id="{9E2C1126-5E8B-8279-7B3C-AFADA5048CE5}"/>
              </a:ext>
            </a:extLst>
          </p:cNvPr>
          <p:cNvSpPr>
            <a:spLocks noGrp="1" noChangeArrowheads="1"/>
          </p:cNvSpPr>
          <p:nvPr>
            <p:ph idx="1"/>
          </p:nvPr>
        </p:nvSpPr>
        <p:spPr>
          <a:xfrm>
            <a:off x="938758" y="2286001"/>
            <a:ext cx="4488206" cy="4085056"/>
          </a:xfrm>
        </p:spPr>
        <p:txBody>
          <a:bodyPr>
            <a:normAutofit/>
          </a:bodyPr>
          <a:lstStyle/>
          <a:p>
            <a:pPr eaLnBrk="1" hangingPunct="1">
              <a:lnSpc>
                <a:spcPct val="100000"/>
              </a:lnSpc>
            </a:pPr>
            <a:r>
              <a:rPr lang="hu-HU" altLang="hu-HU" sz="1300">
                <a:solidFill>
                  <a:schemeClr val="tx1"/>
                </a:solidFill>
              </a:rPr>
              <a:t>Információ-technológia: azokat az eszközöket, rendszereket és folyamatokat foglalja magában, amelyekkel az információt gyűjtik, tárolják, feldolgozzák és továbbítják</a:t>
            </a:r>
          </a:p>
          <a:p>
            <a:pPr lvl="1">
              <a:lnSpc>
                <a:spcPct val="100000"/>
              </a:lnSpc>
            </a:pPr>
            <a:r>
              <a:rPr lang="hu-HU" altLang="hu-HU" sz="1300">
                <a:solidFill>
                  <a:schemeClr val="tx1"/>
                </a:solidFill>
              </a:rPr>
              <a:t>Informatika: adatgyűjtés, adattárolás, adatfeldolgozás és információ továbbítás módszereivel foglalkozik</a:t>
            </a:r>
          </a:p>
          <a:p>
            <a:pPr lvl="2">
              <a:lnSpc>
                <a:spcPct val="100000"/>
              </a:lnSpc>
            </a:pPr>
            <a:r>
              <a:rPr lang="hu-HU" altLang="hu-HU" sz="1300">
                <a:solidFill>
                  <a:schemeClr val="tx1"/>
                </a:solidFill>
              </a:rPr>
              <a:t>Számítástechnika: a számítógépek tervezésével, fejlesztésével és működésével foglalkozik, beleértve a hardvereket és szoftvereket is. </a:t>
            </a:r>
          </a:p>
          <a:p>
            <a:pPr lvl="1">
              <a:lnSpc>
                <a:spcPct val="100000"/>
              </a:lnSpc>
            </a:pPr>
            <a:r>
              <a:rPr lang="hu-HU" altLang="hu-HU" sz="1300">
                <a:solidFill>
                  <a:schemeClr val="tx1"/>
                </a:solidFill>
              </a:rPr>
              <a:t>Telekommunikáció:</a:t>
            </a:r>
          </a:p>
          <a:p>
            <a:pPr lvl="2">
              <a:lnSpc>
                <a:spcPct val="100000"/>
              </a:lnSpc>
            </a:pPr>
            <a:r>
              <a:rPr lang="hu-HU" altLang="hu-HU" sz="1300">
                <a:solidFill>
                  <a:schemeClr val="tx1"/>
                </a:solidFill>
              </a:rPr>
              <a:t>technikai eszközök összessége: hardver, szoftver, hálózatok, alkalmazói rendszerek.</a:t>
            </a:r>
          </a:p>
          <a:p>
            <a:pPr>
              <a:lnSpc>
                <a:spcPct val="100000"/>
              </a:lnSpc>
            </a:pPr>
            <a:r>
              <a:rPr lang="hu-HU" altLang="hu-HU" sz="1300">
                <a:solidFill>
                  <a:schemeClr val="tx1"/>
                </a:solidFill>
              </a:rPr>
              <a:t>A vállalatok szervezeti struktúrája kialakításánál figyelembe kell venni a szervezet profilja szerinti alaptevékenység területén alkalmazott információ-technológia sajátosságait is. </a:t>
            </a:r>
          </a:p>
          <a:p>
            <a:pPr marL="205740" lvl="1" indent="0" eaLnBrk="1" hangingPunct="1">
              <a:lnSpc>
                <a:spcPct val="100000"/>
              </a:lnSpc>
              <a:buNone/>
            </a:pPr>
            <a:endParaRPr lang="hu-HU" altLang="hu-HU" sz="1300">
              <a:solidFill>
                <a:schemeClr val="tx1"/>
              </a:solidFill>
            </a:endParaRPr>
          </a:p>
        </p:txBody>
      </p:sp>
      <p:pic>
        <p:nvPicPr>
          <p:cNvPr id="2" name="Picture 6">
            <a:extLst>
              <a:ext uri="{FF2B5EF4-FFF2-40B4-BE49-F238E27FC236}">
                <a16:creationId xmlns:a16="http://schemas.microsoft.com/office/drawing/2014/main" id="{7B3FB2E1-E721-1ED8-0125-AD6C238CAE3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a:xfrm>
            <a:off x="5508104" y="2492896"/>
            <a:ext cx="3380181" cy="305906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5304" name="Rectangle 55303">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298" name="Cím 1">
            <a:extLst>
              <a:ext uri="{FF2B5EF4-FFF2-40B4-BE49-F238E27FC236}">
                <a16:creationId xmlns:a16="http://schemas.microsoft.com/office/drawing/2014/main" id="{EF62B4F1-2667-E1B6-9BE8-A835A7FA1822}"/>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szoftverek fejlesztése</a:t>
            </a:r>
          </a:p>
        </p:txBody>
      </p:sp>
      <p:sp>
        <p:nvSpPr>
          <p:cNvPr id="55306" name="Freeform: Shape 55305">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55308" name="Rectangle 55307">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55299" name="Tartalom helye 2">
            <a:extLst>
              <a:ext uri="{FF2B5EF4-FFF2-40B4-BE49-F238E27FC236}">
                <a16:creationId xmlns:a16="http://schemas.microsoft.com/office/drawing/2014/main" id="{ED2EA652-A71F-0661-EA70-FB910C4946DA}"/>
              </a:ext>
            </a:extLst>
          </p:cNvPr>
          <p:cNvSpPr>
            <a:spLocks noGrp="1" noChangeArrowheads="1"/>
          </p:cNvSpPr>
          <p:nvPr>
            <p:ph idx="1"/>
          </p:nvPr>
        </p:nvSpPr>
        <p:spPr>
          <a:xfrm>
            <a:off x="2171700" y="2178528"/>
            <a:ext cx="6400800" cy="4490832"/>
          </a:xfrm>
        </p:spPr>
        <p:txBody>
          <a:bodyPr>
            <a:normAutofit fontScale="92500" lnSpcReduction="20000"/>
          </a:bodyPr>
          <a:lstStyle/>
          <a:p>
            <a:pPr eaLnBrk="1" hangingPunct="1">
              <a:lnSpc>
                <a:spcPct val="100000"/>
              </a:lnSpc>
            </a:pPr>
            <a:r>
              <a:rPr lang="hu-HU" altLang="hu-HU" sz="1600" dirty="0"/>
              <a:t>Finanszírozás</a:t>
            </a:r>
          </a:p>
          <a:p>
            <a:pPr lvl="1" eaLnBrk="1" hangingPunct="1">
              <a:lnSpc>
                <a:spcPct val="100000"/>
              </a:lnSpc>
            </a:pPr>
            <a:r>
              <a:rPr lang="hu-HU" altLang="hu-HU" sz="1600" dirty="0"/>
              <a:t>Tehermegosztás</a:t>
            </a:r>
          </a:p>
          <a:p>
            <a:pPr lvl="2" eaLnBrk="1" hangingPunct="1">
              <a:lnSpc>
                <a:spcPct val="100000"/>
              </a:lnSpc>
            </a:pPr>
            <a:r>
              <a:rPr lang="hu-HU" altLang="hu-HU" dirty="0"/>
              <a:t>Különböző cégeknek hasonló igényeire válaszként érdemes nyílt projektet akár közösen is létrehozni, vagy csatlakozni meglévő projektekhez. https://www.openadaptor.org/</a:t>
            </a:r>
          </a:p>
          <a:p>
            <a:pPr lvl="1" eaLnBrk="1" hangingPunct="1">
              <a:lnSpc>
                <a:spcPct val="100000"/>
              </a:lnSpc>
            </a:pPr>
            <a:r>
              <a:rPr lang="hu-HU" altLang="hu-HU" sz="1600" dirty="0"/>
              <a:t>Szolgáltatás bővítés</a:t>
            </a:r>
          </a:p>
          <a:p>
            <a:pPr lvl="2" eaLnBrk="1" hangingPunct="1">
              <a:lnSpc>
                <a:spcPct val="100000"/>
              </a:lnSpc>
            </a:pPr>
            <a:r>
              <a:rPr lang="hu-HU" altLang="hu-HU" dirty="0"/>
              <a:t>Egy adott cég számára hasznos kulcsfontosságú alkalmazás fejlesztését támogatja. </a:t>
            </a:r>
            <a:r>
              <a:rPr lang="hu-HU" altLang="hu-HU" dirty="0">
                <a:hlinkClick r:id="rId2"/>
              </a:rPr>
              <a:t>http://www.collab.net/</a:t>
            </a:r>
            <a:r>
              <a:rPr lang="hu-HU" altLang="hu-HU" dirty="0"/>
              <a:t> </a:t>
            </a:r>
            <a:r>
              <a:rPr lang="hu-HU" altLang="hu-HU" dirty="0">
                <a:sym typeface="Wingdings" panose="05000000000000000000" pitchFamily="2" charset="2"/>
              </a:rPr>
              <a:t> </a:t>
            </a:r>
            <a:r>
              <a:rPr lang="hu-HU" altLang="hu-HU" dirty="0" err="1">
                <a:sym typeface="Wingdings" panose="05000000000000000000" pitchFamily="2" charset="2"/>
              </a:rPr>
              <a:t>svn</a:t>
            </a:r>
            <a:r>
              <a:rPr lang="hu-HU" altLang="hu-HU" dirty="0">
                <a:sym typeface="Wingdings" panose="05000000000000000000" pitchFamily="2" charset="2"/>
              </a:rPr>
              <a:t> támogatása</a:t>
            </a:r>
          </a:p>
          <a:p>
            <a:pPr lvl="1" eaLnBrk="1" hangingPunct="1">
              <a:lnSpc>
                <a:spcPct val="100000"/>
              </a:lnSpc>
            </a:pPr>
            <a:r>
              <a:rPr lang="hu-HU" altLang="hu-HU" sz="1600" dirty="0">
                <a:sym typeface="Wingdings" panose="05000000000000000000" pitchFamily="2" charset="2"/>
              </a:rPr>
              <a:t>Hardver eladások támogatása</a:t>
            </a:r>
          </a:p>
          <a:p>
            <a:pPr lvl="2" eaLnBrk="1" hangingPunct="1">
              <a:lnSpc>
                <a:spcPct val="100000"/>
              </a:lnSpc>
            </a:pPr>
            <a:r>
              <a:rPr lang="hu-HU" altLang="hu-HU" dirty="0">
                <a:sym typeface="Wingdings" panose="05000000000000000000" pitchFamily="2" charset="2"/>
              </a:rPr>
              <a:t>Sok cég támogatja a nyílt forráskódú szoftvereket, hogy legyen minél több alkalmazás egy adott platformra</a:t>
            </a:r>
          </a:p>
          <a:p>
            <a:pPr lvl="1" eaLnBrk="1" hangingPunct="1">
              <a:lnSpc>
                <a:spcPct val="100000"/>
              </a:lnSpc>
            </a:pPr>
            <a:r>
              <a:rPr lang="hu-HU" altLang="hu-HU" sz="1600" dirty="0"/>
              <a:t>Versenytárs legyőzése</a:t>
            </a:r>
          </a:p>
          <a:p>
            <a:pPr lvl="2" eaLnBrk="1" hangingPunct="1">
              <a:lnSpc>
                <a:spcPct val="100000"/>
              </a:lnSpc>
            </a:pPr>
            <a:r>
              <a:rPr lang="hu-HU" altLang="hu-HU" dirty="0"/>
              <a:t>Office – Open Office </a:t>
            </a:r>
            <a:r>
              <a:rPr lang="hu-HU" altLang="hu-HU" dirty="0">
                <a:sym typeface="Wingdings" panose="05000000000000000000" pitchFamily="2" charset="2"/>
              </a:rPr>
              <a:t> egy adott termék nyílt változatának terjesztése a versenytárs legyőzése érdekébe</a:t>
            </a:r>
          </a:p>
          <a:p>
            <a:pPr lvl="1" eaLnBrk="1" hangingPunct="1">
              <a:lnSpc>
                <a:spcPct val="100000"/>
              </a:lnSpc>
            </a:pPr>
            <a:r>
              <a:rPr lang="hu-HU" altLang="hu-HU" sz="1600" dirty="0" err="1"/>
              <a:t>Dual</a:t>
            </a:r>
            <a:r>
              <a:rPr lang="hu-HU" altLang="hu-HU" sz="1600" dirty="0"/>
              <a:t> </a:t>
            </a:r>
            <a:r>
              <a:rPr lang="hu-HU" altLang="hu-HU" sz="1600" dirty="0" err="1"/>
              <a:t>licensing</a:t>
            </a:r>
            <a:r>
              <a:rPr lang="hu-HU" altLang="hu-HU" sz="1600" dirty="0"/>
              <a:t> (kettős </a:t>
            </a:r>
            <a:r>
              <a:rPr lang="hu-HU" altLang="hu-HU" sz="1600" dirty="0" err="1"/>
              <a:t>licenszelés</a:t>
            </a:r>
            <a:r>
              <a:rPr lang="hu-HU" altLang="hu-HU" sz="1600" dirty="0"/>
              <a:t>)</a:t>
            </a:r>
          </a:p>
          <a:p>
            <a:pPr lvl="2" eaLnBrk="1" hangingPunct="1">
              <a:lnSpc>
                <a:spcPct val="100000"/>
              </a:lnSpc>
            </a:pPr>
            <a:r>
              <a:rPr lang="hu-HU" altLang="hu-HU" dirty="0"/>
              <a:t>Sokszor érdemes egy terméket kevesebb funkcióval nyílttá tenni.</a:t>
            </a:r>
          </a:p>
          <a:p>
            <a:pPr lvl="1" eaLnBrk="1" hangingPunct="1">
              <a:lnSpc>
                <a:spcPct val="100000"/>
              </a:lnSpc>
            </a:pPr>
            <a:r>
              <a:rPr lang="hu-HU" altLang="hu-HU" sz="1600" dirty="0"/>
              <a:t>Adakozás (</a:t>
            </a:r>
            <a:r>
              <a:rPr lang="hu-HU" altLang="hu-HU" sz="1600" dirty="0" err="1"/>
              <a:t>donation</a:t>
            </a:r>
            <a:r>
              <a:rPr lang="hu-HU" altLang="hu-HU" sz="16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178" name="Rectangle 7177">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3" name="Rectangle 7">
            <a:extLst>
              <a:ext uri="{FF2B5EF4-FFF2-40B4-BE49-F238E27FC236}">
                <a16:creationId xmlns:a16="http://schemas.microsoft.com/office/drawing/2014/main" id="{B01C2EF4-80F2-FC37-3CB0-7B4ADFA2E5F0}"/>
              </a:ext>
            </a:extLst>
          </p:cNvPr>
          <p:cNvSpPr>
            <a:spLocks noGrp="1" noChangeArrowheads="1"/>
          </p:cNvSpPr>
          <p:nvPr>
            <p:ph type="title"/>
          </p:nvPr>
        </p:nvSpPr>
        <p:spPr>
          <a:xfrm>
            <a:off x="2171700" y="382385"/>
            <a:ext cx="6400800" cy="1413758"/>
          </a:xfrm>
        </p:spPr>
        <p:txBody>
          <a:bodyPr anchor="b">
            <a:normAutofit/>
          </a:bodyPr>
          <a:lstStyle/>
          <a:p>
            <a:pPr eaLnBrk="1" hangingPunct="1"/>
            <a:r>
              <a:rPr lang="hu-HU" altLang="hu-HU" sz="3800" dirty="0"/>
              <a:t>IR, IT kereslet kínálat</a:t>
            </a:r>
            <a:endParaRPr lang="en-US" altLang="hu-HU" sz="3800" dirty="0"/>
          </a:p>
        </p:txBody>
      </p:sp>
      <p:sp>
        <p:nvSpPr>
          <p:cNvPr id="7180" name="Freeform: Shape 7179">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7182" name="Rectangle 7181">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7170" name="Rectangle 4">
            <a:extLst>
              <a:ext uri="{FF2B5EF4-FFF2-40B4-BE49-F238E27FC236}">
                <a16:creationId xmlns:a16="http://schemas.microsoft.com/office/drawing/2014/main" id="{0EA51A0C-561A-A9CA-07CE-F52C70D9406E}"/>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buFontTx/>
              <a:buNone/>
            </a:pPr>
            <a:r>
              <a:rPr lang="hu-HU" altLang="hu-HU" sz="1300"/>
              <a:t>Stratégiai és taktikai összetevők.</a:t>
            </a:r>
          </a:p>
          <a:p>
            <a:pPr lvl="1" eaLnBrk="1" hangingPunct="1">
              <a:lnSpc>
                <a:spcPct val="100000"/>
              </a:lnSpc>
            </a:pPr>
            <a:r>
              <a:rPr lang="hu-HU" altLang="hu-HU" sz="1300" b="1"/>
              <a:t>Stratégiai IR</a:t>
            </a:r>
            <a:r>
              <a:rPr lang="hu-HU" altLang="hu-HU" sz="1300"/>
              <a:t>: minden nagyobb szervezet vezetőségének meg kell bizonyosodnia, hogy az egyes üzleti egységek vezetői, menedzserei képesek az információs technológiát felhasználni az egység versenyhelyzetének fejlesztéséhez.</a:t>
            </a:r>
          </a:p>
          <a:p>
            <a:pPr lvl="2" eaLnBrk="1" hangingPunct="1">
              <a:lnSpc>
                <a:spcPct val="100000"/>
              </a:lnSpc>
            </a:pPr>
            <a:r>
              <a:rPr lang="hu-HU" altLang="hu-HU" sz="1300"/>
              <a:t>Tegyük fel, hogy egy nagykereskedő kulcsszállítója EDI eszközrendszerre tér át, hogy a kapcsolattartást fejleszteni tudja. Stratégiai kérdés, hogy milyen módszerrel legyen megvalósítva a rendszer.</a:t>
            </a:r>
          </a:p>
          <a:p>
            <a:pPr lvl="1" eaLnBrk="1" hangingPunct="1">
              <a:lnSpc>
                <a:spcPct val="100000"/>
              </a:lnSpc>
            </a:pPr>
            <a:r>
              <a:rPr lang="hu-HU" altLang="hu-HU" sz="1300" b="1"/>
              <a:t>Taktikai IR</a:t>
            </a:r>
            <a:r>
              <a:rPr lang="hu-HU" altLang="hu-HU" sz="1300"/>
              <a:t>: az egyes üzleti egységek vezetőinek fel kell tárniuk, melyek azok a rendszerek, amelyeknek az egységeikben működni kell.</a:t>
            </a:r>
          </a:p>
          <a:p>
            <a:pPr lvl="2" eaLnBrk="1" hangingPunct="1">
              <a:lnSpc>
                <a:spcPct val="100000"/>
              </a:lnSpc>
            </a:pPr>
            <a:r>
              <a:rPr lang="hu-HU" altLang="hu-HU" sz="1300"/>
              <a:t>Követelmények pontos meghatározás</a:t>
            </a:r>
          </a:p>
          <a:p>
            <a:pPr lvl="1" eaLnBrk="1" hangingPunct="1">
              <a:lnSpc>
                <a:spcPct val="100000"/>
              </a:lnSpc>
            </a:pPr>
            <a:r>
              <a:rPr lang="hu-HU" altLang="hu-HU" sz="1300" b="1"/>
              <a:t>Stratégiai IT</a:t>
            </a:r>
            <a:r>
              <a:rPr lang="hu-HU" altLang="hu-HU" sz="1300"/>
              <a:t>: Hogyan kezeljük az alkalmazások kínálatát? Vékony kliens vagy vastag kliens?</a:t>
            </a:r>
          </a:p>
          <a:p>
            <a:pPr lvl="2" eaLnBrk="1" hangingPunct="1">
              <a:lnSpc>
                <a:spcPct val="100000"/>
              </a:lnSpc>
            </a:pPr>
            <a:r>
              <a:rPr lang="hu-HU" altLang="hu-HU" sz="1300"/>
              <a:t>Bérelt vonali internetkapcsolatunk legyen?</a:t>
            </a:r>
          </a:p>
          <a:p>
            <a:pPr lvl="1" eaLnBrk="1" hangingPunct="1">
              <a:lnSpc>
                <a:spcPct val="100000"/>
              </a:lnSpc>
            </a:pPr>
            <a:r>
              <a:rPr lang="hu-HU" altLang="hu-HU" sz="1300" b="1"/>
              <a:t>Taktikai IT</a:t>
            </a:r>
            <a:r>
              <a:rPr lang="hu-HU" altLang="hu-HU" sz="1300"/>
              <a:t>: Eszközök beszerzése és használatának minden részlete</a:t>
            </a:r>
            <a:endParaRPr lang="en-US" altLang="hu-HU" sz="13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223" name="Rectangle 9222">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25" name="Freeform: Shape 9224">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9227" name="Rectangle 9226">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9218" name="Rectangle 2">
            <a:extLst>
              <a:ext uri="{FF2B5EF4-FFF2-40B4-BE49-F238E27FC236}">
                <a16:creationId xmlns:a16="http://schemas.microsoft.com/office/drawing/2014/main" id="{751A572C-1543-F20A-253B-CFFBF7020554}"/>
              </a:ext>
            </a:extLst>
          </p:cNvPr>
          <p:cNvSpPr>
            <a:spLocks noGrp="1" noChangeArrowheads="1"/>
          </p:cNvSpPr>
          <p:nvPr>
            <p:ph idx="1"/>
          </p:nvPr>
        </p:nvSpPr>
        <p:spPr>
          <a:xfrm>
            <a:off x="2171700" y="2178528"/>
            <a:ext cx="6400800" cy="3701065"/>
          </a:xfrm>
        </p:spPr>
        <p:txBody>
          <a:bodyPr>
            <a:normAutofit/>
          </a:bodyPr>
          <a:lstStyle/>
          <a:p>
            <a:pPr eaLnBrk="1" hangingPunct="1"/>
            <a:r>
              <a:rPr lang="hu-HU" altLang="hu-HU"/>
              <a:t>Standard szoftver: egy elképzelt modell alapján fejlesztett szoftver. Megvásárlása során testre-szabást (customization) igényel, ami a vásárló vállalat sajátosságai illetve igényei szerinti paraméterezést jelent.</a:t>
            </a:r>
          </a:p>
          <a:p>
            <a:pPr eaLnBrk="1" hangingPunct="1"/>
            <a:r>
              <a:rPr lang="hu-HU" altLang="hu-HU"/>
              <a:t>Closed Source Software: hagyományos szoftver. pl. MS Windows</a:t>
            </a:r>
          </a:p>
          <a:p>
            <a:pPr eaLnBrk="1" hangingPunct="1"/>
            <a:r>
              <a:rPr lang="hu-HU" altLang="hu-HU"/>
              <a:t>Open Source Software: nyílt forráskódú szoftver. A szoftver forráskódja szabadon módosítható. Üzleti célra ingyen használható. pl. Linux    </a:t>
            </a:r>
            <a:endParaRPr lang="en-US" altLang="hu-HU"/>
          </a:p>
        </p:txBody>
      </p:sp>
      <p:sp>
        <p:nvSpPr>
          <p:cNvPr id="2" name="Rectangle 2">
            <a:extLst>
              <a:ext uri="{FF2B5EF4-FFF2-40B4-BE49-F238E27FC236}">
                <a16:creationId xmlns:a16="http://schemas.microsoft.com/office/drawing/2014/main" id="{105667CF-E3E4-3007-06F0-87027462D706}"/>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Definíciók, alapfogalmak</a:t>
            </a:r>
            <a:endParaRPr lang="en-US" altLang="hu-HU" sz="3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7896" name="Rectangle 37895">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90" name="Rectangle 2">
            <a:extLst>
              <a:ext uri="{FF2B5EF4-FFF2-40B4-BE49-F238E27FC236}">
                <a16:creationId xmlns:a16="http://schemas.microsoft.com/office/drawing/2014/main" id="{BAFF6511-09B0-B591-BF98-C9F8C8E146A7}"/>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
        <p:nvSpPr>
          <p:cNvPr id="37898" name="Freeform: Shape 37897">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7900" name="Rectangle 37899">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7891" name="Rectangle 3">
            <a:extLst>
              <a:ext uri="{FF2B5EF4-FFF2-40B4-BE49-F238E27FC236}">
                <a16:creationId xmlns:a16="http://schemas.microsoft.com/office/drawing/2014/main" id="{1E214942-C106-CBC1-C7AF-A7D4D36AD0D6}"/>
              </a:ext>
            </a:extLst>
          </p:cNvPr>
          <p:cNvSpPr>
            <a:spLocks noGrp="1" noChangeArrowheads="1"/>
          </p:cNvSpPr>
          <p:nvPr>
            <p:ph idx="1"/>
          </p:nvPr>
        </p:nvSpPr>
        <p:spPr>
          <a:xfrm>
            <a:off x="2171700" y="2178528"/>
            <a:ext cx="6400800" cy="4297087"/>
          </a:xfrm>
        </p:spPr>
        <p:txBody>
          <a:bodyPr>
            <a:normAutofit/>
          </a:bodyPr>
          <a:lstStyle/>
          <a:p>
            <a:pPr eaLnBrk="1" hangingPunct="1">
              <a:lnSpc>
                <a:spcPct val="100000"/>
              </a:lnSpc>
            </a:pPr>
            <a:r>
              <a:rPr lang="hu-HU" altLang="hu-HU" sz="1900" dirty="0"/>
              <a:t>A nyílt forráskódú és szabad szoftverek a számítógép feltalálása óta léteznek.</a:t>
            </a:r>
          </a:p>
          <a:p>
            <a:pPr eaLnBrk="1" hangingPunct="1">
              <a:lnSpc>
                <a:spcPct val="100000"/>
              </a:lnSpc>
            </a:pPr>
            <a:r>
              <a:rPr lang="hu-HU" altLang="hu-HU" sz="1900" dirty="0"/>
              <a:t>Free-</a:t>
            </a:r>
            <a:r>
              <a:rPr lang="hu-HU" altLang="hu-HU" sz="1900" dirty="0" err="1"/>
              <a:t>szofver</a:t>
            </a:r>
            <a:r>
              <a:rPr lang="hu-HU" altLang="hu-HU" sz="1900" dirty="0"/>
              <a:t>: szabad ill. ingyenes szoftver </a:t>
            </a:r>
          </a:p>
          <a:p>
            <a:pPr lvl="1">
              <a:lnSpc>
                <a:spcPct val="100000"/>
              </a:lnSpc>
            </a:pPr>
            <a:r>
              <a:rPr lang="hu-HU" altLang="hu-HU" sz="1700" dirty="0"/>
              <a:t>A szabadság, a felhasználás módjára utal.</a:t>
            </a:r>
          </a:p>
          <a:p>
            <a:pPr eaLnBrk="1" hangingPunct="1">
              <a:lnSpc>
                <a:spcPct val="100000"/>
              </a:lnSpc>
            </a:pPr>
            <a:r>
              <a:rPr lang="hu-HU" altLang="hu-HU" sz="1900" dirty="0"/>
              <a:t>Legismertebb projektek: Debian, Linux, </a:t>
            </a:r>
            <a:r>
              <a:rPr lang="hu-HU" altLang="hu-HU" sz="1900" dirty="0" err="1"/>
              <a:t>Apache</a:t>
            </a:r>
            <a:r>
              <a:rPr lang="hu-HU" altLang="hu-HU" sz="1900" dirty="0"/>
              <a:t>, </a:t>
            </a:r>
            <a:r>
              <a:rPr lang="hu-HU" altLang="hu-HU" sz="1900" dirty="0" err="1"/>
              <a:t>OpenSSH</a:t>
            </a:r>
            <a:r>
              <a:rPr lang="hu-HU" altLang="hu-HU" sz="1900" dirty="0"/>
              <a:t>, </a:t>
            </a:r>
            <a:r>
              <a:rPr lang="hu-HU" altLang="hu-HU" sz="1900" dirty="0" err="1"/>
              <a:t>OpenSSL</a:t>
            </a:r>
            <a:r>
              <a:rPr lang="hu-HU" altLang="hu-HU" sz="1900" dirty="0"/>
              <a:t>, GNU, Mozilla</a:t>
            </a:r>
          </a:p>
          <a:p>
            <a:pPr lvl="1">
              <a:lnSpc>
                <a:spcPct val="100000"/>
              </a:lnSpc>
            </a:pPr>
            <a:r>
              <a:rPr lang="hu-HU" altLang="hu-HU" sz="1700" dirty="0">
                <a:hlinkClick r:id="rId3"/>
              </a:rPr>
              <a:t>www.linux.org</a:t>
            </a:r>
            <a:endParaRPr lang="hu-HU" altLang="hu-HU" sz="1700" dirty="0"/>
          </a:p>
          <a:p>
            <a:pPr lvl="1">
              <a:lnSpc>
                <a:spcPct val="100000"/>
              </a:lnSpc>
            </a:pPr>
            <a:r>
              <a:rPr lang="hu-HU" altLang="hu-HU" sz="1700" dirty="0">
                <a:hlinkClick r:id="rId4"/>
              </a:rPr>
              <a:t>www.debian.org</a:t>
            </a:r>
            <a:endParaRPr lang="hu-HU" altLang="hu-HU" sz="1700" dirty="0"/>
          </a:p>
          <a:p>
            <a:pPr lvl="1">
              <a:lnSpc>
                <a:spcPct val="100000"/>
              </a:lnSpc>
            </a:pPr>
            <a:r>
              <a:rPr lang="hu-HU" altLang="hu-HU" sz="1700" dirty="0">
                <a:hlinkClick r:id="rId5"/>
              </a:rPr>
              <a:t>www.apache.org</a:t>
            </a:r>
            <a:endParaRPr lang="hu-HU" altLang="hu-HU" sz="1700" dirty="0"/>
          </a:p>
          <a:p>
            <a:pPr lvl="1">
              <a:lnSpc>
                <a:spcPct val="100000"/>
              </a:lnSpc>
            </a:pPr>
            <a:r>
              <a:rPr lang="hu-HU" altLang="hu-HU" sz="1700" dirty="0">
                <a:hlinkClick r:id="rId6"/>
              </a:rPr>
              <a:t>www.mozzila.org</a:t>
            </a:r>
            <a:endParaRPr lang="hu-HU" altLang="hu-HU" sz="1700" dirty="0"/>
          </a:p>
          <a:p>
            <a:pPr lvl="1">
              <a:lnSpc>
                <a:spcPct val="100000"/>
              </a:lnSpc>
            </a:pPr>
            <a:r>
              <a:rPr lang="hu-HU" altLang="hu-HU" sz="1700" dirty="0">
                <a:hlinkClick r:id="rId7"/>
              </a:rPr>
              <a:t>www.gnu.org</a:t>
            </a:r>
            <a:r>
              <a:rPr lang="hu-HU" altLang="hu-HU" sz="1700" dirty="0"/>
              <a:t>  </a:t>
            </a:r>
            <a:endParaRPr lang="en-US" altLang="hu-HU" sz="1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9943" name="Rectangle 39942">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45" name="Freeform: Shape 39944">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9947" name="Rectangle 39946">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9938" name="Rectangle 3">
            <a:extLst>
              <a:ext uri="{FF2B5EF4-FFF2-40B4-BE49-F238E27FC236}">
                <a16:creationId xmlns:a16="http://schemas.microsoft.com/office/drawing/2014/main" id="{38C62423-050A-70CD-5C78-7084B97ED2A2}"/>
              </a:ext>
            </a:extLst>
          </p:cNvPr>
          <p:cNvSpPr>
            <a:spLocks noGrp="1" noChangeArrowheads="1"/>
          </p:cNvSpPr>
          <p:nvPr>
            <p:ph idx="1"/>
          </p:nvPr>
        </p:nvSpPr>
        <p:spPr>
          <a:xfrm>
            <a:off x="2171700" y="2178528"/>
            <a:ext cx="6400800" cy="4297087"/>
          </a:xfrm>
        </p:spPr>
        <p:txBody>
          <a:bodyPr>
            <a:normAutofit/>
          </a:bodyPr>
          <a:lstStyle/>
          <a:p>
            <a:pPr eaLnBrk="1" hangingPunct="1">
              <a:buFontTx/>
              <a:buNone/>
            </a:pPr>
            <a:r>
              <a:rPr lang="hu-HU" altLang="hu-HU" sz="2400" dirty="0"/>
              <a:t>A felhasználók alapjogai:</a:t>
            </a:r>
          </a:p>
          <a:p>
            <a:pPr eaLnBrk="1" hangingPunct="1"/>
            <a:r>
              <a:rPr lang="hu-HU" altLang="hu-HU" sz="2400" dirty="0"/>
              <a:t>Futtatás joga</a:t>
            </a:r>
          </a:p>
          <a:p>
            <a:pPr lvl="1" eaLnBrk="1" hangingPunct="1"/>
            <a:r>
              <a:rPr lang="hu-HU" altLang="hu-HU" sz="2000" dirty="0"/>
              <a:t>bárhol, bármilyen céllal</a:t>
            </a:r>
          </a:p>
          <a:p>
            <a:pPr eaLnBrk="1" hangingPunct="1"/>
            <a:r>
              <a:rPr lang="hu-HU" altLang="hu-HU" sz="2400" dirty="0"/>
              <a:t>Módosítás, működés tanulmányozásának joga</a:t>
            </a:r>
          </a:p>
          <a:p>
            <a:pPr lvl="1" eaLnBrk="1" hangingPunct="1"/>
            <a:r>
              <a:rPr lang="hu-HU" altLang="hu-HU" sz="2000" dirty="0"/>
              <a:t>pl.: a forráskód </a:t>
            </a:r>
            <a:r>
              <a:rPr lang="hu-HU" altLang="hu-HU" sz="2000" dirty="0" err="1"/>
              <a:t>újrafordítása</a:t>
            </a:r>
            <a:endParaRPr lang="hu-HU" altLang="hu-HU" sz="2000" dirty="0"/>
          </a:p>
          <a:p>
            <a:pPr eaLnBrk="1" hangingPunct="1"/>
            <a:r>
              <a:rPr lang="hu-HU" altLang="hu-HU" sz="2400" dirty="0"/>
              <a:t>Másolatok közzétételének joga</a:t>
            </a:r>
          </a:p>
          <a:p>
            <a:pPr lvl="1" eaLnBrk="1" hangingPunct="1"/>
            <a:r>
              <a:rPr lang="hu-HU" altLang="hu-HU" sz="2000" dirty="0"/>
              <a:t>ingyenes „tükrözött” webes letöltő-helyeken</a:t>
            </a:r>
          </a:p>
          <a:p>
            <a:pPr eaLnBrk="1" hangingPunct="1"/>
            <a:r>
              <a:rPr lang="hu-HU" altLang="hu-HU" sz="2400" dirty="0"/>
              <a:t>Tökéletesítés joga, és a módosítások közzététel joga.</a:t>
            </a:r>
          </a:p>
          <a:p>
            <a:pPr lvl="1" eaLnBrk="1" hangingPunct="1"/>
            <a:endParaRPr lang="hu-HU" altLang="hu-HU" dirty="0"/>
          </a:p>
          <a:p>
            <a:pPr eaLnBrk="1" hangingPunct="1"/>
            <a:endParaRPr lang="en-US" altLang="hu-HU" dirty="0"/>
          </a:p>
        </p:txBody>
      </p:sp>
      <p:sp>
        <p:nvSpPr>
          <p:cNvPr id="2" name="Rectangle 2">
            <a:extLst>
              <a:ext uri="{FF2B5EF4-FFF2-40B4-BE49-F238E27FC236}">
                <a16:creationId xmlns:a16="http://schemas.microsoft.com/office/drawing/2014/main" id="{B9495837-5036-F6B1-817B-ACD3750669A9}"/>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0967" name="Rectangle 40966">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69" name="Freeform: Shape 40968">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0971" name="Rectangle 40970">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0962" name="Rectangle 3">
            <a:extLst>
              <a:ext uri="{FF2B5EF4-FFF2-40B4-BE49-F238E27FC236}">
                <a16:creationId xmlns:a16="http://schemas.microsoft.com/office/drawing/2014/main" id="{DF4B8651-B941-A633-7DC0-063C3F9CDBCF}"/>
              </a:ext>
            </a:extLst>
          </p:cNvPr>
          <p:cNvSpPr>
            <a:spLocks noGrp="1" noChangeArrowheads="1"/>
          </p:cNvSpPr>
          <p:nvPr>
            <p:ph idx="1"/>
          </p:nvPr>
        </p:nvSpPr>
        <p:spPr>
          <a:xfrm>
            <a:off x="2171700" y="2178528"/>
            <a:ext cx="6400800" cy="4297087"/>
          </a:xfrm>
        </p:spPr>
        <p:txBody>
          <a:bodyPr>
            <a:normAutofit lnSpcReduction="10000"/>
          </a:bodyPr>
          <a:lstStyle/>
          <a:p>
            <a:pPr eaLnBrk="1" hangingPunct="1">
              <a:lnSpc>
                <a:spcPct val="100000"/>
              </a:lnSpc>
            </a:pPr>
            <a:r>
              <a:rPr lang="hu-HU" altLang="hu-HU" dirty="0"/>
              <a:t>Felhasználás szabadsága: a szoftvert tetszőleges személy vagy szervezet használhatja, erről nem kell értesíteni a fejlesztőket.</a:t>
            </a:r>
            <a:br>
              <a:rPr lang="hu-HU" altLang="hu-HU" dirty="0"/>
            </a:br>
            <a:endParaRPr lang="hu-HU" altLang="hu-HU" dirty="0"/>
          </a:p>
          <a:p>
            <a:pPr eaLnBrk="1" hangingPunct="1">
              <a:lnSpc>
                <a:spcPct val="100000"/>
              </a:lnSpc>
            </a:pPr>
            <a:r>
              <a:rPr lang="hu-HU" altLang="hu-HU" dirty="0"/>
              <a:t>Világméretű nyílt fejlesztési modellt először a Debian Projekt valósította meg.</a:t>
            </a:r>
            <a:br>
              <a:rPr lang="hu-HU" altLang="hu-HU" dirty="0"/>
            </a:br>
            <a:endParaRPr lang="hu-HU" altLang="hu-HU" dirty="0"/>
          </a:p>
          <a:p>
            <a:pPr eaLnBrk="1" hangingPunct="1">
              <a:lnSpc>
                <a:spcPct val="100000"/>
              </a:lnSpc>
            </a:pPr>
            <a:r>
              <a:rPr lang="hu-HU" altLang="hu-HU" dirty="0"/>
              <a:t>Az Internet alapjait biztosító legtöbb program nyílt fejlesztői modell segítségével valósult meg.</a:t>
            </a:r>
            <a:br>
              <a:rPr lang="hu-HU" altLang="hu-HU" dirty="0"/>
            </a:br>
            <a:endParaRPr lang="hu-HU" altLang="hu-HU" dirty="0"/>
          </a:p>
          <a:p>
            <a:pPr eaLnBrk="1" hangingPunct="1">
              <a:lnSpc>
                <a:spcPct val="100000"/>
              </a:lnSpc>
            </a:pPr>
            <a:r>
              <a:rPr lang="hu-HU" altLang="hu-HU" dirty="0"/>
              <a:t>Nyílt forráskódú modell esetén a </a:t>
            </a:r>
            <a:r>
              <a:rPr lang="hu-HU" altLang="hu-HU" u="sng" dirty="0"/>
              <a:t>tesztelés</a:t>
            </a:r>
            <a:r>
              <a:rPr lang="hu-HU" altLang="hu-HU" dirty="0"/>
              <a:t> költséghatékony módon valósulhat meg, mivel a tesztelést (kipróbálást) a szabad világban sok ezer fejlesztő, internetező végzi el.</a:t>
            </a:r>
            <a:endParaRPr lang="en-US" altLang="hu-HU" dirty="0"/>
          </a:p>
        </p:txBody>
      </p:sp>
      <p:sp>
        <p:nvSpPr>
          <p:cNvPr id="2" name="Rectangle 2">
            <a:extLst>
              <a:ext uri="{FF2B5EF4-FFF2-40B4-BE49-F238E27FC236}">
                <a16:creationId xmlns:a16="http://schemas.microsoft.com/office/drawing/2014/main" id="{BB5A397C-424A-86A7-56BE-907CDF9CF515}"/>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3015" name="Rectangle 43014">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17" name="Freeform: Shape 43016">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3019" name="Rectangle 43018">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3010" name="Rectangle 3">
            <a:extLst>
              <a:ext uri="{FF2B5EF4-FFF2-40B4-BE49-F238E27FC236}">
                <a16:creationId xmlns:a16="http://schemas.microsoft.com/office/drawing/2014/main" id="{E36A355A-B806-65AA-995C-B6334EFE3230}"/>
              </a:ext>
            </a:extLst>
          </p:cNvPr>
          <p:cNvSpPr>
            <a:spLocks noGrp="1" noChangeArrowheads="1"/>
          </p:cNvSpPr>
          <p:nvPr>
            <p:ph idx="1"/>
          </p:nvPr>
        </p:nvSpPr>
        <p:spPr>
          <a:xfrm>
            <a:off x="2171700" y="2178528"/>
            <a:ext cx="6400800" cy="3986776"/>
          </a:xfrm>
        </p:spPr>
        <p:txBody>
          <a:bodyPr>
            <a:normAutofit/>
          </a:bodyPr>
          <a:lstStyle/>
          <a:p>
            <a:pPr eaLnBrk="1" hangingPunct="1">
              <a:lnSpc>
                <a:spcPct val="100000"/>
              </a:lnSpc>
            </a:pPr>
            <a:r>
              <a:rPr lang="hu-HU" altLang="hu-HU" sz="1800" dirty="0"/>
              <a:t>Gazdasági társadalmi hatások</a:t>
            </a:r>
          </a:p>
          <a:p>
            <a:pPr>
              <a:lnSpc>
                <a:spcPct val="100000"/>
              </a:lnSpc>
            </a:pPr>
            <a:r>
              <a:rPr lang="hu-HU" altLang="hu-HU" sz="1800" dirty="0"/>
              <a:t>Két téves elgondolás: </a:t>
            </a:r>
          </a:p>
          <a:p>
            <a:pPr lvl="1">
              <a:lnSpc>
                <a:spcPct val="100000"/>
              </a:lnSpc>
            </a:pPr>
            <a:r>
              <a:rPr lang="hu-HU" altLang="hu-HU" sz="1600" dirty="0"/>
              <a:t>szabad szoftver egyben ingyenes is.</a:t>
            </a:r>
          </a:p>
          <a:p>
            <a:pPr lvl="1">
              <a:lnSpc>
                <a:spcPct val="100000"/>
              </a:lnSpc>
            </a:pPr>
            <a:r>
              <a:rPr lang="hu-HU" altLang="hu-HU" sz="1600" dirty="0"/>
              <a:t>ingyenesség egyben rosszabb minőséget is jelez.</a:t>
            </a:r>
          </a:p>
          <a:p>
            <a:pPr>
              <a:lnSpc>
                <a:spcPct val="100000"/>
              </a:lnSpc>
            </a:pPr>
            <a:r>
              <a:rPr lang="hu-HU" altLang="hu-HU" sz="1800" dirty="0"/>
              <a:t>Előnyök:</a:t>
            </a:r>
          </a:p>
          <a:p>
            <a:pPr lvl="1">
              <a:lnSpc>
                <a:spcPct val="100000"/>
              </a:lnSpc>
            </a:pPr>
            <a:r>
              <a:rPr lang="hu-HU" altLang="hu-HU" sz="1600" dirty="0"/>
              <a:t>A szabad szoftverek biztosan nem tartalmaznak hátsó kapukat. (</a:t>
            </a:r>
            <a:r>
              <a:rPr lang="hu-HU" altLang="hu-HU" sz="1600" dirty="0" err="1"/>
              <a:t>backdoor</a:t>
            </a:r>
            <a:r>
              <a:rPr lang="hu-HU" altLang="hu-HU" sz="1600" dirty="0"/>
              <a:t>)</a:t>
            </a:r>
          </a:p>
          <a:p>
            <a:pPr lvl="1">
              <a:lnSpc>
                <a:spcPct val="100000"/>
              </a:lnSpc>
            </a:pPr>
            <a:r>
              <a:rPr lang="hu-HU" altLang="hu-HU" sz="1600" dirty="0"/>
              <a:t>Ki lehet törni a termékcsapdából, nem egyetlen szállítótól függ a felhasználó.</a:t>
            </a:r>
          </a:p>
          <a:p>
            <a:pPr lvl="1">
              <a:lnSpc>
                <a:spcPct val="100000"/>
              </a:lnSpc>
            </a:pPr>
            <a:r>
              <a:rPr lang="hu-HU" altLang="hu-HU" sz="1600" dirty="0"/>
              <a:t>Nagyobb tudatosságot igényel a felhasználói oldaltól.</a:t>
            </a:r>
          </a:p>
          <a:p>
            <a:pPr lvl="1">
              <a:lnSpc>
                <a:spcPct val="100000"/>
              </a:lnSpc>
            </a:pPr>
            <a:r>
              <a:rPr lang="hu-HU" altLang="hu-HU" sz="1600" dirty="0"/>
              <a:t>Gazdaság élénkítő szerep.</a:t>
            </a:r>
            <a:endParaRPr lang="en-US" altLang="hu-HU" sz="1600" dirty="0"/>
          </a:p>
        </p:txBody>
      </p:sp>
      <p:sp>
        <p:nvSpPr>
          <p:cNvPr id="2" name="Rectangle 2">
            <a:extLst>
              <a:ext uri="{FF2B5EF4-FFF2-40B4-BE49-F238E27FC236}">
                <a16:creationId xmlns:a16="http://schemas.microsoft.com/office/drawing/2014/main" id="{489C81DC-404D-D986-3791-0F6E1E9AC9F9}"/>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4039" name="Rectangle 44038">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41" name="Freeform: Shape 44040">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4043" name="Rectangle 44042">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4034" name="Rectangle 3">
            <a:extLst>
              <a:ext uri="{FF2B5EF4-FFF2-40B4-BE49-F238E27FC236}">
                <a16:creationId xmlns:a16="http://schemas.microsoft.com/office/drawing/2014/main" id="{E4474596-73AA-5B00-1D0F-17E4090C1336}"/>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a:t>Demokratikus hatás</a:t>
            </a:r>
          </a:p>
          <a:p>
            <a:pPr eaLnBrk="1" hangingPunct="1">
              <a:lnSpc>
                <a:spcPct val="100000"/>
              </a:lnSpc>
              <a:buFontTx/>
              <a:buNone/>
            </a:pPr>
            <a:r>
              <a:rPr lang="hu-HU" altLang="hu-HU"/>
              <a:t>	A közigazgatásban speciális szoftverek szükségesek, általános szoftverek használata pazarlás.</a:t>
            </a:r>
            <a:br>
              <a:rPr lang="hu-HU" altLang="hu-HU"/>
            </a:br>
            <a:r>
              <a:rPr lang="hu-HU" altLang="hu-HU"/>
              <a:t>(pl.: MS Office XP az iktatóban)</a:t>
            </a:r>
          </a:p>
          <a:p>
            <a:pPr eaLnBrk="1" hangingPunct="1">
              <a:lnSpc>
                <a:spcPct val="100000"/>
              </a:lnSpc>
              <a:buFontTx/>
              <a:buNone/>
            </a:pPr>
            <a:r>
              <a:rPr lang="hu-HU" altLang="hu-HU"/>
              <a:t>	Az állampolgároknak joguk van az átláthatósághoz.</a:t>
            </a:r>
          </a:p>
          <a:p>
            <a:pPr eaLnBrk="1" hangingPunct="1">
              <a:lnSpc>
                <a:spcPct val="100000"/>
              </a:lnSpc>
              <a:buFontTx/>
              <a:buNone/>
            </a:pPr>
            <a:endParaRPr lang="hu-HU" altLang="hu-HU"/>
          </a:p>
          <a:p>
            <a:pPr eaLnBrk="1" hangingPunct="1">
              <a:lnSpc>
                <a:spcPct val="100000"/>
              </a:lnSpc>
              <a:buFontTx/>
              <a:buNone/>
            </a:pPr>
            <a:r>
              <a:rPr lang="hu-HU" altLang="hu-HU"/>
              <a:t>	Michael Sapin: „Az e-kormányzat következő generációjának két követelménye van: interoperabilitás és az átláthatóság. Ez a két tulajdonság erőssége a nyílt forráskódú szoftvereknek.”</a:t>
            </a:r>
            <a:endParaRPr lang="en-US" altLang="hu-HU"/>
          </a:p>
        </p:txBody>
      </p:sp>
      <p:sp>
        <p:nvSpPr>
          <p:cNvPr id="2" name="Rectangle 2">
            <a:extLst>
              <a:ext uri="{FF2B5EF4-FFF2-40B4-BE49-F238E27FC236}">
                <a16:creationId xmlns:a16="http://schemas.microsoft.com/office/drawing/2014/main" id="{1ACB1CAC-EFE2-DFBC-BD0A-54DAC7FE578A}"/>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Nyílt forráskódú szoftver rendszerek</a:t>
            </a:r>
            <a:endParaRPr lang="en-US" altLang="hu-HU" sz="3800" dirty="0"/>
          </a:p>
        </p:txBody>
      </p:sp>
    </p:spTree>
  </p:cSld>
  <p:clrMapOvr>
    <a:masterClrMapping/>
  </p:clrMapOvr>
</p:sld>
</file>

<file path=ppt/theme/theme1.xml><?xml version="1.0" encoding="utf-8"?>
<a:theme xmlns:a="http://schemas.openxmlformats.org/drawingml/2006/main" name="Jelvény">
  <a:themeElements>
    <a:clrScheme name="Jelvény">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Jelvény">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Jelvény">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TM10001106[[fn=Jelvény]]</Template>
  <TotalTime>698</TotalTime>
  <Words>2431</Words>
  <Application>Microsoft Office PowerPoint</Application>
  <PresentationFormat>Diavetítés a képernyőre (4:3 oldalarány)</PresentationFormat>
  <Paragraphs>191</Paragraphs>
  <Slides>20</Slides>
  <Notes>6</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20</vt:i4>
      </vt:variant>
    </vt:vector>
  </HeadingPairs>
  <TitlesOfParts>
    <vt:vector size="28" baseType="lpstr">
      <vt:lpstr>Arial</vt:lpstr>
      <vt:lpstr>Calibri</vt:lpstr>
      <vt:lpstr>Gill Sans MT</vt:lpstr>
      <vt:lpstr>Impact</vt:lpstr>
      <vt:lpstr>Söhne</vt:lpstr>
      <vt:lpstr>TimesNewRomanPSMT</vt:lpstr>
      <vt:lpstr>Wingdings</vt:lpstr>
      <vt:lpstr>Jelvény</vt:lpstr>
      <vt:lpstr>Bevezetés: Szabad szoftverek, Globalizáció </vt:lpstr>
      <vt:lpstr>Definíciók, alapfogalmak</vt:lpstr>
      <vt:lpstr>IR, IT kereslet kínálat</vt:lpstr>
      <vt:lpstr>Definíciók, alapfogalmak</vt:lpstr>
      <vt:lpstr>Nyílt forráskódú szoftver rendszerek</vt:lpstr>
      <vt:lpstr>Nyílt forráskódú szoftver rendszerek</vt:lpstr>
      <vt:lpstr>Nyílt forráskódú szoftver rendszerek</vt:lpstr>
      <vt:lpstr>Nyílt forráskódú szoftver rendszerek</vt:lpstr>
      <vt:lpstr>Nyílt forráskódú szoftver rendszerek</vt:lpstr>
      <vt:lpstr>Nyílt forráskódú szoftver rendszerek</vt:lpstr>
      <vt:lpstr>Nyílt forráskódú szoftver rendszerek</vt:lpstr>
      <vt:lpstr>Nyílt forráskódú szoftver rendszerek</vt:lpstr>
      <vt:lpstr>Nyílt forráskódú szoftver rendszerek</vt:lpstr>
      <vt:lpstr>Nyílt forráskódú szoftver rendszerek</vt:lpstr>
      <vt:lpstr>Nyílt forráskódú szoftver rendszerek</vt:lpstr>
      <vt:lpstr>Hogyan válasszunk open source alkalmazást</vt:lpstr>
      <vt:lpstr>Open source sör </vt:lpstr>
      <vt:lpstr>Nyílt forráskódú szoftverek fejlesztése</vt:lpstr>
      <vt:lpstr>Nyílt forráskódú szoftverek fejlesztése</vt:lpstr>
      <vt:lpstr>Nyílt forráskódú szoftverek fejlesztése</vt:lpstr>
    </vt:vector>
  </TitlesOfParts>
  <Company>AITME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Számítógépes vállalatirányítás 1. előadás</dc:title>
  <dc:creator>AITME</dc:creator>
  <cp:lastModifiedBy>Szabó Martin</cp:lastModifiedBy>
  <cp:revision>60</cp:revision>
  <dcterms:created xsi:type="dcterms:W3CDTF">2004-03-02T07:48:16Z</dcterms:created>
  <dcterms:modified xsi:type="dcterms:W3CDTF">2026-03-15T11:32:05Z</dcterms:modified>
</cp:coreProperties>
</file>