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24"/>
  </p:notesMasterIdLst>
  <p:sldIdLst>
    <p:sldId id="277" r:id="rId2"/>
    <p:sldId id="299" r:id="rId3"/>
    <p:sldId id="294" r:id="rId4"/>
    <p:sldId id="295" r:id="rId5"/>
    <p:sldId id="296" r:id="rId6"/>
    <p:sldId id="297" r:id="rId7"/>
    <p:sldId id="298" r:id="rId8"/>
    <p:sldId id="300" r:id="rId9"/>
    <p:sldId id="301" r:id="rId10"/>
    <p:sldId id="302" r:id="rId11"/>
    <p:sldId id="303" r:id="rId12"/>
    <p:sldId id="304" r:id="rId13"/>
    <p:sldId id="306" r:id="rId14"/>
    <p:sldId id="305" r:id="rId15"/>
    <p:sldId id="307" r:id="rId16"/>
    <p:sldId id="308" r:id="rId17"/>
    <p:sldId id="309" r:id="rId18"/>
    <p:sldId id="313" r:id="rId19"/>
    <p:sldId id="314" r:id="rId20"/>
    <p:sldId id="315" r:id="rId21"/>
    <p:sldId id="316" r:id="rId22"/>
    <p:sldId id="31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64044" autoAdjust="0"/>
  </p:normalViewPr>
  <p:slideViewPr>
    <p:cSldViewPr>
      <p:cViewPr varScale="1">
        <p:scale>
          <a:sx n="63" d="100"/>
          <a:sy n="63" d="100"/>
        </p:scale>
        <p:origin x="2994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183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D588D83-5FAA-3086-C526-377C8972617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86921011-C0B6-260F-ACC4-5CFB2CCDE65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14F4A5C-420B-3028-A924-904F568443A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4844F819-61CE-1D6A-86F3-5E904C2C004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Mintaszöveg szerkesztése</a:t>
            </a:r>
          </a:p>
          <a:p>
            <a:pPr lvl="1"/>
            <a:r>
              <a:rPr lang="en-US" noProof="0"/>
              <a:t>Második szint</a:t>
            </a:r>
          </a:p>
          <a:p>
            <a:pPr lvl="2"/>
            <a:r>
              <a:rPr lang="en-US" noProof="0"/>
              <a:t>Harmadik szint</a:t>
            </a:r>
          </a:p>
          <a:p>
            <a:pPr lvl="3"/>
            <a:r>
              <a:rPr lang="en-US" noProof="0"/>
              <a:t>Negyedik szint</a:t>
            </a:r>
          </a:p>
          <a:p>
            <a:pPr lvl="4"/>
            <a:r>
              <a:rPr lang="en-US" noProof="0"/>
              <a:t>Ötödik szint</a:t>
            </a:r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5FF05DC4-62E4-5A5E-6938-1408306A6E0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FC6D7A7B-2130-0C1B-1081-A4F4EC5D91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0CF2BB-4552-4225-993F-DA0238242ABF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1824472-21E1-E938-228E-0AFA0DE6EA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B88242C-A8D3-4AE4-AF51-E75F64E2C1EC}" type="slidenum">
              <a:rPr lang="en-US" altLang="hu-HU" smtClean="0"/>
              <a:pPr>
                <a:spcBef>
                  <a:spcPct val="0"/>
                </a:spcBef>
              </a:pPr>
              <a:t>1</a:t>
            </a:fld>
            <a:endParaRPr lang="en-US" altLang="hu-HU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39A4165-C9DB-57A2-4CB9-DCC58A83D9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580F5BBC-3F40-5C7B-C77A-A3716C660D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iakép helye 1">
            <a:extLst>
              <a:ext uri="{FF2B5EF4-FFF2-40B4-BE49-F238E27FC236}">
                <a16:creationId xmlns:a16="http://schemas.microsoft.com/office/drawing/2014/main" id="{ECCB4DC1-D2B7-2603-D952-191631C04C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Jegyzetek helye 2">
            <a:extLst>
              <a:ext uri="{FF2B5EF4-FFF2-40B4-BE49-F238E27FC236}">
                <a16:creationId xmlns:a16="http://schemas.microsoft.com/office/drawing/2014/main" id="{079F3E13-AEC0-D5C6-62DC-D2E674F0CE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44036" name="Dia számának helye 3">
            <a:extLst>
              <a:ext uri="{FF2B5EF4-FFF2-40B4-BE49-F238E27FC236}">
                <a16:creationId xmlns:a16="http://schemas.microsoft.com/office/drawing/2014/main" id="{E26915BA-A899-189B-6516-31EA7394B6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ED8DEA0-16BF-4BF0-AE6F-B48995844347}" type="slidenum">
              <a:rPr lang="en-US" altLang="hu-HU" smtClean="0"/>
              <a:pPr/>
              <a:t>3</a:t>
            </a:fld>
            <a:endParaRPr lang="en-US" alt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iakép helye 1">
            <a:extLst>
              <a:ext uri="{FF2B5EF4-FFF2-40B4-BE49-F238E27FC236}">
                <a16:creationId xmlns:a16="http://schemas.microsoft.com/office/drawing/2014/main" id="{F038E722-59E0-61AF-0D2E-C179C4C8D3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Jegyzetek helye 2">
            <a:extLst>
              <a:ext uri="{FF2B5EF4-FFF2-40B4-BE49-F238E27FC236}">
                <a16:creationId xmlns:a16="http://schemas.microsoft.com/office/drawing/2014/main" id="{A56B8168-757F-C695-F710-102116073A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u-HU" altLang="hu-HU">
                <a:latin typeface="Arial" panose="020B0604020202020204" pitchFamily="34" charset="0"/>
              </a:rPr>
              <a:t>Erőforrásmegoszt: pl nyomtatómegosztás, ugyanazon hálózaton lévő sw és hw megosztása. A folyamaokat a központi szerver végzi.</a:t>
            </a:r>
          </a:p>
          <a:p>
            <a:r>
              <a:rPr lang="hu-HU" altLang="hu-HU">
                <a:latin typeface="Arial" panose="020B0604020202020204" pitchFamily="34" charset="0"/>
              </a:rPr>
              <a:t>Nyíltságás: bővíthető mindenféle gyártótól mindenféle elemmel</a:t>
            </a:r>
          </a:p>
          <a:p>
            <a:r>
              <a:rPr lang="hu-HU" altLang="hu-HU">
                <a:latin typeface="Arial" panose="020B0604020202020204" pitchFamily="34" charset="0"/>
              </a:rPr>
              <a:t>Konkurencia: egyidőjű prhuzamos folyamatok futattaása</a:t>
            </a:r>
          </a:p>
          <a:p>
            <a:r>
              <a:rPr lang="hu-HU" altLang="hu-HU">
                <a:latin typeface="Arial" panose="020B0604020202020204" pitchFamily="34" charset="0"/>
              </a:rPr>
              <a:t>Skálázhatóság: új komponensek hozzadhatók</a:t>
            </a:r>
          </a:p>
          <a:p>
            <a:r>
              <a:rPr lang="hu-HU" altLang="hu-HU">
                <a:latin typeface="Arial" panose="020B0604020202020204" pitchFamily="34" charset="0"/>
              </a:rPr>
              <a:t>Hibatűrés: csak hálzati hiba esetén van gond, amúgy hibatűrő</a:t>
            </a:r>
          </a:p>
          <a:p>
            <a:r>
              <a:rPr lang="hu-HU" altLang="hu-HU">
                <a:latin typeface="Arial" panose="020B0604020202020204" pitchFamily="34" charset="0"/>
              </a:rPr>
              <a:t>Átlátszóság: a felhasználók nem tudják hogy osztott</a:t>
            </a:r>
          </a:p>
        </p:txBody>
      </p:sp>
      <p:sp>
        <p:nvSpPr>
          <p:cNvPr id="51204" name="Dia számának helye 3">
            <a:extLst>
              <a:ext uri="{FF2B5EF4-FFF2-40B4-BE49-F238E27FC236}">
                <a16:creationId xmlns:a16="http://schemas.microsoft.com/office/drawing/2014/main" id="{8C9B8FB0-C074-778C-6EBA-75ECC14F3F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EAAF3AA-BFE3-481D-A178-336CF9A08F45}" type="slidenum">
              <a:rPr lang="en-US" altLang="hu-HU" smtClean="0"/>
              <a:pPr/>
              <a:t>8</a:t>
            </a:fld>
            <a:endParaRPr lang="en-US" alt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7446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3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220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E7EBBE-DB64-E00E-F6A9-05CC06511C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C1EF0AB-A4A2-A57A-E083-CAA5027A73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1AAA6C-5064-CA1F-D60F-28E13D479E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1209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31E732-67E5-244D-0C45-1AC6619D81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7BBC09-F249-4EB0-A4B5-128CAA14BF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9195DA-49AB-5200-1A92-050A1EB6B7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9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AE72489-4D8C-6910-78E6-52763E0909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01B10B7-801C-C805-BC35-42ABB5EE63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85C65A1-B526-E22E-6B62-936AA3DF00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2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DAA2B25-9BC1-ACA4-3CEE-98A3B8C98C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57DD964-CF01-971C-ECC2-A08159F2A7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D5DA9EF-C929-067C-D997-2FD13F5F40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42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40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441435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9159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621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06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14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453114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63698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981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rice.edu/Conferences/IPTPS02/109.pdf" TargetMode="Externa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bittorrent.org/beps/bep_0005.html" TargetMode="Externa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3079">
            <a:extLst>
              <a:ext uri="{FF2B5EF4-FFF2-40B4-BE49-F238E27FC236}">
                <a16:creationId xmlns:a16="http://schemas.microsoft.com/office/drawing/2014/main" id="{89868916-58B2-48F0-B6C8-D995E8977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3075">
            <a:extLst>
              <a:ext uri="{FF2B5EF4-FFF2-40B4-BE49-F238E27FC236}">
                <a16:creationId xmlns:a16="http://schemas.microsoft.com/office/drawing/2014/main" id="{CC9B2164-651D-A85C-1534-D0173CA9C3D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242" r="39453"/>
          <a:stretch/>
        </p:blipFill>
        <p:spPr>
          <a:xfrm>
            <a:off x="6272207" y="10"/>
            <a:ext cx="2871793" cy="6857990"/>
          </a:xfrm>
          <a:prstGeom prst="rect">
            <a:avLst/>
          </a:prstGeom>
        </p:spPr>
      </p:pic>
      <p:sp>
        <p:nvSpPr>
          <p:cNvPr id="3082" name="Freeform 13">
            <a:extLst>
              <a:ext uri="{FF2B5EF4-FFF2-40B4-BE49-F238E27FC236}">
                <a16:creationId xmlns:a16="http://schemas.microsoft.com/office/drawing/2014/main" id="{BB82496C-9AD4-4916-BAB7-FF3CC04BF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 flipH="1">
            <a:off x="0" y="0"/>
            <a:ext cx="7355877" cy="6858000"/>
          </a:xfrm>
          <a:custGeom>
            <a:avLst/>
            <a:gdLst>
              <a:gd name="connsiteX0" fmla="*/ 9807836 w 9807836"/>
              <a:gd name="connsiteY0" fmla="*/ 0 h 6858000"/>
              <a:gd name="connsiteX1" fmla="*/ 0 w 9807836"/>
              <a:gd name="connsiteY1" fmla="*/ 0 h 6858000"/>
              <a:gd name="connsiteX2" fmla="*/ 26987 w 9807836"/>
              <a:gd name="connsiteY2" fmla="*/ 87312 h 6858000"/>
              <a:gd name="connsiteX3" fmla="*/ 52387 w 9807836"/>
              <a:gd name="connsiteY3" fmla="*/ 174625 h 6858000"/>
              <a:gd name="connsiteX4" fmla="*/ 77787 w 9807836"/>
              <a:gd name="connsiteY4" fmla="*/ 263525 h 6858000"/>
              <a:gd name="connsiteX5" fmla="*/ 100012 w 9807836"/>
              <a:gd name="connsiteY5" fmla="*/ 354012 h 6858000"/>
              <a:gd name="connsiteX6" fmla="*/ 127000 w 9807836"/>
              <a:gd name="connsiteY6" fmla="*/ 441325 h 6858000"/>
              <a:gd name="connsiteX7" fmla="*/ 155575 w 9807836"/>
              <a:gd name="connsiteY7" fmla="*/ 525462 h 6858000"/>
              <a:gd name="connsiteX8" fmla="*/ 192087 w 9807836"/>
              <a:gd name="connsiteY8" fmla="*/ 604837 h 6858000"/>
              <a:gd name="connsiteX9" fmla="*/ 234950 w 9807836"/>
              <a:gd name="connsiteY9" fmla="*/ 677862 h 6858000"/>
              <a:gd name="connsiteX10" fmla="*/ 282575 w 9807836"/>
              <a:gd name="connsiteY10" fmla="*/ 739775 h 6858000"/>
              <a:gd name="connsiteX11" fmla="*/ 334962 w 9807836"/>
              <a:gd name="connsiteY11" fmla="*/ 798512 h 6858000"/>
              <a:gd name="connsiteX12" fmla="*/ 395287 w 9807836"/>
              <a:gd name="connsiteY12" fmla="*/ 852487 h 6858000"/>
              <a:gd name="connsiteX13" fmla="*/ 458787 w 9807836"/>
              <a:gd name="connsiteY13" fmla="*/ 906462 h 6858000"/>
              <a:gd name="connsiteX14" fmla="*/ 525462 w 9807836"/>
              <a:gd name="connsiteY14" fmla="*/ 957262 h 6858000"/>
              <a:gd name="connsiteX15" fmla="*/ 592137 w 9807836"/>
              <a:gd name="connsiteY15" fmla="*/ 1008062 h 6858000"/>
              <a:gd name="connsiteX16" fmla="*/ 660400 w 9807836"/>
              <a:gd name="connsiteY16" fmla="*/ 1060450 h 6858000"/>
              <a:gd name="connsiteX17" fmla="*/ 725487 w 9807836"/>
              <a:gd name="connsiteY17" fmla="*/ 1111250 h 6858000"/>
              <a:gd name="connsiteX18" fmla="*/ 787400 w 9807836"/>
              <a:gd name="connsiteY18" fmla="*/ 1165225 h 6858000"/>
              <a:gd name="connsiteX19" fmla="*/ 844550 w 9807836"/>
              <a:gd name="connsiteY19" fmla="*/ 1223962 h 6858000"/>
              <a:gd name="connsiteX20" fmla="*/ 896937 w 9807836"/>
              <a:gd name="connsiteY20" fmla="*/ 1282700 h 6858000"/>
              <a:gd name="connsiteX21" fmla="*/ 939800 w 9807836"/>
              <a:gd name="connsiteY21" fmla="*/ 1346200 h 6858000"/>
              <a:gd name="connsiteX22" fmla="*/ 976312 w 9807836"/>
              <a:gd name="connsiteY22" fmla="*/ 1417637 h 6858000"/>
              <a:gd name="connsiteX23" fmla="*/ 998537 w 9807836"/>
              <a:gd name="connsiteY23" fmla="*/ 1487487 h 6858000"/>
              <a:gd name="connsiteX24" fmla="*/ 1012825 w 9807836"/>
              <a:gd name="connsiteY24" fmla="*/ 1565275 h 6858000"/>
              <a:gd name="connsiteX25" fmla="*/ 1019175 w 9807836"/>
              <a:gd name="connsiteY25" fmla="*/ 1641475 h 6858000"/>
              <a:gd name="connsiteX26" fmla="*/ 1017587 w 9807836"/>
              <a:gd name="connsiteY26" fmla="*/ 1722437 h 6858000"/>
              <a:gd name="connsiteX27" fmla="*/ 1011237 w 9807836"/>
              <a:gd name="connsiteY27" fmla="*/ 1803400 h 6858000"/>
              <a:gd name="connsiteX28" fmla="*/ 1003300 w 9807836"/>
              <a:gd name="connsiteY28" fmla="*/ 1887537 h 6858000"/>
              <a:gd name="connsiteX29" fmla="*/ 992187 w 9807836"/>
              <a:gd name="connsiteY29" fmla="*/ 1971675 h 6858000"/>
              <a:gd name="connsiteX30" fmla="*/ 979487 w 9807836"/>
              <a:gd name="connsiteY30" fmla="*/ 2055812 h 6858000"/>
              <a:gd name="connsiteX31" fmla="*/ 969962 w 9807836"/>
              <a:gd name="connsiteY31" fmla="*/ 2139950 h 6858000"/>
              <a:gd name="connsiteX32" fmla="*/ 963612 w 9807836"/>
              <a:gd name="connsiteY32" fmla="*/ 2224087 h 6858000"/>
              <a:gd name="connsiteX33" fmla="*/ 958850 w 9807836"/>
              <a:gd name="connsiteY33" fmla="*/ 2305050 h 6858000"/>
              <a:gd name="connsiteX34" fmla="*/ 963612 w 9807836"/>
              <a:gd name="connsiteY34" fmla="*/ 2384425 h 6858000"/>
              <a:gd name="connsiteX35" fmla="*/ 973137 w 9807836"/>
              <a:gd name="connsiteY35" fmla="*/ 2462212 h 6858000"/>
              <a:gd name="connsiteX36" fmla="*/ 993775 w 9807836"/>
              <a:gd name="connsiteY36" fmla="*/ 2543175 h 6858000"/>
              <a:gd name="connsiteX37" fmla="*/ 1025525 w 9807836"/>
              <a:gd name="connsiteY37" fmla="*/ 2622550 h 6858000"/>
              <a:gd name="connsiteX38" fmla="*/ 1063625 w 9807836"/>
              <a:gd name="connsiteY38" fmla="*/ 2701925 h 6858000"/>
              <a:gd name="connsiteX39" fmla="*/ 1106487 w 9807836"/>
              <a:gd name="connsiteY39" fmla="*/ 2781300 h 6858000"/>
              <a:gd name="connsiteX40" fmla="*/ 1150937 w 9807836"/>
              <a:gd name="connsiteY40" fmla="*/ 2859087 h 6858000"/>
              <a:gd name="connsiteX41" fmla="*/ 1198562 w 9807836"/>
              <a:gd name="connsiteY41" fmla="*/ 2938462 h 6858000"/>
              <a:gd name="connsiteX42" fmla="*/ 1241425 w 9807836"/>
              <a:gd name="connsiteY42" fmla="*/ 3017837 h 6858000"/>
              <a:gd name="connsiteX43" fmla="*/ 1284288 w 9807836"/>
              <a:gd name="connsiteY43" fmla="*/ 3098800 h 6858000"/>
              <a:gd name="connsiteX44" fmla="*/ 1320800 w 9807836"/>
              <a:gd name="connsiteY44" fmla="*/ 3179762 h 6858000"/>
              <a:gd name="connsiteX45" fmla="*/ 1349375 w 9807836"/>
              <a:gd name="connsiteY45" fmla="*/ 3260725 h 6858000"/>
              <a:gd name="connsiteX46" fmla="*/ 1365250 w 9807836"/>
              <a:gd name="connsiteY46" fmla="*/ 3343275 h 6858000"/>
              <a:gd name="connsiteX47" fmla="*/ 1374775 w 9807836"/>
              <a:gd name="connsiteY47" fmla="*/ 3429000 h 6858000"/>
              <a:gd name="connsiteX48" fmla="*/ 1365250 w 9807836"/>
              <a:gd name="connsiteY48" fmla="*/ 3514725 h 6858000"/>
              <a:gd name="connsiteX49" fmla="*/ 1349375 w 9807836"/>
              <a:gd name="connsiteY49" fmla="*/ 3597275 h 6858000"/>
              <a:gd name="connsiteX50" fmla="*/ 1320800 w 9807836"/>
              <a:gd name="connsiteY50" fmla="*/ 3678237 h 6858000"/>
              <a:gd name="connsiteX51" fmla="*/ 1284288 w 9807836"/>
              <a:gd name="connsiteY51" fmla="*/ 3759200 h 6858000"/>
              <a:gd name="connsiteX52" fmla="*/ 1241425 w 9807836"/>
              <a:gd name="connsiteY52" fmla="*/ 3840162 h 6858000"/>
              <a:gd name="connsiteX53" fmla="*/ 1198562 w 9807836"/>
              <a:gd name="connsiteY53" fmla="*/ 3919537 h 6858000"/>
              <a:gd name="connsiteX54" fmla="*/ 1150937 w 9807836"/>
              <a:gd name="connsiteY54" fmla="*/ 3998912 h 6858000"/>
              <a:gd name="connsiteX55" fmla="*/ 1106487 w 9807836"/>
              <a:gd name="connsiteY55" fmla="*/ 4076700 h 6858000"/>
              <a:gd name="connsiteX56" fmla="*/ 1063625 w 9807836"/>
              <a:gd name="connsiteY56" fmla="*/ 4156075 h 6858000"/>
              <a:gd name="connsiteX57" fmla="*/ 1025525 w 9807836"/>
              <a:gd name="connsiteY57" fmla="*/ 4235450 h 6858000"/>
              <a:gd name="connsiteX58" fmla="*/ 993775 w 9807836"/>
              <a:gd name="connsiteY58" fmla="*/ 4314825 h 6858000"/>
              <a:gd name="connsiteX59" fmla="*/ 973137 w 9807836"/>
              <a:gd name="connsiteY59" fmla="*/ 4395787 h 6858000"/>
              <a:gd name="connsiteX60" fmla="*/ 963612 w 9807836"/>
              <a:gd name="connsiteY60" fmla="*/ 4473575 h 6858000"/>
              <a:gd name="connsiteX61" fmla="*/ 958850 w 9807836"/>
              <a:gd name="connsiteY61" fmla="*/ 4552950 h 6858000"/>
              <a:gd name="connsiteX62" fmla="*/ 963612 w 9807836"/>
              <a:gd name="connsiteY62" fmla="*/ 4633912 h 6858000"/>
              <a:gd name="connsiteX63" fmla="*/ 969962 w 9807836"/>
              <a:gd name="connsiteY63" fmla="*/ 4718050 h 6858000"/>
              <a:gd name="connsiteX64" fmla="*/ 979487 w 9807836"/>
              <a:gd name="connsiteY64" fmla="*/ 4802187 h 6858000"/>
              <a:gd name="connsiteX65" fmla="*/ 992187 w 9807836"/>
              <a:gd name="connsiteY65" fmla="*/ 4886325 h 6858000"/>
              <a:gd name="connsiteX66" fmla="*/ 1003300 w 9807836"/>
              <a:gd name="connsiteY66" fmla="*/ 4970462 h 6858000"/>
              <a:gd name="connsiteX67" fmla="*/ 1011237 w 9807836"/>
              <a:gd name="connsiteY67" fmla="*/ 5054600 h 6858000"/>
              <a:gd name="connsiteX68" fmla="*/ 1017587 w 9807836"/>
              <a:gd name="connsiteY68" fmla="*/ 5135562 h 6858000"/>
              <a:gd name="connsiteX69" fmla="*/ 1019175 w 9807836"/>
              <a:gd name="connsiteY69" fmla="*/ 5216525 h 6858000"/>
              <a:gd name="connsiteX70" fmla="*/ 1012825 w 9807836"/>
              <a:gd name="connsiteY70" fmla="*/ 5292725 h 6858000"/>
              <a:gd name="connsiteX71" fmla="*/ 998537 w 9807836"/>
              <a:gd name="connsiteY71" fmla="*/ 5370512 h 6858000"/>
              <a:gd name="connsiteX72" fmla="*/ 976312 w 9807836"/>
              <a:gd name="connsiteY72" fmla="*/ 5440362 h 6858000"/>
              <a:gd name="connsiteX73" fmla="*/ 939800 w 9807836"/>
              <a:gd name="connsiteY73" fmla="*/ 5511800 h 6858000"/>
              <a:gd name="connsiteX74" fmla="*/ 896937 w 9807836"/>
              <a:gd name="connsiteY74" fmla="*/ 5575300 h 6858000"/>
              <a:gd name="connsiteX75" fmla="*/ 844550 w 9807836"/>
              <a:gd name="connsiteY75" fmla="*/ 5634037 h 6858000"/>
              <a:gd name="connsiteX76" fmla="*/ 787400 w 9807836"/>
              <a:gd name="connsiteY76" fmla="*/ 5692775 h 6858000"/>
              <a:gd name="connsiteX77" fmla="*/ 725487 w 9807836"/>
              <a:gd name="connsiteY77" fmla="*/ 5746750 h 6858000"/>
              <a:gd name="connsiteX78" fmla="*/ 660400 w 9807836"/>
              <a:gd name="connsiteY78" fmla="*/ 5797550 h 6858000"/>
              <a:gd name="connsiteX79" fmla="*/ 592137 w 9807836"/>
              <a:gd name="connsiteY79" fmla="*/ 5849937 h 6858000"/>
              <a:gd name="connsiteX80" fmla="*/ 525462 w 9807836"/>
              <a:gd name="connsiteY80" fmla="*/ 5900737 h 6858000"/>
              <a:gd name="connsiteX81" fmla="*/ 458787 w 9807836"/>
              <a:gd name="connsiteY81" fmla="*/ 5951537 h 6858000"/>
              <a:gd name="connsiteX82" fmla="*/ 395287 w 9807836"/>
              <a:gd name="connsiteY82" fmla="*/ 6005512 h 6858000"/>
              <a:gd name="connsiteX83" fmla="*/ 334962 w 9807836"/>
              <a:gd name="connsiteY83" fmla="*/ 6059487 h 6858000"/>
              <a:gd name="connsiteX84" fmla="*/ 282575 w 9807836"/>
              <a:gd name="connsiteY84" fmla="*/ 6118225 h 6858000"/>
              <a:gd name="connsiteX85" fmla="*/ 234950 w 9807836"/>
              <a:gd name="connsiteY85" fmla="*/ 6180137 h 6858000"/>
              <a:gd name="connsiteX86" fmla="*/ 192087 w 9807836"/>
              <a:gd name="connsiteY86" fmla="*/ 6253162 h 6858000"/>
              <a:gd name="connsiteX87" fmla="*/ 155575 w 9807836"/>
              <a:gd name="connsiteY87" fmla="*/ 6332537 h 6858000"/>
              <a:gd name="connsiteX88" fmla="*/ 127000 w 9807836"/>
              <a:gd name="connsiteY88" fmla="*/ 6416675 h 6858000"/>
              <a:gd name="connsiteX89" fmla="*/ 100012 w 9807836"/>
              <a:gd name="connsiteY89" fmla="*/ 6503987 h 6858000"/>
              <a:gd name="connsiteX90" fmla="*/ 77787 w 9807836"/>
              <a:gd name="connsiteY90" fmla="*/ 6594475 h 6858000"/>
              <a:gd name="connsiteX91" fmla="*/ 52387 w 9807836"/>
              <a:gd name="connsiteY91" fmla="*/ 6683375 h 6858000"/>
              <a:gd name="connsiteX92" fmla="*/ 26987 w 9807836"/>
              <a:gd name="connsiteY92" fmla="*/ 6770687 h 6858000"/>
              <a:gd name="connsiteX93" fmla="*/ 0 w 9807836"/>
              <a:gd name="connsiteY93" fmla="*/ 6858000 h 6858000"/>
              <a:gd name="connsiteX94" fmla="*/ 9807836 w 9807836"/>
              <a:gd name="connsiteY94" fmla="*/ 6858000 h 6858000"/>
              <a:gd name="connsiteX95" fmla="*/ 9807836 w 9807836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807836" h="6858000">
                <a:moveTo>
                  <a:pt x="9807836" y="0"/>
                </a:moveTo>
                <a:lnTo>
                  <a:pt x="0" y="0"/>
                </a:lnTo>
                <a:lnTo>
                  <a:pt x="26987" y="87312"/>
                </a:lnTo>
                <a:lnTo>
                  <a:pt x="52387" y="174625"/>
                </a:lnTo>
                <a:lnTo>
                  <a:pt x="77787" y="263525"/>
                </a:lnTo>
                <a:lnTo>
                  <a:pt x="100012" y="354012"/>
                </a:lnTo>
                <a:lnTo>
                  <a:pt x="127000" y="441325"/>
                </a:lnTo>
                <a:lnTo>
                  <a:pt x="155575" y="525462"/>
                </a:lnTo>
                <a:lnTo>
                  <a:pt x="192087" y="604837"/>
                </a:lnTo>
                <a:lnTo>
                  <a:pt x="234950" y="677862"/>
                </a:lnTo>
                <a:lnTo>
                  <a:pt x="282575" y="739775"/>
                </a:lnTo>
                <a:lnTo>
                  <a:pt x="334962" y="798512"/>
                </a:lnTo>
                <a:lnTo>
                  <a:pt x="395287" y="852487"/>
                </a:lnTo>
                <a:lnTo>
                  <a:pt x="458787" y="906462"/>
                </a:lnTo>
                <a:lnTo>
                  <a:pt x="525462" y="957262"/>
                </a:lnTo>
                <a:lnTo>
                  <a:pt x="592137" y="1008062"/>
                </a:lnTo>
                <a:lnTo>
                  <a:pt x="660400" y="1060450"/>
                </a:lnTo>
                <a:lnTo>
                  <a:pt x="725487" y="1111250"/>
                </a:lnTo>
                <a:lnTo>
                  <a:pt x="787400" y="1165225"/>
                </a:lnTo>
                <a:lnTo>
                  <a:pt x="844550" y="1223962"/>
                </a:lnTo>
                <a:lnTo>
                  <a:pt x="896937" y="1282700"/>
                </a:lnTo>
                <a:lnTo>
                  <a:pt x="939800" y="1346200"/>
                </a:lnTo>
                <a:lnTo>
                  <a:pt x="976312" y="1417637"/>
                </a:lnTo>
                <a:lnTo>
                  <a:pt x="998537" y="1487487"/>
                </a:lnTo>
                <a:lnTo>
                  <a:pt x="1012825" y="1565275"/>
                </a:lnTo>
                <a:lnTo>
                  <a:pt x="1019175" y="1641475"/>
                </a:lnTo>
                <a:lnTo>
                  <a:pt x="1017587" y="1722437"/>
                </a:lnTo>
                <a:lnTo>
                  <a:pt x="1011237" y="1803400"/>
                </a:lnTo>
                <a:lnTo>
                  <a:pt x="1003300" y="1887537"/>
                </a:lnTo>
                <a:lnTo>
                  <a:pt x="992187" y="1971675"/>
                </a:lnTo>
                <a:lnTo>
                  <a:pt x="979487" y="2055812"/>
                </a:lnTo>
                <a:lnTo>
                  <a:pt x="969962" y="2139950"/>
                </a:lnTo>
                <a:lnTo>
                  <a:pt x="963612" y="2224087"/>
                </a:lnTo>
                <a:lnTo>
                  <a:pt x="958850" y="2305050"/>
                </a:lnTo>
                <a:lnTo>
                  <a:pt x="963612" y="2384425"/>
                </a:lnTo>
                <a:lnTo>
                  <a:pt x="973137" y="2462212"/>
                </a:lnTo>
                <a:lnTo>
                  <a:pt x="993775" y="2543175"/>
                </a:lnTo>
                <a:lnTo>
                  <a:pt x="1025525" y="2622550"/>
                </a:lnTo>
                <a:lnTo>
                  <a:pt x="1063625" y="2701925"/>
                </a:lnTo>
                <a:lnTo>
                  <a:pt x="1106487" y="2781300"/>
                </a:lnTo>
                <a:lnTo>
                  <a:pt x="1150937" y="2859087"/>
                </a:lnTo>
                <a:lnTo>
                  <a:pt x="1198562" y="2938462"/>
                </a:lnTo>
                <a:lnTo>
                  <a:pt x="1241425" y="3017837"/>
                </a:lnTo>
                <a:lnTo>
                  <a:pt x="1284288" y="3098800"/>
                </a:lnTo>
                <a:lnTo>
                  <a:pt x="1320800" y="3179762"/>
                </a:lnTo>
                <a:lnTo>
                  <a:pt x="1349375" y="3260725"/>
                </a:lnTo>
                <a:lnTo>
                  <a:pt x="1365250" y="3343275"/>
                </a:lnTo>
                <a:lnTo>
                  <a:pt x="1374775" y="3429000"/>
                </a:lnTo>
                <a:lnTo>
                  <a:pt x="1365250" y="3514725"/>
                </a:lnTo>
                <a:lnTo>
                  <a:pt x="1349375" y="3597275"/>
                </a:lnTo>
                <a:lnTo>
                  <a:pt x="1320800" y="3678237"/>
                </a:lnTo>
                <a:lnTo>
                  <a:pt x="1284288" y="3759200"/>
                </a:lnTo>
                <a:lnTo>
                  <a:pt x="1241425" y="3840162"/>
                </a:lnTo>
                <a:lnTo>
                  <a:pt x="1198562" y="3919537"/>
                </a:lnTo>
                <a:lnTo>
                  <a:pt x="1150937" y="3998912"/>
                </a:lnTo>
                <a:lnTo>
                  <a:pt x="1106487" y="4076700"/>
                </a:lnTo>
                <a:lnTo>
                  <a:pt x="1063625" y="4156075"/>
                </a:lnTo>
                <a:lnTo>
                  <a:pt x="1025525" y="4235450"/>
                </a:lnTo>
                <a:lnTo>
                  <a:pt x="993775" y="4314825"/>
                </a:lnTo>
                <a:lnTo>
                  <a:pt x="973137" y="4395787"/>
                </a:lnTo>
                <a:lnTo>
                  <a:pt x="963612" y="4473575"/>
                </a:lnTo>
                <a:lnTo>
                  <a:pt x="958850" y="4552950"/>
                </a:lnTo>
                <a:lnTo>
                  <a:pt x="963612" y="4633912"/>
                </a:lnTo>
                <a:lnTo>
                  <a:pt x="969962" y="4718050"/>
                </a:lnTo>
                <a:lnTo>
                  <a:pt x="979487" y="4802187"/>
                </a:lnTo>
                <a:lnTo>
                  <a:pt x="992187" y="4886325"/>
                </a:lnTo>
                <a:lnTo>
                  <a:pt x="1003300" y="4970462"/>
                </a:lnTo>
                <a:lnTo>
                  <a:pt x="1011237" y="5054600"/>
                </a:lnTo>
                <a:lnTo>
                  <a:pt x="1017587" y="5135562"/>
                </a:lnTo>
                <a:lnTo>
                  <a:pt x="1019175" y="5216525"/>
                </a:lnTo>
                <a:lnTo>
                  <a:pt x="1012825" y="5292725"/>
                </a:lnTo>
                <a:lnTo>
                  <a:pt x="998537" y="5370512"/>
                </a:lnTo>
                <a:lnTo>
                  <a:pt x="976312" y="5440362"/>
                </a:lnTo>
                <a:lnTo>
                  <a:pt x="939800" y="5511800"/>
                </a:lnTo>
                <a:lnTo>
                  <a:pt x="896937" y="5575300"/>
                </a:lnTo>
                <a:lnTo>
                  <a:pt x="844550" y="5634037"/>
                </a:lnTo>
                <a:lnTo>
                  <a:pt x="787400" y="5692775"/>
                </a:lnTo>
                <a:lnTo>
                  <a:pt x="725487" y="5746750"/>
                </a:lnTo>
                <a:lnTo>
                  <a:pt x="660400" y="5797550"/>
                </a:lnTo>
                <a:lnTo>
                  <a:pt x="592137" y="5849937"/>
                </a:lnTo>
                <a:lnTo>
                  <a:pt x="525462" y="5900737"/>
                </a:lnTo>
                <a:lnTo>
                  <a:pt x="458787" y="5951537"/>
                </a:lnTo>
                <a:lnTo>
                  <a:pt x="395287" y="6005512"/>
                </a:lnTo>
                <a:lnTo>
                  <a:pt x="334962" y="6059487"/>
                </a:lnTo>
                <a:lnTo>
                  <a:pt x="282575" y="6118225"/>
                </a:lnTo>
                <a:lnTo>
                  <a:pt x="234950" y="6180137"/>
                </a:lnTo>
                <a:lnTo>
                  <a:pt x="192087" y="6253162"/>
                </a:lnTo>
                <a:lnTo>
                  <a:pt x="155575" y="6332537"/>
                </a:lnTo>
                <a:lnTo>
                  <a:pt x="127000" y="6416675"/>
                </a:lnTo>
                <a:lnTo>
                  <a:pt x="100012" y="6503987"/>
                </a:lnTo>
                <a:lnTo>
                  <a:pt x="77787" y="6594475"/>
                </a:lnTo>
                <a:lnTo>
                  <a:pt x="52387" y="6683375"/>
                </a:lnTo>
                <a:lnTo>
                  <a:pt x="26987" y="6770687"/>
                </a:lnTo>
                <a:lnTo>
                  <a:pt x="0" y="6858000"/>
                </a:lnTo>
                <a:lnTo>
                  <a:pt x="9807836" y="6858000"/>
                </a:lnTo>
                <a:lnTo>
                  <a:pt x="9807836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7055693D-DAEA-7492-0F42-D4C2C93107D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08302" y="1098388"/>
            <a:ext cx="5863905" cy="4394988"/>
          </a:xfrm>
        </p:spPr>
        <p:txBody>
          <a:bodyPr>
            <a:normAutofit/>
          </a:bodyPr>
          <a:lstStyle/>
          <a:p>
            <a:pPr algn="l" eaLnBrk="1" hangingPunct="1"/>
            <a:r>
              <a:rPr lang="hu-HU" altLang="hu-HU" sz="3000" b="1"/>
              <a:t>Számítógéppel támogatott információfeldolgozás,</a:t>
            </a:r>
            <a:br>
              <a:rPr lang="hu-HU" altLang="hu-HU" sz="3000" b="1"/>
            </a:br>
            <a:r>
              <a:rPr lang="hu-HU" altLang="hu-HU" sz="3000" b="1"/>
              <a:t>Kliens-szerver architektúrák</a:t>
            </a:r>
          </a:p>
        </p:txBody>
      </p:sp>
      <p:sp>
        <p:nvSpPr>
          <p:cNvPr id="3084" name="Rectangle 3083">
            <a:extLst>
              <a:ext uri="{FF2B5EF4-FFF2-40B4-BE49-F238E27FC236}">
                <a16:creationId xmlns:a16="http://schemas.microsoft.com/office/drawing/2014/main" id="{517C1286-B472-4907-9B47-E8C9FE290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3086" name="Freeform 16">
            <a:extLst>
              <a:ext uri="{FF2B5EF4-FFF2-40B4-BE49-F238E27FC236}">
                <a16:creationId xmlns:a16="http://schemas.microsoft.com/office/drawing/2014/main" id="{28B35564-38A4-457A-BD01-15D6F1659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6324795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256" name="Rectangle 5325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0D89A626-786D-32D7-F219-EE563AA89A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Osztott rendszerek tervezési szempontjai</a:t>
            </a:r>
            <a:endParaRPr lang="en-US" altLang="hu-HU" sz="3800" dirty="0"/>
          </a:p>
        </p:txBody>
      </p:sp>
      <p:sp>
        <p:nvSpPr>
          <p:cNvPr id="53258" name="Freeform: Shape 5325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53260" name="Rectangle 5325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F7908CB-6ADD-3A4E-2D34-B133EADBF3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4202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800" dirty="0"/>
              <a:t>Erőforrás azonosítás: Ki kell dolgozni egy megfelelő elnevezési sémát. Erre hivatkozhatnak a felhasználók és az egyes </a:t>
            </a:r>
            <a:r>
              <a:rPr lang="hu-HU" altLang="hu-HU" sz="1800" dirty="0" err="1"/>
              <a:t>erőforássok</a:t>
            </a:r>
            <a:r>
              <a:rPr lang="hu-HU" altLang="hu-HU" sz="1800" dirty="0"/>
              <a:t>. Ilyen azonosító az URL. (Uniform </a:t>
            </a:r>
            <a:r>
              <a:rPr lang="hu-HU" altLang="hu-HU" sz="1800" dirty="0" err="1"/>
              <a:t>Resource</a:t>
            </a:r>
            <a:r>
              <a:rPr lang="hu-HU" altLang="hu-HU" sz="1800" dirty="0"/>
              <a:t> </a:t>
            </a:r>
            <a:r>
              <a:rPr lang="hu-HU" altLang="hu-HU" sz="1800" dirty="0" err="1"/>
              <a:t>Locator</a:t>
            </a:r>
            <a:r>
              <a:rPr lang="hu-HU" altLang="hu-HU" sz="1800" dirty="0"/>
              <a:t>)</a:t>
            </a:r>
            <a:br>
              <a:rPr lang="hu-HU" altLang="hu-HU" sz="1800" dirty="0"/>
            </a:br>
            <a:endParaRPr lang="hu-HU" altLang="hu-HU" sz="1800" dirty="0"/>
          </a:p>
          <a:p>
            <a:pPr eaLnBrk="1" hangingPunct="1">
              <a:lnSpc>
                <a:spcPct val="100000"/>
              </a:lnSpc>
            </a:pPr>
            <a:r>
              <a:rPr lang="hu-HU" altLang="hu-HU" sz="1800" dirty="0"/>
              <a:t>Kommunikáció: Osztott rendszerek számára a kommunikáció protokollja a TCP/IP, de ettől eltérő speciális kommunikációs séma is lehet.</a:t>
            </a:r>
            <a:br>
              <a:rPr lang="hu-HU" altLang="hu-HU" sz="1800" dirty="0"/>
            </a:br>
            <a:endParaRPr lang="hu-HU" altLang="hu-HU" sz="1800" dirty="0"/>
          </a:p>
          <a:p>
            <a:pPr eaLnBrk="1" hangingPunct="1">
              <a:lnSpc>
                <a:spcPct val="100000"/>
              </a:lnSpc>
            </a:pPr>
            <a:r>
              <a:rPr lang="hu-HU" altLang="hu-HU" sz="1800" dirty="0"/>
              <a:t>A szolgáltatás minősége: Osztott rendszerek minősége: teljesítmény, elérhetőség megbízhatóság.</a:t>
            </a:r>
            <a:br>
              <a:rPr lang="hu-HU" altLang="hu-HU" sz="1800" dirty="0"/>
            </a:br>
            <a:endParaRPr lang="hu-HU" altLang="hu-HU" sz="1800" dirty="0"/>
          </a:p>
          <a:p>
            <a:pPr eaLnBrk="1" hangingPunct="1">
              <a:lnSpc>
                <a:spcPct val="100000"/>
              </a:lnSpc>
            </a:pPr>
            <a:r>
              <a:rPr lang="hu-HU" altLang="hu-HU" sz="1800" dirty="0"/>
              <a:t>Szoftverarchitektúrák: A megfelelő szoftver-architektúra biztosítja a szoftverkomponensek elhelyezkedését a rendszerben. (hogyan osztoznak a processzorokon)  </a:t>
            </a:r>
            <a:endParaRPr lang="en-US" altLang="hu-HU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280" name="Rectangle 54279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867151AD-2B65-119F-8ADE-75F584DF48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Többprocesszoros architektúrák</a:t>
            </a:r>
            <a:endParaRPr lang="en-US" altLang="hu-HU" sz="3800" dirty="0"/>
          </a:p>
        </p:txBody>
      </p:sp>
      <p:sp>
        <p:nvSpPr>
          <p:cNvPr id="54282" name="Freeform: Shape 54281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54284" name="Rectangle 54283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267A5BE8-4F3E-8859-9F71-4CA5BEED4D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4202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800" dirty="0"/>
              <a:t>Különböző folyamatok más-más processzorokon futnak. Ez a modell nagy méretű, valós rendszereken szokásos.</a:t>
            </a:r>
            <a:br>
              <a:rPr lang="hu-HU" altLang="hu-HU" sz="1800" dirty="0"/>
            </a:br>
            <a:endParaRPr lang="hu-HU" altLang="hu-HU" sz="1800" dirty="0"/>
          </a:p>
          <a:p>
            <a:pPr eaLnBrk="1" hangingPunct="1">
              <a:lnSpc>
                <a:spcPct val="100000"/>
              </a:lnSpc>
            </a:pPr>
            <a:r>
              <a:rPr lang="hu-HU" altLang="hu-HU" sz="1800" dirty="0"/>
              <a:t>A folyamatok az információ gyűjtéssel, döntéshozatallal, vezérléssel foglalkoznak. </a:t>
            </a:r>
            <a:r>
              <a:rPr lang="hu-HU" altLang="hu-HU" sz="1800" dirty="0" err="1"/>
              <a:t>Pl.CNC</a:t>
            </a:r>
            <a:r>
              <a:rPr lang="hu-HU" altLang="hu-HU" sz="1800" dirty="0"/>
              <a:t> többtengelyes marógép általában 3 processzort tartalmaz. Vezérlő, grafikus, érzékelő. </a:t>
            </a:r>
            <a:br>
              <a:rPr lang="hu-HU" altLang="hu-HU" sz="1800" dirty="0"/>
            </a:br>
            <a:endParaRPr lang="hu-HU" altLang="hu-HU" sz="1800" dirty="0"/>
          </a:p>
          <a:p>
            <a:pPr eaLnBrk="1" hangingPunct="1">
              <a:lnSpc>
                <a:spcPct val="100000"/>
              </a:lnSpc>
            </a:pPr>
            <a:r>
              <a:rPr lang="hu-HU" altLang="hu-HU" sz="1800" dirty="0"/>
              <a:t>A több processzor növeli a teljesítményt, de az árat növeli. </a:t>
            </a:r>
            <a:br>
              <a:rPr lang="hu-HU" altLang="hu-HU" sz="1800" dirty="0"/>
            </a:br>
            <a:endParaRPr lang="hu-HU" altLang="hu-HU" sz="1800" dirty="0"/>
          </a:p>
          <a:p>
            <a:pPr eaLnBrk="1" hangingPunct="1">
              <a:lnSpc>
                <a:spcPct val="100000"/>
              </a:lnSpc>
            </a:pPr>
            <a:r>
              <a:rPr lang="hu-HU" altLang="hu-HU" sz="1800" dirty="0"/>
              <a:t>Olyan rendszerek esetében amelyek nem rendelkeznek speciális cél-processzorokkal azok a folyamatok ütemezésére egy speciális ütemező eszközt is alkalmazhatnak, amely eldönti melyik processzorhoz kerül a vezérlés.</a:t>
            </a:r>
            <a:endParaRPr lang="en-US" altLang="hu-HU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6" name="Freeform 6">
            <a:extLst>
              <a:ext uri="{FF2B5EF4-FFF2-40B4-BE49-F238E27FC236}">
                <a16:creationId xmlns:a16="http://schemas.microsoft.com/office/drawing/2014/main" id="{841EFD0D-0D37-447B-B1EA-4F7197E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55308" name="Rectangle 55307">
            <a:extLst>
              <a:ext uri="{FF2B5EF4-FFF2-40B4-BE49-F238E27FC236}">
                <a16:creationId xmlns:a16="http://schemas.microsoft.com/office/drawing/2014/main" id="{5A6DFF24-307B-44B0-93F0-893676F14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55299" name="Text Box 6">
            <a:extLst>
              <a:ext uri="{FF2B5EF4-FFF2-40B4-BE49-F238E27FC236}">
                <a16:creationId xmlns:a16="http://schemas.microsoft.com/office/drawing/2014/main" id="{6C8B8870-713C-848D-BC65-150325515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759" y="645107"/>
            <a:ext cx="6441553" cy="164089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rm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hu-HU" sz="2700" cap="all" spc="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Forgalomirányító</a:t>
            </a:r>
            <a:r>
              <a:rPr lang="en-US" altLang="hu-HU" sz="2700" cap="all" spc="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hu-HU" sz="2700" cap="all" spc="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rendszer</a:t>
            </a:r>
            <a:r>
              <a:rPr lang="en-US" altLang="hu-HU" sz="2700" cap="all" spc="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hu-HU" sz="2700" cap="all" spc="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példája</a:t>
            </a:r>
            <a:r>
              <a:rPr lang="en-US" altLang="hu-HU" sz="2700" cap="all" spc="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</a:t>
            </a:r>
          </a:p>
        </p:txBody>
      </p:sp>
      <p:pic>
        <p:nvPicPr>
          <p:cNvPr id="55298" name="Picture 4">
            <a:extLst>
              <a:ext uri="{FF2B5EF4-FFF2-40B4-BE49-F238E27FC236}">
                <a16:creationId xmlns:a16="http://schemas.microsoft.com/office/drawing/2014/main" id="{963C2D07-9565-30AD-B1B5-C575184B11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59" y="2503167"/>
            <a:ext cx="7517443" cy="32300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>
            <a:extLst>
              <a:ext uri="{FF2B5EF4-FFF2-40B4-BE49-F238E27FC236}">
                <a16:creationId xmlns:a16="http://schemas.microsoft.com/office/drawing/2014/main" id="{A17EB815-6112-C811-89D9-746FDFFC3DB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68312" y="381000"/>
            <a:ext cx="3959672" cy="628836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altLang="hu-HU" sz="2000" dirty="0"/>
              <a:t>	A legegyszerűbb kliens-szerver architektúra a kétrétegű, ahol az alkalmazás és több kliensből épül fel:</a:t>
            </a:r>
          </a:p>
          <a:p>
            <a:pPr lvl="1" eaLnBrk="1" hangingPunct="1">
              <a:lnSpc>
                <a:spcPct val="80000"/>
              </a:lnSpc>
            </a:pPr>
            <a:r>
              <a:rPr lang="hu-HU" altLang="hu-HU" sz="1800" b="1" dirty="0"/>
              <a:t>vékony kliens modell</a:t>
            </a:r>
            <a:r>
              <a:rPr lang="hu-HU" altLang="hu-HU" sz="1800" dirty="0"/>
              <a:t>: ebben a modellben minden alkalmazás feldolgozó és adatkezelő művelet a szerveren megy végbe. A kliens csupán a megjelenítésért felelős. (HTTP)</a:t>
            </a:r>
          </a:p>
          <a:p>
            <a:pPr lvl="2" eaLnBrk="1" hangingPunct="1">
              <a:lnSpc>
                <a:spcPct val="80000"/>
              </a:lnSpc>
            </a:pPr>
            <a:r>
              <a:rPr lang="hu-HU" altLang="hu-HU" sz="1600" dirty="0"/>
              <a:t>hátránya a hálózat nagyobb terhelése, és a kihasználatlan kliens. (ellenpélda: </a:t>
            </a:r>
            <a:r>
              <a:rPr lang="hu-HU" altLang="hu-HU" sz="1600" dirty="0" err="1"/>
              <a:t>client-side</a:t>
            </a:r>
            <a:r>
              <a:rPr lang="hu-HU" altLang="hu-HU" sz="1600" dirty="0"/>
              <a:t> </a:t>
            </a:r>
            <a:r>
              <a:rPr lang="hu-HU" altLang="hu-HU" sz="1600" dirty="0" err="1"/>
              <a:t>caching</a:t>
            </a:r>
            <a:r>
              <a:rPr lang="hu-HU" altLang="hu-HU" sz="1600" dirty="0"/>
              <a:t>) </a:t>
            </a:r>
            <a:br>
              <a:rPr lang="hu-HU" altLang="hu-HU" sz="1600" dirty="0"/>
            </a:br>
            <a:endParaRPr lang="hu-HU" altLang="hu-HU" sz="1600" dirty="0"/>
          </a:p>
          <a:p>
            <a:pPr lvl="1" eaLnBrk="1" hangingPunct="1">
              <a:lnSpc>
                <a:spcPct val="80000"/>
              </a:lnSpc>
            </a:pPr>
            <a:r>
              <a:rPr lang="hu-HU" altLang="hu-HU" sz="1800" b="1" dirty="0"/>
              <a:t>vastag kliens modell</a:t>
            </a:r>
            <a:r>
              <a:rPr lang="hu-HU" altLang="hu-HU" sz="1800" dirty="0"/>
              <a:t>: a szerver csak az adatkezeléssel törődik, az alkalmazás logikát és a felhasználóval történő kapcsolattartást a kliensen futó szoftver valósítja meg. (C++ alkalmazás)</a:t>
            </a:r>
          </a:p>
          <a:p>
            <a:pPr lvl="2" eaLnBrk="1" hangingPunct="1">
              <a:lnSpc>
                <a:spcPct val="80000"/>
              </a:lnSpc>
            </a:pPr>
            <a:r>
              <a:rPr lang="hu-HU" altLang="hu-HU" sz="1600" dirty="0"/>
              <a:t>példa: ATM rendszerek</a:t>
            </a:r>
            <a:br>
              <a:rPr lang="hu-HU" altLang="hu-HU" sz="1600" dirty="0"/>
            </a:br>
            <a:br>
              <a:rPr lang="hu-HU" altLang="hu-HU" sz="1600" dirty="0"/>
            </a:br>
            <a:r>
              <a:rPr lang="hu-HU" altLang="hu-HU" sz="1600" dirty="0"/>
              <a:t>hátránya: a kliensek rendszermenedzselése bonyolultabb.</a:t>
            </a:r>
            <a:br>
              <a:rPr lang="hu-HU" altLang="hu-HU" sz="1600" dirty="0"/>
            </a:br>
            <a:endParaRPr lang="en-US" altLang="hu-HU" sz="1600" dirty="0"/>
          </a:p>
        </p:txBody>
      </p:sp>
      <p:pic>
        <p:nvPicPr>
          <p:cNvPr id="57347" name="Picture 4">
            <a:extLst>
              <a:ext uri="{FF2B5EF4-FFF2-40B4-BE49-F238E27FC236}">
                <a16:creationId xmlns:a16="http://schemas.microsoft.com/office/drawing/2014/main" id="{C8FE09B9-9C25-4124-61D3-D559FF74BA13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27984" y="836613"/>
            <a:ext cx="4474716" cy="2376487"/>
          </a:xfrm>
          <a:noFill/>
        </p:spPr>
      </p:pic>
      <p:pic>
        <p:nvPicPr>
          <p:cNvPr id="57348" name="Picture 7">
            <a:extLst>
              <a:ext uri="{FF2B5EF4-FFF2-40B4-BE49-F238E27FC236}">
                <a16:creationId xmlns:a16="http://schemas.microsoft.com/office/drawing/2014/main" id="{31156205-E269-C89B-58A1-07EAA3E9065D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27984" y="3943350"/>
            <a:ext cx="4247704" cy="2533650"/>
          </a:xfrm>
          <a:noFill/>
        </p:spPr>
      </p:pic>
      <p:cxnSp>
        <p:nvCxnSpPr>
          <p:cNvPr id="3" name="Egyenes összekötő 2">
            <a:extLst>
              <a:ext uri="{FF2B5EF4-FFF2-40B4-BE49-F238E27FC236}">
                <a16:creationId xmlns:a16="http://schemas.microsoft.com/office/drawing/2014/main" id="{6FAC1A7C-BFA4-6C50-24BD-488D999076BA}"/>
              </a:ext>
            </a:extLst>
          </p:cNvPr>
          <p:cNvCxnSpPr/>
          <p:nvPr/>
        </p:nvCxnSpPr>
        <p:spPr>
          <a:xfrm>
            <a:off x="4427984" y="260648"/>
            <a:ext cx="0" cy="6408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>
            <a:extLst>
              <a:ext uri="{FF2B5EF4-FFF2-40B4-BE49-F238E27FC236}">
                <a16:creationId xmlns:a16="http://schemas.microsoft.com/office/drawing/2014/main" id="{5823F3E9-539D-9B3A-F150-ABD3C5DBD6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584" y="260350"/>
            <a:ext cx="7859216" cy="17287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altLang="hu-HU" sz="2400" dirty="0"/>
              <a:t>A </a:t>
            </a:r>
            <a:r>
              <a:rPr lang="hu-HU" altLang="hu-HU" sz="2400" dirty="0" err="1"/>
              <a:t>kilens</a:t>
            </a:r>
            <a:r>
              <a:rPr lang="hu-HU" altLang="hu-HU" sz="2400" dirty="0"/>
              <a:t>-szerver rendszerek tervezésének az éppen fejlesztett alkalmazás logikai szerkezetét kell tükröznie.</a:t>
            </a:r>
          </a:p>
          <a:p>
            <a:pPr eaLnBrk="1" hangingPunct="1">
              <a:lnSpc>
                <a:spcPct val="90000"/>
              </a:lnSpc>
            </a:pPr>
            <a:r>
              <a:rPr lang="hu-HU" altLang="hu-HU" sz="2400" b="1" dirty="0"/>
              <a:t>Három rétegű modell</a:t>
            </a:r>
            <a:r>
              <a:rPr lang="hu-HU" altLang="hu-HU" sz="2400" dirty="0"/>
              <a:t> kliens-szerver alkalmazásokhoz: (logikai modell)</a:t>
            </a:r>
            <a:endParaRPr lang="en-US" altLang="hu-HU" sz="2400" dirty="0"/>
          </a:p>
        </p:txBody>
      </p:sp>
      <p:sp>
        <p:nvSpPr>
          <p:cNvPr id="56323" name="Rectangle 4">
            <a:extLst>
              <a:ext uri="{FF2B5EF4-FFF2-40B4-BE49-F238E27FC236}">
                <a16:creationId xmlns:a16="http://schemas.microsoft.com/office/drawing/2014/main" id="{6D668F61-C6B6-6B73-B7D6-41AC755E4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2205038"/>
            <a:ext cx="2951162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Megjelenítési réteg</a:t>
            </a:r>
            <a:endParaRPr lang="en-US" altLang="hu-HU" sz="1800"/>
          </a:p>
        </p:txBody>
      </p:sp>
      <p:sp>
        <p:nvSpPr>
          <p:cNvPr id="56324" name="Rectangle 5">
            <a:extLst>
              <a:ext uri="{FF2B5EF4-FFF2-40B4-BE49-F238E27FC236}">
                <a16:creationId xmlns:a16="http://schemas.microsoft.com/office/drawing/2014/main" id="{39293AFB-1393-E3F5-053E-77F1D8914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3644900"/>
            <a:ext cx="2951163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Üzleti logikai réteg</a:t>
            </a:r>
            <a:endParaRPr lang="en-US" altLang="hu-HU" sz="1800"/>
          </a:p>
        </p:txBody>
      </p:sp>
      <p:sp>
        <p:nvSpPr>
          <p:cNvPr id="56325" name="Rectangle 6">
            <a:extLst>
              <a:ext uri="{FF2B5EF4-FFF2-40B4-BE49-F238E27FC236}">
                <a16:creationId xmlns:a16="http://schemas.microsoft.com/office/drawing/2014/main" id="{DE45D0A3-2367-5B45-3497-317467AEF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5084763"/>
            <a:ext cx="2951163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Adatkezelő réteg</a:t>
            </a:r>
            <a:endParaRPr lang="en-US" altLang="hu-HU" sz="1800"/>
          </a:p>
        </p:txBody>
      </p:sp>
      <p:sp>
        <p:nvSpPr>
          <p:cNvPr id="56326" name="AutoShape 7">
            <a:extLst>
              <a:ext uri="{FF2B5EF4-FFF2-40B4-BE49-F238E27FC236}">
                <a16:creationId xmlns:a16="http://schemas.microsoft.com/office/drawing/2014/main" id="{7D767D38-3656-BBCC-0BC7-6C03AAC2F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2924175"/>
            <a:ext cx="288925" cy="719138"/>
          </a:xfrm>
          <a:prstGeom prst="upDownArrow">
            <a:avLst>
              <a:gd name="adj1" fmla="val 50000"/>
              <a:gd name="adj2" fmla="val 4978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/>
          </a:p>
        </p:txBody>
      </p:sp>
      <p:sp>
        <p:nvSpPr>
          <p:cNvPr id="56327" name="AutoShape 8">
            <a:extLst>
              <a:ext uri="{FF2B5EF4-FFF2-40B4-BE49-F238E27FC236}">
                <a16:creationId xmlns:a16="http://schemas.microsoft.com/office/drawing/2014/main" id="{99977602-668D-0F1C-E671-16C6FF09E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4365625"/>
            <a:ext cx="288925" cy="719138"/>
          </a:xfrm>
          <a:prstGeom prst="upDownArrow">
            <a:avLst>
              <a:gd name="adj1" fmla="val 50000"/>
              <a:gd name="adj2" fmla="val 4978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/>
          </a:p>
        </p:txBody>
      </p:sp>
      <p:sp>
        <p:nvSpPr>
          <p:cNvPr id="56328" name="Text Box 9">
            <a:extLst>
              <a:ext uri="{FF2B5EF4-FFF2-40B4-BE49-F238E27FC236}">
                <a16:creationId xmlns:a16="http://schemas.microsoft.com/office/drawing/2014/main" id="{EFBA9427-B150-9CE8-DFA5-2E661F26B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2205038"/>
            <a:ext cx="24479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1800"/>
              <a:t>pl. Mozilla kliens, HTML lap</a:t>
            </a:r>
            <a:endParaRPr lang="en-US" altLang="hu-HU" sz="1800"/>
          </a:p>
        </p:txBody>
      </p:sp>
      <p:sp>
        <p:nvSpPr>
          <p:cNvPr id="56329" name="Text Box 10">
            <a:extLst>
              <a:ext uri="{FF2B5EF4-FFF2-40B4-BE49-F238E27FC236}">
                <a16:creationId xmlns:a16="http://schemas.microsoft.com/office/drawing/2014/main" id="{98CC36DA-B92E-2294-0BE7-1EA824036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4888" y="3644900"/>
            <a:ext cx="244792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1800"/>
              <a:t>pl. hitelnyújtás, számítások, bankkártya-műveletek</a:t>
            </a:r>
            <a:endParaRPr lang="en-US" altLang="hu-HU" sz="1800"/>
          </a:p>
        </p:txBody>
      </p:sp>
      <p:sp>
        <p:nvSpPr>
          <p:cNvPr id="56330" name="Text Box 11">
            <a:extLst>
              <a:ext uri="{FF2B5EF4-FFF2-40B4-BE49-F238E27FC236}">
                <a16:creationId xmlns:a16="http://schemas.microsoft.com/office/drawing/2014/main" id="{4CB63826-68E7-0A84-573B-6DEA15EF8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4888" y="5084763"/>
            <a:ext cx="24479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1800"/>
              <a:t>pl. adatbáziskezelő, tranzakciók kezelése</a:t>
            </a:r>
            <a:endParaRPr lang="en-US" altLang="hu-HU" sz="1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7" name="Freeform 6">
            <a:extLst>
              <a:ext uri="{FF2B5EF4-FFF2-40B4-BE49-F238E27FC236}">
                <a16:creationId xmlns:a16="http://schemas.microsoft.com/office/drawing/2014/main" id="{841EFD0D-0D37-447B-B1EA-4F7197E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58379" name="Rectangle 58378">
            <a:extLst>
              <a:ext uri="{FF2B5EF4-FFF2-40B4-BE49-F238E27FC236}">
                <a16:creationId xmlns:a16="http://schemas.microsoft.com/office/drawing/2014/main" id="{5A6DFF24-307B-44B0-93F0-893676F14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 useBgFill="1">
        <p:nvSpPr>
          <p:cNvPr id="58381" name="Rectangle 58380">
            <a:extLst>
              <a:ext uri="{FF2B5EF4-FFF2-40B4-BE49-F238E27FC236}">
                <a16:creationId xmlns:a16="http://schemas.microsoft.com/office/drawing/2014/main" id="{A2805736-925B-4E6B-9FAB-73BA23E1E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8372" name="Text Box 7">
            <a:extLst>
              <a:ext uri="{FF2B5EF4-FFF2-40B4-BE49-F238E27FC236}">
                <a16:creationId xmlns:a16="http://schemas.microsoft.com/office/drawing/2014/main" id="{E1109017-3F03-0F8C-11BC-51108AABF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897" y="382385"/>
            <a:ext cx="2333752" cy="8997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hu-HU" altLang="hu-HU" sz="1700" cap="all" spc="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Appletek</a:t>
            </a:r>
            <a:r>
              <a:rPr lang="hu-HU" altLang="hu-HU" sz="1700" cap="all" spc="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két rétegű architektúra</a:t>
            </a:r>
            <a:endParaRPr lang="en-US" altLang="hu-HU" sz="1700" cap="all" spc="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8383" name="Rectangle 58382">
            <a:extLst>
              <a:ext uri="{FF2B5EF4-FFF2-40B4-BE49-F238E27FC236}">
                <a16:creationId xmlns:a16="http://schemas.microsoft.com/office/drawing/2014/main" id="{E9EA2B43-8884-423C-B0EB-8949B0462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58370" name="Rectangle 3">
            <a:extLst>
              <a:ext uri="{FF2B5EF4-FFF2-40B4-BE49-F238E27FC236}">
                <a16:creationId xmlns:a16="http://schemas.microsoft.com/office/drawing/2014/main" id="{1CD34D9C-4CED-AD25-A60A-CD285F2DF09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3897" y="1613434"/>
            <a:ext cx="2333751" cy="4594953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100000"/>
              </a:lnSpc>
            </a:pPr>
            <a:r>
              <a:rPr lang="en-US" altLang="hu-HU" sz="1300"/>
              <a:t>A Java és a letölthető appletek megjelenése olyan kliens szerver modell kifejlődését tette lehetővé, amely valahol a vékony és vastag kliens modellek között helyezkedik el. Az alkalmazást futtató appletek Java appletként letölthetőek, így csökkentve a szerver terhelését. (Új módszer a Java webstart amely a Java alkalmazásokat is letölti.)</a:t>
            </a:r>
          </a:p>
          <a:p>
            <a:pPr defTabSz="914400">
              <a:lnSpc>
                <a:spcPct val="100000"/>
              </a:lnSpc>
              <a:buFontTx/>
              <a:buNone/>
            </a:pPr>
            <a:endParaRPr lang="en-US" altLang="hu-HU" sz="1300"/>
          </a:p>
          <a:p>
            <a:pPr defTabSz="914400">
              <a:lnSpc>
                <a:spcPct val="100000"/>
              </a:lnSpc>
            </a:pPr>
            <a:r>
              <a:rPr lang="en-US" altLang="hu-HU" sz="1300"/>
              <a:t>A kétrétegű kliens modell alapvető problémája hogy az alkalmazások három logikai rétegét két folyamatra képezik le. (ezzel a rugalmasság, és a skálázhatóság csökken.) </a:t>
            </a:r>
          </a:p>
        </p:txBody>
      </p:sp>
      <p:sp>
        <p:nvSpPr>
          <p:cNvPr id="58385" name="Rectangle 58384">
            <a:extLst>
              <a:ext uri="{FF2B5EF4-FFF2-40B4-BE49-F238E27FC236}">
                <a16:creationId xmlns:a16="http://schemas.microsoft.com/office/drawing/2014/main" id="{F884A938-C405-4F09-AA12-590BEE1DE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8950" y="643467"/>
            <a:ext cx="5543550" cy="5564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8371" name="Picture 4">
            <a:extLst>
              <a:ext uri="{FF2B5EF4-FFF2-40B4-BE49-F238E27FC236}">
                <a16:creationId xmlns:a16="http://schemas.microsoft.com/office/drawing/2014/main" id="{12FCF131-4150-7E28-A2F3-5E2C6E09A69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811" y="2973022"/>
            <a:ext cx="4556088" cy="9058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01" name="Freeform 6">
            <a:extLst>
              <a:ext uri="{FF2B5EF4-FFF2-40B4-BE49-F238E27FC236}">
                <a16:creationId xmlns:a16="http://schemas.microsoft.com/office/drawing/2014/main" id="{841EFD0D-0D37-447B-B1EA-4F7197E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59403" name="Rectangle 59402">
            <a:extLst>
              <a:ext uri="{FF2B5EF4-FFF2-40B4-BE49-F238E27FC236}">
                <a16:creationId xmlns:a16="http://schemas.microsoft.com/office/drawing/2014/main" id="{5A6DFF24-307B-44B0-93F0-893676F14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 useBgFill="1">
        <p:nvSpPr>
          <p:cNvPr id="59405" name="Rectangle 59404">
            <a:extLst>
              <a:ext uri="{FF2B5EF4-FFF2-40B4-BE49-F238E27FC236}">
                <a16:creationId xmlns:a16="http://schemas.microsoft.com/office/drawing/2014/main" id="{A2805736-925B-4E6B-9FAB-73BA23E1E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395" name="Text Box 6">
            <a:extLst>
              <a:ext uri="{FF2B5EF4-FFF2-40B4-BE49-F238E27FC236}">
                <a16:creationId xmlns:a16="http://schemas.microsoft.com/office/drawing/2014/main" id="{D36DAA4A-FA8B-D677-BA85-1AEC1191FD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897" y="382385"/>
            <a:ext cx="2333752" cy="8997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hu-HU" sz="1400" b="1" cap="all" spc="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Három rétegű banki alkalmazás osztott architektúrája</a:t>
            </a:r>
          </a:p>
        </p:txBody>
      </p:sp>
      <p:sp>
        <p:nvSpPr>
          <p:cNvPr id="59407" name="Rectangle 59406">
            <a:extLst>
              <a:ext uri="{FF2B5EF4-FFF2-40B4-BE49-F238E27FC236}">
                <a16:creationId xmlns:a16="http://schemas.microsoft.com/office/drawing/2014/main" id="{E9EA2B43-8884-423C-B0EB-8949B0462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59396" name="Text Box 7">
            <a:extLst>
              <a:ext uri="{FF2B5EF4-FFF2-40B4-BE49-F238E27FC236}">
                <a16:creationId xmlns:a16="http://schemas.microsoft.com/office/drawing/2014/main" id="{17EF2322-707A-7F9A-D5EB-33DA93D0C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897" y="1613434"/>
            <a:ext cx="2333751" cy="459495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228600" defTabSz="914400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Tx/>
              <a:buNone/>
            </a:pP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háromrétegű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architektúra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lehetővé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teszi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webszerver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és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az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adatbázisszerver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közötti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információáramlás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optimálását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Ez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rendszer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skálázható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mert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az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ügyfelek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számának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növelésével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együtt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könnyen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bővíthető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új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webszerverek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hozzáadásával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</p:txBody>
      </p:sp>
      <p:sp>
        <p:nvSpPr>
          <p:cNvPr id="59409" name="Rectangle 59408">
            <a:extLst>
              <a:ext uri="{FF2B5EF4-FFF2-40B4-BE49-F238E27FC236}">
                <a16:creationId xmlns:a16="http://schemas.microsoft.com/office/drawing/2014/main" id="{F884A938-C405-4F09-AA12-590BEE1DE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8950" y="643467"/>
            <a:ext cx="5543550" cy="5564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9394" name="Picture 4">
            <a:extLst>
              <a:ext uri="{FF2B5EF4-FFF2-40B4-BE49-F238E27FC236}">
                <a16:creationId xmlns:a16="http://schemas.microsoft.com/office/drawing/2014/main" id="{7E15E7E0-FFE0-EFC6-1BC9-4F21AF6411F8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811" y="2424662"/>
            <a:ext cx="4556088" cy="2002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25DF6BBE-352F-B0F3-33BC-5C2C5F8A10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9590" y="116632"/>
            <a:ext cx="8065022" cy="57606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hu-HU" altLang="hu-HU" sz="2800" dirty="0"/>
              <a:t>Kliens szerver architektúrák alkalmazási területei</a:t>
            </a:r>
            <a:r>
              <a:rPr lang="hu-HU" altLang="hu-HU" sz="4000" dirty="0"/>
              <a:t> </a:t>
            </a:r>
            <a:endParaRPr lang="en-US" altLang="hu-HU" sz="4000" dirty="0"/>
          </a:p>
        </p:txBody>
      </p:sp>
      <p:graphicFrame>
        <p:nvGraphicFramePr>
          <p:cNvPr id="99404" name="Group 76">
            <a:extLst>
              <a:ext uri="{FF2B5EF4-FFF2-40B4-BE49-F238E27FC236}">
                <a16:creationId xmlns:a16="http://schemas.microsoft.com/office/drawing/2014/main" id="{ACF3A344-E103-F63B-8404-474CB103003B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249626984"/>
              </p:ext>
            </p:extLst>
          </p:nvPr>
        </p:nvGraphicFramePr>
        <p:xfrm>
          <a:off x="899591" y="1078810"/>
          <a:ext cx="8065022" cy="5535498"/>
        </p:xfrm>
        <a:graphic>
          <a:graphicData uri="http://schemas.openxmlformats.org/drawingml/2006/table">
            <a:tbl>
              <a:tblPr/>
              <a:tblGrid>
                <a:gridCol w="40325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5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5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Architektúra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Alkalmazások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247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Vékony kliens elven működő kétrétegű kliens-szerver architektúra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Ősrendszerek alkalmazásai, ahol az alkalmazás feldolgozás és az adatkezelés szétválasztása nem célravezető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4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Számítás-intenzív alkalmazások kevés adatkezeléssel, pl. fordítóprogramok 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2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Adatintenzív alkalmazások (böngészés, lekérdezés) kevés alkalmazásfeldolgozással vagy anélkül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205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Vastag kliens elvén működő kétrétegű kliens-szerver architektúra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Számításintenzív alkalmazások adatkezeléssel.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22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Stabil végfelhasználói funkciókkal és jól megalapozott rendszerkezeléssel rendelkező alkalmazások.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4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Olyan alkalmazások amelyek kliensoldali része adott termék. (pl MS Excel)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499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Három rétegű kliens-szerver architektúra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Kliensek százaival, ezreivel rendelkező széleskörű alkalmazások 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4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Mind az adatok, mind pedig az alkalmazások változékonyak.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44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Különböző forrásokból származó adatok integritását végző alkalmazások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8" name="Freeform 6">
            <a:extLst>
              <a:ext uri="{FF2B5EF4-FFF2-40B4-BE49-F238E27FC236}">
                <a16:creationId xmlns:a16="http://schemas.microsoft.com/office/drawing/2014/main" id="{1DF61F47-37EC-408A-BDC8-E491FB5E5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61450" name="Rectangle 61449">
            <a:extLst>
              <a:ext uri="{FF2B5EF4-FFF2-40B4-BE49-F238E27FC236}">
                <a16:creationId xmlns:a16="http://schemas.microsoft.com/office/drawing/2014/main" id="{68157995-9098-42A2-8E36-8BA9015D7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 useBgFill="1">
        <p:nvSpPr>
          <p:cNvPr id="61452" name="Rectangle 61451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42" name="Title 1">
            <a:extLst>
              <a:ext uri="{FF2B5EF4-FFF2-40B4-BE49-F238E27FC236}">
                <a16:creationId xmlns:a16="http://schemas.microsoft.com/office/drawing/2014/main" id="{98B03B7C-C2FD-37E8-5BFA-D9B8AB0A83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814367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altLang="hu-HU" sz="3800" spc="200" dirty="0"/>
              <a:t>P2P </a:t>
            </a:r>
            <a:r>
              <a:rPr lang="en-US" altLang="hu-HU" sz="3800" spc="200" dirty="0" err="1"/>
              <a:t>hálózatok</a:t>
            </a:r>
            <a:endParaRPr lang="en-US" altLang="hu-HU" sz="3800" spc="200" dirty="0"/>
          </a:p>
        </p:txBody>
      </p:sp>
      <p:sp>
        <p:nvSpPr>
          <p:cNvPr id="61454" name="Freeform: Shape 61453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61456" name="Rectangle 61455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61443" name="TextBox 3">
            <a:extLst>
              <a:ext uri="{FF2B5EF4-FFF2-40B4-BE49-F238E27FC236}">
                <a16:creationId xmlns:a16="http://schemas.microsoft.com/office/drawing/2014/main" id="{3ADC1672-BB54-F26B-9D98-37816F99A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1700" y="1340768"/>
            <a:ext cx="6400800" cy="52565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 fontScale="92500" lnSpcReduction="10000"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None/>
            </a:pP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Lényege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hogy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egyenrangú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kliensek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közvetlenűl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kommunikálnak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egymással,kitüntetett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csomópontok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közbeiktatása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nélkül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Legfontosabb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előnye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skálázhatóság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és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nagyobb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hibatűrés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Hátránya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nehezebb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adminisztráció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None/>
            </a:pPr>
            <a:endParaRPr lang="en-US" altLang="hu-HU" sz="16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None/>
            </a:pP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Kialakulásának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feltétele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16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nagyobb</a:t>
            </a:r>
            <a:r>
              <a:rPr lang="en-US" altLang="hu-HU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sávszélesség</a:t>
            </a:r>
            <a:r>
              <a:rPr lang="en-US" altLang="hu-HU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és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16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gyors</a:t>
            </a:r>
            <a:r>
              <a:rPr lang="en-US" altLang="hu-HU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tömöritó</a:t>
            </a:r>
            <a:r>
              <a:rPr lang="en-US" altLang="hu-HU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algoritmusok</a:t>
            </a:r>
            <a:r>
              <a:rPr lang="en-US" altLang="hu-HU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 </a:t>
            </a:r>
            <a:r>
              <a:rPr lang="en-US" altLang="hu-HU" sz="16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hardverek</a:t>
            </a:r>
            <a:r>
              <a:rPr lang="en-US" altLang="hu-HU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fejlődésével</a:t>
            </a:r>
            <a:r>
              <a:rPr lang="en-US" altLang="hu-HU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egyetemben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None/>
            </a:pPr>
            <a:endParaRPr lang="en-US" altLang="hu-HU" sz="16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None/>
            </a:pPr>
            <a:r>
              <a:rPr lang="en-US" altLang="hu-H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Napster</a:t>
            </a: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None/>
            </a:pP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Első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fájlcserélő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ami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még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hibrid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elven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működött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None/>
            </a:pP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	-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központi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szerverek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kapcsolják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össze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fájl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kéréseket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a 	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felajánlásokkal</a:t>
            </a:r>
            <a:endParaRPr lang="en-US" altLang="hu-HU" sz="16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None/>
            </a:pP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	-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maga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fájl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csere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viszont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kliensek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között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történik</a:t>
            </a:r>
            <a:endParaRPr lang="en-US" altLang="hu-HU" sz="16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None/>
            </a:pP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rendszer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ellen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sok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szerői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jogi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per indult,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ami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végül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szolgáltatás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bezárását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eredményezte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None/>
            </a:pPr>
            <a:endParaRPr lang="en-US" altLang="hu-HU" sz="16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None/>
            </a:pPr>
            <a:r>
              <a:rPr lang="en-US" altLang="hu-HU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Alkalmazási</a:t>
            </a:r>
            <a:r>
              <a:rPr lang="en-US" altLang="hu-H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területek</a:t>
            </a:r>
            <a:endParaRPr lang="en-US" altLang="hu-HU" sz="16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None/>
            </a:pP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	-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nagyméretű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fájlok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cseréje</a:t>
            </a:r>
            <a:endParaRPr lang="en-US" altLang="hu-HU" sz="16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None/>
            </a:pP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	- </a:t>
            </a:r>
            <a:r>
              <a:rPr lang="en-US" altLang="hu-HU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telefonalkalmazások</a:t>
            </a:r>
            <a:r>
              <a:rPr lang="en-US" altLang="hu-H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(pl. skype)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Box 4">
            <a:extLst>
              <a:ext uri="{FF2B5EF4-FFF2-40B4-BE49-F238E27FC236}">
                <a16:creationId xmlns:a16="http://schemas.microsoft.com/office/drawing/2014/main" id="{726CA58A-B13A-8481-9761-465EF58D8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357188"/>
            <a:ext cx="7814072" cy="6463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 b="1" dirty="0" err="1"/>
              <a:t>BitTorrent</a:t>
            </a:r>
            <a:endParaRPr lang="hu-HU" altLang="hu-HU" sz="1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 dirty="0"/>
          </a:p>
          <a:p>
            <a:pPr eaLnBrk="1" hangingPunct="1">
              <a:spcBef>
                <a:spcPct val="0"/>
              </a:spcBef>
            </a:pPr>
            <a:r>
              <a:rPr lang="hu-HU" altLang="hu-HU" sz="1800" dirty="0"/>
              <a:t>Kifejlesztése </a:t>
            </a:r>
            <a:r>
              <a:rPr lang="hu-HU" altLang="hu-HU" sz="1800" dirty="0" err="1"/>
              <a:t>Bram</a:t>
            </a:r>
            <a:r>
              <a:rPr lang="hu-HU" altLang="hu-HU" sz="1800" dirty="0"/>
              <a:t> Cohen nevéhez fűződik. (</a:t>
            </a:r>
            <a:r>
              <a:rPr lang="hu-HU" altLang="hu-HU" sz="1800" dirty="0" err="1"/>
              <a:t>BitTorrent</a:t>
            </a:r>
            <a:r>
              <a:rPr lang="hu-HU" altLang="hu-HU" sz="1800" dirty="0"/>
              <a:t> Open </a:t>
            </a:r>
            <a:r>
              <a:rPr lang="hu-HU" altLang="hu-HU" sz="1800" dirty="0" err="1"/>
              <a:t>Source</a:t>
            </a:r>
            <a:r>
              <a:rPr lang="hu-HU" altLang="hu-HU" sz="1800" dirty="0"/>
              <a:t> </a:t>
            </a:r>
            <a:r>
              <a:rPr lang="hu-HU" altLang="hu-HU" sz="1800" dirty="0" err="1"/>
              <a:t>License</a:t>
            </a:r>
            <a:r>
              <a:rPr lang="hu-HU" altLang="hu-HU" sz="1800" dirty="0"/>
              <a:t> alatt adta ki)</a:t>
            </a:r>
          </a:p>
          <a:p>
            <a:pPr eaLnBrk="1" hangingPunct="1">
              <a:spcBef>
                <a:spcPct val="0"/>
              </a:spcBef>
            </a:pPr>
            <a:r>
              <a:rPr lang="hu-HU" altLang="hu-HU" sz="1800" dirty="0"/>
              <a:t>A kliensek a fájlokat darabokban töltik le illetve adják közre</a:t>
            </a:r>
          </a:p>
          <a:p>
            <a:pPr eaLnBrk="1" hangingPunct="1">
              <a:spcBef>
                <a:spcPct val="0"/>
              </a:spcBef>
            </a:pPr>
            <a:r>
              <a:rPr lang="hu-HU" altLang="hu-HU" sz="1800" dirty="0"/>
              <a:t>A csomópontok megkeresik a hiányzó részekhez a leggyorsabb kapcsolatot</a:t>
            </a:r>
          </a:p>
          <a:p>
            <a:pPr eaLnBrk="1" hangingPunct="1">
              <a:spcBef>
                <a:spcPct val="0"/>
              </a:spcBef>
            </a:pPr>
            <a:r>
              <a:rPr lang="hu-HU" altLang="hu-HU" sz="1800" dirty="0"/>
              <a:t>A már letöltött darabok más kliensek számára elérhetővé válnak</a:t>
            </a:r>
          </a:p>
          <a:p>
            <a:pPr eaLnBrk="1" hangingPunct="1">
              <a:spcBef>
                <a:spcPct val="0"/>
              </a:spcBef>
            </a:pPr>
            <a:r>
              <a:rPr lang="hu-HU" altLang="hu-HU" sz="1800" dirty="0"/>
              <a:t>Nagyméretű fájlok megosztásához ideális, mivel a hagyományos </a:t>
            </a:r>
            <a:r>
              <a:rPr lang="hu-HU" altLang="hu-HU" sz="1800" dirty="0" err="1"/>
              <a:t>letöltésekkor</a:t>
            </a:r>
            <a:r>
              <a:rPr lang="hu-HU" altLang="hu-HU" sz="1800" dirty="0"/>
              <a:t> a szűk keresztmetszet a szerver sávszélessége</a:t>
            </a:r>
          </a:p>
          <a:p>
            <a:pPr eaLnBrk="1" hangingPunct="1">
              <a:spcBef>
                <a:spcPct val="0"/>
              </a:spcBef>
            </a:pPr>
            <a:r>
              <a:rPr lang="hu-HU" altLang="hu-HU" sz="1800" dirty="0"/>
              <a:t>A megszakadt letöltések könnyen folytathatóak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 b="1" dirty="0"/>
              <a:t>A megosztás </a:t>
            </a:r>
            <a:r>
              <a:rPr lang="hu-HU" altLang="hu-HU" sz="1800" b="1" dirty="0" err="1"/>
              <a:t>folymata</a:t>
            </a:r>
            <a:endParaRPr lang="hu-HU" altLang="hu-HU" sz="1800" b="1" dirty="0"/>
          </a:p>
          <a:p>
            <a:pPr eaLnBrk="1" hangingPunct="1">
              <a:spcBef>
                <a:spcPct val="0"/>
              </a:spcBef>
            </a:pPr>
            <a:r>
              <a:rPr lang="hu-HU" altLang="hu-HU" sz="1800" dirty="0"/>
              <a:t>Létre kell hozni egy torrent fájlt, amelynek tartalma: a letöltendő fájlok neve és az egyes darabok ellenőrző összegei.</a:t>
            </a:r>
          </a:p>
          <a:p>
            <a:pPr eaLnBrk="1" hangingPunct="1">
              <a:spcBef>
                <a:spcPct val="0"/>
              </a:spcBef>
            </a:pPr>
            <a:r>
              <a:rPr lang="hu-HU" altLang="hu-HU" sz="1800" dirty="0"/>
              <a:t>A </a:t>
            </a:r>
            <a:r>
              <a:rPr lang="hu-HU" altLang="hu-HU" sz="1800" dirty="0" err="1"/>
              <a:t>tracker</a:t>
            </a:r>
            <a:r>
              <a:rPr lang="hu-HU" altLang="hu-HU" sz="1800" dirty="0"/>
              <a:t> szerver </a:t>
            </a:r>
            <a:r>
              <a:rPr lang="hu-HU" altLang="hu-HU" sz="1800" dirty="0" err="1"/>
              <a:t>cime</a:t>
            </a:r>
            <a:endParaRPr lang="hu-HU" altLang="hu-HU" sz="1800" dirty="0"/>
          </a:p>
          <a:p>
            <a:pPr eaLnBrk="1" hangingPunct="1">
              <a:spcBef>
                <a:spcPct val="0"/>
              </a:spcBef>
            </a:pPr>
            <a:endParaRPr lang="hu-HU" altLang="hu-HU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 b="1" dirty="0"/>
              <a:t>Fogalmak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 b="1" dirty="0" err="1"/>
              <a:t>Availability</a:t>
            </a:r>
            <a:r>
              <a:rPr lang="hu-HU" altLang="hu-HU" sz="1800" b="1" dirty="0"/>
              <a:t>: </a:t>
            </a:r>
            <a:r>
              <a:rPr lang="hu-HU" altLang="hu-HU" sz="1800" dirty="0"/>
              <a:t>a torrent teljes másolatainak a száma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 b="1" dirty="0"/>
              <a:t>Peer: </a:t>
            </a:r>
            <a:r>
              <a:rPr lang="hu-HU" altLang="hu-HU" sz="1800" dirty="0"/>
              <a:t>csomópont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 b="1" dirty="0" err="1"/>
              <a:t>Seed</a:t>
            </a:r>
            <a:r>
              <a:rPr lang="hu-HU" altLang="hu-HU" sz="1800" b="1" dirty="0"/>
              <a:t>: </a:t>
            </a:r>
            <a:r>
              <a:rPr lang="hu-HU" altLang="hu-HU" sz="1800" dirty="0"/>
              <a:t>mag vagy megosztó. A </a:t>
            </a:r>
            <a:r>
              <a:rPr lang="hu-HU" altLang="hu-HU" sz="1800" dirty="0" err="1"/>
              <a:t>seed</a:t>
            </a:r>
            <a:r>
              <a:rPr lang="hu-HU" altLang="hu-HU" sz="1800" dirty="0"/>
              <a:t> egy olyan </a:t>
            </a:r>
            <a:r>
              <a:rPr lang="hu-HU" altLang="hu-HU" sz="1800" dirty="0" err="1"/>
              <a:t>peer</a:t>
            </a:r>
            <a:r>
              <a:rPr lang="hu-HU" altLang="hu-HU" sz="1800" dirty="0"/>
              <a:t>, amely rendelkezik a fájl minden darabjával. Minél több van belőle annál nagyobb </a:t>
            </a:r>
            <a:r>
              <a:rPr lang="hu-HU" altLang="hu-HU" sz="1800" dirty="0" err="1"/>
              <a:t>valószinűséggel</a:t>
            </a:r>
            <a:r>
              <a:rPr lang="hu-HU" altLang="hu-HU" sz="1800" dirty="0"/>
              <a:t> lehet sikeresen letölteni a megosztott állományt</a:t>
            </a:r>
            <a:endParaRPr lang="en-US" altLang="hu-HU" sz="1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160" name="Rectangle 49159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8BA0CC93-D3D1-6951-8D4C-FE2F48DBA1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IR 3 fő típusa</a:t>
            </a:r>
            <a:endParaRPr lang="en-US" altLang="hu-HU" sz="3800" dirty="0"/>
          </a:p>
        </p:txBody>
      </p:sp>
      <p:sp>
        <p:nvSpPr>
          <p:cNvPr id="49162" name="Freeform: Shape 49161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9164" name="Rectangle 49163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E4F38092-C430-5159-32D7-E246F4C0D4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700" dirty="0"/>
              <a:t>Egyéni rendszerek: nem osztottak munkaállomáson, személyi számítógépen futnak. Pl. szövegszerkesztő, táblázat kezelő, grafikai rendszer stb.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700" dirty="0"/>
              <a:t>Beágyazott rendszerek: egyetlen processzoron, illetve processzoroknak egy összeépített csoportján futnak. Pl. háztartási eszközök vezérlőrendszerei, mobil telefonok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700" dirty="0"/>
              <a:t>Osztott rendszerek: rendszerszoftver hálózatba kötött, együttműködő processzorok lazán integrált csoportján fut. Pl.: ATM, kommunikációs rendszerek.</a:t>
            </a:r>
          </a:p>
          <a:p>
            <a:pPr eaLnBrk="1" hangingPunct="1">
              <a:lnSpc>
                <a:spcPct val="100000"/>
              </a:lnSpc>
            </a:pPr>
            <a:endParaRPr lang="hu-HU" altLang="hu-HU" sz="1700" dirty="0"/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hu-HU" altLang="hu-HU" sz="1700" dirty="0"/>
              <a:t>A határok, a három csoport között valószínűleg a jövőben el fognak mosódni.</a:t>
            </a:r>
            <a:endParaRPr lang="en-US" altLang="hu-HU" sz="1700" dirty="0"/>
          </a:p>
          <a:p>
            <a:pPr eaLnBrk="1" hangingPunct="1">
              <a:lnSpc>
                <a:spcPct val="100000"/>
              </a:lnSpc>
            </a:pPr>
            <a:endParaRPr lang="en-US" altLang="hu-HU" sz="1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3">
            <a:extLst>
              <a:ext uri="{FF2B5EF4-FFF2-40B4-BE49-F238E27FC236}">
                <a16:creationId xmlns:a16="http://schemas.microsoft.com/office/drawing/2014/main" id="{BB0025B1-46AF-407B-A4AD-E0FD62B9C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4" y="357188"/>
            <a:ext cx="8102104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 b="1" dirty="0"/>
              <a:t>Fogalmak (folytatás)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 b="1" dirty="0" err="1"/>
              <a:t>leech</a:t>
            </a:r>
            <a:r>
              <a:rPr lang="hu-HU" altLang="hu-HU" sz="1800" b="1" dirty="0"/>
              <a:t>: </a:t>
            </a:r>
            <a:r>
              <a:rPr lang="hu-HU" altLang="hu-HU" sz="1800" dirty="0"/>
              <a:t>letöltő. Egy olyan </a:t>
            </a:r>
            <a:r>
              <a:rPr lang="hu-HU" altLang="hu-HU" sz="1800" dirty="0" err="1"/>
              <a:t>peer</a:t>
            </a:r>
            <a:r>
              <a:rPr lang="hu-HU" altLang="hu-HU" sz="1800" dirty="0"/>
              <a:t>, aki elhagyja a bolyt a letöltés után. Azaz olyan </a:t>
            </a:r>
            <a:r>
              <a:rPr lang="hu-HU" altLang="hu-HU" sz="1800" dirty="0" err="1"/>
              <a:t>peer</a:t>
            </a:r>
            <a:r>
              <a:rPr lang="hu-HU" altLang="hu-HU" sz="1800" dirty="0"/>
              <a:t> amelynek rossz a feltöltés/letöltés aránya.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 b="1" dirty="0" err="1"/>
              <a:t>swarm</a:t>
            </a:r>
            <a:r>
              <a:rPr lang="hu-HU" altLang="hu-HU" sz="1800" b="1" dirty="0"/>
              <a:t>: </a:t>
            </a:r>
            <a:r>
              <a:rPr lang="hu-HU" altLang="hu-HU" sz="1800" dirty="0"/>
              <a:t>boly. Az összes </a:t>
            </a:r>
            <a:r>
              <a:rPr lang="hu-HU" altLang="hu-HU" sz="1800" dirty="0" err="1"/>
              <a:t>peer</a:t>
            </a:r>
            <a:r>
              <a:rPr lang="hu-HU" altLang="hu-HU" sz="1800" dirty="0"/>
              <a:t>, amely megosztja a torrent-</a:t>
            </a:r>
            <a:r>
              <a:rPr lang="hu-HU" altLang="hu-HU" sz="1800" dirty="0" err="1"/>
              <a:t>et</a:t>
            </a:r>
            <a:r>
              <a:rPr lang="hu-HU" altLang="hu-HU" sz="1800" dirty="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 b="1" dirty="0" err="1"/>
              <a:t>tracker</a:t>
            </a:r>
            <a:r>
              <a:rPr lang="hu-HU" altLang="hu-HU" sz="1800" b="1" dirty="0"/>
              <a:t>: </a:t>
            </a:r>
            <a:r>
              <a:rPr lang="hu-HU" altLang="hu-HU" sz="1800" dirty="0" err="1"/>
              <a:t>nyomonkövető</a:t>
            </a:r>
            <a:r>
              <a:rPr lang="hu-HU" altLang="hu-HU" sz="1800" dirty="0"/>
              <a:t>. </a:t>
            </a:r>
            <a:r>
              <a:rPr lang="hu-HU" altLang="hu-HU" sz="1800" dirty="0" err="1"/>
              <a:t>Dispatcher</a:t>
            </a:r>
            <a:r>
              <a:rPr lang="hu-HU" altLang="hu-HU" sz="1800" dirty="0"/>
              <a:t>, bróker ami </a:t>
            </a:r>
            <a:r>
              <a:rPr lang="hu-HU" altLang="hu-HU" sz="1800" dirty="0" err="1"/>
              <a:t>közvetit</a:t>
            </a:r>
            <a:r>
              <a:rPr lang="hu-HU" altLang="hu-HU" sz="1800" dirty="0"/>
              <a:t> a </a:t>
            </a:r>
            <a:r>
              <a:rPr lang="hu-HU" altLang="hu-HU" sz="1800" dirty="0" err="1"/>
              <a:t>peer</a:t>
            </a:r>
            <a:r>
              <a:rPr lang="hu-HU" altLang="hu-HU" sz="1800" dirty="0"/>
              <a:t>-ek között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 b="1" dirty="0"/>
              <a:t>Ismert kliensek: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 dirty="0"/>
              <a:t>Opera </a:t>
            </a:r>
            <a:r>
              <a:rPr lang="hu-HU" altLang="hu-HU" sz="1800" dirty="0" err="1"/>
              <a:t>beépitett</a:t>
            </a:r>
            <a:r>
              <a:rPr lang="hu-HU" altLang="hu-HU" sz="1800" dirty="0"/>
              <a:t> torrent kliens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 dirty="0" err="1"/>
              <a:t>uTorrent</a:t>
            </a:r>
            <a:endParaRPr lang="hu-HU" altLang="hu-HU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 dirty="0" err="1"/>
              <a:t>Azureus</a:t>
            </a:r>
            <a:endParaRPr lang="hu-HU" altLang="hu-HU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 b="1" dirty="0"/>
              <a:t>DHT </a:t>
            </a:r>
            <a:r>
              <a:rPr lang="hu-HU" altLang="hu-HU" sz="1800" b="1" dirty="0" err="1"/>
              <a:t>protocol</a:t>
            </a:r>
            <a:endParaRPr lang="hu-HU" altLang="hu-HU" sz="1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 dirty="0" err="1"/>
              <a:t>Distributed</a:t>
            </a:r>
            <a:r>
              <a:rPr lang="hu-HU" altLang="hu-HU" sz="1800" dirty="0"/>
              <a:t> </a:t>
            </a:r>
            <a:r>
              <a:rPr lang="hu-HU" altLang="hu-HU" sz="1800" dirty="0" err="1"/>
              <a:t>Hash</a:t>
            </a:r>
            <a:r>
              <a:rPr lang="hu-HU" altLang="hu-HU" sz="1800" dirty="0"/>
              <a:t> </a:t>
            </a:r>
            <a:r>
              <a:rPr lang="hu-HU" altLang="hu-HU" sz="1800" dirty="0" err="1"/>
              <a:t>Table</a:t>
            </a:r>
            <a:r>
              <a:rPr lang="hu-HU" altLang="hu-HU" sz="1800" dirty="0"/>
              <a:t>. A protokoll a </a:t>
            </a:r>
            <a:r>
              <a:rPr lang="hu-HU" altLang="hu-HU" sz="1800" dirty="0" err="1"/>
              <a:t>Kademlia</a:t>
            </a:r>
            <a:r>
              <a:rPr lang="hu-HU" altLang="hu-HU" sz="1800" dirty="0"/>
              <a:t> hálózat alapötletén alapszik. </a:t>
            </a:r>
            <a:r>
              <a:rPr lang="en-US" altLang="hu-HU" sz="1800" dirty="0">
                <a:hlinkClick r:id="rId2"/>
              </a:rPr>
              <a:t>http://www.cs.rice.edu/Conferences/IPTPS02/109.pdf</a:t>
            </a:r>
            <a:br>
              <a:rPr lang="hu-HU" altLang="hu-HU" sz="1800" dirty="0"/>
            </a:br>
            <a:endParaRPr lang="hu-HU" altLang="hu-HU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800" dirty="0"/>
              <a:t>DHT alkalmazásával minden </a:t>
            </a:r>
            <a:r>
              <a:rPr lang="hu-HU" altLang="hu-HU" sz="1800" dirty="0" err="1"/>
              <a:t>peer</a:t>
            </a:r>
            <a:r>
              <a:rPr lang="hu-HU" altLang="hu-HU" sz="1800" dirty="0"/>
              <a:t> egyben </a:t>
            </a:r>
            <a:r>
              <a:rPr lang="hu-HU" altLang="hu-HU" sz="1800" dirty="0" err="1"/>
              <a:t>tracker</a:t>
            </a:r>
            <a:r>
              <a:rPr lang="hu-HU" altLang="hu-HU" sz="1800" dirty="0"/>
              <a:t> is. A DHT </a:t>
            </a:r>
            <a:r>
              <a:rPr lang="hu-HU" altLang="hu-HU" sz="1800" dirty="0" err="1"/>
              <a:t>node-nak</a:t>
            </a:r>
            <a:r>
              <a:rPr lang="hu-HU" altLang="hu-HU" sz="1800" dirty="0"/>
              <a:t> nevezi azokat klienseket amelyek implementálják a megosztáshoz szükséges UDP protokollt. Minden </a:t>
            </a:r>
            <a:r>
              <a:rPr lang="hu-HU" altLang="hu-HU" sz="1800" dirty="0" err="1"/>
              <a:t>node-nak</a:t>
            </a:r>
            <a:r>
              <a:rPr lang="hu-HU" altLang="hu-HU" sz="1800" dirty="0"/>
              <a:t> van egy globális egyedi </a:t>
            </a:r>
            <a:r>
              <a:rPr lang="hu-HU" altLang="hu-HU" sz="1800" dirty="0" err="1"/>
              <a:t>azonositója</a:t>
            </a:r>
            <a:r>
              <a:rPr lang="hu-HU" altLang="hu-HU" sz="1800" dirty="0"/>
              <a:t>, ami egy 160 bit-es szám. Két </a:t>
            </a:r>
            <a:r>
              <a:rPr lang="hu-HU" altLang="hu-HU" sz="1800" dirty="0" err="1"/>
              <a:t>node</a:t>
            </a:r>
            <a:r>
              <a:rPr lang="hu-HU" altLang="hu-HU" sz="1800" dirty="0"/>
              <a:t> közötti távolságot XOR művelettel határozzák meg.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hu-HU" sz="1800" dirty="0"/>
              <a:t>distance(A,B) = A </a:t>
            </a:r>
            <a:r>
              <a:rPr lang="en-US" altLang="hu-HU" sz="1800" dirty="0" err="1"/>
              <a:t>xor</a:t>
            </a:r>
            <a:r>
              <a:rPr lang="en-US" altLang="hu-HU" sz="1800" dirty="0"/>
              <a:t> B</a:t>
            </a:r>
            <a:r>
              <a:rPr lang="hu-HU" altLang="hu-HU" sz="1800" dirty="0"/>
              <a:t>, ahol a kisebb érték jelenti a rövidebb távolságot. Minden </a:t>
            </a:r>
            <a:r>
              <a:rPr lang="hu-HU" altLang="hu-HU" sz="1800" dirty="0" err="1"/>
              <a:t>node</a:t>
            </a:r>
            <a:r>
              <a:rPr lang="hu-HU" altLang="hu-HU" sz="1800" dirty="0"/>
              <a:t> egy </a:t>
            </a:r>
            <a:r>
              <a:rPr lang="hu-HU" altLang="hu-HU" sz="1800" dirty="0" err="1"/>
              <a:t>routing</a:t>
            </a:r>
            <a:r>
              <a:rPr lang="hu-HU" altLang="hu-HU" sz="1800" dirty="0"/>
              <a:t> táblát (útvonal tábla) kezel, ami a közeli </a:t>
            </a:r>
            <a:r>
              <a:rPr lang="hu-HU" altLang="hu-HU" sz="1800" dirty="0" err="1"/>
              <a:t>node</a:t>
            </a:r>
            <a:r>
              <a:rPr lang="hu-HU" altLang="hu-HU" sz="1800" dirty="0"/>
              <a:t>-ok információit tartalmazza.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hu-HU" sz="18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Box 3">
            <a:extLst>
              <a:ext uri="{FF2B5EF4-FFF2-40B4-BE49-F238E27FC236}">
                <a16:creationId xmlns:a16="http://schemas.microsoft.com/office/drawing/2014/main" id="{EFE91501-66E1-3477-D9C0-9712B1E5C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591" y="214313"/>
            <a:ext cx="7887221" cy="5724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600" dirty="0"/>
              <a:t>Mikor egy </a:t>
            </a:r>
            <a:r>
              <a:rPr lang="hu-HU" altLang="hu-HU" sz="1600" dirty="0" err="1"/>
              <a:t>node</a:t>
            </a:r>
            <a:r>
              <a:rPr lang="hu-HU" altLang="hu-HU" sz="1600" dirty="0"/>
              <a:t> egy adott torrent-</a:t>
            </a:r>
            <a:r>
              <a:rPr lang="hu-HU" altLang="hu-HU" sz="1600" dirty="0" err="1"/>
              <a:t>hez</a:t>
            </a:r>
            <a:r>
              <a:rPr lang="hu-HU" altLang="hu-HU" sz="1600" dirty="0"/>
              <a:t> </a:t>
            </a:r>
            <a:r>
              <a:rPr lang="hu-HU" altLang="hu-HU" sz="1600" dirty="0" err="1"/>
              <a:t>peer-eket</a:t>
            </a:r>
            <a:r>
              <a:rPr lang="hu-HU" altLang="hu-HU" sz="1600" dirty="0"/>
              <a:t> keres, akkor a „legközelebbi” </a:t>
            </a:r>
            <a:r>
              <a:rPr lang="hu-HU" altLang="hu-HU" sz="1600" dirty="0" err="1"/>
              <a:t>node</a:t>
            </a:r>
            <a:r>
              <a:rPr lang="hu-HU" altLang="hu-HU" sz="1600" dirty="0"/>
              <a:t>-ok </a:t>
            </a:r>
            <a:r>
              <a:rPr lang="hu-HU" altLang="hu-HU" sz="1600" dirty="0" err="1"/>
              <a:t>routing</a:t>
            </a:r>
            <a:r>
              <a:rPr lang="hu-HU" altLang="hu-HU" sz="1600" dirty="0"/>
              <a:t> táblájában keres információt a megosztó </a:t>
            </a:r>
            <a:r>
              <a:rPr lang="hu-HU" altLang="hu-HU" sz="1600" dirty="0" err="1"/>
              <a:t>peer-ekről</a:t>
            </a:r>
            <a:r>
              <a:rPr lang="hu-HU" altLang="hu-HU" sz="1600" dirty="0"/>
              <a:t>. Ha van találat akkor a kapcsolódási információt kapja vissza, ha nincs akkor lehetséges további </a:t>
            </a:r>
            <a:r>
              <a:rPr lang="hu-HU" altLang="hu-HU" sz="1600" dirty="0" err="1"/>
              <a:t>node-okat</a:t>
            </a:r>
            <a:r>
              <a:rPr lang="hu-HU" altLang="hu-HU" sz="1600" dirty="0"/>
              <a:t> ad vissza.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6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600" dirty="0"/>
              <a:t>Részletes információk itt találhatóak: </a:t>
            </a:r>
            <a:r>
              <a:rPr lang="hu-HU" altLang="hu-HU" sz="1600" dirty="0">
                <a:hlinkClick r:id="rId2"/>
              </a:rPr>
              <a:t>http://bittorrent.org/beps/bep_0005.html</a:t>
            </a:r>
            <a:endParaRPr lang="hu-HU" altLang="hu-HU" sz="16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6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600" b="1" dirty="0"/>
              <a:t>Szerverlefoglalások</a:t>
            </a:r>
            <a:br>
              <a:rPr lang="hu-HU" altLang="hu-HU" sz="1600" dirty="0"/>
            </a:br>
            <a:r>
              <a:rPr lang="hu-HU" altLang="hu-HU" sz="1400" dirty="0"/>
              <a:t>(idézetek forrása</a:t>
            </a:r>
            <a:r>
              <a:rPr lang="hu-HU" altLang="hu-HU" sz="1400" dirty="0">
                <a:sym typeface="Wingdings" panose="05000000000000000000" pitchFamily="2" charset="2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200" dirty="0"/>
              <a:t>http://www.sg.hu/cikkek/56060/breaking_news_tomeges_szerverlefoglalas_magyarorszagon/0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6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400" dirty="0"/>
              <a:t>„A felhasználók felderítése viszont nagyobb falatnak számít. Nincs olyan hatóság, amely képes lenne kriminalizálni egy adott ügyben több tízezer felhasználót, emiatt a megélhetési letöltőknek minden valószínűség szerint nincs félnivalója. A vadászat inkább azok ellen fog folyni, akik gigantikus mennyiségben forgalmaztak ezen az oldalakon, mondhatni a fő célpont a top10 feltöltő.”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1400" dirty="0"/>
              <a:t>„Leginkább kellemetlen helyzetben az van, aki saját munkahelyéről űzte az ipart, hiszen onnan nehezen fogja eltávolítani a nyomokat, nem valószínű, hogy el tudja rejteni magát. Az egyetemisták számára talán könnyebb a helyzet, hiszen péntek délre valószínűleg sok ezer merevlemez kerül majd a biztonság kedvéért a nagymama vidéki spájzába és hirtelen gépek százaira kerülhet szűz, campus licences </a:t>
            </a:r>
            <a:r>
              <a:rPr lang="hu-HU" altLang="hu-HU" sz="1400" dirty="0" err="1"/>
              <a:t>windows</a:t>
            </a:r>
            <a:r>
              <a:rPr lang="hu-HU" altLang="hu-HU" sz="1400" dirty="0"/>
              <a:t>. Az otthoni felhasználók többsége dinamikus IP-címet kap, de ez érdektelen, mivel a szolgáltató - ha akarja - képes azonosítani, hogy adott időben melyik felhasználó használta a címet, de az esetek nagy száma miatt képtelenségnek tűnik a teljes szőnyegbombázás.”</a:t>
            </a:r>
            <a:endParaRPr lang="en-US" altLang="hu-HU" sz="1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4" name="Freeform 6">
            <a:extLst>
              <a:ext uri="{FF2B5EF4-FFF2-40B4-BE49-F238E27FC236}">
                <a16:creationId xmlns:a16="http://schemas.microsoft.com/office/drawing/2014/main" id="{1DF61F47-37EC-408A-BDC8-E491FB5E5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65546" name="Rectangle 65545">
            <a:extLst>
              <a:ext uri="{FF2B5EF4-FFF2-40B4-BE49-F238E27FC236}">
                <a16:creationId xmlns:a16="http://schemas.microsoft.com/office/drawing/2014/main" id="{68157995-9098-42A2-8E36-8BA9015D7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 useBgFill="1">
        <p:nvSpPr>
          <p:cNvPr id="65548" name="Rectangle 65547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538" name="Title 1">
            <a:extLst>
              <a:ext uri="{FF2B5EF4-FFF2-40B4-BE49-F238E27FC236}">
                <a16:creationId xmlns:a16="http://schemas.microsoft.com/office/drawing/2014/main" id="{90B13B3A-949B-3FB5-6AE0-3B4A629472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altLang="hu-HU" sz="3800" spc="200" dirty="0" err="1"/>
              <a:t>Egy</a:t>
            </a:r>
            <a:r>
              <a:rPr lang="en-US" altLang="hu-HU" sz="3800" spc="200" dirty="0"/>
              <a:t> </a:t>
            </a:r>
            <a:r>
              <a:rPr lang="en-US" altLang="hu-HU" sz="3800" spc="200" dirty="0" err="1"/>
              <a:t>biztonságos</a:t>
            </a:r>
            <a:r>
              <a:rPr lang="en-US" altLang="hu-HU" sz="3800" spc="200" dirty="0"/>
              <a:t> </a:t>
            </a:r>
            <a:r>
              <a:rPr lang="en-US" altLang="hu-HU" sz="3800" spc="200" dirty="0" err="1"/>
              <a:t>megoldás</a:t>
            </a:r>
            <a:endParaRPr lang="en-US" altLang="hu-HU" sz="3800" spc="200" dirty="0"/>
          </a:p>
        </p:txBody>
      </p:sp>
      <p:sp>
        <p:nvSpPr>
          <p:cNvPr id="65550" name="Freeform: Shape 65549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65552" name="Rectangle 65551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65539" name="TextBox 3">
            <a:extLst>
              <a:ext uri="{FF2B5EF4-FFF2-40B4-BE49-F238E27FC236}">
                <a16:creationId xmlns:a16="http://schemas.microsoft.com/office/drawing/2014/main" id="{F2CA6B2F-E9CA-5708-1CB4-F92E76CB5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1700" y="2178528"/>
            <a:ext cx="6400800" cy="429708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None/>
            </a:pP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-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Kriptografikus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merevlemez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installálása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: pl. TrueCrypt (open source)</a:t>
            </a: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Char char="-"/>
            </a:pP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Legalább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24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karakteres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kód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használata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logikai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lemez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létrehozásakor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 A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logikai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lemez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egy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kódolt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fileként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jelenik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meg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az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operációs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rendszerben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Char char="-"/>
            </a:pP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Virtuális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gép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installálása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kriptografikus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lemezre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 </a:t>
            </a: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Char char="-"/>
            </a:pP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Tetszőleges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operációs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rendszer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installálása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virtuális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gépre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Char char="-"/>
            </a:pP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Figyelni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kell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hogy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swap file-ok is a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kripto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lemezen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legyenek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!</a:t>
            </a: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Char char="-"/>
            </a:pPr>
            <a:endParaRPr lang="en-US" altLang="hu-HU" sz="18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None/>
            </a:pPr>
            <a:endParaRPr lang="en-US" altLang="hu-HU" sz="18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Char char="-"/>
            </a:pP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Kikapcsoláskor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memória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törlődik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de a swap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fileban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lehetnek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nyomok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 A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kriptografikus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lemez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biztositja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hogy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a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virtuális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gép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operációs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rendszerének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tartalma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„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láthatatlan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” </a:t>
            </a:r>
            <a:r>
              <a:rPr lang="en-US" altLang="hu-HU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maradjon</a:t>
            </a:r>
            <a:r>
              <a:rPr lang="en-US" altLang="hu-H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.</a:t>
            </a:r>
          </a:p>
          <a:p>
            <a:pPr indent="-228600" defTabSz="914400">
              <a:spcBef>
                <a:spcPts val="700"/>
              </a:spcBef>
              <a:buClr>
                <a:schemeClr val="tx2"/>
              </a:buClr>
              <a:buFontTx/>
              <a:buChar char="-"/>
            </a:pPr>
            <a:endParaRPr lang="en-US" altLang="hu-HU" sz="1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016" name="Rectangle 4301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031705F7-7E9E-A7E7-1C15-81488D87F9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Kliens-szerver modell</a:t>
            </a:r>
            <a:endParaRPr lang="en-US" altLang="hu-HU" sz="3800" dirty="0"/>
          </a:p>
        </p:txBody>
      </p:sp>
      <p:sp>
        <p:nvSpPr>
          <p:cNvPr id="43018" name="Freeform: Shape 4301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3020" name="Rectangle 4301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6660AFFC-7B3B-B5E6-7333-4EE6926951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42028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600" dirty="0"/>
              <a:t>Olyan osztott modell amely megmutatja, az adat és a feldolgozás hogyan oszlik meg a feldolgozóegységek között. A modell fő komponensei:</a:t>
            </a:r>
            <a:br>
              <a:rPr lang="hu-HU" altLang="hu-HU" sz="1600" dirty="0"/>
            </a:br>
            <a:endParaRPr lang="hu-HU" altLang="hu-HU" sz="1600" dirty="0"/>
          </a:p>
          <a:p>
            <a:pPr lvl="1" eaLnBrk="1" hangingPunct="1">
              <a:lnSpc>
                <a:spcPct val="100000"/>
              </a:lnSpc>
            </a:pPr>
            <a:r>
              <a:rPr lang="hu-HU" altLang="hu-HU" sz="1600" dirty="0"/>
              <a:t>Független szerverek olyan halmaza, amely más alrendszerek számára szolgáltatásokat nyújtanak. Pl. nyomtatószerverek, állományszerverek, fordítószerverek</a:t>
            </a:r>
            <a:br>
              <a:rPr lang="hu-HU" altLang="hu-HU" sz="1600" dirty="0"/>
            </a:br>
            <a:endParaRPr lang="hu-HU" altLang="hu-HU" sz="1600" dirty="0"/>
          </a:p>
          <a:p>
            <a:pPr lvl="1" eaLnBrk="1" hangingPunct="1">
              <a:lnSpc>
                <a:spcPct val="100000"/>
              </a:lnSpc>
            </a:pPr>
            <a:r>
              <a:rPr lang="hu-HU" altLang="hu-HU" sz="1600" dirty="0"/>
              <a:t>Kliensek halmaza, amelyek hozzáférnek a szerverek által biztosított szolgáltatásokhoz. Ezek általában önálló létjogosultsággal rendelkező alrendszerek. Egy kliensprogram számos példánya futhat egyidejűleg.</a:t>
            </a:r>
            <a:br>
              <a:rPr lang="hu-HU" altLang="hu-HU" sz="1600" dirty="0"/>
            </a:br>
            <a:endParaRPr lang="hu-HU" altLang="hu-HU" sz="1600" dirty="0"/>
          </a:p>
          <a:p>
            <a:pPr lvl="1" eaLnBrk="1" hangingPunct="1">
              <a:lnSpc>
                <a:spcPct val="100000"/>
              </a:lnSpc>
            </a:pPr>
            <a:r>
              <a:rPr lang="hu-HU" altLang="hu-HU" sz="1600" dirty="0"/>
              <a:t>Hálózat, amely lehetővé teszi, hogy a kliensprogramok hozzáférjenek a szolgáltatásokhoz. Ez a komponens nem szükséges ha a szerve és kliens alkalmazás ugyanazon a gépen fut.</a:t>
            </a:r>
            <a:br>
              <a:rPr lang="hu-HU" altLang="hu-HU" sz="1600" dirty="0"/>
            </a:br>
            <a:endParaRPr lang="hu-HU" altLang="hu-HU" sz="1600" dirty="0"/>
          </a:p>
          <a:p>
            <a:pPr eaLnBrk="1" hangingPunct="1">
              <a:lnSpc>
                <a:spcPct val="100000"/>
              </a:lnSpc>
            </a:pPr>
            <a:r>
              <a:rPr lang="hu-HU" altLang="hu-HU" sz="1600" dirty="0"/>
              <a:t>A kliensek ismerik a szerverek és az általuk biztosított szolgáltatások neveit. A szervereknek nem kell tudniuk, a kliensek azonosságát és hogy hány kliens van. A kliensek a szerverek szolgáltatását valamilyen távoli eljáráshívással érik el. (RMI) </a:t>
            </a:r>
            <a:endParaRPr lang="en-US" altLang="hu-HU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A206CD84-1583-0819-21FA-F464A6B063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333375"/>
            <a:ext cx="8229600" cy="15113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hu-HU" altLang="hu-HU" sz="1800" u="sng"/>
              <a:t>Példa</a:t>
            </a:r>
            <a:r>
              <a:rPr lang="hu-HU" altLang="hu-HU" sz="1800"/>
              <a:t> egy többfelhasználós, hypertext könyvtári rendszerre filmek és képek kezeléséhez. A filmkockák alacsony felbontásúak, az állóképek nagyfelbontásúak. A katalógus a lekérdezések széles körét támogatja, hyperlinkek segítségével. A kliensprogram nem más mint egy integrált felhasználói felület ezekhez a szolgáltatásokhoz. </a:t>
            </a:r>
            <a:endParaRPr lang="en-US" altLang="hu-HU" sz="1800"/>
          </a:p>
        </p:txBody>
      </p:sp>
      <p:sp>
        <p:nvSpPr>
          <p:cNvPr id="45059" name="Oval 5">
            <a:extLst>
              <a:ext uri="{FF2B5EF4-FFF2-40B4-BE49-F238E27FC236}">
                <a16:creationId xmlns:a16="http://schemas.microsoft.com/office/drawing/2014/main" id="{A823BE6A-F238-FF25-51C6-25B17AAD48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2276475"/>
            <a:ext cx="1512887" cy="5048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1. kliens</a:t>
            </a:r>
            <a:endParaRPr lang="en-US" altLang="hu-HU" sz="1800"/>
          </a:p>
        </p:txBody>
      </p:sp>
      <p:sp>
        <p:nvSpPr>
          <p:cNvPr id="45060" name="Oval 6">
            <a:extLst>
              <a:ext uri="{FF2B5EF4-FFF2-40B4-BE49-F238E27FC236}">
                <a16:creationId xmlns:a16="http://schemas.microsoft.com/office/drawing/2014/main" id="{3D84EE4E-65C2-1054-4F6E-AC17874FA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276475"/>
            <a:ext cx="1512887" cy="5048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2. kliens</a:t>
            </a:r>
            <a:endParaRPr lang="en-US" altLang="hu-HU" sz="1800"/>
          </a:p>
        </p:txBody>
      </p:sp>
      <p:sp>
        <p:nvSpPr>
          <p:cNvPr id="45061" name="Oval 7">
            <a:extLst>
              <a:ext uri="{FF2B5EF4-FFF2-40B4-BE49-F238E27FC236}">
                <a16:creationId xmlns:a16="http://schemas.microsoft.com/office/drawing/2014/main" id="{8FD9FF3F-FFCD-D71A-E75A-95DED80DB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276475"/>
            <a:ext cx="1512887" cy="5048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3. kliens</a:t>
            </a:r>
            <a:endParaRPr lang="en-US" altLang="hu-HU" sz="1800"/>
          </a:p>
        </p:txBody>
      </p:sp>
      <p:sp>
        <p:nvSpPr>
          <p:cNvPr id="45062" name="Rectangle 8">
            <a:extLst>
              <a:ext uri="{FF2B5EF4-FFF2-40B4-BE49-F238E27FC236}">
                <a16:creationId xmlns:a16="http://schemas.microsoft.com/office/drawing/2014/main" id="{9C6CE9D9-BB2F-8F01-43F3-224DA25879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3573463"/>
            <a:ext cx="6408738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lokális hálózat</a:t>
            </a:r>
            <a:endParaRPr lang="en-US" altLang="hu-HU" sz="1800"/>
          </a:p>
        </p:txBody>
      </p:sp>
      <p:sp>
        <p:nvSpPr>
          <p:cNvPr id="45063" name="AutoShape 9">
            <a:extLst>
              <a:ext uri="{FF2B5EF4-FFF2-40B4-BE49-F238E27FC236}">
                <a16:creationId xmlns:a16="http://schemas.microsoft.com/office/drawing/2014/main" id="{767CC2B0-2609-96BF-170D-7BBAF3896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513" y="2781300"/>
            <a:ext cx="215900" cy="792163"/>
          </a:xfrm>
          <a:prstGeom prst="upDownArrow">
            <a:avLst>
              <a:gd name="adj1" fmla="val 50000"/>
              <a:gd name="adj2" fmla="val 7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/>
          </a:p>
        </p:txBody>
      </p:sp>
      <p:sp>
        <p:nvSpPr>
          <p:cNvPr id="45064" name="AutoShape 10">
            <a:extLst>
              <a:ext uri="{FF2B5EF4-FFF2-40B4-BE49-F238E27FC236}">
                <a16:creationId xmlns:a16="http://schemas.microsoft.com/office/drawing/2014/main" id="{F2F6F441-57DF-7A0D-BCD1-FE6E61492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8" y="2781300"/>
            <a:ext cx="215900" cy="792163"/>
          </a:xfrm>
          <a:prstGeom prst="upDownArrow">
            <a:avLst>
              <a:gd name="adj1" fmla="val 50000"/>
              <a:gd name="adj2" fmla="val 7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/>
          </a:p>
        </p:txBody>
      </p:sp>
      <p:sp>
        <p:nvSpPr>
          <p:cNvPr id="45065" name="AutoShape 11">
            <a:extLst>
              <a:ext uri="{FF2B5EF4-FFF2-40B4-BE49-F238E27FC236}">
                <a16:creationId xmlns:a16="http://schemas.microsoft.com/office/drawing/2014/main" id="{78F68DF8-809C-DFF0-6310-FE77F923B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9925" y="2781300"/>
            <a:ext cx="215900" cy="792163"/>
          </a:xfrm>
          <a:prstGeom prst="upDownArrow">
            <a:avLst>
              <a:gd name="adj1" fmla="val 50000"/>
              <a:gd name="adj2" fmla="val 733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/>
          </a:p>
        </p:txBody>
      </p:sp>
      <p:sp>
        <p:nvSpPr>
          <p:cNvPr id="45066" name="AutoShape 12">
            <a:extLst>
              <a:ext uri="{FF2B5EF4-FFF2-40B4-BE49-F238E27FC236}">
                <a16:creationId xmlns:a16="http://schemas.microsoft.com/office/drawing/2014/main" id="{4DCBECB4-A604-AF8B-1104-23601DBBACD8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1656557" y="4040981"/>
            <a:ext cx="647700" cy="1439863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Katalógus </a:t>
            </a:r>
            <a:br>
              <a:rPr lang="hu-HU" altLang="hu-HU" sz="1800"/>
            </a:br>
            <a:r>
              <a:rPr lang="hu-HU" altLang="hu-HU" sz="1800"/>
              <a:t>szerver</a:t>
            </a:r>
            <a:endParaRPr lang="en-US" altLang="hu-HU" sz="1800"/>
          </a:p>
        </p:txBody>
      </p:sp>
      <p:sp>
        <p:nvSpPr>
          <p:cNvPr id="45067" name="AutoShape 13">
            <a:extLst>
              <a:ext uri="{FF2B5EF4-FFF2-40B4-BE49-F238E27FC236}">
                <a16:creationId xmlns:a16="http://schemas.microsoft.com/office/drawing/2014/main" id="{A7D69DA9-4ABE-7DFF-5A26-A38447F5AF5E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656557" y="4688681"/>
            <a:ext cx="647700" cy="1439863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Katalógus</a:t>
            </a:r>
            <a:endParaRPr lang="en-US" altLang="hu-HU" sz="1800"/>
          </a:p>
        </p:txBody>
      </p:sp>
      <p:sp>
        <p:nvSpPr>
          <p:cNvPr id="45068" name="AutoShape 14">
            <a:extLst>
              <a:ext uri="{FF2B5EF4-FFF2-40B4-BE49-F238E27FC236}">
                <a16:creationId xmlns:a16="http://schemas.microsoft.com/office/drawing/2014/main" id="{CB307005-C845-E4C5-C001-38B83F1B035C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385344" y="4040982"/>
            <a:ext cx="647700" cy="1439862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Video </a:t>
            </a:r>
            <a:br>
              <a:rPr lang="hu-HU" altLang="hu-HU" sz="1800"/>
            </a:br>
            <a:r>
              <a:rPr lang="hu-HU" altLang="hu-HU" sz="1800"/>
              <a:t>szerver</a:t>
            </a:r>
            <a:endParaRPr lang="en-US" altLang="hu-HU" sz="1800"/>
          </a:p>
        </p:txBody>
      </p:sp>
      <p:sp>
        <p:nvSpPr>
          <p:cNvPr id="45069" name="AutoShape 15">
            <a:extLst>
              <a:ext uri="{FF2B5EF4-FFF2-40B4-BE49-F238E27FC236}">
                <a16:creationId xmlns:a16="http://schemas.microsoft.com/office/drawing/2014/main" id="{6E270BD4-C2CB-DD5F-1770-BC1AEE41840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385344" y="4688682"/>
            <a:ext cx="647700" cy="1439862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mpg, avi </a:t>
            </a:r>
            <a:br>
              <a:rPr lang="hu-HU" altLang="hu-HU" sz="1800"/>
            </a:br>
            <a:r>
              <a:rPr lang="hu-HU" altLang="hu-HU" sz="1800"/>
              <a:t>állományok</a:t>
            </a:r>
            <a:endParaRPr lang="en-US" altLang="hu-HU" sz="1800"/>
          </a:p>
        </p:txBody>
      </p:sp>
      <p:sp>
        <p:nvSpPr>
          <p:cNvPr id="45070" name="AutoShape 16">
            <a:extLst>
              <a:ext uri="{FF2B5EF4-FFF2-40B4-BE49-F238E27FC236}">
                <a16:creationId xmlns:a16="http://schemas.microsoft.com/office/drawing/2014/main" id="{B3DDA7DB-0AFD-BD2D-5219-35A96E42F028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5114132" y="4040981"/>
            <a:ext cx="647700" cy="1439863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Kép </a:t>
            </a:r>
            <a:br>
              <a:rPr lang="hu-HU" altLang="hu-HU" sz="1800"/>
            </a:br>
            <a:r>
              <a:rPr lang="hu-HU" altLang="hu-HU" sz="1800"/>
              <a:t>szerver</a:t>
            </a:r>
            <a:endParaRPr lang="en-US" altLang="hu-HU" sz="1800"/>
          </a:p>
        </p:txBody>
      </p:sp>
      <p:sp>
        <p:nvSpPr>
          <p:cNvPr id="45071" name="AutoShape 17">
            <a:extLst>
              <a:ext uri="{FF2B5EF4-FFF2-40B4-BE49-F238E27FC236}">
                <a16:creationId xmlns:a16="http://schemas.microsoft.com/office/drawing/2014/main" id="{1DDBE83D-3042-735A-9279-BEB349DFBD0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114132" y="4688681"/>
            <a:ext cx="647700" cy="1439863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jpg, bmp </a:t>
            </a:r>
            <a:br>
              <a:rPr lang="hu-HU" altLang="hu-HU" sz="1800"/>
            </a:br>
            <a:r>
              <a:rPr lang="hu-HU" altLang="hu-HU" sz="1800"/>
              <a:t>állományok</a:t>
            </a:r>
            <a:endParaRPr lang="en-US" altLang="hu-HU" sz="1800"/>
          </a:p>
        </p:txBody>
      </p:sp>
      <p:sp>
        <p:nvSpPr>
          <p:cNvPr id="45072" name="AutoShape 18">
            <a:extLst>
              <a:ext uri="{FF2B5EF4-FFF2-40B4-BE49-F238E27FC236}">
                <a16:creationId xmlns:a16="http://schemas.microsoft.com/office/drawing/2014/main" id="{30C987CA-484C-2C61-1CFD-7FEC98012CB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949282" y="3933031"/>
            <a:ext cx="647700" cy="1655763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HTML</a:t>
            </a:r>
            <a:br>
              <a:rPr lang="hu-HU" altLang="hu-HU" sz="1800"/>
            </a:br>
            <a:r>
              <a:rPr lang="hu-HU" altLang="hu-HU" sz="1800"/>
              <a:t>szerver</a:t>
            </a:r>
            <a:endParaRPr lang="en-US" altLang="hu-HU" sz="1800"/>
          </a:p>
        </p:txBody>
      </p:sp>
      <p:sp>
        <p:nvSpPr>
          <p:cNvPr id="45073" name="AutoShape 19">
            <a:extLst>
              <a:ext uri="{FF2B5EF4-FFF2-40B4-BE49-F238E27FC236}">
                <a16:creationId xmlns:a16="http://schemas.microsoft.com/office/drawing/2014/main" id="{E598021C-EA43-A81F-FC72-53CD59F27A6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949282" y="4580731"/>
            <a:ext cx="647700" cy="1655763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1800"/>
              <a:t>HTML </a:t>
            </a:r>
            <a:br>
              <a:rPr lang="hu-HU" altLang="hu-HU" sz="1800"/>
            </a:br>
            <a:r>
              <a:rPr lang="hu-HU" altLang="hu-HU" sz="1800"/>
              <a:t>állományok</a:t>
            </a:r>
            <a:endParaRPr lang="en-US" altLang="hu-HU" sz="1800"/>
          </a:p>
        </p:txBody>
      </p:sp>
      <p:sp>
        <p:nvSpPr>
          <p:cNvPr id="45074" name="AutoShape 20">
            <a:extLst>
              <a:ext uri="{FF2B5EF4-FFF2-40B4-BE49-F238E27FC236}">
                <a16:creationId xmlns:a16="http://schemas.microsoft.com/office/drawing/2014/main" id="{92A826E6-2452-7697-6DC2-7DCA336D96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4005263"/>
            <a:ext cx="142875" cy="431800"/>
          </a:xfrm>
          <a:prstGeom prst="upDownArrow">
            <a:avLst>
              <a:gd name="adj1" fmla="val 50000"/>
              <a:gd name="adj2" fmla="val 604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/>
          </a:p>
        </p:txBody>
      </p:sp>
      <p:sp>
        <p:nvSpPr>
          <p:cNvPr id="45075" name="AutoShape 21">
            <a:extLst>
              <a:ext uri="{FF2B5EF4-FFF2-40B4-BE49-F238E27FC236}">
                <a16:creationId xmlns:a16="http://schemas.microsoft.com/office/drawing/2014/main" id="{06012EC0-971D-040A-6D8E-8A2A38F69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75" y="4005263"/>
            <a:ext cx="142875" cy="431800"/>
          </a:xfrm>
          <a:prstGeom prst="upDownArrow">
            <a:avLst>
              <a:gd name="adj1" fmla="val 50000"/>
              <a:gd name="adj2" fmla="val 604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/>
          </a:p>
        </p:txBody>
      </p:sp>
      <p:sp>
        <p:nvSpPr>
          <p:cNvPr id="45076" name="AutoShape 22">
            <a:extLst>
              <a:ext uri="{FF2B5EF4-FFF2-40B4-BE49-F238E27FC236}">
                <a16:creationId xmlns:a16="http://schemas.microsoft.com/office/drawing/2014/main" id="{EFFE08CA-652B-92CD-E688-C7BB9C4D8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4005263"/>
            <a:ext cx="142875" cy="431800"/>
          </a:xfrm>
          <a:prstGeom prst="upDownArrow">
            <a:avLst>
              <a:gd name="adj1" fmla="val 50000"/>
              <a:gd name="adj2" fmla="val 604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/>
          </a:p>
        </p:txBody>
      </p:sp>
      <p:sp>
        <p:nvSpPr>
          <p:cNvPr id="45077" name="AutoShape 23">
            <a:extLst>
              <a:ext uri="{FF2B5EF4-FFF2-40B4-BE49-F238E27FC236}">
                <a16:creationId xmlns:a16="http://schemas.microsoft.com/office/drawing/2014/main" id="{2A151E2B-2F6D-1D42-34F8-A9480FBA5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4005263"/>
            <a:ext cx="142875" cy="431800"/>
          </a:xfrm>
          <a:prstGeom prst="upDownArrow">
            <a:avLst>
              <a:gd name="adj1" fmla="val 50000"/>
              <a:gd name="adj2" fmla="val 604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087" name="Rectangle 46086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89" name="Freeform: Shape 46088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6091" name="Rectangle 46090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46082" name="Rectangle 3">
            <a:extLst>
              <a:ext uri="{FF2B5EF4-FFF2-40B4-BE49-F238E27FC236}">
                <a16:creationId xmlns:a16="http://schemas.microsoft.com/office/drawing/2014/main" id="{DCEB3582-99AD-D97C-CECE-89D1E48CF9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476672"/>
            <a:ext cx="6400800" cy="583264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2400" dirty="0"/>
              <a:t>Előnyei: </a:t>
            </a:r>
          </a:p>
          <a:p>
            <a:pPr lvl="1">
              <a:lnSpc>
                <a:spcPct val="100000"/>
              </a:lnSpc>
            </a:pPr>
            <a:r>
              <a:rPr lang="hu-HU" altLang="hu-HU" sz="2000" dirty="0"/>
              <a:t>Kliens szerver architektúra használható olyan tároló alapú rendszerek implementációjához, amelyben a tárolót a rendszer egyik szerverkomponense biztosítja. </a:t>
            </a:r>
          </a:p>
          <a:p>
            <a:pPr lvl="1">
              <a:lnSpc>
                <a:spcPct val="100000"/>
              </a:lnSpc>
            </a:pPr>
            <a:r>
              <a:rPr lang="hu-HU" altLang="hu-HU" sz="2000" dirty="0"/>
              <a:t>Normális esetben minden alrendszer maga kezeli saját adatait. A szerverek és kliensek adatot csak a feldolgozás miatt cserélek. Ez (nagy adatmennyiség esetén) teljesítmény problémákhoz vezethet, azonban az egye gyorsabb hálózatok ellensúlyozzák a probléma jelentőségét.</a:t>
            </a:r>
          </a:p>
          <a:p>
            <a:pPr lvl="1">
              <a:lnSpc>
                <a:spcPct val="100000"/>
              </a:lnSpc>
            </a:pPr>
            <a:r>
              <a:rPr lang="hu-HU" altLang="hu-HU" sz="2000" dirty="0"/>
              <a:t>A kliens szerver modell legfontosabb előnye az osztott architektúra. Hatékonyan használható sok, osztott feldolgozási egységből álló hálózati rendszerek esetén. Egy új szerverkomponens könnyen hozzáadható a rendszerhez.</a:t>
            </a:r>
          </a:p>
          <a:p>
            <a:pPr lvl="1">
              <a:lnSpc>
                <a:spcPct val="100000"/>
              </a:lnSpc>
            </a:pPr>
            <a:r>
              <a:rPr lang="hu-HU" altLang="hu-HU" sz="2000" dirty="0"/>
              <a:t>A szerverek könnyen átlátható módon felújíthatóak (upgrade).</a:t>
            </a:r>
          </a:p>
          <a:p>
            <a:pPr lvl="1">
              <a:lnSpc>
                <a:spcPct val="100000"/>
              </a:lnSpc>
            </a:pPr>
            <a:r>
              <a:rPr lang="hu-HU" altLang="hu-HU" sz="2000" dirty="0"/>
              <a:t>Az új szerverek integrálása által biztosított előnyök megszerzéséhez azonban szükség lehet a már létező kliensek és szerverek megváltoztatásához. (szoftveresen)</a:t>
            </a:r>
            <a:endParaRPr lang="en-US" altLang="hu-H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111" name="Rectangle 47110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13" name="Freeform: Shape 47112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7115" name="Rectangle 47114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14B79521-E55C-FB4E-A5D2-26167A3ED5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548680"/>
            <a:ext cx="6400800" cy="5760640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2800" dirty="0"/>
              <a:t>Hátrányai: </a:t>
            </a:r>
          </a:p>
          <a:p>
            <a:pPr lvl="1">
              <a:lnSpc>
                <a:spcPct val="100000"/>
              </a:lnSpc>
            </a:pPr>
            <a:r>
              <a:rPr lang="hu-HU" altLang="hu-HU" sz="2400" dirty="0"/>
              <a:t>Nem létezik megosztott adatmodell és az egyes alrendszerek általában különbözőképpen szervezik adataikat. Az egyes szerverek számára a teljesítmény növelését lehetővé tevő specifikus adatmodellek hozhatóak létre.</a:t>
            </a:r>
          </a:p>
          <a:p>
            <a:pPr lvl="1">
              <a:lnSpc>
                <a:spcPct val="100000"/>
              </a:lnSpc>
            </a:pPr>
            <a:r>
              <a:rPr lang="hu-HU" altLang="hu-HU" sz="2400" dirty="0"/>
              <a:t>Az adatok megosztott referenciamodelljének hiánya megnehezíti az adatintegritás biztosítását a szervereken. </a:t>
            </a:r>
          </a:p>
          <a:p>
            <a:pPr lvl="1">
              <a:lnSpc>
                <a:spcPct val="100000"/>
              </a:lnSpc>
            </a:pPr>
            <a:r>
              <a:rPr lang="hu-HU" altLang="hu-HU" sz="2400" dirty="0"/>
              <a:t>Minden szervernek biztosítani kell az olyan adatkezelő tevékenységeket mint a biztonsági mentés és visszaállítás.</a:t>
            </a:r>
            <a:endParaRPr lang="en-US" altLang="hu-H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136" name="Rectangle 4813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54212646-AD6A-0B42-85C9-14AAB8A508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Osztott rendszerek architektúrái</a:t>
            </a:r>
            <a:endParaRPr lang="en-US" altLang="hu-HU" sz="3800" dirty="0"/>
          </a:p>
        </p:txBody>
      </p:sp>
      <p:sp>
        <p:nvSpPr>
          <p:cNvPr id="48138" name="Freeform: Shape 4813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8140" name="Rectangle 4813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03E25AB3-2ED0-5BAE-1E51-8446CC4675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900"/>
              <a:t>Jelenleg minden nagy számítógép alapú rendszer osztott. Osztott rendszerekben az információfeldolgozás nem egy számítógépre korlátozódik, hanem el van osztva több alrendszer között.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endParaRPr lang="hu-HU" altLang="hu-HU" sz="1900"/>
          </a:p>
          <a:p>
            <a:pPr eaLnBrk="1" hangingPunct="1">
              <a:lnSpc>
                <a:spcPct val="100000"/>
              </a:lnSpc>
            </a:pPr>
            <a:r>
              <a:rPr lang="hu-HU" altLang="hu-HU" sz="1900"/>
              <a:t>Korábban a legtöbb nagy rendszer nagyszámítógépeken (mainframe-eken) futó központosított rendszer volt, amelyekhez terminálok kapcsolódnak. A terminálok kis feldolgozó-képességű gépek. Így az információfeldolgozás teljes egészében a nagyszámítógépre hárult.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hu-HU" altLang="hu-HU" sz="1900"/>
              <a:t> </a:t>
            </a:r>
          </a:p>
          <a:p>
            <a:pPr eaLnBrk="1" hangingPunct="1">
              <a:lnSpc>
                <a:spcPct val="100000"/>
              </a:lnSpc>
            </a:pPr>
            <a:endParaRPr lang="en-US" altLang="hu-HU" sz="19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183" name="Rectangle 50182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185" name="Freeform: Shape 50184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50187" name="Rectangle 50186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50178" name="Rectangle 3">
            <a:extLst>
              <a:ext uri="{FF2B5EF4-FFF2-40B4-BE49-F238E27FC236}">
                <a16:creationId xmlns:a16="http://schemas.microsoft.com/office/drawing/2014/main" id="{1EF14270-0D9B-102C-4008-233B71D617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332656"/>
            <a:ext cx="6400800" cy="6120680"/>
          </a:xfrm>
        </p:spPr>
        <p:txBody>
          <a:bodyPr>
            <a:normAutofit fontScale="92500" lnSpcReduction="20000"/>
          </a:bodyPr>
          <a:lstStyle/>
          <a:p>
            <a:pPr marL="609600" indent="-609600" eaLnBrk="1" hangingPunct="1">
              <a:lnSpc>
                <a:spcPct val="100000"/>
              </a:lnSpc>
              <a:buFontTx/>
              <a:buNone/>
            </a:pPr>
            <a:r>
              <a:rPr lang="hu-HU" altLang="hu-HU" sz="1600" dirty="0"/>
              <a:t>Az osztott rendszerek 6 fontos jellemzője: </a:t>
            </a:r>
            <a:r>
              <a:rPr lang="hu-HU" altLang="hu-HU" sz="1600" dirty="0" err="1"/>
              <a:t>Colouis</a:t>
            </a:r>
            <a:r>
              <a:rPr lang="hu-HU" altLang="hu-HU" sz="1600" dirty="0"/>
              <a:t> (1994)</a:t>
            </a:r>
          </a:p>
          <a:p>
            <a:pPr marL="990600" lvl="1" indent="-5334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600" dirty="0"/>
              <a:t>Erőforrásmegosztás: Egy osztott rendszer lehetővé teszi a hálózaton lévő számítógépekhez kapcsolt hardver-, és szoftvererőforrások megosztását. Többfelhasználós rendszerek esetén minden erőforrást egy központi szervernek kell biztosítania és kezelnie.</a:t>
            </a:r>
            <a:br>
              <a:rPr lang="hu-HU" altLang="hu-HU" sz="1600" dirty="0"/>
            </a:br>
            <a:endParaRPr lang="hu-HU" altLang="hu-HU" sz="1600" dirty="0"/>
          </a:p>
          <a:p>
            <a:pPr marL="990600" lvl="1" indent="-5334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600" dirty="0"/>
              <a:t>Nyíltság: Egy rendszer nyíltsága alatt a nem szabványos erőforrások hozzáadásával történő kibővíthetőségének a fokát értjük. Az osztott rendszerek nyílt rendszerek, amelyek különböző szállítók szoftver és hardverelemeit tartalmazzák.</a:t>
            </a:r>
            <a:br>
              <a:rPr lang="hu-HU" altLang="hu-HU" sz="1600" dirty="0"/>
            </a:br>
            <a:endParaRPr lang="hu-HU" altLang="hu-HU" sz="1600" dirty="0"/>
          </a:p>
          <a:p>
            <a:pPr marL="990600" lvl="1" indent="-5334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600" dirty="0"/>
              <a:t>Konkurencia: Az osztott rendszerekben számos feladat működhet egyidejűleg a hálózat különböző </a:t>
            </a:r>
            <a:r>
              <a:rPr lang="hu-HU" altLang="hu-HU" sz="1600" dirty="0" err="1"/>
              <a:t>számítógépein</a:t>
            </a:r>
            <a:r>
              <a:rPr lang="hu-HU" altLang="hu-HU" sz="1600" dirty="0"/>
              <a:t>. Ezek a működés során kommunikálhatnak egymással. (</a:t>
            </a:r>
            <a:r>
              <a:rPr lang="hu-HU" altLang="hu-HU" sz="1600" dirty="0" err="1"/>
              <a:t>Agents</a:t>
            </a:r>
            <a:r>
              <a:rPr lang="hu-HU" altLang="hu-HU" sz="1600" dirty="0"/>
              <a:t>, </a:t>
            </a:r>
            <a:r>
              <a:rPr lang="hu-HU" altLang="hu-HU" sz="1600" dirty="0" err="1"/>
              <a:t>Beans</a:t>
            </a:r>
            <a:r>
              <a:rPr lang="hu-HU" altLang="hu-HU" sz="1600" dirty="0"/>
              <a:t>, EJB)</a:t>
            </a:r>
            <a:br>
              <a:rPr lang="hu-HU" altLang="hu-HU" sz="1600" dirty="0"/>
            </a:br>
            <a:endParaRPr lang="hu-HU" altLang="hu-HU" sz="1600" dirty="0"/>
          </a:p>
          <a:p>
            <a:pPr marL="990600" lvl="1" indent="-5334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600" dirty="0"/>
              <a:t>Skálázhatóság: Az osztott rendszerek skálázhatóak. A rendszer képességei új komponensek hozzáadásával bővíthetőek. Ennek határt szabhat a hálózati architektúra.</a:t>
            </a:r>
            <a:br>
              <a:rPr lang="hu-HU" altLang="hu-HU" sz="1600" dirty="0"/>
            </a:br>
            <a:endParaRPr lang="hu-HU" altLang="hu-HU" sz="1600" dirty="0"/>
          </a:p>
          <a:p>
            <a:pPr marL="990600" lvl="1" indent="-5334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600" dirty="0"/>
              <a:t>Hibatűrés: A számítógépek elérhetősége és az információ többszörözésének potenciálja azt jelenti, hogy az osztott rendszerek bizonyos hardver és szoftverhibákat képesek eltűrni. A szolgáltatások teljes megszűnése csak hálózati hiba esetén következik be.</a:t>
            </a:r>
            <a:br>
              <a:rPr lang="hu-HU" altLang="hu-HU" sz="1600" dirty="0"/>
            </a:br>
            <a:endParaRPr lang="hu-HU" altLang="hu-HU" sz="1600" dirty="0"/>
          </a:p>
          <a:p>
            <a:pPr marL="990600" lvl="1" indent="-5334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 sz="1600" dirty="0"/>
              <a:t>Átlátszóság: A rendszer osztott természetének elrejtését jelenti a felhasználók elől. A felhasználók nem tudnak semmit a rendszer osztott voltáról sem. (bár a felhasználók jobban ki tudják használni az erőforrásokat ha ismerik a rendszer szervezési módját)  </a:t>
            </a:r>
            <a:endParaRPr lang="en-US" altLang="hu-HU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231" name="Rectangle 52230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233" name="Freeform: Shape 52232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52235" name="Rectangle 52234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52226" name="Rectangle 3">
            <a:extLst>
              <a:ext uri="{FF2B5EF4-FFF2-40B4-BE49-F238E27FC236}">
                <a16:creationId xmlns:a16="http://schemas.microsoft.com/office/drawing/2014/main" id="{49ADC004-9541-F080-1871-375975BF6D2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476672"/>
            <a:ext cx="6400800" cy="5904656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hu-HU" altLang="hu-HU" sz="1800" dirty="0"/>
              <a:t>Az osztott rendszerek hátrányai: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dirty="0"/>
              <a:t>Bonyolultság: sokkal bonyolultabbak, mint a központosítottak. A rendszerek tesztelése sokkal komplikáltabb. (pl. </a:t>
            </a:r>
            <a:r>
              <a:rPr lang="hu-HU" altLang="hu-HU" dirty="0" err="1"/>
              <a:t>load</a:t>
            </a:r>
            <a:r>
              <a:rPr lang="hu-HU" altLang="hu-HU" dirty="0"/>
              <a:t> </a:t>
            </a:r>
            <a:r>
              <a:rPr lang="hu-HU" altLang="hu-HU" dirty="0" err="1"/>
              <a:t>balancing</a:t>
            </a:r>
            <a:r>
              <a:rPr lang="hu-HU" altLang="hu-HU" dirty="0"/>
              <a:t> (terhelés elosztás) tesztelés.) Erőforrások áthelyezése befolyásolja a sebességek.</a:t>
            </a:r>
            <a:br>
              <a:rPr lang="hu-HU" altLang="hu-HU" dirty="0"/>
            </a:br>
            <a:endParaRPr lang="hu-HU" altLang="hu-HU" dirty="0"/>
          </a:p>
          <a:p>
            <a:pPr lvl="1" eaLnBrk="1" hangingPunct="1">
              <a:lnSpc>
                <a:spcPct val="100000"/>
              </a:lnSpc>
            </a:pPr>
            <a:r>
              <a:rPr lang="hu-HU" altLang="hu-HU" dirty="0"/>
              <a:t>Kezelhetőség: A rendszer több különböző </a:t>
            </a:r>
            <a:r>
              <a:rPr lang="hu-HU" altLang="hu-HU" dirty="0" err="1"/>
              <a:t>számítógépei</a:t>
            </a:r>
            <a:r>
              <a:rPr lang="hu-HU" altLang="hu-HU" dirty="0"/>
              <a:t> különböző típusúak lehetnek különböző operációs rendszerekkel. Ez azt jelenti, hogy a karbantartás lényegesen nehezebb. (J2EE, Java, Browserek megoldást jelenthet)</a:t>
            </a:r>
            <a:br>
              <a:rPr lang="hu-HU" altLang="hu-HU" dirty="0"/>
            </a:br>
            <a:endParaRPr lang="hu-HU" altLang="hu-HU" dirty="0"/>
          </a:p>
          <a:p>
            <a:pPr lvl="1" eaLnBrk="1" hangingPunct="1">
              <a:lnSpc>
                <a:spcPct val="100000"/>
              </a:lnSpc>
            </a:pPr>
            <a:r>
              <a:rPr lang="hu-HU" altLang="hu-HU" dirty="0"/>
              <a:t>Biztonság: A rendszer több különböző számítógépről is elérhető. A biztonság kérdése hangsúlyosabb.</a:t>
            </a:r>
            <a:br>
              <a:rPr lang="hu-HU" altLang="hu-HU" dirty="0"/>
            </a:br>
            <a:endParaRPr lang="hu-HU" altLang="hu-HU" dirty="0"/>
          </a:p>
          <a:p>
            <a:pPr lvl="1" eaLnBrk="1" hangingPunct="1">
              <a:lnSpc>
                <a:spcPct val="100000"/>
              </a:lnSpc>
            </a:pPr>
            <a:r>
              <a:rPr lang="hu-HU" altLang="hu-HU" dirty="0" err="1"/>
              <a:t>Megjósolhatatlanság</a:t>
            </a:r>
            <a:r>
              <a:rPr lang="hu-HU" altLang="hu-HU" dirty="0"/>
              <a:t>: Weboldalak böngészése közben mindenki tapasztalja, hogy a válaszidő megjósolhatatlan. A válasz függ a teljes rendszer terhelésétől. A terhelés nagyon gyorsan megváltozhat. </a:t>
            </a:r>
            <a:endParaRPr lang="en-US" altLang="hu-H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elvény">
  <a:themeElements>
    <a:clrScheme name="Jelvény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Jelvény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Jelvény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Jelvény</Template>
  <TotalTime>1319</TotalTime>
  <Words>2280</Words>
  <Application>Microsoft Office PowerPoint</Application>
  <PresentationFormat>Diavetítés a képernyőre (4:3 oldalarány)</PresentationFormat>
  <Paragraphs>171</Paragraphs>
  <Slides>22</Slides>
  <Notes>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22</vt:i4>
      </vt:variant>
    </vt:vector>
  </HeadingPairs>
  <TitlesOfParts>
    <vt:vector size="28" baseType="lpstr">
      <vt:lpstr>Arial</vt:lpstr>
      <vt:lpstr>Calibri</vt:lpstr>
      <vt:lpstr>Gill Sans MT</vt:lpstr>
      <vt:lpstr>Impact</vt:lpstr>
      <vt:lpstr>Wingdings</vt:lpstr>
      <vt:lpstr>Jelvény</vt:lpstr>
      <vt:lpstr>Számítógéppel támogatott információfeldolgozás, Kliens-szerver architektúrák</vt:lpstr>
      <vt:lpstr>IR 3 fő típusa</vt:lpstr>
      <vt:lpstr>Kliens-szerver modell</vt:lpstr>
      <vt:lpstr>PowerPoint-bemutató</vt:lpstr>
      <vt:lpstr>PowerPoint-bemutató</vt:lpstr>
      <vt:lpstr>PowerPoint-bemutató</vt:lpstr>
      <vt:lpstr>Osztott rendszerek architektúrái</vt:lpstr>
      <vt:lpstr>PowerPoint-bemutató</vt:lpstr>
      <vt:lpstr>PowerPoint-bemutató</vt:lpstr>
      <vt:lpstr>Osztott rendszerek tervezési szempontjai</vt:lpstr>
      <vt:lpstr>Többprocesszoros architektúrák</vt:lpstr>
      <vt:lpstr>PowerPoint-bemutató</vt:lpstr>
      <vt:lpstr>PowerPoint-bemutató</vt:lpstr>
      <vt:lpstr>PowerPoint-bemutató</vt:lpstr>
      <vt:lpstr>PowerPoint-bemutató</vt:lpstr>
      <vt:lpstr>PowerPoint-bemutató</vt:lpstr>
      <vt:lpstr>Kliens szerver architektúrák alkalmazási területei </vt:lpstr>
      <vt:lpstr>P2P hálózatok</vt:lpstr>
      <vt:lpstr>PowerPoint-bemutató</vt:lpstr>
      <vt:lpstr>PowerPoint-bemutató</vt:lpstr>
      <vt:lpstr>PowerPoint-bemutató</vt:lpstr>
      <vt:lpstr>Egy biztonságos megoldás</vt:lpstr>
    </vt:vector>
  </TitlesOfParts>
  <Company>AITME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Számítógépes vállalatirányítás 1. előadás</dc:title>
  <dc:creator>AITME</dc:creator>
  <cp:lastModifiedBy>Szabó Martin</cp:lastModifiedBy>
  <cp:revision>91</cp:revision>
  <dcterms:created xsi:type="dcterms:W3CDTF">2004-03-02T07:48:16Z</dcterms:created>
  <dcterms:modified xsi:type="dcterms:W3CDTF">2026-03-15T11:32:55Z</dcterms:modified>
</cp:coreProperties>
</file>