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29"/>
  </p:notesMasterIdLst>
  <p:sldIdLst>
    <p:sldId id="281"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87" r:id="rId23"/>
    <p:sldId id="278" r:id="rId24"/>
    <p:sldId id="279" r:id="rId25"/>
    <p:sldId id="280" r:id="rId26"/>
    <p:sldId id="284" r:id="rId27"/>
    <p:sldId id="285" r:id="rId2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9177" autoAdjust="0"/>
  </p:normalViewPr>
  <p:slideViewPr>
    <p:cSldViewPr>
      <p:cViewPr varScale="1">
        <p:scale>
          <a:sx n="79" d="100"/>
          <a:sy n="79" d="100"/>
        </p:scale>
        <p:origin x="2544" y="29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71F9AAD-EC2D-4E88-B6F7-72BA52210852}" type="doc">
      <dgm:prSet loTypeId="urn:microsoft.com/office/officeart/2005/8/layout/hList1" loCatId="list" qsTypeId="urn:microsoft.com/office/officeart/2005/8/quickstyle/simple1" qsCatId="simple" csTypeId="urn:microsoft.com/office/officeart/2005/8/colors/colorful5" csCatId="colorful"/>
      <dgm:spPr/>
      <dgm:t>
        <a:bodyPr/>
        <a:lstStyle/>
        <a:p>
          <a:endParaRPr lang="en-US"/>
        </a:p>
      </dgm:t>
    </dgm:pt>
    <dgm:pt modelId="{78A13EFC-E9AB-4BE2-BE6F-84D06A097994}">
      <dgm:prSet/>
      <dgm:spPr/>
      <dgm:t>
        <a:bodyPr/>
        <a:lstStyle/>
        <a:p>
          <a:r>
            <a:rPr lang="hu-HU"/>
            <a:t>Business Processes (üzleti folyamatok)</a:t>
          </a:r>
          <a:endParaRPr lang="en-US"/>
        </a:p>
      </dgm:t>
    </dgm:pt>
    <dgm:pt modelId="{FE7BE4E5-F50D-44D0-9B05-5B371073C1C9}" type="parTrans" cxnId="{9B725952-7D9B-4459-A7F9-3111234757CB}">
      <dgm:prSet/>
      <dgm:spPr/>
      <dgm:t>
        <a:bodyPr/>
        <a:lstStyle/>
        <a:p>
          <a:endParaRPr lang="en-US"/>
        </a:p>
      </dgm:t>
    </dgm:pt>
    <dgm:pt modelId="{9D577B83-1234-4860-9D98-6BAB4C4569A3}" type="sibTrans" cxnId="{9B725952-7D9B-4459-A7F9-3111234757CB}">
      <dgm:prSet/>
      <dgm:spPr/>
      <dgm:t>
        <a:bodyPr/>
        <a:lstStyle/>
        <a:p>
          <a:endParaRPr lang="en-US"/>
        </a:p>
      </dgm:t>
    </dgm:pt>
    <dgm:pt modelId="{7463D868-3598-464C-8105-88D7B21A6386}">
      <dgm:prSet/>
      <dgm:spPr/>
      <dgm:t>
        <a:bodyPr/>
        <a:lstStyle/>
        <a:p>
          <a:r>
            <a:rPr lang="hu-HU"/>
            <a:t>Support business goals (üzleti célok támogatása)</a:t>
          </a:r>
          <a:endParaRPr lang="en-US"/>
        </a:p>
      </dgm:t>
    </dgm:pt>
    <dgm:pt modelId="{91C1942B-149C-47A9-80A8-EE39A1747201}" type="parTrans" cxnId="{883007C2-53D2-4DDD-84C5-D4D68F439075}">
      <dgm:prSet/>
      <dgm:spPr/>
      <dgm:t>
        <a:bodyPr/>
        <a:lstStyle/>
        <a:p>
          <a:endParaRPr lang="en-US"/>
        </a:p>
      </dgm:t>
    </dgm:pt>
    <dgm:pt modelId="{44AC13A4-9629-4DE1-AB54-6979C88C2FD7}" type="sibTrans" cxnId="{883007C2-53D2-4DDD-84C5-D4D68F439075}">
      <dgm:prSet/>
      <dgm:spPr/>
      <dgm:t>
        <a:bodyPr/>
        <a:lstStyle/>
        <a:p>
          <a:endParaRPr lang="en-US"/>
        </a:p>
      </dgm:t>
    </dgm:pt>
    <dgm:pt modelId="{5E86AD52-0A23-495B-90B5-83BF31D216E9}">
      <dgm:prSet/>
      <dgm:spPr/>
      <dgm:t>
        <a:bodyPr/>
        <a:lstStyle/>
        <a:p>
          <a:r>
            <a:rPr lang="hu-HU"/>
            <a:t>Applications (alkalmazások)</a:t>
          </a:r>
          <a:endParaRPr lang="en-US"/>
        </a:p>
      </dgm:t>
    </dgm:pt>
    <dgm:pt modelId="{7CBE7FED-53F0-44A6-A353-2DFE31A6FB13}" type="parTrans" cxnId="{D26DC52A-9D2B-4CE5-B6E3-857057E3A866}">
      <dgm:prSet/>
      <dgm:spPr/>
      <dgm:t>
        <a:bodyPr/>
        <a:lstStyle/>
        <a:p>
          <a:endParaRPr lang="en-US"/>
        </a:p>
      </dgm:t>
    </dgm:pt>
    <dgm:pt modelId="{76C79922-A0A3-4D45-AB8E-89950C31A52E}" type="sibTrans" cxnId="{D26DC52A-9D2B-4CE5-B6E3-857057E3A866}">
      <dgm:prSet/>
      <dgm:spPr/>
      <dgm:t>
        <a:bodyPr/>
        <a:lstStyle/>
        <a:p>
          <a:endParaRPr lang="en-US"/>
        </a:p>
      </dgm:t>
    </dgm:pt>
    <dgm:pt modelId="{9C406505-FD45-4046-B482-0C985EA5CAE2}">
      <dgm:prSet/>
      <dgm:spPr/>
      <dgm:t>
        <a:bodyPr/>
        <a:lstStyle/>
        <a:p>
          <a:r>
            <a:rPr lang="hu-HU"/>
            <a:t>Business aware support for business processes </a:t>
          </a:r>
          <a:endParaRPr lang="en-US"/>
        </a:p>
      </dgm:t>
    </dgm:pt>
    <dgm:pt modelId="{3EC840CE-A63F-43A6-ADFA-39D4A4ACC4B4}" type="parTrans" cxnId="{956C57D1-2F4C-41F0-B17E-633BCBEF23C6}">
      <dgm:prSet/>
      <dgm:spPr/>
      <dgm:t>
        <a:bodyPr/>
        <a:lstStyle/>
        <a:p>
          <a:endParaRPr lang="en-US"/>
        </a:p>
      </dgm:t>
    </dgm:pt>
    <dgm:pt modelId="{538207A0-D1FF-41AA-A10C-DBB8CDB41B58}" type="sibTrans" cxnId="{956C57D1-2F4C-41F0-B17E-633BCBEF23C6}">
      <dgm:prSet/>
      <dgm:spPr/>
      <dgm:t>
        <a:bodyPr/>
        <a:lstStyle/>
        <a:p>
          <a:endParaRPr lang="en-US"/>
        </a:p>
      </dgm:t>
    </dgm:pt>
    <dgm:pt modelId="{14CDECEC-B63A-4386-A33E-BE1BA0B3BA80}">
      <dgm:prSet/>
      <dgm:spPr/>
      <dgm:t>
        <a:bodyPr/>
        <a:lstStyle/>
        <a:p>
          <a:r>
            <a:rPr lang="hu-HU"/>
            <a:t>IT Platforms (Infrastructure)</a:t>
          </a:r>
          <a:endParaRPr lang="en-US"/>
        </a:p>
      </dgm:t>
    </dgm:pt>
    <dgm:pt modelId="{8EABBDB6-E30F-497B-AA14-3C12D4BAA1BD}" type="parTrans" cxnId="{ECD4EDFF-0512-4C51-9691-2D970F0E2E2C}">
      <dgm:prSet/>
      <dgm:spPr/>
      <dgm:t>
        <a:bodyPr/>
        <a:lstStyle/>
        <a:p>
          <a:endParaRPr lang="en-US"/>
        </a:p>
      </dgm:t>
    </dgm:pt>
    <dgm:pt modelId="{0FA41A92-C387-46FC-BB00-C63B80243A92}" type="sibTrans" cxnId="{ECD4EDFF-0512-4C51-9691-2D970F0E2E2C}">
      <dgm:prSet/>
      <dgm:spPr/>
      <dgm:t>
        <a:bodyPr/>
        <a:lstStyle/>
        <a:p>
          <a:endParaRPr lang="en-US"/>
        </a:p>
      </dgm:t>
    </dgm:pt>
    <dgm:pt modelId="{CDF21722-7E20-425E-B3AF-4264FE24242D}">
      <dgm:prSet/>
      <dgm:spPr/>
      <dgm:t>
        <a:bodyPr/>
        <a:lstStyle/>
        <a:p>
          <a:r>
            <a:rPr lang="hu-HU"/>
            <a:t>Middleware</a:t>
          </a:r>
          <a:endParaRPr lang="en-US"/>
        </a:p>
      </dgm:t>
    </dgm:pt>
    <dgm:pt modelId="{653DD5E2-E154-4B8D-8293-C625FDE52E04}" type="parTrans" cxnId="{62B27BD7-09D1-409A-ADEB-162DF2A171C0}">
      <dgm:prSet/>
      <dgm:spPr/>
      <dgm:t>
        <a:bodyPr/>
        <a:lstStyle/>
        <a:p>
          <a:endParaRPr lang="en-US"/>
        </a:p>
      </dgm:t>
    </dgm:pt>
    <dgm:pt modelId="{84F0CA53-6D8B-476D-97D6-B2F5ECD6A78F}" type="sibTrans" cxnId="{62B27BD7-09D1-409A-ADEB-162DF2A171C0}">
      <dgm:prSet/>
      <dgm:spPr/>
      <dgm:t>
        <a:bodyPr/>
        <a:lstStyle/>
        <a:p>
          <a:endParaRPr lang="en-US"/>
        </a:p>
      </dgm:t>
    </dgm:pt>
    <dgm:pt modelId="{687E559A-54AD-4219-ADF2-E51D04AA345B}">
      <dgm:prSet/>
      <dgm:spPr/>
      <dgm:t>
        <a:bodyPr/>
        <a:lstStyle/>
        <a:p>
          <a:r>
            <a:rPr lang="hu-HU"/>
            <a:t>Networks</a:t>
          </a:r>
          <a:endParaRPr lang="en-US"/>
        </a:p>
      </dgm:t>
    </dgm:pt>
    <dgm:pt modelId="{B148AECD-B317-4695-9757-07F15E9D5DF0}" type="parTrans" cxnId="{5E9326CF-28C5-4F7E-B919-356DBDAB9901}">
      <dgm:prSet/>
      <dgm:spPr/>
      <dgm:t>
        <a:bodyPr/>
        <a:lstStyle/>
        <a:p>
          <a:endParaRPr lang="en-US"/>
        </a:p>
      </dgm:t>
    </dgm:pt>
    <dgm:pt modelId="{1D1F6646-FC12-453A-BB26-0F4BD7504A24}" type="sibTrans" cxnId="{5E9326CF-28C5-4F7E-B919-356DBDAB9901}">
      <dgm:prSet/>
      <dgm:spPr/>
      <dgm:t>
        <a:bodyPr/>
        <a:lstStyle/>
        <a:p>
          <a:endParaRPr lang="en-US"/>
        </a:p>
      </dgm:t>
    </dgm:pt>
    <dgm:pt modelId="{8F44AF58-3C04-405A-BEC4-495790FDBC15}">
      <dgm:prSet/>
      <dgm:spPr/>
      <dgm:t>
        <a:bodyPr/>
        <a:lstStyle/>
        <a:p>
          <a:r>
            <a:rPr lang="hu-HU"/>
            <a:t>Database managers</a:t>
          </a:r>
          <a:endParaRPr lang="en-US"/>
        </a:p>
      </dgm:t>
    </dgm:pt>
    <dgm:pt modelId="{96BC08DF-B780-486E-8516-105DE5624793}" type="parTrans" cxnId="{94348346-803F-4F80-81F3-4B3797081EF4}">
      <dgm:prSet/>
      <dgm:spPr/>
      <dgm:t>
        <a:bodyPr/>
        <a:lstStyle/>
        <a:p>
          <a:endParaRPr lang="en-US"/>
        </a:p>
      </dgm:t>
    </dgm:pt>
    <dgm:pt modelId="{3FD71154-936B-4C6A-8640-A161DCE027DE}" type="sibTrans" cxnId="{94348346-803F-4F80-81F3-4B3797081EF4}">
      <dgm:prSet/>
      <dgm:spPr/>
      <dgm:t>
        <a:bodyPr/>
        <a:lstStyle/>
        <a:p>
          <a:endParaRPr lang="en-US"/>
        </a:p>
      </dgm:t>
    </dgm:pt>
    <dgm:pt modelId="{E1C4C30C-1ACF-46D4-B9A1-820A2E3D8961}">
      <dgm:prSet/>
      <dgm:spPr/>
      <dgm:t>
        <a:bodyPr/>
        <a:lstStyle/>
        <a:p>
          <a:r>
            <a:rPr lang="hu-HU"/>
            <a:t>Transaction managers </a:t>
          </a:r>
          <a:endParaRPr lang="en-US"/>
        </a:p>
      </dgm:t>
    </dgm:pt>
    <dgm:pt modelId="{013A8703-2179-4C4F-A0A9-7034274B70D3}" type="parTrans" cxnId="{FE1E4900-EC6B-42AC-A6E6-BC57DAF78933}">
      <dgm:prSet/>
      <dgm:spPr/>
      <dgm:t>
        <a:bodyPr/>
        <a:lstStyle/>
        <a:p>
          <a:endParaRPr lang="en-US"/>
        </a:p>
      </dgm:t>
    </dgm:pt>
    <dgm:pt modelId="{E443DB97-0D26-4A68-9E1D-3A354688F928}" type="sibTrans" cxnId="{FE1E4900-EC6B-42AC-A6E6-BC57DAF78933}">
      <dgm:prSet/>
      <dgm:spPr/>
      <dgm:t>
        <a:bodyPr/>
        <a:lstStyle/>
        <a:p>
          <a:endParaRPr lang="en-US"/>
        </a:p>
      </dgm:t>
    </dgm:pt>
    <dgm:pt modelId="{5E8E9939-03B1-45EC-B633-8F975D3E4F62}">
      <dgm:prSet/>
      <dgm:spPr/>
      <dgm:t>
        <a:bodyPr/>
        <a:lstStyle/>
        <a:p>
          <a:r>
            <a:rPr lang="hu-HU"/>
            <a:t>Operating system and hardware</a:t>
          </a:r>
          <a:endParaRPr lang="en-US"/>
        </a:p>
      </dgm:t>
    </dgm:pt>
    <dgm:pt modelId="{2BD5DFD3-77B3-4B40-A51F-2F4FB6324A1C}" type="parTrans" cxnId="{3713FA78-9F7F-406A-8A64-F5A0E7A4BB3A}">
      <dgm:prSet/>
      <dgm:spPr/>
      <dgm:t>
        <a:bodyPr/>
        <a:lstStyle/>
        <a:p>
          <a:endParaRPr lang="en-US"/>
        </a:p>
      </dgm:t>
    </dgm:pt>
    <dgm:pt modelId="{E52E6528-D389-4302-909A-9E72502214B8}" type="sibTrans" cxnId="{3713FA78-9F7F-406A-8A64-F5A0E7A4BB3A}">
      <dgm:prSet/>
      <dgm:spPr/>
      <dgm:t>
        <a:bodyPr/>
        <a:lstStyle/>
        <a:p>
          <a:endParaRPr lang="en-US"/>
        </a:p>
      </dgm:t>
    </dgm:pt>
    <dgm:pt modelId="{044815BA-996A-451C-8B78-FD088BCE9B98}" type="pres">
      <dgm:prSet presAssocID="{871F9AAD-EC2D-4E88-B6F7-72BA52210852}" presName="Name0" presStyleCnt="0">
        <dgm:presLayoutVars>
          <dgm:dir/>
          <dgm:animLvl val="lvl"/>
          <dgm:resizeHandles val="exact"/>
        </dgm:presLayoutVars>
      </dgm:prSet>
      <dgm:spPr/>
    </dgm:pt>
    <dgm:pt modelId="{F3E68F4C-3B65-4240-9C03-AAB09991D7C3}" type="pres">
      <dgm:prSet presAssocID="{78A13EFC-E9AB-4BE2-BE6F-84D06A097994}" presName="composite" presStyleCnt="0"/>
      <dgm:spPr/>
    </dgm:pt>
    <dgm:pt modelId="{DFC19799-AAEA-4EC0-88A6-1286FFD99ED9}" type="pres">
      <dgm:prSet presAssocID="{78A13EFC-E9AB-4BE2-BE6F-84D06A097994}" presName="parTx" presStyleLbl="alignNode1" presStyleIdx="0" presStyleCnt="3">
        <dgm:presLayoutVars>
          <dgm:chMax val="0"/>
          <dgm:chPref val="0"/>
          <dgm:bulletEnabled val="1"/>
        </dgm:presLayoutVars>
      </dgm:prSet>
      <dgm:spPr/>
    </dgm:pt>
    <dgm:pt modelId="{AE6FDB5B-1C47-49C1-932A-92DB6B9864AC}" type="pres">
      <dgm:prSet presAssocID="{78A13EFC-E9AB-4BE2-BE6F-84D06A097994}" presName="desTx" presStyleLbl="alignAccFollowNode1" presStyleIdx="0" presStyleCnt="3">
        <dgm:presLayoutVars>
          <dgm:bulletEnabled val="1"/>
        </dgm:presLayoutVars>
      </dgm:prSet>
      <dgm:spPr/>
    </dgm:pt>
    <dgm:pt modelId="{0FE30AD7-8F45-497F-8978-DD958A28759F}" type="pres">
      <dgm:prSet presAssocID="{9D577B83-1234-4860-9D98-6BAB4C4569A3}" presName="space" presStyleCnt="0"/>
      <dgm:spPr/>
    </dgm:pt>
    <dgm:pt modelId="{5AB92CCE-C17C-48EC-AA4C-7AEFC369886C}" type="pres">
      <dgm:prSet presAssocID="{5E86AD52-0A23-495B-90B5-83BF31D216E9}" presName="composite" presStyleCnt="0"/>
      <dgm:spPr/>
    </dgm:pt>
    <dgm:pt modelId="{A0D3FD1C-3543-43A0-BDE8-4C3D362120DB}" type="pres">
      <dgm:prSet presAssocID="{5E86AD52-0A23-495B-90B5-83BF31D216E9}" presName="parTx" presStyleLbl="alignNode1" presStyleIdx="1" presStyleCnt="3">
        <dgm:presLayoutVars>
          <dgm:chMax val="0"/>
          <dgm:chPref val="0"/>
          <dgm:bulletEnabled val="1"/>
        </dgm:presLayoutVars>
      </dgm:prSet>
      <dgm:spPr/>
    </dgm:pt>
    <dgm:pt modelId="{CB1FEDA1-6D22-413C-8A27-2B955E18B394}" type="pres">
      <dgm:prSet presAssocID="{5E86AD52-0A23-495B-90B5-83BF31D216E9}" presName="desTx" presStyleLbl="alignAccFollowNode1" presStyleIdx="1" presStyleCnt="3">
        <dgm:presLayoutVars>
          <dgm:bulletEnabled val="1"/>
        </dgm:presLayoutVars>
      </dgm:prSet>
      <dgm:spPr/>
    </dgm:pt>
    <dgm:pt modelId="{C09AFC4F-0F78-4F04-A57A-3ABCE1C9E659}" type="pres">
      <dgm:prSet presAssocID="{76C79922-A0A3-4D45-AB8E-89950C31A52E}" presName="space" presStyleCnt="0"/>
      <dgm:spPr/>
    </dgm:pt>
    <dgm:pt modelId="{01980625-8A94-4A86-86ED-2975D59104DB}" type="pres">
      <dgm:prSet presAssocID="{14CDECEC-B63A-4386-A33E-BE1BA0B3BA80}" presName="composite" presStyleCnt="0"/>
      <dgm:spPr/>
    </dgm:pt>
    <dgm:pt modelId="{16327A3E-3BBC-436E-BEF0-1707D41707B3}" type="pres">
      <dgm:prSet presAssocID="{14CDECEC-B63A-4386-A33E-BE1BA0B3BA80}" presName="parTx" presStyleLbl="alignNode1" presStyleIdx="2" presStyleCnt="3">
        <dgm:presLayoutVars>
          <dgm:chMax val="0"/>
          <dgm:chPref val="0"/>
          <dgm:bulletEnabled val="1"/>
        </dgm:presLayoutVars>
      </dgm:prSet>
      <dgm:spPr/>
    </dgm:pt>
    <dgm:pt modelId="{BDF9B602-E4C3-47EB-95DC-9AB4A11A3907}" type="pres">
      <dgm:prSet presAssocID="{14CDECEC-B63A-4386-A33E-BE1BA0B3BA80}" presName="desTx" presStyleLbl="alignAccFollowNode1" presStyleIdx="2" presStyleCnt="3">
        <dgm:presLayoutVars>
          <dgm:bulletEnabled val="1"/>
        </dgm:presLayoutVars>
      </dgm:prSet>
      <dgm:spPr/>
    </dgm:pt>
  </dgm:ptLst>
  <dgm:cxnLst>
    <dgm:cxn modelId="{FE1E4900-EC6B-42AC-A6E6-BC57DAF78933}" srcId="{14CDECEC-B63A-4386-A33E-BE1BA0B3BA80}" destId="{E1C4C30C-1ACF-46D4-B9A1-820A2E3D8961}" srcOrd="3" destOrd="0" parTransId="{013A8703-2179-4C4F-A0A9-7034274B70D3}" sibTransId="{E443DB97-0D26-4A68-9E1D-3A354688F928}"/>
    <dgm:cxn modelId="{4ABB1611-6190-4D27-9C20-0D2860EB21F0}" type="presOf" srcId="{5E8E9939-03B1-45EC-B633-8F975D3E4F62}" destId="{BDF9B602-E4C3-47EB-95DC-9AB4A11A3907}" srcOrd="0" destOrd="4" presId="urn:microsoft.com/office/officeart/2005/8/layout/hList1"/>
    <dgm:cxn modelId="{391BB016-65B1-4588-B7D6-8961432E744C}" type="presOf" srcId="{5E86AD52-0A23-495B-90B5-83BF31D216E9}" destId="{A0D3FD1C-3543-43A0-BDE8-4C3D362120DB}" srcOrd="0" destOrd="0" presId="urn:microsoft.com/office/officeart/2005/8/layout/hList1"/>
    <dgm:cxn modelId="{98B3DF18-4D98-48C9-BBAA-D1F145EE2215}" type="presOf" srcId="{CDF21722-7E20-425E-B3AF-4264FE24242D}" destId="{BDF9B602-E4C3-47EB-95DC-9AB4A11A3907}" srcOrd="0" destOrd="0" presId="urn:microsoft.com/office/officeart/2005/8/layout/hList1"/>
    <dgm:cxn modelId="{D26DC52A-9D2B-4CE5-B6E3-857057E3A866}" srcId="{871F9AAD-EC2D-4E88-B6F7-72BA52210852}" destId="{5E86AD52-0A23-495B-90B5-83BF31D216E9}" srcOrd="1" destOrd="0" parTransId="{7CBE7FED-53F0-44A6-A353-2DFE31A6FB13}" sibTransId="{76C79922-A0A3-4D45-AB8E-89950C31A52E}"/>
    <dgm:cxn modelId="{3003E33E-0D12-4D20-98B3-62A45AB5C32C}" type="presOf" srcId="{78A13EFC-E9AB-4BE2-BE6F-84D06A097994}" destId="{DFC19799-AAEA-4EC0-88A6-1286FFD99ED9}" srcOrd="0" destOrd="0" presId="urn:microsoft.com/office/officeart/2005/8/layout/hList1"/>
    <dgm:cxn modelId="{01AE6E43-8E70-4A76-8619-32C3DFD87DBA}" type="presOf" srcId="{E1C4C30C-1ACF-46D4-B9A1-820A2E3D8961}" destId="{BDF9B602-E4C3-47EB-95DC-9AB4A11A3907}" srcOrd="0" destOrd="3" presId="urn:microsoft.com/office/officeart/2005/8/layout/hList1"/>
    <dgm:cxn modelId="{94348346-803F-4F80-81F3-4B3797081EF4}" srcId="{14CDECEC-B63A-4386-A33E-BE1BA0B3BA80}" destId="{8F44AF58-3C04-405A-BEC4-495790FDBC15}" srcOrd="2" destOrd="0" parTransId="{96BC08DF-B780-486E-8516-105DE5624793}" sibTransId="{3FD71154-936B-4C6A-8640-A161DCE027DE}"/>
    <dgm:cxn modelId="{BD804B69-A93E-416D-AB04-5EBE6B0FEB4D}" type="presOf" srcId="{8F44AF58-3C04-405A-BEC4-495790FDBC15}" destId="{BDF9B602-E4C3-47EB-95DC-9AB4A11A3907}" srcOrd="0" destOrd="2" presId="urn:microsoft.com/office/officeart/2005/8/layout/hList1"/>
    <dgm:cxn modelId="{F1FED14C-7822-4649-A280-88B5B00C2DD2}" type="presOf" srcId="{687E559A-54AD-4219-ADF2-E51D04AA345B}" destId="{BDF9B602-E4C3-47EB-95DC-9AB4A11A3907}" srcOrd="0" destOrd="1" presId="urn:microsoft.com/office/officeart/2005/8/layout/hList1"/>
    <dgm:cxn modelId="{DDA9BE4D-C9DC-442C-A127-CE101294AFE8}" type="presOf" srcId="{9C406505-FD45-4046-B482-0C985EA5CAE2}" destId="{CB1FEDA1-6D22-413C-8A27-2B955E18B394}" srcOrd="0" destOrd="0" presId="urn:microsoft.com/office/officeart/2005/8/layout/hList1"/>
    <dgm:cxn modelId="{9B725952-7D9B-4459-A7F9-3111234757CB}" srcId="{871F9AAD-EC2D-4E88-B6F7-72BA52210852}" destId="{78A13EFC-E9AB-4BE2-BE6F-84D06A097994}" srcOrd="0" destOrd="0" parTransId="{FE7BE4E5-F50D-44D0-9B05-5B371073C1C9}" sibTransId="{9D577B83-1234-4860-9D98-6BAB4C4569A3}"/>
    <dgm:cxn modelId="{3713FA78-9F7F-406A-8A64-F5A0E7A4BB3A}" srcId="{14CDECEC-B63A-4386-A33E-BE1BA0B3BA80}" destId="{5E8E9939-03B1-45EC-B633-8F975D3E4F62}" srcOrd="4" destOrd="0" parTransId="{2BD5DFD3-77B3-4B40-A51F-2F4FB6324A1C}" sibTransId="{E52E6528-D389-4302-909A-9E72502214B8}"/>
    <dgm:cxn modelId="{EC3D7279-87C7-4C3C-9EA4-26DE6AE1643B}" type="presOf" srcId="{871F9AAD-EC2D-4E88-B6F7-72BA52210852}" destId="{044815BA-996A-451C-8B78-FD088BCE9B98}" srcOrd="0" destOrd="0" presId="urn:microsoft.com/office/officeart/2005/8/layout/hList1"/>
    <dgm:cxn modelId="{8915E4A7-878A-407B-9E35-98E5AA657D82}" type="presOf" srcId="{7463D868-3598-464C-8105-88D7B21A6386}" destId="{AE6FDB5B-1C47-49C1-932A-92DB6B9864AC}" srcOrd="0" destOrd="0" presId="urn:microsoft.com/office/officeart/2005/8/layout/hList1"/>
    <dgm:cxn modelId="{A0D06CBC-2302-4950-8E49-4F4F94F2ABC7}" type="presOf" srcId="{14CDECEC-B63A-4386-A33E-BE1BA0B3BA80}" destId="{16327A3E-3BBC-436E-BEF0-1707D41707B3}" srcOrd="0" destOrd="0" presId="urn:microsoft.com/office/officeart/2005/8/layout/hList1"/>
    <dgm:cxn modelId="{883007C2-53D2-4DDD-84C5-D4D68F439075}" srcId="{78A13EFC-E9AB-4BE2-BE6F-84D06A097994}" destId="{7463D868-3598-464C-8105-88D7B21A6386}" srcOrd="0" destOrd="0" parTransId="{91C1942B-149C-47A9-80A8-EE39A1747201}" sibTransId="{44AC13A4-9629-4DE1-AB54-6979C88C2FD7}"/>
    <dgm:cxn modelId="{5E9326CF-28C5-4F7E-B919-356DBDAB9901}" srcId="{14CDECEC-B63A-4386-A33E-BE1BA0B3BA80}" destId="{687E559A-54AD-4219-ADF2-E51D04AA345B}" srcOrd="1" destOrd="0" parTransId="{B148AECD-B317-4695-9757-07F15E9D5DF0}" sibTransId="{1D1F6646-FC12-453A-BB26-0F4BD7504A24}"/>
    <dgm:cxn modelId="{956C57D1-2F4C-41F0-B17E-633BCBEF23C6}" srcId="{5E86AD52-0A23-495B-90B5-83BF31D216E9}" destId="{9C406505-FD45-4046-B482-0C985EA5CAE2}" srcOrd="0" destOrd="0" parTransId="{3EC840CE-A63F-43A6-ADFA-39D4A4ACC4B4}" sibTransId="{538207A0-D1FF-41AA-A10C-DBB8CDB41B58}"/>
    <dgm:cxn modelId="{62B27BD7-09D1-409A-ADEB-162DF2A171C0}" srcId="{14CDECEC-B63A-4386-A33E-BE1BA0B3BA80}" destId="{CDF21722-7E20-425E-B3AF-4264FE24242D}" srcOrd="0" destOrd="0" parTransId="{653DD5E2-E154-4B8D-8293-C625FDE52E04}" sibTransId="{84F0CA53-6D8B-476D-97D6-B2F5ECD6A78F}"/>
    <dgm:cxn modelId="{ECD4EDFF-0512-4C51-9691-2D970F0E2E2C}" srcId="{871F9AAD-EC2D-4E88-B6F7-72BA52210852}" destId="{14CDECEC-B63A-4386-A33E-BE1BA0B3BA80}" srcOrd="2" destOrd="0" parTransId="{8EABBDB6-E30F-497B-AA14-3C12D4BAA1BD}" sibTransId="{0FA41A92-C387-46FC-BB00-C63B80243A92}"/>
    <dgm:cxn modelId="{400B4AB5-0C6F-4060-8924-F5522853E635}" type="presParOf" srcId="{044815BA-996A-451C-8B78-FD088BCE9B98}" destId="{F3E68F4C-3B65-4240-9C03-AAB09991D7C3}" srcOrd="0" destOrd="0" presId="urn:microsoft.com/office/officeart/2005/8/layout/hList1"/>
    <dgm:cxn modelId="{8E4C1350-3B88-4FD6-AAC2-06BEA81CC2B5}" type="presParOf" srcId="{F3E68F4C-3B65-4240-9C03-AAB09991D7C3}" destId="{DFC19799-AAEA-4EC0-88A6-1286FFD99ED9}" srcOrd="0" destOrd="0" presId="urn:microsoft.com/office/officeart/2005/8/layout/hList1"/>
    <dgm:cxn modelId="{8AB01419-720E-4B99-81F1-A7C2DA8A1336}" type="presParOf" srcId="{F3E68F4C-3B65-4240-9C03-AAB09991D7C3}" destId="{AE6FDB5B-1C47-49C1-932A-92DB6B9864AC}" srcOrd="1" destOrd="0" presId="urn:microsoft.com/office/officeart/2005/8/layout/hList1"/>
    <dgm:cxn modelId="{1DCCFDEB-9E85-4D65-9716-875071AEA0D1}" type="presParOf" srcId="{044815BA-996A-451C-8B78-FD088BCE9B98}" destId="{0FE30AD7-8F45-497F-8978-DD958A28759F}" srcOrd="1" destOrd="0" presId="urn:microsoft.com/office/officeart/2005/8/layout/hList1"/>
    <dgm:cxn modelId="{C34952C4-ADFB-40FB-868E-9CF370E48D38}" type="presParOf" srcId="{044815BA-996A-451C-8B78-FD088BCE9B98}" destId="{5AB92CCE-C17C-48EC-AA4C-7AEFC369886C}" srcOrd="2" destOrd="0" presId="urn:microsoft.com/office/officeart/2005/8/layout/hList1"/>
    <dgm:cxn modelId="{D4423A96-BE18-4ABD-BC1D-F45B1663AE02}" type="presParOf" srcId="{5AB92CCE-C17C-48EC-AA4C-7AEFC369886C}" destId="{A0D3FD1C-3543-43A0-BDE8-4C3D362120DB}" srcOrd="0" destOrd="0" presId="urn:microsoft.com/office/officeart/2005/8/layout/hList1"/>
    <dgm:cxn modelId="{7411A1F0-B071-4C59-8D1A-E52E5F01DE16}" type="presParOf" srcId="{5AB92CCE-C17C-48EC-AA4C-7AEFC369886C}" destId="{CB1FEDA1-6D22-413C-8A27-2B955E18B394}" srcOrd="1" destOrd="0" presId="urn:microsoft.com/office/officeart/2005/8/layout/hList1"/>
    <dgm:cxn modelId="{0E557F6F-6AE3-4FBE-A0C7-E7E71BE87492}" type="presParOf" srcId="{044815BA-996A-451C-8B78-FD088BCE9B98}" destId="{C09AFC4F-0F78-4F04-A57A-3ABCE1C9E659}" srcOrd="3" destOrd="0" presId="urn:microsoft.com/office/officeart/2005/8/layout/hList1"/>
    <dgm:cxn modelId="{3E9EAF24-64DD-413A-AEBE-D4BA693ED68C}" type="presParOf" srcId="{044815BA-996A-451C-8B78-FD088BCE9B98}" destId="{01980625-8A94-4A86-86ED-2975D59104DB}" srcOrd="4" destOrd="0" presId="urn:microsoft.com/office/officeart/2005/8/layout/hList1"/>
    <dgm:cxn modelId="{74354BF8-72D7-4EFE-8ED8-F4FE62DC0F99}" type="presParOf" srcId="{01980625-8A94-4A86-86ED-2975D59104DB}" destId="{16327A3E-3BBC-436E-BEF0-1707D41707B3}" srcOrd="0" destOrd="0" presId="urn:microsoft.com/office/officeart/2005/8/layout/hList1"/>
    <dgm:cxn modelId="{AB1BD6F7-F6F3-4BCF-88BB-967C738849AF}" type="presParOf" srcId="{01980625-8A94-4A86-86ED-2975D59104DB}" destId="{BDF9B602-E4C3-47EB-95DC-9AB4A11A3907}"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FC19799-AAEA-4EC0-88A6-1286FFD99ED9}">
      <dsp:nvSpPr>
        <dsp:cNvPr id="0" name=""/>
        <dsp:cNvSpPr/>
      </dsp:nvSpPr>
      <dsp:spPr>
        <a:xfrm>
          <a:off x="2385" y="151763"/>
          <a:ext cx="2326072" cy="697834"/>
        </a:xfrm>
        <a:prstGeom prst="rect">
          <a:avLst/>
        </a:prstGeom>
        <a:solidFill>
          <a:schemeClr val="accent5">
            <a:hueOff val="0"/>
            <a:satOff val="0"/>
            <a:lumOff val="0"/>
            <a:alphaOff val="0"/>
          </a:schemeClr>
        </a:solidFill>
        <a:ln w="12700" cap="flat" cmpd="sng" algn="in">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81280" rIns="142240" bIns="81280" numCol="1" spcCol="1270" anchor="ctr" anchorCtr="0">
          <a:noAutofit/>
        </a:bodyPr>
        <a:lstStyle/>
        <a:p>
          <a:pPr marL="0" lvl="0" indent="0" algn="ctr" defTabSz="889000">
            <a:lnSpc>
              <a:spcPct val="90000"/>
            </a:lnSpc>
            <a:spcBef>
              <a:spcPct val="0"/>
            </a:spcBef>
            <a:spcAft>
              <a:spcPct val="35000"/>
            </a:spcAft>
            <a:buNone/>
          </a:pPr>
          <a:r>
            <a:rPr lang="hu-HU" sz="2000" kern="1200"/>
            <a:t>Business Processes (üzleti folyamatok)</a:t>
          </a:r>
          <a:endParaRPr lang="en-US" sz="2000" kern="1200"/>
        </a:p>
      </dsp:txBody>
      <dsp:txXfrm>
        <a:off x="2385" y="151763"/>
        <a:ext cx="2326072" cy="697834"/>
      </dsp:txXfrm>
    </dsp:sp>
    <dsp:sp modelId="{AE6FDB5B-1C47-49C1-932A-92DB6B9864AC}">
      <dsp:nvSpPr>
        <dsp:cNvPr id="0" name=""/>
        <dsp:cNvSpPr/>
      </dsp:nvSpPr>
      <dsp:spPr>
        <a:xfrm>
          <a:off x="2385" y="849598"/>
          <a:ext cx="2326072" cy="2592738"/>
        </a:xfrm>
        <a:prstGeom prst="rect">
          <a:avLst/>
        </a:prstGeom>
        <a:solidFill>
          <a:schemeClr val="accent5">
            <a:tint val="40000"/>
            <a:alpha val="90000"/>
            <a:hueOff val="0"/>
            <a:satOff val="0"/>
            <a:lumOff val="0"/>
            <a:alphaOff val="0"/>
          </a:schemeClr>
        </a:solidFill>
        <a:ln w="12700" cap="flat" cmpd="sng" algn="in">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a:lnSpc>
              <a:spcPct val="90000"/>
            </a:lnSpc>
            <a:spcBef>
              <a:spcPct val="0"/>
            </a:spcBef>
            <a:spcAft>
              <a:spcPct val="15000"/>
            </a:spcAft>
            <a:buChar char="•"/>
          </a:pPr>
          <a:r>
            <a:rPr lang="hu-HU" sz="2000" kern="1200"/>
            <a:t>Support business goals (üzleti célok támogatása)</a:t>
          </a:r>
          <a:endParaRPr lang="en-US" sz="2000" kern="1200"/>
        </a:p>
      </dsp:txBody>
      <dsp:txXfrm>
        <a:off x="2385" y="849598"/>
        <a:ext cx="2326072" cy="2592738"/>
      </dsp:txXfrm>
    </dsp:sp>
    <dsp:sp modelId="{A0D3FD1C-3543-43A0-BDE8-4C3D362120DB}">
      <dsp:nvSpPr>
        <dsp:cNvPr id="0" name=""/>
        <dsp:cNvSpPr/>
      </dsp:nvSpPr>
      <dsp:spPr>
        <a:xfrm>
          <a:off x="2654107" y="151763"/>
          <a:ext cx="2326072" cy="697834"/>
        </a:xfrm>
        <a:prstGeom prst="rect">
          <a:avLst/>
        </a:prstGeom>
        <a:solidFill>
          <a:schemeClr val="accent5">
            <a:hueOff val="-965760"/>
            <a:satOff val="0"/>
            <a:lumOff val="-2549"/>
            <a:alphaOff val="0"/>
          </a:schemeClr>
        </a:solidFill>
        <a:ln w="12700" cap="flat" cmpd="sng" algn="in">
          <a:solidFill>
            <a:schemeClr val="accent5">
              <a:hueOff val="-965760"/>
              <a:satOff val="0"/>
              <a:lumOff val="-2549"/>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81280" rIns="142240" bIns="81280" numCol="1" spcCol="1270" anchor="ctr" anchorCtr="0">
          <a:noAutofit/>
        </a:bodyPr>
        <a:lstStyle/>
        <a:p>
          <a:pPr marL="0" lvl="0" indent="0" algn="ctr" defTabSz="889000">
            <a:lnSpc>
              <a:spcPct val="90000"/>
            </a:lnSpc>
            <a:spcBef>
              <a:spcPct val="0"/>
            </a:spcBef>
            <a:spcAft>
              <a:spcPct val="35000"/>
            </a:spcAft>
            <a:buNone/>
          </a:pPr>
          <a:r>
            <a:rPr lang="hu-HU" sz="2000" kern="1200"/>
            <a:t>Applications (alkalmazások)</a:t>
          </a:r>
          <a:endParaRPr lang="en-US" sz="2000" kern="1200"/>
        </a:p>
      </dsp:txBody>
      <dsp:txXfrm>
        <a:off x="2654107" y="151763"/>
        <a:ext cx="2326072" cy="697834"/>
      </dsp:txXfrm>
    </dsp:sp>
    <dsp:sp modelId="{CB1FEDA1-6D22-413C-8A27-2B955E18B394}">
      <dsp:nvSpPr>
        <dsp:cNvPr id="0" name=""/>
        <dsp:cNvSpPr/>
      </dsp:nvSpPr>
      <dsp:spPr>
        <a:xfrm>
          <a:off x="2654107" y="849598"/>
          <a:ext cx="2326072" cy="2592738"/>
        </a:xfrm>
        <a:prstGeom prst="rect">
          <a:avLst/>
        </a:prstGeom>
        <a:solidFill>
          <a:schemeClr val="accent5">
            <a:tint val="40000"/>
            <a:alpha val="90000"/>
            <a:hueOff val="-909080"/>
            <a:satOff val="-7547"/>
            <a:lumOff val="-789"/>
            <a:alphaOff val="0"/>
          </a:schemeClr>
        </a:solidFill>
        <a:ln w="12700" cap="flat" cmpd="sng" algn="in">
          <a:solidFill>
            <a:schemeClr val="accent5">
              <a:tint val="40000"/>
              <a:alpha val="90000"/>
              <a:hueOff val="-909080"/>
              <a:satOff val="-7547"/>
              <a:lumOff val="-789"/>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a:lnSpc>
              <a:spcPct val="90000"/>
            </a:lnSpc>
            <a:spcBef>
              <a:spcPct val="0"/>
            </a:spcBef>
            <a:spcAft>
              <a:spcPct val="15000"/>
            </a:spcAft>
            <a:buChar char="•"/>
          </a:pPr>
          <a:r>
            <a:rPr lang="hu-HU" sz="2000" kern="1200"/>
            <a:t>Business aware support for business processes </a:t>
          </a:r>
          <a:endParaRPr lang="en-US" sz="2000" kern="1200"/>
        </a:p>
      </dsp:txBody>
      <dsp:txXfrm>
        <a:off x="2654107" y="849598"/>
        <a:ext cx="2326072" cy="2592738"/>
      </dsp:txXfrm>
    </dsp:sp>
    <dsp:sp modelId="{16327A3E-3BBC-436E-BEF0-1707D41707B3}">
      <dsp:nvSpPr>
        <dsp:cNvPr id="0" name=""/>
        <dsp:cNvSpPr/>
      </dsp:nvSpPr>
      <dsp:spPr>
        <a:xfrm>
          <a:off x="5305830" y="151763"/>
          <a:ext cx="2326072" cy="697834"/>
        </a:xfrm>
        <a:prstGeom prst="rect">
          <a:avLst/>
        </a:prstGeom>
        <a:solidFill>
          <a:schemeClr val="accent5">
            <a:hueOff val="-1931520"/>
            <a:satOff val="0"/>
            <a:lumOff val="-5098"/>
            <a:alphaOff val="0"/>
          </a:schemeClr>
        </a:solidFill>
        <a:ln w="12700" cap="flat" cmpd="sng" algn="in">
          <a:solidFill>
            <a:schemeClr val="accent5">
              <a:hueOff val="-1931520"/>
              <a:satOff val="0"/>
              <a:lumOff val="-5098"/>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81280" rIns="142240" bIns="81280" numCol="1" spcCol="1270" anchor="ctr" anchorCtr="0">
          <a:noAutofit/>
        </a:bodyPr>
        <a:lstStyle/>
        <a:p>
          <a:pPr marL="0" lvl="0" indent="0" algn="ctr" defTabSz="889000">
            <a:lnSpc>
              <a:spcPct val="90000"/>
            </a:lnSpc>
            <a:spcBef>
              <a:spcPct val="0"/>
            </a:spcBef>
            <a:spcAft>
              <a:spcPct val="35000"/>
            </a:spcAft>
            <a:buNone/>
          </a:pPr>
          <a:r>
            <a:rPr lang="hu-HU" sz="2000" kern="1200"/>
            <a:t>IT Platforms (Infrastructure)</a:t>
          </a:r>
          <a:endParaRPr lang="en-US" sz="2000" kern="1200"/>
        </a:p>
      </dsp:txBody>
      <dsp:txXfrm>
        <a:off x="5305830" y="151763"/>
        <a:ext cx="2326072" cy="697834"/>
      </dsp:txXfrm>
    </dsp:sp>
    <dsp:sp modelId="{BDF9B602-E4C3-47EB-95DC-9AB4A11A3907}">
      <dsp:nvSpPr>
        <dsp:cNvPr id="0" name=""/>
        <dsp:cNvSpPr/>
      </dsp:nvSpPr>
      <dsp:spPr>
        <a:xfrm>
          <a:off x="5305830" y="849598"/>
          <a:ext cx="2326072" cy="2592738"/>
        </a:xfrm>
        <a:prstGeom prst="rect">
          <a:avLst/>
        </a:prstGeom>
        <a:solidFill>
          <a:schemeClr val="accent5">
            <a:tint val="40000"/>
            <a:alpha val="90000"/>
            <a:hueOff val="-1818160"/>
            <a:satOff val="-15094"/>
            <a:lumOff val="-1578"/>
            <a:alphaOff val="0"/>
          </a:schemeClr>
        </a:solidFill>
        <a:ln w="12700" cap="flat" cmpd="sng" algn="in">
          <a:solidFill>
            <a:schemeClr val="accent5">
              <a:tint val="40000"/>
              <a:alpha val="90000"/>
              <a:hueOff val="-1818160"/>
              <a:satOff val="-15094"/>
              <a:lumOff val="-1578"/>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a:lnSpc>
              <a:spcPct val="90000"/>
            </a:lnSpc>
            <a:spcBef>
              <a:spcPct val="0"/>
            </a:spcBef>
            <a:spcAft>
              <a:spcPct val="15000"/>
            </a:spcAft>
            <a:buChar char="•"/>
          </a:pPr>
          <a:r>
            <a:rPr lang="hu-HU" sz="2000" kern="1200"/>
            <a:t>Middleware</a:t>
          </a:r>
          <a:endParaRPr lang="en-US" sz="2000" kern="1200"/>
        </a:p>
        <a:p>
          <a:pPr marL="228600" lvl="1" indent="-228600" algn="l" defTabSz="889000">
            <a:lnSpc>
              <a:spcPct val="90000"/>
            </a:lnSpc>
            <a:spcBef>
              <a:spcPct val="0"/>
            </a:spcBef>
            <a:spcAft>
              <a:spcPct val="15000"/>
            </a:spcAft>
            <a:buChar char="•"/>
          </a:pPr>
          <a:r>
            <a:rPr lang="hu-HU" sz="2000" kern="1200"/>
            <a:t>Networks</a:t>
          </a:r>
          <a:endParaRPr lang="en-US" sz="2000" kern="1200"/>
        </a:p>
        <a:p>
          <a:pPr marL="228600" lvl="1" indent="-228600" algn="l" defTabSz="889000">
            <a:lnSpc>
              <a:spcPct val="90000"/>
            </a:lnSpc>
            <a:spcBef>
              <a:spcPct val="0"/>
            </a:spcBef>
            <a:spcAft>
              <a:spcPct val="15000"/>
            </a:spcAft>
            <a:buChar char="•"/>
          </a:pPr>
          <a:r>
            <a:rPr lang="hu-HU" sz="2000" kern="1200"/>
            <a:t>Database managers</a:t>
          </a:r>
          <a:endParaRPr lang="en-US" sz="2000" kern="1200"/>
        </a:p>
        <a:p>
          <a:pPr marL="228600" lvl="1" indent="-228600" algn="l" defTabSz="889000">
            <a:lnSpc>
              <a:spcPct val="90000"/>
            </a:lnSpc>
            <a:spcBef>
              <a:spcPct val="0"/>
            </a:spcBef>
            <a:spcAft>
              <a:spcPct val="15000"/>
            </a:spcAft>
            <a:buChar char="•"/>
          </a:pPr>
          <a:r>
            <a:rPr lang="hu-HU" sz="2000" kern="1200"/>
            <a:t>Transaction managers </a:t>
          </a:r>
          <a:endParaRPr lang="en-US" sz="2000" kern="1200"/>
        </a:p>
        <a:p>
          <a:pPr marL="228600" lvl="1" indent="-228600" algn="l" defTabSz="889000">
            <a:lnSpc>
              <a:spcPct val="90000"/>
            </a:lnSpc>
            <a:spcBef>
              <a:spcPct val="0"/>
            </a:spcBef>
            <a:spcAft>
              <a:spcPct val="15000"/>
            </a:spcAft>
            <a:buChar char="•"/>
          </a:pPr>
          <a:r>
            <a:rPr lang="hu-HU" sz="2000" kern="1200"/>
            <a:t>Operating system and hardware</a:t>
          </a:r>
          <a:endParaRPr lang="en-US" sz="2000" kern="1200"/>
        </a:p>
      </dsp:txBody>
      <dsp:txXfrm>
        <a:off x="5305830" y="849598"/>
        <a:ext cx="2326072" cy="2592738"/>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C3F91B45-D2CC-A84B-57DB-BFE41E221AA7}"/>
              </a:ext>
            </a:extLst>
          </p:cNvPr>
          <p:cNvSpPr>
            <a:spLocks noGrp="1" noChangeArrowheads="1"/>
          </p:cNvSpPr>
          <p:nvPr>
            <p:ph type="hdr" sz="quarter"/>
          </p:nvPr>
        </p:nvSpPr>
        <p:spPr bwMode="auto">
          <a:xfrm>
            <a:off x="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en-US" altLang="hu-HU"/>
          </a:p>
        </p:txBody>
      </p:sp>
      <p:sp>
        <p:nvSpPr>
          <p:cNvPr id="28675" name="Rectangle 3">
            <a:extLst>
              <a:ext uri="{FF2B5EF4-FFF2-40B4-BE49-F238E27FC236}">
                <a16:creationId xmlns:a16="http://schemas.microsoft.com/office/drawing/2014/main" id="{16CA0033-F291-B457-1FA3-9993BA81A5EE}"/>
              </a:ext>
            </a:extLst>
          </p:cNvPr>
          <p:cNvSpPr>
            <a:spLocks noGrp="1" noChangeArrowheads="1"/>
          </p:cNvSpPr>
          <p:nvPr>
            <p:ph type="dt" idx="1"/>
          </p:nvPr>
        </p:nvSpPr>
        <p:spPr bwMode="auto">
          <a:xfrm>
            <a:off x="3884613"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en-US" altLang="hu-HU"/>
          </a:p>
        </p:txBody>
      </p:sp>
      <p:sp>
        <p:nvSpPr>
          <p:cNvPr id="2052" name="Rectangle 4">
            <a:extLst>
              <a:ext uri="{FF2B5EF4-FFF2-40B4-BE49-F238E27FC236}">
                <a16:creationId xmlns:a16="http://schemas.microsoft.com/office/drawing/2014/main" id="{F1155ECF-71B2-5858-C7D5-F7F40176BCDD}"/>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8677" name="Rectangle 5">
            <a:extLst>
              <a:ext uri="{FF2B5EF4-FFF2-40B4-BE49-F238E27FC236}">
                <a16:creationId xmlns:a16="http://schemas.microsoft.com/office/drawing/2014/main" id="{523EE312-55EF-4FF2-FA82-085DA3B3B356}"/>
              </a:ext>
            </a:extLst>
          </p:cNvPr>
          <p:cNvSpPr>
            <a:spLocks noGrp="1" noChangeArrowheads="1"/>
          </p:cNvSpPr>
          <p:nvPr>
            <p:ph type="body" sz="quarter" idx="3"/>
          </p:nvPr>
        </p:nvSpPr>
        <p:spPr bwMode="auto">
          <a:xfrm>
            <a:off x="685800" y="4343400"/>
            <a:ext cx="5486400" cy="4114800"/>
          </a:xfrm>
          <a:prstGeom prst="rect">
            <a:avLst/>
          </a:prstGeom>
          <a:noFill/>
          <a:ln>
            <a:noFill/>
          </a:ln>
          <a:effectLst/>
        </p:spPr>
        <p:txBody>
          <a:bodyPr vert="horz" wrap="square" lIns="91440" tIns="45720" rIns="91440" bIns="45720" numCol="1" anchor="t" anchorCtr="0" compatLnSpc="1">
            <a:prstTxWarp prst="textNoShape">
              <a:avLst/>
            </a:prstTxWarp>
          </a:bodyPr>
          <a:lstStyle/>
          <a:p>
            <a:pPr lvl="0"/>
            <a:r>
              <a:rPr lang="en-US" altLang="hu-HU" noProof="0"/>
              <a:t>Mintaszöveg szerkesztése</a:t>
            </a:r>
          </a:p>
          <a:p>
            <a:pPr lvl="1"/>
            <a:r>
              <a:rPr lang="en-US" altLang="hu-HU" noProof="0"/>
              <a:t>Második szint</a:t>
            </a:r>
          </a:p>
          <a:p>
            <a:pPr lvl="2"/>
            <a:r>
              <a:rPr lang="en-US" altLang="hu-HU" noProof="0"/>
              <a:t>Harmadik szint</a:t>
            </a:r>
          </a:p>
          <a:p>
            <a:pPr lvl="3"/>
            <a:r>
              <a:rPr lang="en-US" altLang="hu-HU" noProof="0"/>
              <a:t>Negyedik szint</a:t>
            </a:r>
          </a:p>
          <a:p>
            <a:pPr lvl="4"/>
            <a:r>
              <a:rPr lang="en-US" altLang="hu-HU" noProof="0"/>
              <a:t>Ötödik szint</a:t>
            </a:r>
          </a:p>
        </p:txBody>
      </p:sp>
      <p:sp>
        <p:nvSpPr>
          <p:cNvPr id="28678" name="Rectangle 6">
            <a:extLst>
              <a:ext uri="{FF2B5EF4-FFF2-40B4-BE49-F238E27FC236}">
                <a16:creationId xmlns:a16="http://schemas.microsoft.com/office/drawing/2014/main" id="{6D562EA6-DA1B-9928-7C82-833C2210E5F2}"/>
              </a:ext>
            </a:extLst>
          </p:cNvPr>
          <p:cNvSpPr>
            <a:spLocks noGrp="1" noChangeArrowheads="1"/>
          </p:cNvSpPr>
          <p:nvPr>
            <p:ph type="ftr" sz="quarter" idx="4"/>
          </p:nvPr>
        </p:nvSpPr>
        <p:spPr bwMode="auto">
          <a:xfrm>
            <a:off x="0"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en-US" altLang="hu-HU"/>
          </a:p>
        </p:txBody>
      </p:sp>
      <p:sp>
        <p:nvSpPr>
          <p:cNvPr id="28679" name="Rectangle 7">
            <a:extLst>
              <a:ext uri="{FF2B5EF4-FFF2-40B4-BE49-F238E27FC236}">
                <a16:creationId xmlns:a16="http://schemas.microsoft.com/office/drawing/2014/main" id="{70219A9C-13D6-C8BD-AA29-F3C059A5E24C}"/>
              </a:ext>
            </a:extLst>
          </p:cNvPr>
          <p:cNvSpPr>
            <a:spLocks noGrp="1" noChangeArrowheads="1"/>
          </p:cNvSpPr>
          <p:nvPr>
            <p:ph type="sldNum" sz="quarter" idx="5"/>
          </p:nvPr>
        </p:nvSpPr>
        <p:spPr bwMode="auto">
          <a:xfrm>
            <a:off x="3884613"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6935BB4A-E0BA-48AC-967F-A6D8C6C0C26C}" type="slidenum">
              <a:rPr lang="en-US" altLang="hu-HU"/>
              <a:pPr>
                <a:defRPr/>
              </a:pPr>
              <a:t>‹#›</a:t>
            </a:fld>
            <a:endParaRPr lang="en-US" altLang="hu-HU"/>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a:extLst>
              <a:ext uri="{FF2B5EF4-FFF2-40B4-BE49-F238E27FC236}">
                <a16:creationId xmlns:a16="http://schemas.microsoft.com/office/drawing/2014/main" id="{545C43A8-8777-3368-898F-4F6BE3D237AB}"/>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E4144A55-6F22-4CEA-91D3-36CC6066DD7B}" type="slidenum">
              <a:rPr lang="en-US" altLang="hu-HU" smtClean="0"/>
              <a:pPr/>
              <a:t>1</a:t>
            </a:fld>
            <a:endParaRPr lang="en-US" altLang="hu-HU"/>
          </a:p>
        </p:txBody>
      </p:sp>
      <p:sp>
        <p:nvSpPr>
          <p:cNvPr id="4099" name="Rectangle 2">
            <a:extLst>
              <a:ext uri="{FF2B5EF4-FFF2-40B4-BE49-F238E27FC236}">
                <a16:creationId xmlns:a16="http://schemas.microsoft.com/office/drawing/2014/main" id="{C49F98D6-289A-EB80-C2EC-9AB4A04272A4}"/>
              </a:ext>
            </a:extLst>
          </p:cNvPr>
          <p:cNvSpPr>
            <a:spLocks noGrp="1" noRot="1" noChangeAspect="1" noChangeArrowheads="1" noTextEdit="1"/>
          </p:cNvSpPr>
          <p:nvPr>
            <p:ph type="sldImg"/>
          </p:nvPr>
        </p:nvSpPr>
        <p:spPr>
          <a:ln/>
        </p:spPr>
      </p:sp>
      <p:sp>
        <p:nvSpPr>
          <p:cNvPr id="4100" name="Rectangle 3">
            <a:extLst>
              <a:ext uri="{FF2B5EF4-FFF2-40B4-BE49-F238E27FC236}">
                <a16:creationId xmlns:a16="http://schemas.microsoft.com/office/drawing/2014/main" id="{703935F0-32C6-6EB8-6D54-EB0454024E1C}"/>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hu-HU" altLang="hu-HU"/>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Diakép helye 1">
            <a:extLst>
              <a:ext uri="{FF2B5EF4-FFF2-40B4-BE49-F238E27FC236}">
                <a16:creationId xmlns:a16="http://schemas.microsoft.com/office/drawing/2014/main" id="{473CDBA2-325A-A259-2971-FA186B8A081F}"/>
              </a:ext>
            </a:extLst>
          </p:cNvPr>
          <p:cNvSpPr>
            <a:spLocks noGrp="1" noRot="1" noChangeAspect="1" noChangeArrowheads="1" noTextEdit="1"/>
          </p:cNvSpPr>
          <p:nvPr>
            <p:ph type="sldImg"/>
          </p:nvPr>
        </p:nvSpPr>
        <p:spPr>
          <a:ln/>
        </p:spPr>
      </p:sp>
      <p:sp>
        <p:nvSpPr>
          <p:cNvPr id="24579" name="Jegyzetek helye 2">
            <a:extLst>
              <a:ext uri="{FF2B5EF4-FFF2-40B4-BE49-F238E27FC236}">
                <a16:creationId xmlns:a16="http://schemas.microsoft.com/office/drawing/2014/main" id="{CAC27F77-2909-92AF-EF76-F987CF974628}"/>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hu-HU" altLang="hu-HU"/>
          </a:p>
        </p:txBody>
      </p:sp>
      <p:sp>
        <p:nvSpPr>
          <p:cNvPr id="24580" name="Dia számának helye 3">
            <a:extLst>
              <a:ext uri="{FF2B5EF4-FFF2-40B4-BE49-F238E27FC236}">
                <a16:creationId xmlns:a16="http://schemas.microsoft.com/office/drawing/2014/main" id="{6D37CB6A-E196-503B-2E04-52BB2E4A58C2}"/>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B36BD3C0-A076-484F-AA98-19758D931C3B}" type="slidenum">
              <a:rPr lang="en-US" altLang="hu-HU" smtClean="0"/>
              <a:pPr/>
              <a:t>12</a:t>
            </a:fld>
            <a:endParaRPr lang="en-US" altLang="hu-HU"/>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Diakép helye 1">
            <a:extLst>
              <a:ext uri="{FF2B5EF4-FFF2-40B4-BE49-F238E27FC236}">
                <a16:creationId xmlns:a16="http://schemas.microsoft.com/office/drawing/2014/main" id="{BB589E97-F5DF-0C3C-255E-490D7E00C3FA}"/>
              </a:ext>
            </a:extLst>
          </p:cNvPr>
          <p:cNvSpPr>
            <a:spLocks noGrp="1" noRot="1" noChangeAspect="1" noChangeArrowheads="1" noTextEdit="1"/>
          </p:cNvSpPr>
          <p:nvPr>
            <p:ph type="sldImg"/>
          </p:nvPr>
        </p:nvSpPr>
        <p:spPr>
          <a:ln/>
        </p:spPr>
      </p:sp>
      <p:sp>
        <p:nvSpPr>
          <p:cNvPr id="26627" name="Jegyzetek helye 2">
            <a:extLst>
              <a:ext uri="{FF2B5EF4-FFF2-40B4-BE49-F238E27FC236}">
                <a16:creationId xmlns:a16="http://schemas.microsoft.com/office/drawing/2014/main" id="{1D68B71D-C937-F751-D8FB-86F5DC30543A}"/>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hu-HU" altLang="hu-HU">
                <a:solidFill>
                  <a:srgbClr val="D1D5DB"/>
                </a:solidFill>
                <a:latin typeface="Söhne"/>
              </a:rPr>
              <a:t>A hálózati interfész réteg a fizikai hálózati összeköttetést biztosítja, az internet réteg az adatcsomagok továbbításáért felelős, a szállítási réteg a megbízható kapcsolatot biztosítja az end-to-end kommunikációhoz, az alkalmazási réteg pedig az alkalmazás-specifikus kommunikációt irányítja.</a:t>
            </a:r>
          </a:p>
          <a:p>
            <a:endParaRPr lang="hu-HU" altLang="hu-HU">
              <a:solidFill>
                <a:srgbClr val="D1D5DB"/>
              </a:solidFill>
              <a:latin typeface="Söhne"/>
            </a:endParaRPr>
          </a:p>
          <a:p>
            <a:pPr>
              <a:buFont typeface="Calibri Light" panose="020F0302020204030204" pitchFamily="34" charset="0"/>
              <a:buAutoNum type="arabicPeriod"/>
            </a:pPr>
            <a:r>
              <a:rPr lang="hu-HU" altLang="hu-HU">
                <a:solidFill>
                  <a:srgbClr val="EF4444"/>
                </a:solidFill>
                <a:latin typeface="Söhne"/>
              </a:rPr>
              <a:t>Hálózati interfész réteg: A hálózati interfész réteg az a réteg, amely a fizikai hálózati összeköttetést biztosítja a számítógépek között. Ezen a szinten olyan protokollokat használnak, mint az Ethernet, amelyek lehetővé teszik az adatok továbbítását a fizikai hálózaton keresztül. A hálózati interfész rétegnek szerepe van az adatok kódolásában és a bitáramok kezelésében is.</a:t>
            </a:r>
          </a:p>
          <a:p>
            <a:pPr>
              <a:buFont typeface="Calibri Light" panose="020F0302020204030204" pitchFamily="34" charset="0"/>
              <a:buAutoNum type="arabicPeriod"/>
            </a:pPr>
            <a:r>
              <a:rPr lang="hu-HU" altLang="hu-HU">
                <a:solidFill>
                  <a:srgbClr val="EF4444"/>
                </a:solidFill>
                <a:latin typeface="Söhne"/>
              </a:rPr>
              <a:t>Internet réteg: Az internet réteg az a réteg, amely az adatcsomagok továbbításáért felelős az interneten keresztül. Ezen a szinten olyan protokollokat használnak, mint az IP (Internet Protocol), amely lehetővé teszi az adatcsomagok címkézését és továbbítását az interneten keresztül. Az internet rétegnek fontos szerepe van az adatok továbbításának optimalizálásában és a hálózati forgalom irányításában is.</a:t>
            </a:r>
          </a:p>
          <a:p>
            <a:pPr>
              <a:buFont typeface="Calibri Light" panose="020F0302020204030204" pitchFamily="34" charset="0"/>
              <a:buAutoNum type="arabicPeriod"/>
            </a:pPr>
            <a:r>
              <a:rPr lang="hu-HU" altLang="hu-HU">
                <a:solidFill>
                  <a:srgbClr val="EF4444"/>
                </a:solidFill>
                <a:latin typeface="Söhne"/>
              </a:rPr>
              <a:t>Szállítási réteg: A szállítási réteg az a réteg, amely a megbízható kapcsolatot biztosítja az end-to-end kommunikációhoz. Ezen a szinten olyan protokollokat használnak, mint a TCP (Transmission Control Protocol), amely lehetővé teszi a megbízható adatátvitelt az alkalmazások között. A szállítási rétegnek szerepe van az adatok továbbításának ellenőrzésében, a hibajavításban és az adatfolyam irányításában is.</a:t>
            </a:r>
          </a:p>
          <a:p>
            <a:pPr>
              <a:buFont typeface="Calibri Light" panose="020F0302020204030204" pitchFamily="34" charset="0"/>
              <a:buAutoNum type="arabicPeriod"/>
            </a:pPr>
            <a:r>
              <a:rPr lang="hu-HU" altLang="hu-HU">
                <a:solidFill>
                  <a:srgbClr val="EF4444"/>
                </a:solidFill>
                <a:latin typeface="Söhne"/>
              </a:rPr>
              <a:t>Alkalmazási réteg: Az alkalmazási réteg az a réteg, amely az alkalmazás-specifikus kommunikációt irányítja. Ezen a szinten olyan protokollokat használnak, mint az SMTP (Simple Mail Transfer Protocol), amely lehetővé teszi az e-mail küldését</a:t>
            </a:r>
          </a:p>
          <a:p>
            <a:endParaRPr lang="hu-HU" altLang="hu-HU"/>
          </a:p>
        </p:txBody>
      </p:sp>
      <p:sp>
        <p:nvSpPr>
          <p:cNvPr id="26628" name="Dia számának helye 3">
            <a:extLst>
              <a:ext uri="{FF2B5EF4-FFF2-40B4-BE49-F238E27FC236}">
                <a16:creationId xmlns:a16="http://schemas.microsoft.com/office/drawing/2014/main" id="{964FD245-FB3B-097F-0507-B30DB8784C1D}"/>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46B2E6AF-B93F-4B89-8800-34B6AF50FAEA}" type="slidenum">
              <a:rPr lang="en-US" altLang="hu-HU" smtClean="0"/>
              <a:pPr/>
              <a:t>13</a:t>
            </a:fld>
            <a:endParaRPr lang="en-US" altLang="hu-HU"/>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Diakép helye 1">
            <a:extLst>
              <a:ext uri="{FF2B5EF4-FFF2-40B4-BE49-F238E27FC236}">
                <a16:creationId xmlns:a16="http://schemas.microsoft.com/office/drawing/2014/main" id="{FE124DA6-DD91-3B8B-3C99-16875A5CABAA}"/>
              </a:ext>
            </a:extLst>
          </p:cNvPr>
          <p:cNvSpPr>
            <a:spLocks noGrp="1" noRot="1" noChangeAspect="1" noChangeArrowheads="1" noTextEdit="1"/>
          </p:cNvSpPr>
          <p:nvPr>
            <p:ph type="sldImg"/>
          </p:nvPr>
        </p:nvSpPr>
        <p:spPr>
          <a:ln/>
        </p:spPr>
      </p:sp>
      <p:sp>
        <p:nvSpPr>
          <p:cNvPr id="28675" name="Jegyzetek helye 2">
            <a:extLst>
              <a:ext uri="{FF2B5EF4-FFF2-40B4-BE49-F238E27FC236}">
                <a16:creationId xmlns:a16="http://schemas.microsoft.com/office/drawing/2014/main" id="{201F9B38-2F69-0E06-2182-9E9A339C380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hu-HU" altLang="hu-HU">
                <a:solidFill>
                  <a:srgbClr val="D1D5DB"/>
                </a:solidFill>
                <a:latin typeface="Söhne"/>
              </a:rPr>
              <a:t>Az alkalmazási réteg a legfelső réteg a TCP/IP modellben, és az alkalmazások közötti kommunikációért felelős. Ez a réteg tartalmazza azokat a protokollokat és szolgáltatásokat, amelyek lehetővé teszik az alkalmazások közötti adatátvitelt.</a:t>
            </a:r>
          </a:p>
          <a:p>
            <a:r>
              <a:rPr lang="hu-HU" altLang="hu-HU">
                <a:solidFill>
                  <a:srgbClr val="D1D5DB"/>
                </a:solidFill>
                <a:latin typeface="Söhne"/>
              </a:rPr>
              <a:t>Az alkalmazási rétegben számos protokoll található, amelyek az adatok különböző típusainak továbbítására szolgálnak. Például az SMTP (Simple Mail Transfer Protocol) az e-mail címzettjéhez továbbítja az e-mail üzeneteket, az FTP (File Transfer Protocol) pedig lehetővé teszi a fájlok közvetlen átvitelét a számítógépek között.</a:t>
            </a:r>
          </a:p>
          <a:p>
            <a:r>
              <a:rPr lang="hu-HU" altLang="hu-HU">
                <a:solidFill>
                  <a:srgbClr val="D1D5DB"/>
                </a:solidFill>
                <a:latin typeface="Söhne"/>
              </a:rPr>
              <a:t>Az alkalmazási réteg tartalmazza továbbá az HTTP (Hypertext Transfer Protocol) protokollt, amely az interneten keresztül történő weboldalak megjelenítéséért felelős, valamint az SNMP (Simple Network Management Protocol) protokollt, amely a hálózati eszközök távoli kezelésére szolgál.</a:t>
            </a:r>
          </a:p>
          <a:p>
            <a:r>
              <a:rPr lang="hu-HU" altLang="hu-HU">
                <a:solidFill>
                  <a:srgbClr val="D1D5DB"/>
                </a:solidFill>
                <a:latin typeface="Söhne"/>
              </a:rPr>
              <a:t>Az alkalmazási réteg lehetővé teszi az alkalmazások közötti széles körű kommunikációt és adatcserét, valamint az egységes és könnyen kezelhető hálózati környezetet biztosít az alkalmazások számára.</a:t>
            </a:r>
          </a:p>
          <a:p>
            <a:endParaRPr lang="hu-HU" altLang="hu-HU"/>
          </a:p>
        </p:txBody>
      </p:sp>
      <p:sp>
        <p:nvSpPr>
          <p:cNvPr id="28676" name="Dia számának helye 3">
            <a:extLst>
              <a:ext uri="{FF2B5EF4-FFF2-40B4-BE49-F238E27FC236}">
                <a16:creationId xmlns:a16="http://schemas.microsoft.com/office/drawing/2014/main" id="{81EF901A-8C58-8B49-594F-8C651C72F3EA}"/>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B6D63CA9-482F-47FD-8047-0D89560315E1}" type="slidenum">
              <a:rPr lang="en-US" altLang="hu-HU" smtClean="0"/>
              <a:pPr/>
              <a:t>14</a:t>
            </a:fld>
            <a:endParaRPr lang="en-US" altLang="hu-HU"/>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Diakép helye 1">
            <a:extLst>
              <a:ext uri="{FF2B5EF4-FFF2-40B4-BE49-F238E27FC236}">
                <a16:creationId xmlns:a16="http://schemas.microsoft.com/office/drawing/2014/main" id="{7712F95D-225E-35FB-B044-952A0A1D034B}"/>
              </a:ext>
            </a:extLst>
          </p:cNvPr>
          <p:cNvSpPr>
            <a:spLocks noGrp="1" noRot="1" noChangeAspect="1" noChangeArrowheads="1" noTextEdit="1"/>
          </p:cNvSpPr>
          <p:nvPr>
            <p:ph type="sldImg"/>
          </p:nvPr>
        </p:nvSpPr>
        <p:spPr>
          <a:ln/>
        </p:spPr>
      </p:sp>
      <p:sp>
        <p:nvSpPr>
          <p:cNvPr id="30723" name="Jegyzetek helye 2">
            <a:extLst>
              <a:ext uri="{FF2B5EF4-FFF2-40B4-BE49-F238E27FC236}">
                <a16:creationId xmlns:a16="http://schemas.microsoft.com/office/drawing/2014/main" id="{62ABB5A9-BDE1-39AC-3657-0AF874DF8632}"/>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hu-HU" altLang="hu-HU"/>
          </a:p>
        </p:txBody>
      </p:sp>
      <p:sp>
        <p:nvSpPr>
          <p:cNvPr id="30724" name="Dia számának helye 3">
            <a:extLst>
              <a:ext uri="{FF2B5EF4-FFF2-40B4-BE49-F238E27FC236}">
                <a16:creationId xmlns:a16="http://schemas.microsoft.com/office/drawing/2014/main" id="{93029C2A-602F-244E-6CB4-88902975138F}"/>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E42678E0-3724-47B3-866F-3AB9F48A5B4E}" type="slidenum">
              <a:rPr lang="en-US" altLang="hu-HU" smtClean="0"/>
              <a:pPr/>
              <a:t>15</a:t>
            </a:fld>
            <a:endParaRPr lang="en-US" altLang="hu-HU"/>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Diakép helye 1">
            <a:extLst>
              <a:ext uri="{FF2B5EF4-FFF2-40B4-BE49-F238E27FC236}">
                <a16:creationId xmlns:a16="http://schemas.microsoft.com/office/drawing/2014/main" id="{D84AF6C2-72E3-BB78-AD2D-534ED65F7C04}"/>
              </a:ext>
            </a:extLst>
          </p:cNvPr>
          <p:cNvSpPr>
            <a:spLocks noGrp="1" noRot="1" noChangeAspect="1" noChangeArrowheads="1" noTextEdit="1"/>
          </p:cNvSpPr>
          <p:nvPr>
            <p:ph type="sldImg"/>
          </p:nvPr>
        </p:nvSpPr>
        <p:spPr>
          <a:ln/>
        </p:spPr>
      </p:sp>
      <p:sp>
        <p:nvSpPr>
          <p:cNvPr id="32771" name="Jegyzetek helye 2">
            <a:extLst>
              <a:ext uri="{FF2B5EF4-FFF2-40B4-BE49-F238E27FC236}">
                <a16:creationId xmlns:a16="http://schemas.microsoft.com/office/drawing/2014/main" id="{51567951-4707-EB79-33A6-A1F22885174C}"/>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hu-HU" altLang="hu-HU">
                <a:solidFill>
                  <a:srgbClr val="D1D5DB"/>
                </a:solidFill>
                <a:latin typeface="Söhne"/>
              </a:rPr>
              <a:t>A TDI egy olyan köztes réteget biztosít az alkalmazások és az alacsonyabb szintű hálózati protokollok között, amely lehetővé teszi az alkalmazások számára, hogy függetlenek legyenek az adott hálózati protokolltól. Ez segíthet az alkalmazásoknak az interoperabilitás javításában, azaz különböző hálózati protokollokkal való együttműködésben.</a:t>
            </a:r>
          </a:p>
          <a:p>
            <a:endParaRPr lang="hu-HU" altLang="hu-HU">
              <a:solidFill>
                <a:srgbClr val="D1D5DB"/>
              </a:solidFill>
              <a:latin typeface="Söhne"/>
            </a:endParaRPr>
          </a:p>
          <a:p>
            <a:r>
              <a:rPr lang="hu-HU" altLang="hu-HU">
                <a:solidFill>
                  <a:srgbClr val="D1D5DB"/>
                </a:solidFill>
                <a:latin typeface="Söhne"/>
              </a:rPr>
              <a:t>Egy példa a TDI használatára az lehet, amikor egy alkalmazás hálózati kommunikációt kezdeményez. Az alkalmazás az általa használt TDI meghajtóval kapcsolatba lép a hálózati protokollokkal, például a TCP/IP protokollal, majd elküldi a hálózati adatcsomagokat.</a:t>
            </a:r>
          </a:p>
          <a:p>
            <a:r>
              <a:rPr lang="hu-HU" altLang="hu-HU">
                <a:solidFill>
                  <a:srgbClr val="D1D5DB"/>
                </a:solidFill>
                <a:latin typeface="Söhne"/>
              </a:rPr>
              <a:t>Az alkalmazás nem kell, hogy ismerje a TCP/IP protokoll részleteit, és nem kell, hogy közvetlenül kapcsolatba lépjen a hálózati meghajtóval. Ehelyett az alkalmazás csak az általa használt TDI interfészre van támaszkodva, amely lehetővé teszi az alkalmazás számára, hogy független legyen a hálózati protokolltól.</a:t>
            </a:r>
          </a:p>
          <a:p>
            <a:endParaRPr lang="hu-HU" altLang="hu-HU"/>
          </a:p>
        </p:txBody>
      </p:sp>
      <p:sp>
        <p:nvSpPr>
          <p:cNvPr id="32772" name="Dia számának helye 3">
            <a:extLst>
              <a:ext uri="{FF2B5EF4-FFF2-40B4-BE49-F238E27FC236}">
                <a16:creationId xmlns:a16="http://schemas.microsoft.com/office/drawing/2014/main" id="{0BAC871D-6D10-7433-FF27-572497FDA339}"/>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8A7C0EC4-2FB6-47E7-9268-2C208F9A0326}" type="slidenum">
              <a:rPr lang="en-US" altLang="hu-HU" smtClean="0"/>
              <a:pPr/>
              <a:t>16</a:t>
            </a:fld>
            <a:endParaRPr lang="en-US" altLang="hu-HU"/>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Diakép helye 1">
            <a:extLst>
              <a:ext uri="{FF2B5EF4-FFF2-40B4-BE49-F238E27FC236}">
                <a16:creationId xmlns:a16="http://schemas.microsoft.com/office/drawing/2014/main" id="{9C74A1B5-9BC5-CCBD-3C38-61CCB5352FDD}"/>
              </a:ext>
            </a:extLst>
          </p:cNvPr>
          <p:cNvSpPr>
            <a:spLocks noGrp="1" noRot="1" noChangeAspect="1" noChangeArrowheads="1" noTextEdit="1"/>
          </p:cNvSpPr>
          <p:nvPr>
            <p:ph type="sldImg"/>
          </p:nvPr>
        </p:nvSpPr>
        <p:spPr>
          <a:ln/>
        </p:spPr>
      </p:sp>
      <p:sp>
        <p:nvSpPr>
          <p:cNvPr id="34819" name="Jegyzetek helye 2">
            <a:extLst>
              <a:ext uri="{FF2B5EF4-FFF2-40B4-BE49-F238E27FC236}">
                <a16:creationId xmlns:a16="http://schemas.microsoft.com/office/drawing/2014/main" id="{FE70720D-F319-22A3-FE6F-CAC3625B62DB}"/>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hu-HU" altLang="hu-HU">
                <a:solidFill>
                  <a:srgbClr val="D1D5DB"/>
                </a:solidFill>
                <a:latin typeface="Söhne"/>
              </a:rPr>
              <a:t>A szállítási réteg az end-to-end kapcsolatot biztosítja az alkalmazások között, és meghatározza az adatátviteli protokollokat. Ez a réteg tartalmazza a TCP (Transmission Control Protocol) és az UDP (User Datagram Protocol) protokollokat.</a:t>
            </a:r>
          </a:p>
          <a:p>
            <a:endParaRPr lang="hu-HU" altLang="hu-HU">
              <a:solidFill>
                <a:srgbClr val="D1D5DB"/>
              </a:solidFill>
              <a:latin typeface="Söhne"/>
            </a:endParaRPr>
          </a:p>
          <a:p>
            <a:r>
              <a:rPr lang="hu-HU" altLang="hu-HU">
                <a:solidFill>
                  <a:srgbClr val="D1D5DB"/>
                </a:solidFill>
                <a:latin typeface="Söhne"/>
              </a:rPr>
              <a:t>A TCP protokoll megbízható kapcsolatot biztosít a két alkalmazás között, ellenőrzi a csomagokat, és újraküldi az elveszett csomagokat, hogy az adatátvitel biztos és teljes legyen. Az UDP protokoll viszont egyszerű, gyors és kevésbé megbízható adatátvitelt tesz lehetővé.</a:t>
            </a:r>
          </a:p>
          <a:p>
            <a:endParaRPr lang="hu-HU" altLang="hu-HU"/>
          </a:p>
        </p:txBody>
      </p:sp>
      <p:sp>
        <p:nvSpPr>
          <p:cNvPr id="34820" name="Dia számának helye 3">
            <a:extLst>
              <a:ext uri="{FF2B5EF4-FFF2-40B4-BE49-F238E27FC236}">
                <a16:creationId xmlns:a16="http://schemas.microsoft.com/office/drawing/2014/main" id="{ECA507A4-03E6-9F61-4157-D485BEDA12A5}"/>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610148A3-4523-4158-9CED-E540DFA2FDD6}" type="slidenum">
              <a:rPr lang="en-US" altLang="hu-HU" smtClean="0"/>
              <a:pPr/>
              <a:t>17</a:t>
            </a:fld>
            <a:endParaRPr lang="en-US" altLang="hu-HU"/>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Diakép helye 1">
            <a:extLst>
              <a:ext uri="{FF2B5EF4-FFF2-40B4-BE49-F238E27FC236}">
                <a16:creationId xmlns:a16="http://schemas.microsoft.com/office/drawing/2014/main" id="{AE9EA456-40D0-8477-AD20-206B239D190E}"/>
              </a:ext>
            </a:extLst>
          </p:cNvPr>
          <p:cNvSpPr>
            <a:spLocks noGrp="1" noRot="1" noChangeAspect="1" noChangeArrowheads="1" noTextEdit="1"/>
          </p:cNvSpPr>
          <p:nvPr>
            <p:ph type="sldImg"/>
          </p:nvPr>
        </p:nvSpPr>
        <p:spPr>
          <a:ln/>
        </p:spPr>
      </p:sp>
      <p:sp>
        <p:nvSpPr>
          <p:cNvPr id="36867" name="Jegyzetek helye 2">
            <a:extLst>
              <a:ext uri="{FF2B5EF4-FFF2-40B4-BE49-F238E27FC236}">
                <a16:creationId xmlns:a16="http://schemas.microsoft.com/office/drawing/2014/main" id="{5023F723-E3AD-6659-6B75-1B62E5BF54AB}"/>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hu-HU" altLang="hu-HU"/>
          </a:p>
        </p:txBody>
      </p:sp>
      <p:sp>
        <p:nvSpPr>
          <p:cNvPr id="36868" name="Dia számának helye 3">
            <a:extLst>
              <a:ext uri="{FF2B5EF4-FFF2-40B4-BE49-F238E27FC236}">
                <a16:creationId xmlns:a16="http://schemas.microsoft.com/office/drawing/2014/main" id="{DFAAA407-0677-F135-1B2A-526BA04B077C}"/>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E357522-D760-4B29-A45A-4DF1A1D0F4E2}" type="slidenum">
              <a:rPr lang="en-US" altLang="hu-HU" smtClean="0"/>
              <a:pPr/>
              <a:t>18</a:t>
            </a:fld>
            <a:endParaRPr lang="en-US" altLang="hu-HU"/>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Diakép helye 1">
            <a:extLst>
              <a:ext uri="{FF2B5EF4-FFF2-40B4-BE49-F238E27FC236}">
                <a16:creationId xmlns:a16="http://schemas.microsoft.com/office/drawing/2014/main" id="{7DA1ADA7-8095-5B5E-A6A6-60BB95EE92FD}"/>
              </a:ext>
            </a:extLst>
          </p:cNvPr>
          <p:cNvSpPr>
            <a:spLocks noGrp="1" noRot="1" noChangeAspect="1" noChangeArrowheads="1" noTextEdit="1"/>
          </p:cNvSpPr>
          <p:nvPr>
            <p:ph type="sldImg"/>
          </p:nvPr>
        </p:nvSpPr>
        <p:spPr>
          <a:ln/>
        </p:spPr>
      </p:sp>
      <p:sp>
        <p:nvSpPr>
          <p:cNvPr id="38915" name="Jegyzetek helye 2">
            <a:extLst>
              <a:ext uri="{FF2B5EF4-FFF2-40B4-BE49-F238E27FC236}">
                <a16:creationId xmlns:a16="http://schemas.microsoft.com/office/drawing/2014/main" id="{28C7FDE5-0057-D4EA-DE1F-104017B03D5C}"/>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buFontTx/>
              <a:buChar char="•"/>
            </a:pPr>
            <a:r>
              <a:rPr lang="hu-HU" altLang="hu-HU">
                <a:solidFill>
                  <a:srgbClr val="D1D5DB"/>
                </a:solidFill>
                <a:latin typeface="Söhne"/>
              </a:rPr>
              <a:t>FTP (File Transfer Protocol) - 20, 21: Az FTP a fájlok átvitelére használt protokoll. A 20-as port a data port, a 21-es port pedig a control port.</a:t>
            </a:r>
          </a:p>
          <a:p>
            <a:pPr>
              <a:buFontTx/>
              <a:buChar char="•"/>
            </a:pPr>
            <a:r>
              <a:rPr lang="hu-HU" altLang="hu-HU">
                <a:solidFill>
                  <a:srgbClr val="D1D5DB"/>
                </a:solidFill>
                <a:latin typeface="Söhne"/>
              </a:rPr>
              <a:t>SSH (Secure Shell) - 22: Az SSH biztonságos kapcsolatot biztosít a számítógépek között. A 22-es portot használja az adatátvitelre.</a:t>
            </a:r>
          </a:p>
          <a:p>
            <a:pPr>
              <a:buFontTx/>
              <a:buChar char="•"/>
            </a:pPr>
            <a:r>
              <a:rPr lang="hu-HU" altLang="hu-HU">
                <a:solidFill>
                  <a:srgbClr val="D1D5DB"/>
                </a:solidFill>
                <a:latin typeface="Söhne"/>
              </a:rPr>
              <a:t>Telnet - 23: A Telnet régebbi protokoll, amely lehetővé teszi a távoli számítógépekhez való kapcsolódást. A 23-as portot használja az adatátvitelre.</a:t>
            </a:r>
          </a:p>
          <a:p>
            <a:pPr>
              <a:buFontTx/>
              <a:buChar char="•"/>
            </a:pPr>
            <a:r>
              <a:rPr lang="hu-HU" altLang="hu-HU">
                <a:solidFill>
                  <a:srgbClr val="D1D5DB"/>
                </a:solidFill>
                <a:latin typeface="Söhne"/>
              </a:rPr>
              <a:t>SMTP (Simple Mail Transfer Protocol) - 25: Az SMTP a levelek továbbítására szolgál. A 25-ös portot használja az adatátvitelre.</a:t>
            </a:r>
          </a:p>
          <a:p>
            <a:pPr>
              <a:buFontTx/>
              <a:buChar char="•"/>
            </a:pPr>
            <a:r>
              <a:rPr lang="hu-HU" altLang="hu-HU">
                <a:solidFill>
                  <a:srgbClr val="D1D5DB"/>
                </a:solidFill>
                <a:latin typeface="Söhne"/>
              </a:rPr>
              <a:t>DNS (Domain Name System) - 53: A DNS segít a számítógépeknek azonosítani az internetes tartományneveket IP-címekkel. A 53-as portot használja az adatátvitelre.</a:t>
            </a:r>
          </a:p>
          <a:p>
            <a:pPr>
              <a:buFontTx/>
              <a:buChar char="•"/>
            </a:pPr>
            <a:r>
              <a:rPr lang="hu-HU" altLang="hu-HU">
                <a:solidFill>
                  <a:srgbClr val="D1D5DB"/>
                </a:solidFill>
                <a:latin typeface="Söhne"/>
              </a:rPr>
              <a:t>HTTP (Hypertext Transfer Protocol) - 80: Az HTTP a weboldalak letöltésére és megjelenítésére használt protokoll. A 80-as portot használja az adatátvitelre.</a:t>
            </a:r>
          </a:p>
          <a:p>
            <a:pPr>
              <a:buFontTx/>
              <a:buChar char="•"/>
            </a:pPr>
            <a:r>
              <a:rPr lang="hu-HU" altLang="hu-HU">
                <a:solidFill>
                  <a:srgbClr val="D1D5DB"/>
                </a:solidFill>
                <a:latin typeface="Söhne"/>
              </a:rPr>
              <a:t>HTTPS (Hypertext Transfer Protocol Secure) - 443: Az HTTPS ugyanaz, mint az HTTP, de biztonságosabb kapcsolatot biztosít. A 443-as portot használja az adatátvitelre.</a:t>
            </a:r>
          </a:p>
          <a:p>
            <a:endParaRPr lang="hu-HU" altLang="hu-HU"/>
          </a:p>
          <a:p>
            <a:endParaRPr lang="hu-HU" altLang="hu-HU"/>
          </a:p>
          <a:p>
            <a:r>
              <a:rPr lang="hu-HU" altLang="hu-HU"/>
              <a:t>CSÚSZÓ::</a:t>
            </a:r>
          </a:p>
          <a:p>
            <a:r>
              <a:rPr lang="hu-HU" altLang="hu-HU">
                <a:solidFill>
                  <a:srgbClr val="D1D5DB"/>
                </a:solidFill>
                <a:latin typeface="Söhne"/>
              </a:rPr>
              <a:t>A módszer lényege, hogy a küldő oldal által küldött keretek száma meghaladhatja a fogadó oldal által kezelt keretek számát. A fogadó oldal a keretek beérkezését jelzi a küldő oldalnak, majd a küldő oldal a visszajelzés alapján a következő kereteket küldi. Az átvitel sebessége így növelhető, mivel a küldő oldal nem kell minden egyes keret beérkezését várni, mielőtt elküldi a következőt.</a:t>
            </a:r>
          </a:p>
          <a:p>
            <a:r>
              <a:rPr lang="hu-HU" altLang="hu-HU">
                <a:solidFill>
                  <a:srgbClr val="D1D5DB"/>
                </a:solidFill>
                <a:latin typeface="Söhne"/>
              </a:rPr>
              <a:t>Ha a küldő oldal egy adott időszakban nem kap visszajelzést a fogadó oldaltól, akkor úgy tekinti, hogy az összes elküldött keretet sikeresen átvitték, és folytatja a keretek küldését. Ha azonban túl sok keret veszik el vagy sérül meg, akkor a fogadó oldal jelzi ezt a küldő oldalnak, és az újraküldi azokat a kereteket, amelyeket nem sikerült sikeresen átvinni.</a:t>
            </a:r>
          </a:p>
          <a:p>
            <a:r>
              <a:rPr lang="hu-HU" altLang="hu-HU">
                <a:solidFill>
                  <a:srgbClr val="D1D5DB"/>
                </a:solidFill>
                <a:latin typeface="Söhne"/>
              </a:rPr>
              <a:t>A csúszókeret módszer különösen hasznos a hálózatokban, ahol a kapcsolatok instabilak, vagy ahol a késleltetés időnként magas lehet. Ennek a módszernek a használata javítja a hálózati átvitel hatékonyságát és stabilitását, és segít minimalizálni a hálózati hibák számát és a sávszélesség pazarlását.</a:t>
            </a:r>
          </a:p>
          <a:p>
            <a:endParaRPr lang="hu-HU" altLang="hu-HU"/>
          </a:p>
        </p:txBody>
      </p:sp>
      <p:sp>
        <p:nvSpPr>
          <p:cNvPr id="38916" name="Dia számának helye 3">
            <a:extLst>
              <a:ext uri="{FF2B5EF4-FFF2-40B4-BE49-F238E27FC236}">
                <a16:creationId xmlns:a16="http://schemas.microsoft.com/office/drawing/2014/main" id="{D8CE5A0B-C6E2-DB61-7C81-F19AEF30BA56}"/>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BAE2080F-D96D-41AB-9AAE-57320B73FECB}" type="slidenum">
              <a:rPr lang="en-US" altLang="hu-HU" smtClean="0"/>
              <a:pPr/>
              <a:t>19</a:t>
            </a:fld>
            <a:endParaRPr lang="en-US" altLang="hu-HU"/>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Diakép helye 1">
            <a:extLst>
              <a:ext uri="{FF2B5EF4-FFF2-40B4-BE49-F238E27FC236}">
                <a16:creationId xmlns:a16="http://schemas.microsoft.com/office/drawing/2014/main" id="{1A712B58-2A77-C246-4E93-CC4AA6270DF3}"/>
              </a:ext>
            </a:extLst>
          </p:cNvPr>
          <p:cNvSpPr>
            <a:spLocks noGrp="1" noRot="1" noChangeAspect="1" noChangeArrowheads="1" noTextEdit="1"/>
          </p:cNvSpPr>
          <p:nvPr>
            <p:ph type="sldImg"/>
          </p:nvPr>
        </p:nvSpPr>
        <p:spPr>
          <a:ln/>
        </p:spPr>
      </p:sp>
      <p:sp>
        <p:nvSpPr>
          <p:cNvPr id="40963" name="Jegyzetek helye 2">
            <a:extLst>
              <a:ext uri="{FF2B5EF4-FFF2-40B4-BE49-F238E27FC236}">
                <a16:creationId xmlns:a16="http://schemas.microsoft.com/office/drawing/2014/main" id="{B7E93EF9-A04B-8548-B39E-B2762E4DA197}"/>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hu-HU" altLang="hu-HU">
                <a:solidFill>
                  <a:srgbClr val="D1D5DB"/>
                </a:solidFill>
                <a:latin typeface="Söhne"/>
              </a:rPr>
              <a:t>Az UDP (User Datagram Protocol) egy egyszerű, megbízhatatlan és kapcsolat nélküli szállítási protokoll a számítógépes hálózatokban. Az UDP-t általában olyan alkalmazások használják, amelyek gyors adatátvitelt igényelnek, és amelyek nem függnek az adatintegritástól vagy az időbeni értesítésektől.</a:t>
            </a:r>
          </a:p>
          <a:p>
            <a:r>
              <a:rPr lang="hu-HU" altLang="hu-HU">
                <a:solidFill>
                  <a:srgbClr val="D1D5DB"/>
                </a:solidFill>
                <a:latin typeface="Söhne"/>
              </a:rPr>
              <a:t>Az UDP nem tartalmaz olyan funkciókat, mint a kapcsolatkezelés, a hibajavítás vagy a visszajelzés, mint a TCP protokoll. Ez azt jelenti, hogy az adatokat nem ellenőrzi, és nem garantálja azok eljutását a célállomásra. Az UDP protokoll inkább a sebességre és a teljesítményre összpontosít, nem pedig az adatbiztonságra.</a:t>
            </a:r>
          </a:p>
          <a:p>
            <a:endParaRPr lang="hu-HU" altLang="hu-HU"/>
          </a:p>
        </p:txBody>
      </p:sp>
      <p:sp>
        <p:nvSpPr>
          <p:cNvPr id="40964" name="Dia számának helye 3">
            <a:extLst>
              <a:ext uri="{FF2B5EF4-FFF2-40B4-BE49-F238E27FC236}">
                <a16:creationId xmlns:a16="http://schemas.microsoft.com/office/drawing/2014/main" id="{EACCE337-0713-3FBB-7A3D-56592D218000}"/>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0483537-17CD-48B5-829E-A1B48F7D42BB}" type="slidenum">
              <a:rPr lang="en-US" altLang="hu-HU" smtClean="0"/>
              <a:pPr/>
              <a:t>20</a:t>
            </a:fld>
            <a:endParaRPr lang="en-US" altLang="hu-HU"/>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Diakép helye 1">
            <a:extLst>
              <a:ext uri="{FF2B5EF4-FFF2-40B4-BE49-F238E27FC236}">
                <a16:creationId xmlns:a16="http://schemas.microsoft.com/office/drawing/2014/main" id="{FCB66A4C-7C75-CA34-7BE3-99985DF35E2D}"/>
              </a:ext>
            </a:extLst>
          </p:cNvPr>
          <p:cNvSpPr>
            <a:spLocks noGrp="1" noRot="1" noChangeAspect="1" noChangeArrowheads="1" noTextEdit="1"/>
          </p:cNvSpPr>
          <p:nvPr>
            <p:ph type="sldImg"/>
          </p:nvPr>
        </p:nvSpPr>
        <p:spPr>
          <a:ln/>
        </p:spPr>
      </p:sp>
      <p:sp>
        <p:nvSpPr>
          <p:cNvPr id="43011" name="Jegyzetek helye 2">
            <a:extLst>
              <a:ext uri="{FF2B5EF4-FFF2-40B4-BE49-F238E27FC236}">
                <a16:creationId xmlns:a16="http://schemas.microsoft.com/office/drawing/2014/main" id="{2F0DB54F-D989-173A-C013-2E024CDF4062}"/>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hu-HU" altLang="hu-HU">
                <a:solidFill>
                  <a:srgbClr val="D1D5DB"/>
                </a:solidFill>
                <a:latin typeface="Söhne"/>
              </a:rPr>
              <a:t>Az internet réteg az adatcsomagok továbbításáért felelős a hálózaton keresztül. Ez a réteg meghatározza, hogy az adatok hogyan jutnak el az adatokat továbbító eszköztől az adatokat fogadó eszközig. </a:t>
            </a:r>
          </a:p>
          <a:p>
            <a:endParaRPr lang="hu-HU" altLang="hu-HU">
              <a:solidFill>
                <a:srgbClr val="D1D5DB"/>
              </a:solidFill>
              <a:latin typeface="Söhne"/>
            </a:endParaRPr>
          </a:p>
          <a:p>
            <a:r>
              <a:rPr lang="hu-HU" altLang="hu-HU">
                <a:solidFill>
                  <a:srgbClr val="D1D5DB"/>
                </a:solidFill>
                <a:latin typeface="Söhne"/>
              </a:rPr>
              <a:t>Az internet réteg feladatai közé tartozik az adatok fragmentálása és összeszerelése, az útvonalválasztás és a csomagok továbbítása a megfelelő útvonalon keresztül. Ez a réteg biztosítja a hálózat egységes kommunikációs rendszerét és lehetővé teszi az adatok továbbítását az interneten keresztül.</a:t>
            </a:r>
          </a:p>
          <a:p>
            <a:endParaRPr lang="hu-HU" altLang="hu-HU"/>
          </a:p>
          <a:p>
            <a:r>
              <a:rPr lang="hu-HU" altLang="hu-HU">
                <a:solidFill>
                  <a:srgbClr val="D1D5DB"/>
                </a:solidFill>
                <a:latin typeface="Söhne"/>
              </a:rPr>
              <a:t>Az internet réteg tartalmazza az IP (Internet Protocol) protokollt, amely meghatározza az adatok továbbításának módját és az átvitel során használt címkéket.</a:t>
            </a:r>
          </a:p>
          <a:p>
            <a:endParaRPr lang="hu-HU" altLang="hu-HU"/>
          </a:p>
          <a:p>
            <a:r>
              <a:rPr lang="hu-HU" altLang="hu-HU">
                <a:solidFill>
                  <a:srgbClr val="D1D5DB"/>
                </a:solidFill>
                <a:latin typeface="Söhne"/>
              </a:rPr>
              <a:t>Az IP (Internet Protocol) protokoll az internetes kommunikáció alapja, amely a hálózatban a csomagkapcsolatokat szolgálja ki. . Az IP protokoll a második rétegből (adatkapcsolati réteg) származó csomagokat továbbítja a harmadik réteg (hálózati réteg) felé. Az IP protokoll az átvitelt úgy biztosítja, hogy minden csomaghoz hozzárendel egy forrás és egy cél IP-címet. Az IP-cím egyedileg azonosítja a készüléket a hálózaton, és lehetővé teszi a csomagok helyes továbbítását az IP-címek alapján.</a:t>
            </a:r>
          </a:p>
          <a:p>
            <a:endParaRPr lang="hu-HU" altLang="hu-HU"/>
          </a:p>
        </p:txBody>
      </p:sp>
      <p:sp>
        <p:nvSpPr>
          <p:cNvPr id="43012" name="Dia számának helye 3">
            <a:extLst>
              <a:ext uri="{FF2B5EF4-FFF2-40B4-BE49-F238E27FC236}">
                <a16:creationId xmlns:a16="http://schemas.microsoft.com/office/drawing/2014/main" id="{5205B184-4F39-F0AD-4872-9BFEEBDA7A9D}"/>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785D6ABA-B5E2-4248-B58E-F6A5DC80CB78}" type="slidenum">
              <a:rPr lang="en-US" altLang="hu-HU" smtClean="0"/>
              <a:pPr/>
              <a:t>21</a:t>
            </a:fld>
            <a:endParaRPr lang="en-US" altLang="hu-HU"/>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iakép helye 1">
            <a:extLst>
              <a:ext uri="{FF2B5EF4-FFF2-40B4-BE49-F238E27FC236}">
                <a16:creationId xmlns:a16="http://schemas.microsoft.com/office/drawing/2014/main" id="{D8474BBD-E946-DE5D-9F62-1D11C9C782B7}"/>
              </a:ext>
            </a:extLst>
          </p:cNvPr>
          <p:cNvSpPr>
            <a:spLocks noGrp="1" noRot="1" noChangeAspect="1" noChangeArrowheads="1" noTextEdit="1"/>
          </p:cNvSpPr>
          <p:nvPr>
            <p:ph type="sldImg"/>
          </p:nvPr>
        </p:nvSpPr>
        <p:spPr>
          <a:ln/>
        </p:spPr>
      </p:sp>
      <p:sp>
        <p:nvSpPr>
          <p:cNvPr id="6147" name="Jegyzetek helye 2">
            <a:extLst>
              <a:ext uri="{FF2B5EF4-FFF2-40B4-BE49-F238E27FC236}">
                <a16:creationId xmlns:a16="http://schemas.microsoft.com/office/drawing/2014/main" id="{A87389C7-75DA-04A1-7A1B-DDE661F3E1F4}"/>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hu-HU" altLang="hu-HU">
                <a:solidFill>
                  <a:srgbClr val="EF4444"/>
                </a:solidFill>
                <a:latin typeface="Söhne"/>
              </a:rPr>
              <a:t>Az első LAN-okat az 1960-as évek végén és az 1970-es évek elején fejlesztették ki azért, hogy a számítógépek közötti kommunikáció hatékonyabbá és egyszerűbbé váljon.</a:t>
            </a:r>
          </a:p>
          <a:p>
            <a:r>
              <a:rPr lang="hu-HU" altLang="hu-HU">
                <a:solidFill>
                  <a:srgbClr val="EF4444"/>
                </a:solidFill>
                <a:latin typeface="Söhne"/>
              </a:rPr>
              <a:t>Az első LAN-ok általában az egyetemeken vagy a nagyvállalatoknál kerültek kiépítésre, és azokat a mainframe számítógépekhez csatlakoztatták. A LAN-ok először koaxiális kábeleken keresztül működtek, majd később optikai és rézalapú kábeleket is használni kezdtek.</a:t>
            </a:r>
          </a:p>
          <a:p>
            <a:r>
              <a:rPr lang="hu-HU" altLang="hu-HU">
                <a:solidFill>
                  <a:srgbClr val="EF4444"/>
                </a:solidFill>
                <a:latin typeface="Söhne"/>
              </a:rPr>
              <a:t>Az Ethernet protokollt az Xerox PARC kutatói fejlesztették ki az 1970-es években, majd az 1980-as években a számítástechnika nagyobb tömegű elterjedésével az Ethernet gyorsan a legnépszerűbb LAN technológiává vált. A mai napig az Ethernet a legelterjedtebb LAN technológia.</a:t>
            </a:r>
          </a:p>
          <a:p>
            <a:endParaRPr lang="hu-HU" altLang="hu-HU"/>
          </a:p>
        </p:txBody>
      </p:sp>
      <p:sp>
        <p:nvSpPr>
          <p:cNvPr id="6148" name="Dia számának helye 3">
            <a:extLst>
              <a:ext uri="{FF2B5EF4-FFF2-40B4-BE49-F238E27FC236}">
                <a16:creationId xmlns:a16="http://schemas.microsoft.com/office/drawing/2014/main" id="{D8E890DC-761B-4297-5C1F-E4D33AC8D65A}"/>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9B326D06-DB4C-49DF-A3A5-08B2C00B7871}" type="slidenum">
              <a:rPr lang="en-US" altLang="hu-HU" smtClean="0"/>
              <a:pPr/>
              <a:t>2</a:t>
            </a:fld>
            <a:endParaRPr lang="en-US" altLang="hu-HU"/>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Diakép helye 1">
            <a:extLst>
              <a:ext uri="{FF2B5EF4-FFF2-40B4-BE49-F238E27FC236}">
                <a16:creationId xmlns:a16="http://schemas.microsoft.com/office/drawing/2014/main" id="{AF0DEE21-DB56-40DE-3021-94924526114A}"/>
              </a:ext>
            </a:extLst>
          </p:cNvPr>
          <p:cNvSpPr>
            <a:spLocks noGrp="1" noRot="1" noChangeAspect="1" noChangeArrowheads="1" noTextEdit="1"/>
          </p:cNvSpPr>
          <p:nvPr>
            <p:ph type="sldImg"/>
          </p:nvPr>
        </p:nvSpPr>
        <p:spPr>
          <a:ln/>
        </p:spPr>
      </p:sp>
      <p:sp>
        <p:nvSpPr>
          <p:cNvPr id="46083" name="Jegyzetek helye 2">
            <a:extLst>
              <a:ext uri="{FF2B5EF4-FFF2-40B4-BE49-F238E27FC236}">
                <a16:creationId xmlns:a16="http://schemas.microsoft.com/office/drawing/2014/main" id="{88B6586C-5AE3-3541-7035-726B062A59DB}"/>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hu-HU" altLang="hu-HU">
                <a:solidFill>
                  <a:srgbClr val="D1D5DB"/>
                </a:solidFill>
                <a:latin typeface="Söhne"/>
              </a:rPr>
              <a:t>Az ARP protokoll az Ethernet hálózatokon működik, és az IP-címből határozza meg az Ethernet címet. Az ARP protokoll egy ARP kérdezést küld az Ethernet hálózaton keresztül, hogy megtalálja az adott IP-címhez tartozó Ethernet címet. Az ARP kérésre a hálózaton levő összes készülék válaszol, és az ARP protokoll az első válasz alapján határozza meg az IP-címhez tartozó Ethernet címet. </a:t>
            </a:r>
          </a:p>
          <a:p>
            <a:endParaRPr lang="hu-HU" altLang="hu-HU"/>
          </a:p>
        </p:txBody>
      </p:sp>
      <p:sp>
        <p:nvSpPr>
          <p:cNvPr id="46084" name="Dia számának helye 3">
            <a:extLst>
              <a:ext uri="{FF2B5EF4-FFF2-40B4-BE49-F238E27FC236}">
                <a16:creationId xmlns:a16="http://schemas.microsoft.com/office/drawing/2014/main" id="{616F7CEB-3B9E-C0D8-F755-4894ABC4CF47}"/>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88E7D48-16AA-44B1-AB41-6B26A5A6750B}" type="slidenum">
              <a:rPr lang="en-US" altLang="hu-HU" smtClean="0"/>
              <a:pPr/>
              <a:t>23</a:t>
            </a:fld>
            <a:endParaRPr lang="en-US" altLang="hu-HU"/>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Diakép helye 1">
            <a:extLst>
              <a:ext uri="{FF2B5EF4-FFF2-40B4-BE49-F238E27FC236}">
                <a16:creationId xmlns:a16="http://schemas.microsoft.com/office/drawing/2014/main" id="{4E188336-CBED-6C70-795D-F1DCCF3A2279}"/>
              </a:ext>
            </a:extLst>
          </p:cNvPr>
          <p:cNvSpPr>
            <a:spLocks noGrp="1" noRot="1" noChangeAspect="1" noChangeArrowheads="1" noTextEdit="1"/>
          </p:cNvSpPr>
          <p:nvPr>
            <p:ph type="sldImg"/>
          </p:nvPr>
        </p:nvSpPr>
        <p:spPr>
          <a:ln/>
        </p:spPr>
      </p:sp>
      <p:sp>
        <p:nvSpPr>
          <p:cNvPr id="48131" name="Jegyzetek helye 2">
            <a:extLst>
              <a:ext uri="{FF2B5EF4-FFF2-40B4-BE49-F238E27FC236}">
                <a16:creationId xmlns:a16="http://schemas.microsoft.com/office/drawing/2014/main" id="{7B026A89-EA0B-8294-0AFA-AC5C76F6BAFA}"/>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hu-HU" altLang="hu-HU">
              <a:solidFill>
                <a:srgbClr val="D1D5DB"/>
              </a:solidFill>
              <a:latin typeface="Söhne"/>
            </a:endParaRPr>
          </a:p>
          <a:p>
            <a:r>
              <a:rPr lang="hu-HU" altLang="hu-HU">
                <a:solidFill>
                  <a:srgbClr val="D1D5DB"/>
                </a:solidFill>
                <a:latin typeface="Söhne"/>
              </a:rPr>
              <a:t>Az ICMP (Internet Control Message Protocol) protokoll az IP protokollt használja az internetes hálózati kommunikációhoz, és segíti az eszközöknek azonosítani és kezelni a hálózati hibákat. Az ICMP protokoll alapvetően egy hibajelzést küld a hálózati eszközökről, amelyekre válaszul a hálózati eszközök megfelelően reagálnak a hálózati hibák kezelésére. (Vadon élő icmp: ping-re válasz) </a:t>
            </a:r>
          </a:p>
          <a:p>
            <a:endParaRPr lang="hu-HU" altLang="hu-HU">
              <a:solidFill>
                <a:srgbClr val="D1D5DB"/>
              </a:solidFill>
              <a:latin typeface="Söhne"/>
            </a:endParaRPr>
          </a:p>
          <a:p>
            <a:r>
              <a:rPr lang="hu-HU" altLang="hu-HU">
                <a:solidFill>
                  <a:srgbClr val="D1D5DB"/>
                </a:solidFill>
                <a:latin typeface="Söhne"/>
              </a:rPr>
              <a:t>Az IGMP (Internet Group Management Protocol) protokoll szintén az internetes kommunikáció fontos protokollja, amely lehetővé teszi a hálózati eszközöknek, hogy hatékonyan kezeljék a multicast kommunikációt a hálózaton keresztül. A multicast kommunikáció olyan adatkommunikációs folyamat, amelyben egy adatközponti rendszer egyszerre több végpontot is elérhet.</a:t>
            </a:r>
          </a:p>
          <a:p>
            <a:r>
              <a:rPr lang="hu-HU" altLang="hu-HU">
                <a:solidFill>
                  <a:srgbClr val="D1D5DB"/>
                </a:solidFill>
                <a:latin typeface="Söhne"/>
              </a:rPr>
              <a:t>Az IGMP protokoll lehetővé teszi a hálózati eszközöknek, hogy automatikusan csatlakozzanak és elhagyják a multicast csoportokat a hálózaton keresztül, valamint biztosítja a multicast csoportok megfelelő kommunikációját a hálózaton keresztül.</a:t>
            </a:r>
          </a:p>
          <a:p>
            <a:endParaRPr lang="hu-HU" altLang="hu-HU"/>
          </a:p>
        </p:txBody>
      </p:sp>
      <p:sp>
        <p:nvSpPr>
          <p:cNvPr id="48132" name="Dia számának helye 3">
            <a:extLst>
              <a:ext uri="{FF2B5EF4-FFF2-40B4-BE49-F238E27FC236}">
                <a16:creationId xmlns:a16="http://schemas.microsoft.com/office/drawing/2014/main" id="{6878E4E7-39B2-2FB8-42A6-897B5C402766}"/>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3F3B1D08-ED48-4E37-96B4-99966A066B56}" type="slidenum">
              <a:rPr lang="en-US" altLang="hu-HU" smtClean="0"/>
              <a:pPr/>
              <a:t>24</a:t>
            </a:fld>
            <a:endParaRPr lang="en-US" altLang="hu-HU"/>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Diakép helye 1">
            <a:extLst>
              <a:ext uri="{FF2B5EF4-FFF2-40B4-BE49-F238E27FC236}">
                <a16:creationId xmlns:a16="http://schemas.microsoft.com/office/drawing/2014/main" id="{6D8F26ED-98F1-EB21-BB96-0E8689D4C256}"/>
              </a:ext>
            </a:extLst>
          </p:cNvPr>
          <p:cNvSpPr>
            <a:spLocks noGrp="1" noRot="1" noChangeAspect="1" noChangeArrowheads="1" noTextEdit="1"/>
          </p:cNvSpPr>
          <p:nvPr>
            <p:ph type="sldImg"/>
          </p:nvPr>
        </p:nvSpPr>
        <p:spPr>
          <a:ln/>
        </p:spPr>
      </p:sp>
      <p:sp>
        <p:nvSpPr>
          <p:cNvPr id="50179" name="Jegyzetek helye 2">
            <a:extLst>
              <a:ext uri="{FF2B5EF4-FFF2-40B4-BE49-F238E27FC236}">
                <a16:creationId xmlns:a16="http://schemas.microsoft.com/office/drawing/2014/main" id="{026A90D4-1F80-AD80-ACFC-CB9DAB9E8905}"/>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hu-HU" altLang="hu-HU">
                <a:solidFill>
                  <a:srgbClr val="D1D5DB"/>
                </a:solidFill>
                <a:latin typeface="Söhne"/>
              </a:rPr>
              <a:t>A hálózati interfész réteg a legalsó réteg a TCP/IP modellben, és az adatok továbbításának fizikai aspektusával foglalkozik. Ez a réteg meghatározza, hogy az adatok hogyan kerülnek átvitelre az adatokat továbbító eszköz és az adatokat fogadó eszköz között.</a:t>
            </a:r>
          </a:p>
          <a:p>
            <a:r>
              <a:rPr lang="hu-HU" altLang="hu-HU">
                <a:solidFill>
                  <a:srgbClr val="D1D5DB"/>
                </a:solidFill>
                <a:latin typeface="Söhne"/>
              </a:rPr>
              <a:t>A hálózati interfész réteg feladatai közé tartozik az Ethernet vagy a Wi-Fi protokollok használata, az adatok csomagolása és továbbítása azokban az adathálózati keretekben, amelyek a fizikai közeghez igazodnak, valamint az adatok átviteléhez szükséges jelzések és vezérlő információk kezelése.</a:t>
            </a:r>
          </a:p>
          <a:p>
            <a:endParaRPr lang="hu-HU" altLang="hu-HU"/>
          </a:p>
        </p:txBody>
      </p:sp>
      <p:sp>
        <p:nvSpPr>
          <p:cNvPr id="50180" name="Dia számának helye 3">
            <a:extLst>
              <a:ext uri="{FF2B5EF4-FFF2-40B4-BE49-F238E27FC236}">
                <a16:creationId xmlns:a16="http://schemas.microsoft.com/office/drawing/2014/main" id="{36C1BD65-3F49-2656-14D4-4AA6DEABA78E}"/>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55CD228B-32F7-4601-9F3F-CAC16F376087}" type="slidenum">
              <a:rPr lang="en-US" altLang="hu-HU" smtClean="0"/>
              <a:pPr/>
              <a:t>25</a:t>
            </a:fld>
            <a:endParaRPr lang="en-US" altLang="hu-HU"/>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iakép helye 1">
            <a:extLst>
              <a:ext uri="{FF2B5EF4-FFF2-40B4-BE49-F238E27FC236}">
                <a16:creationId xmlns:a16="http://schemas.microsoft.com/office/drawing/2014/main" id="{5BB75FAF-B651-BF5C-6C95-5C2FBF0A00C0}"/>
              </a:ext>
            </a:extLst>
          </p:cNvPr>
          <p:cNvSpPr>
            <a:spLocks noGrp="1" noRot="1" noChangeAspect="1" noChangeArrowheads="1" noTextEdit="1"/>
          </p:cNvSpPr>
          <p:nvPr>
            <p:ph type="sldImg"/>
          </p:nvPr>
        </p:nvSpPr>
        <p:spPr>
          <a:ln/>
        </p:spPr>
      </p:sp>
      <p:sp>
        <p:nvSpPr>
          <p:cNvPr id="9219" name="Jegyzetek helye 2">
            <a:extLst>
              <a:ext uri="{FF2B5EF4-FFF2-40B4-BE49-F238E27FC236}">
                <a16:creationId xmlns:a16="http://schemas.microsoft.com/office/drawing/2014/main" id="{D8CEFA35-35C7-80D7-2567-4F9239378D23}"/>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hu-HU" altLang="hu-HU">
                <a:solidFill>
                  <a:srgbClr val="EF4444"/>
                </a:solidFill>
                <a:latin typeface="Söhne"/>
              </a:rPr>
              <a:t>Az intranet egy belső hálózat, amelyet egy adott szervezet vagy vállalat használ a belső kommunikációra, az információk megosztására és az erőforrások megosztására. Az intranet segít a szervezeteknek hatékonyabban működni és kommunikálni a belső munkatársaik között.</a:t>
            </a:r>
          </a:p>
          <a:p>
            <a:r>
              <a:rPr lang="hu-HU" altLang="hu-HU">
                <a:solidFill>
                  <a:srgbClr val="EF4444"/>
                </a:solidFill>
                <a:latin typeface="Söhne"/>
              </a:rPr>
              <a:t>Az intranet kialakulása a 1990-es évekre tehető. Az intranet kezdetben csak az e-mail és a dokumentumok megosztására szolgált, de az évek során sok új funkcióval bővült, például a csevegési lehetőségekkel, projektmenedzsment eszközökkel, belső hírportálokkal és másokkal.</a:t>
            </a:r>
          </a:p>
          <a:p>
            <a:r>
              <a:rPr lang="hu-HU" altLang="hu-HU">
                <a:solidFill>
                  <a:srgbClr val="EF4444"/>
                </a:solidFill>
                <a:latin typeface="Söhne"/>
              </a:rPr>
              <a:t>Az intranet jellemzője, hogy csak a belső hálózatokon keresztül érhető el, így biztonságosabb, mint az internet. Az intranet személyre szabható lehetőségekkel rendelkezik, így a felhasználók csak azokat az információkat és funkciókat érik el, amelyekre jogosultak.</a:t>
            </a:r>
          </a:p>
          <a:p>
            <a:endParaRPr lang="hu-HU" altLang="hu-HU"/>
          </a:p>
        </p:txBody>
      </p:sp>
      <p:sp>
        <p:nvSpPr>
          <p:cNvPr id="9220" name="Dia számának helye 3">
            <a:extLst>
              <a:ext uri="{FF2B5EF4-FFF2-40B4-BE49-F238E27FC236}">
                <a16:creationId xmlns:a16="http://schemas.microsoft.com/office/drawing/2014/main" id="{2E782C0C-88BB-CB85-075E-EBE66A97E14F}"/>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B6A31D1-1280-46D5-8DBF-D8D71CE0C961}" type="slidenum">
              <a:rPr lang="en-US" altLang="hu-HU" smtClean="0"/>
              <a:pPr/>
              <a:t>4</a:t>
            </a:fld>
            <a:endParaRPr lang="en-US" altLang="hu-HU"/>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Diakép helye 1">
            <a:extLst>
              <a:ext uri="{FF2B5EF4-FFF2-40B4-BE49-F238E27FC236}">
                <a16:creationId xmlns:a16="http://schemas.microsoft.com/office/drawing/2014/main" id="{B0F9C078-B21F-A7F5-E0AC-2DFE4FA908E6}"/>
              </a:ext>
            </a:extLst>
          </p:cNvPr>
          <p:cNvSpPr>
            <a:spLocks noGrp="1" noRot="1" noChangeAspect="1" noChangeArrowheads="1" noTextEdit="1"/>
          </p:cNvSpPr>
          <p:nvPr>
            <p:ph type="sldImg"/>
          </p:nvPr>
        </p:nvSpPr>
        <p:spPr>
          <a:ln/>
        </p:spPr>
      </p:sp>
      <p:sp>
        <p:nvSpPr>
          <p:cNvPr id="11267" name="Jegyzetek helye 2">
            <a:extLst>
              <a:ext uri="{FF2B5EF4-FFF2-40B4-BE49-F238E27FC236}">
                <a16:creationId xmlns:a16="http://schemas.microsoft.com/office/drawing/2014/main" id="{9D3F7E5E-A6DE-B3C9-37A2-97608514A07D}"/>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hu-HU" altLang="hu-HU">
                <a:solidFill>
                  <a:srgbClr val="EF4444"/>
                </a:solidFill>
                <a:latin typeface="Söhne"/>
              </a:rPr>
              <a:t>A vállalti információs rendszerek (VIR) olyan szoftveres és hardveres rendszerek, amelyek lehetővé teszik a vállalkozások számára a hatékonyabb és eredményesebb működést. Az ilyen rendszerek célja az adatok hatékony gyűjtése, tárolása, feldolgozása és megosztása a vállalkozás számára fontos döntések meghozatalához.</a:t>
            </a:r>
          </a:p>
          <a:p>
            <a:r>
              <a:rPr lang="hu-HU" altLang="hu-HU">
                <a:solidFill>
                  <a:srgbClr val="EF4444"/>
                </a:solidFill>
                <a:latin typeface="Söhne"/>
              </a:rPr>
              <a:t>A VIR-k kialakulása a számítógépek megjelenésével kezdődött az 1950-es években. </a:t>
            </a:r>
          </a:p>
          <a:p>
            <a:r>
              <a:rPr lang="hu-HU" altLang="hu-HU">
                <a:solidFill>
                  <a:srgbClr val="EF4444"/>
                </a:solidFill>
                <a:latin typeface="Söhne"/>
              </a:rPr>
              <a:t>Az második generációs VIR a 60-as és 70-es években jelent meg, és alapvetően az adatok tárolására és kezelésére összpontosított, és számviteli és pénzügyi adatok kezelésére is. Ezek az első rendszerek még nagyon korlátozottak voltak, és csak kevés feladatot tudtak ellátni.</a:t>
            </a:r>
          </a:p>
          <a:p>
            <a:r>
              <a:rPr lang="hu-HU" altLang="hu-HU">
                <a:solidFill>
                  <a:srgbClr val="EF4444"/>
                </a:solidFill>
                <a:latin typeface="Söhne"/>
              </a:rPr>
              <a:t>Az 1980-as évekre a második generációs VIR-ek jelentek meg, amelyek már széleskörűbb funkciókat biztosítottak, például a pénzügyi tervezést, a termelési tervezést, a raktározást és a beszerzést. Ezen rendszerek általában nagyvállalatokban voltak használatban.</a:t>
            </a:r>
          </a:p>
          <a:p>
            <a:r>
              <a:rPr lang="hu-HU" altLang="hu-HU">
                <a:solidFill>
                  <a:srgbClr val="EF4444"/>
                </a:solidFill>
                <a:latin typeface="Söhne"/>
              </a:rPr>
              <a:t>A 90-es évekre a VIR-ek egyre nagyobb hatékonysággal kezelték az adatokat, és egyre több funkcióval rendelkeztek, például a CRM (ügyfélkapcsolati rendszer)</a:t>
            </a:r>
          </a:p>
          <a:p>
            <a:r>
              <a:rPr lang="hu-HU" altLang="hu-HU">
                <a:solidFill>
                  <a:srgbClr val="D1D5DB"/>
                </a:solidFill>
                <a:latin typeface="Söhne"/>
              </a:rPr>
              <a:t>Az 1990-es években a VIR-ek hatékonysága folyamatosan növekedett, és egyre több funkcióval lettek ellátva, például a CRM-rendszerekkel, amelyek lehetővé tették az ügyféladatok kezelését és a kapcsolattartást az ügyfelekkel. Az 1990-es évek végén és az 2000-es évek elején a VIR-ek elkezdtek az internetre költözni, és új szolgáltatásokkal bővülni.</a:t>
            </a:r>
          </a:p>
          <a:p>
            <a:r>
              <a:rPr lang="hu-HU" altLang="hu-HU">
                <a:solidFill>
                  <a:srgbClr val="D1D5DB"/>
                </a:solidFill>
                <a:latin typeface="Söhne"/>
              </a:rPr>
              <a:t>A 2000-es években a VIR-ek felhőalapú megoldásokká váltak, amelyek lehetővé tették az ügyféladatok és az üzleti folyamatok távoli hozzáférését. Ez lehetővé tette a VIR-ek számára, hogy globálisan működjenek és rugalmasabbak legyenek.</a:t>
            </a:r>
          </a:p>
          <a:p>
            <a:r>
              <a:rPr lang="hu-HU" altLang="hu-HU">
                <a:solidFill>
                  <a:srgbClr val="D1D5DB"/>
                </a:solidFill>
                <a:latin typeface="Söhne"/>
              </a:rPr>
              <a:t>Az utóbbi években a VIR-ek új technológiákra támaszkodnak, például a mesterséges intelligenciára, az automatizálásra és a chatbotokra. A chatbotok az ügyfélszolgálati folyamatokat automatizálják és lehetővé teszik az ügyfelek számára, hogy személyre szabott és azonnali válaszokat kapjanak.</a:t>
            </a:r>
          </a:p>
          <a:p>
            <a:r>
              <a:rPr lang="hu-HU" altLang="hu-HU">
                <a:solidFill>
                  <a:srgbClr val="D1D5DB"/>
                </a:solidFill>
                <a:latin typeface="Söhne"/>
              </a:rPr>
              <a:t>A VIR-ek továbbra is fejlődnek, és az új technológiák felhasználásával újabb és újabb szolgáltatásokat vezetnek be. Az ügyfélszolgálati folyamatok automatizálása, a személyre szabott kommunikáció és a gyors válaszidő továbbra is az iparág fókuszában marad.</a:t>
            </a:r>
          </a:p>
          <a:p>
            <a:endParaRPr lang="hu-HU" altLang="hu-HU">
              <a:solidFill>
                <a:srgbClr val="EF4444"/>
              </a:solidFill>
              <a:latin typeface="Söhne"/>
            </a:endParaRPr>
          </a:p>
          <a:p>
            <a:endParaRPr lang="hu-HU" altLang="hu-HU"/>
          </a:p>
        </p:txBody>
      </p:sp>
      <p:sp>
        <p:nvSpPr>
          <p:cNvPr id="11268" name="Dia számának helye 3">
            <a:extLst>
              <a:ext uri="{FF2B5EF4-FFF2-40B4-BE49-F238E27FC236}">
                <a16:creationId xmlns:a16="http://schemas.microsoft.com/office/drawing/2014/main" id="{388A3754-4DFB-C648-AA1B-43953593D8B1}"/>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7CF5A5FF-BDB7-4646-9521-1646AD79E3E7}" type="slidenum">
              <a:rPr lang="en-US" altLang="hu-HU" smtClean="0"/>
              <a:pPr/>
              <a:t>5</a:t>
            </a:fld>
            <a:endParaRPr lang="en-US" altLang="hu-HU"/>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Diakép helye 1">
            <a:extLst>
              <a:ext uri="{FF2B5EF4-FFF2-40B4-BE49-F238E27FC236}">
                <a16:creationId xmlns:a16="http://schemas.microsoft.com/office/drawing/2014/main" id="{375ED2DB-E053-BDFC-0B7E-C066CA13AE32}"/>
              </a:ext>
            </a:extLst>
          </p:cNvPr>
          <p:cNvSpPr>
            <a:spLocks noGrp="1" noRot="1" noChangeAspect="1" noChangeArrowheads="1" noTextEdit="1"/>
          </p:cNvSpPr>
          <p:nvPr>
            <p:ph type="sldImg"/>
          </p:nvPr>
        </p:nvSpPr>
        <p:spPr>
          <a:ln/>
        </p:spPr>
      </p:sp>
      <p:sp>
        <p:nvSpPr>
          <p:cNvPr id="13315" name="Jegyzetek helye 2">
            <a:extLst>
              <a:ext uri="{FF2B5EF4-FFF2-40B4-BE49-F238E27FC236}">
                <a16:creationId xmlns:a16="http://schemas.microsoft.com/office/drawing/2014/main" id="{E184B5A1-4019-C2F4-B113-2300715B6E5A}"/>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hu-HU" altLang="hu-HU">
                <a:solidFill>
                  <a:srgbClr val="EF4444"/>
                </a:solidFill>
                <a:latin typeface="Söhne"/>
              </a:rPr>
              <a:t>A felhasználói rendszerek azok az informatikai rendszerek, amelyek célja az ember-gép interakció javítása, valamint a felhasználók számára egyszerű és hatékony módja a számítógépes adatokhoz és szolgáltatásokhoz való hozzáférésnek. </a:t>
            </a:r>
          </a:p>
          <a:p>
            <a:endParaRPr lang="hu-HU" altLang="hu-HU">
              <a:solidFill>
                <a:srgbClr val="EF4444"/>
              </a:solidFill>
              <a:latin typeface="Söhne"/>
            </a:endParaRPr>
          </a:p>
          <a:p>
            <a:r>
              <a:rPr lang="hu-HU" altLang="hu-HU">
                <a:solidFill>
                  <a:srgbClr val="EF4444"/>
                </a:solidFill>
                <a:latin typeface="Söhne"/>
              </a:rPr>
              <a:t>A felhasználói rendszerek az 1960-as években kezdtek kialakulni, amikor a számítógépek még nagyon kevés ember számára voltak elérhetők, és csak nagyon technikai felhasználók tudtak velük kommunikálni. </a:t>
            </a:r>
          </a:p>
          <a:p>
            <a:endParaRPr lang="hu-HU" altLang="hu-HU">
              <a:solidFill>
                <a:srgbClr val="EF4444"/>
              </a:solidFill>
              <a:latin typeface="Söhne"/>
            </a:endParaRPr>
          </a:p>
          <a:p>
            <a:r>
              <a:rPr lang="hu-HU" altLang="hu-HU">
                <a:solidFill>
                  <a:srgbClr val="EF4444"/>
                </a:solidFill>
                <a:latin typeface="Söhne"/>
              </a:rPr>
              <a:t>Az 1970-es évektől kezdve azonban az interaktív számítógépes rendszerek megjelenése lehetővé tette a felhasználók számára, hogy egyszerűen és hatékonyan kommunikáljanak a számítógépekkel.Az első felhasználói rendszerek a karakteres kijelzők és a billentyűzetek használatával működtek, amelyek lehetővé tették a felhasználók számára, hogy karaktereket írjanak be és lássanak a kijelzőn. Ezek az első rendszerek általában parancssoros interfészt használtak, amelyben a felhasználók parancsokat adtak be a számítógépnek, és a rendszer visszajelzést adott a végrehajtott műveletekről.</a:t>
            </a:r>
          </a:p>
          <a:p>
            <a:endParaRPr lang="hu-HU" altLang="hu-HU">
              <a:solidFill>
                <a:srgbClr val="EF4444"/>
              </a:solidFill>
              <a:latin typeface="Söhne"/>
            </a:endParaRPr>
          </a:p>
          <a:p>
            <a:r>
              <a:rPr lang="hu-HU" altLang="hu-HU">
                <a:solidFill>
                  <a:srgbClr val="EF4444"/>
                </a:solidFill>
                <a:latin typeface="Söhne"/>
              </a:rPr>
              <a:t>Az 1980-as években megjelentek az első grafikus felhasználói felületek, amelyek lehetővé tették az egér használatát és a grafikus elemekkel történő interakciót. </a:t>
            </a:r>
          </a:p>
          <a:p>
            <a:endParaRPr lang="hu-HU" altLang="hu-HU">
              <a:solidFill>
                <a:srgbClr val="EF4444"/>
              </a:solidFill>
              <a:latin typeface="Söhne"/>
            </a:endParaRPr>
          </a:p>
          <a:p>
            <a:r>
              <a:rPr lang="hu-HU" altLang="hu-HU">
                <a:solidFill>
                  <a:srgbClr val="EF4444"/>
                </a:solidFill>
                <a:latin typeface="Söhne"/>
              </a:rPr>
              <a:t>Az internet megjelenésével azonban újabb kihívások merültek fel a felhasználói rendszerek terén. Az internetes alkalmazások nagyobb méretű adatok kezelését és a különböző eszközökön való megjelenítését tették szükségessé. Ez vezetett a webes alkalmazások fejlesztéséhez, amelyek lehetővé teszik a felhasználók számára, hogy a böngészőjük segítségével hozzáférjenek az internetes alkalmazásokhoz.</a:t>
            </a:r>
          </a:p>
          <a:p>
            <a:endParaRPr lang="hu-HU" altLang="hu-HU">
              <a:solidFill>
                <a:srgbClr val="EF4444"/>
              </a:solidFill>
              <a:latin typeface="Söhne"/>
            </a:endParaRPr>
          </a:p>
          <a:p>
            <a:endParaRPr lang="hu-HU" altLang="hu-HU"/>
          </a:p>
        </p:txBody>
      </p:sp>
      <p:sp>
        <p:nvSpPr>
          <p:cNvPr id="13316" name="Dia számának helye 3">
            <a:extLst>
              <a:ext uri="{FF2B5EF4-FFF2-40B4-BE49-F238E27FC236}">
                <a16:creationId xmlns:a16="http://schemas.microsoft.com/office/drawing/2014/main" id="{A10333CD-B145-88FE-063A-BCCBA7A294EF}"/>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4200EF02-ACA3-45E0-A979-0030DBE0DDB7}" type="slidenum">
              <a:rPr lang="en-US" altLang="hu-HU" smtClean="0"/>
              <a:pPr/>
              <a:t>6</a:t>
            </a:fld>
            <a:endParaRPr lang="en-US" altLang="hu-HU"/>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Diakép helye 1">
            <a:extLst>
              <a:ext uri="{FF2B5EF4-FFF2-40B4-BE49-F238E27FC236}">
                <a16:creationId xmlns:a16="http://schemas.microsoft.com/office/drawing/2014/main" id="{A658A131-1F5D-9D83-0EFE-F76489060408}"/>
              </a:ext>
            </a:extLst>
          </p:cNvPr>
          <p:cNvSpPr>
            <a:spLocks noGrp="1" noRot="1" noChangeAspect="1" noChangeArrowheads="1" noTextEdit="1"/>
          </p:cNvSpPr>
          <p:nvPr>
            <p:ph type="sldImg"/>
          </p:nvPr>
        </p:nvSpPr>
        <p:spPr>
          <a:ln/>
        </p:spPr>
      </p:sp>
      <p:sp>
        <p:nvSpPr>
          <p:cNvPr id="16387" name="Jegyzetek helye 2">
            <a:extLst>
              <a:ext uri="{FF2B5EF4-FFF2-40B4-BE49-F238E27FC236}">
                <a16:creationId xmlns:a16="http://schemas.microsoft.com/office/drawing/2014/main" id="{3EF57620-9158-4996-18FF-805E43837116}"/>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r>
              <a:rPr lang="hu-HU" altLang="hu-HU"/>
              <a:t>1: </a:t>
            </a:r>
            <a:r>
              <a:rPr lang="hu-HU" altLang="hu-HU">
                <a:solidFill>
                  <a:srgbClr val="D1D5DB"/>
                </a:solidFill>
                <a:latin typeface="Söhne"/>
              </a:rPr>
              <a:t>Például, ha egy ügyfél 100 dollárt akar átutalni a bankszámlájáról, akkor a tranzakció akkor hajtódik végre, amikor az ügyfél számláján van elegendő pénz. Az adatok pillanatnyi értékének figyelembevétele biztosítja, hogy a tranzakciók csak akkor hajtódnak végre, ha a szükséges adatok rendelkezésre állnak.</a:t>
            </a:r>
          </a:p>
          <a:p>
            <a:pPr eaLnBrk="1" hangingPunct="1"/>
            <a:endParaRPr lang="hu-HU" altLang="hu-HU">
              <a:solidFill>
                <a:srgbClr val="D1D5DB"/>
              </a:solidFill>
              <a:latin typeface="Söhne"/>
            </a:endParaRPr>
          </a:p>
          <a:p>
            <a:pPr eaLnBrk="1" hangingPunct="1"/>
            <a:r>
              <a:rPr lang="hu-HU" altLang="hu-HU">
                <a:solidFill>
                  <a:srgbClr val="D1D5DB"/>
                </a:solidFill>
                <a:latin typeface="Söhne"/>
              </a:rPr>
              <a:t>2: a rendszernek képesnek kell lennie arra, hogy kezelje az adatokat egyszerre több felhasználó által. Több ember egyszerre nézi ugyanazt a termáket, vagy vásárolja meg, stb. </a:t>
            </a:r>
          </a:p>
          <a:p>
            <a:pPr eaLnBrk="1" hangingPunct="1"/>
            <a:endParaRPr lang="hu-HU" altLang="hu-HU">
              <a:solidFill>
                <a:srgbClr val="D1D5DB"/>
              </a:solidFill>
              <a:latin typeface="Söhne"/>
            </a:endParaRPr>
          </a:p>
          <a:p>
            <a:pPr eaLnBrk="1" hangingPunct="1"/>
            <a:r>
              <a:rPr lang="hu-HU" altLang="hu-HU">
                <a:solidFill>
                  <a:srgbClr val="D1D5DB"/>
                </a:solidFill>
                <a:latin typeface="Söhne"/>
              </a:rPr>
              <a:t>3: egyértelmű</a:t>
            </a:r>
          </a:p>
          <a:p>
            <a:pPr eaLnBrk="1" hangingPunct="1"/>
            <a:endParaRPr lang="hu-HU" altLang="hu-HU">
              <a:solidFill>
                <a:srgbClr val="D1D5DB"/>
              </a:solidFill>
              <a:latin typeface="Söhne"/>
            </a:endParaRPr>
          </a:p>
          <a:p>
            <a:pPr eaLnBrk="1" hangingPunct="1"/>
            <a:r>
              <a:rPr lang="hu-HU" altLang="hu-HU">
                <a:solidFill>
                  <a:srgbClr val="D1D5DB"/>
                </a:solidFill>
                <a:latin typeface="Söhne"/>
              </a:rPr>
              <a:t>4: Az adatintegritás biztosítja, hogy az adatok hitelesek és megbízhatóak legyenek, míg az egyidejűség biztosítja, hogy több felhasználó egyidejűleg tudja elvégezni a tranzakciókat.</a:t>
            </a:r>
          </a:p>
          <a:p>
            <a:pPr eaLnBrk="1" hangingPunct="1"/>
            <a:endParaRPr lang="hu-HU" altLang="hu-HU">
              <a:solidFill>
                <a:srgbClr val="D1D5DB"/>
              </a:solidFill>
              <a:latin typeface="Söhne"/>
            </a:endParaRPr>
          </a:p>
          <a:p>
            <a:pPr eaLnBrk="1" hangingPunct="1"/>
            <a:r>
              <a:rPr lang="hu-HU" altLang="hu-HU">
                <a:solidFill>
                  <a:srgbClr val="D1D5DB"/>
                </a:solidFill>
                <a:latin typeface="Söhne"/>
              </a:rPr>
              <a:t>5: a rendszernek képesnek kell lennie arra, hogy az adatokat gyorsan feldolgozza és azonnali visszajelzést adjon a tranzakciók sikerességéről.</a:t>
            </a:r>
          </a:p>
          <a:p>
            <a:pPr eaLnBrk="1" hangingPunct="1"/>
            <a:endParaRPr lang="hu-HU" altLang="hu-HU">
              <a:solidFill>
                <a:srgbClr val="D1D5DB"/>
              </a:solidFill>
              <a:latin typeface="Söhne"/>
            </a:endParaRPr>
          </a:p>
          <a:p>
            <a:pPr eaLnBrk="1" hangingPunct="1"/>
            <a:r>
              <a:rPr lang="hu-HU" altLang="hu-HU">
                <a:solidFill>
                  <a:srgbClr val="D1D5DB"/>
                </a:solidFill>
                <a:latin typeface="Söhne"/>
              </a:rPr>
              <a:t>6: Ez azért fontos, mert a rendszernek képesnek kell lennie arra, hogy gyorsan feldolgozza a tranzakciókat, és nem szabad túlterhelni az adatfeldolgozási kapacitást. </a:t>
            </a:r>
            <a:endParaRPr lang="hu-HU" altLang="hu-HU"/>
          </a:p>
        </p:txBody>
      </p:sp>
      <p:sp>
        <p:nvSpPr>
          <p:cNvPr id="16388" name="Dia számának helye 3">
            <a:extLst>
              <a:ext uri="{FF2B5EF4-FFF2-40B4-BE49-F238E27FC236}">
                <a16:creationId xmlns:a16="http://schemas.microsoft.com/office/drawing/2014/main" id="{7ECCBA08-C1C3-803A-0520-72DBC887375F}"/>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7C91A11E-B553-496A-8406-4CDDC4578DC4}" type="slidenum">
              <a:rPr lang="en-US" altLang="hu-HU" smtClean="0"/>
              <a:pPr/>
              <a:t>8</a:t>
            </a:fld>
            <a:endParaRPr lang="en-US" altLang="hu-HU"/>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Diakép helye 1">
            <a:extLst>
              <a:ext uri="{FF2B5EF4-FFF2-40B4-BE49-F238E27FC236}">
                <a16:creationId xmlns:a16="http://schemas.microsoft.com/office/drawing/2014/main" id="{CAEB1087-A587-3F42-A76E-0EF62746A752}"/>
              </a:ext>
            </a:extLst>
          </p:cNvPr>
          <p:cNvSpPr>
            <a:spLocks noGrp="1" noRot="1" noChangeAspect="1" noChangeArrowheads="1" noTextEdit="1"/>
          </p:cNvSpPr>
          <p:nvPr>
            <p:ph type="sldImg"/>
          </p:nvPr>
        </p:nvSpPr>
        <p:spPr>
          <a:ln/>
        </p:spPr>
      </p:sp>
      <p:sp>
        <p:nvSpPr>
          <p:cNvPr id="18435" name="Jegyzetek helye 2">
            <a:extLst>
              <a:ext uri="{FF2B5EF4-FFF2-40B4-BE49-F238E27FC236}">
                <a16:creationId xmlns:a16="http://schemas.microsoft.com/office/drawing/2014/main" id="{E6B2FED2-AF4A-DB0F-B0FE-CD0313515FC1}"/>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buFont typeface="Calibri Light" panose="020F0302020204030204" pitchFamily="34" charset="0"/>
              <a:buAutoNum type="arabicPeriod"/>
            </a:pPr>
            <a:r>
              <a:rPr lang="hu-HU" altLang="hu-HU">
                <a:solidFill>
                  <a:srgbClr val="D1D5DB"/>
                </a:solidFill>
                <a:latin typeface="Söhne"/>
              </a:rPr>
              <a:t>Az állítás azt jelenti, hogy a döntés előkészítés során az archivált adatokat használják fel a műveletek végrehajtásához, azaz azokhoz az adatokhoz nyúlnak vissza, amelyek már korábban összegyűltek és tárolódtak.</a:t>
            </a:r>
          </a:p>
          <a:p>
            <a:pPr>
              <a:buFont typeface="Calibri Light" panose="020F0302020204030204" pitchFamily="34" charset="0"/>
              <a:buAutoNum type="arabicPeriod"/>
            </a:pPr>
            <a:r>
              <a:rPr lang="hu-HU" altLang="hu-HU">
                <a:solidFill>
                  <a:srgbClr val="D1D5DB"/>
                </a:solidFill>
                <a:latin typeface="Söhne"/>
              </a:rPr>
              <a:t>Az állítás azt jelenti, hogy a felhasznált adatok nem specifikus programokhoz kapcsolódnak, hanem az adatok közötti integrációra épülnek, vagyis különböző adatforrások összekapcsolásával érik el az adatok összefüggéseinek feltárását.</a:t>
            </a:r>
          </a:p>
          <a:p>
            <a:pPr>
              <a:buFont typeface="Calibri Light" panose="020F0302020204030204" pitchFamily="34" charset="0"/>
              <a:buAutoNum type="arabicPeriod"/>
            </a:pPr>
            <a:r>
              <a:rPr lang="hu-HU" altLang="hu-HU">
                <a:solidFill>
                  <a:srgbClr val="D1D5DB"/>
                </a:solidFill>
                <a:latin typeface="Söhne"/>
              </a:rPr>
              <a:t>Az állítás azt jelenti, hogy az ad hoc lekérdezések, azaz az időleges, adott célra szabott lekérdezések általában a döntéshozatal előkészítésére szolgálnak, és gyakran különböző célkitűzésekhez kapcsolódnak.</a:t>
            </a:r>
          </a:p>
          <a:p>
            <a:pPr>
              <a:buFont typeface="Calibri Light" panose="020F0302020204030204" pitchFamily="34" charset="0"/>
              <a:buAutoNum type="arabicPeriod"/>
            </a:pPr>
            <a:r>
              <a:rPr lang="hu-HU" altLang="hu-HU">
                <a:solidFill>
                  <a:srgbClr val="D1D5DB"/>
                </a:solidFill>
                <a:latin typeface="Söhne"/>
              </a:rPr>
              <a:t>Az állítás azt jelenti, hogy a felhasználók, akik részt vesznek a döntéshozatal előkészítésében, általában azok, akiknek fontos szerepük van a döntések meghozatalában, vagy akik a döntéseket támogatják és elősegítik.</a:t>
            </a:r>
          </a:p>
          <a:p>
            <a:pPr>
              <a:buFont typeface="Calibri Light" panose="020F0302020204030204" pitchFamily="34" charset="0"/>
              <a:buAutoNum type="arabicPeriod"/>
            </a:pPr>
            <a:r>
              <a:rPr lang="hu-HU" altLang="hu-HU">
                <a:solidFill>
                  <a:srgbClr val="D1D5DB"/>
                </a:solidFill>
                <a:latin typeface="Söhne"/>
              </a:rPr>
              <a:t>Az állítás azt jelenti, hogy a döntés előkészítése során alacsonyabb egyidejűségi követelményeknek kell megfelelni, vagyis az adatok feldolgozása nem igényel magas szintű párhuzamosítást és konkurens feldolgozást.</a:t>
            </a:r>
          </a:p>
          <a:p>
            <a:pPr>
              <a:buFont typeface="Calibri Light" panose="020F0302020204030204" pitchFamily="34" charset="0"/>
              <a:buAutoNum type="arabicPeriod"/>
            </a:pPr>
            <a:r>
              <a:rPr lang="hu-HU" altLang="hu-HU">
                <a:solidFill>
                  <a:srgbClr val="D1D5DB"/>
                </a:solidFill>
                <a:latin typeface="Söhne"/>
              </a:rPr>
              <a:t>Az állítás azt jelenti, hogy a döntés előkészítése során nem feltétlenül van szükség az adatok gyors feldolgozására és a válaszidő nem feltétlenül kritikus szempont.</a:t>
            </a:r>
          </a:p>
          <a:p>
            <a:pPr>
              <a:buFont typeface="Calibri Light" panose="020F0302020204030204" pitchFamily="34" charset="0"/>
              <a:buAutoNum type="arabicPeriod"/>
            </a:pPr>
            <a:r>
              <a:rPr lang="hu-HU" altLang="hu-HU">
                <a:solidFill>
                  <a:srgbClr val="D1D5DB"/>
                </a:solidFill>
                <a:latin typeface="Söhne"/>
              </a:rPr>
              <a:t>Az állítás azt jelenti, hogy a döntés előkészítése során nagy mennyiségű adatot kell feldolgozni, amelyek lehetnek különböző forrásokból és formátumokból.</a:t>
            </a:r>
          </a:p>
          <a:p>
            <a:endParaRPr lang="hu-HU" altLang="hu-HU"/>
          </a:p>
        </p:txBody>
      </p:sp>
      <p:sp>
        <p:nvSpPr>
          <p:cNvPr id="18436" name="Dia számának helye 3">
            <a:extLst>
              <a:ext uri="{FF2B5EF4-FFF2-40B4-BE49-F238E27FC236}">
                <a16:creationId xmlns:a16="http://schemas.microsoft.com/office/drawing/2014/main" id="{3D4FC08B-425E-835F-E403-63550B200450}"/>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B9562DB-769A-4E5D-B699-6F5B54139F92}" type="slidenum">
              <a:rPr lang="en-US" altLang="hu-HU" smtClean="0"/>
              <a:pPr/>
              <a:t>9</a:t>
            </a:fld>
            <a:endParaRPr lang="en-US" altLang="hu-HU"/>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Diakép helye 1">
            <a:extLst>
              <a:ext uri="{FF2B5EF4-FFF2-40B4-BE49-F238E27FC236}">
                <a16:creationId xmlns:a16="http://schemas.microsoft.com/office/drawing/2014/main" id="{4088F615-2B35-77CD-07DA-E6B0C81FA10D}"/>
              </a:ext>
            </a:extLst>
          </p:cNvPr>
          <p:cNvSpPr>
            <a:spLocks noGrp="1" noRot="1" noChangeAspect="1" noChangeArrowheads="1" noTextEdit="1"/>
          </p:cNvSpPr>
          <p:nvPr>
            <p:ph type="sldImg"/>
          </p:nvPr>
        </p:nvSpPr>
        <p:spPr>
          <a:ln/>
        </p:spPr>
      </p:sp>
      <p:sp>
        <p:nvSpPr>
          <p:cNvPr id="20483" name="Jegyzetek helye 2">
            <a:extLst>
              <a:ext uri="{FF2B5EF4-FFF2-40B4-BE49-F238E27FC236}">
                <a16:creationId xmlns:a16="http://schemas.microsoft.com/office/drawing/2014/main" id="{3F1343EF-24AC-8CD0-502F-C2D079AF5134}"/>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buFont typeface="Calibri Light" panose="020F0302020204030204" pitchFamily="34" charset="0"/>
              <a:buAutoNum type="arabicPeriod"/>
            </a:pPr>
            <a:r>
              <a:rPr lang="hu-HU" altLang="hu-HU">
                <a:solidFill>
                  <a:srgbClr val="D1D5DB"/>
                </a:solidFill>
                <a:latin typeface="Söhne"/>
              </a:rPr>
              <a:t>Életközeli alkalmazás: Ez olyan alkalmazást jelent, amely valós idejű működéssel rendelkezik, és képes azonnali reakcióra, amely az adott helyzetben életbevágó lehet. Ilyen alkalmazások lehetnek például az orvosi berendezések, repülőirányító rendszerek vagy akár a közlekedési irányítórendszerek.</a:t>
            </a:r>
          </a:p>
          <a:p>
            <a:pPr>
              <a:buFont typeface="Calibri Light" panose="020F0302020204030204" pitchFamily="34" charset="0"/>
              <a:buAutoNum type="arabicPeriod"/>
            </a:pPr>
            <a:r>
              <a:rPr lang="hu-HU" altLang="hu-HU">
                <a:solidFill>
                  <a:srgbClr val="D1D5DB"/>
                </a:solidFill>
                <a:latin typeface="Söhne"/>
              </a:rPr>
              <a:t>Válaszidőre és elérhetőségre vonatkozó szigorú követelmények: Ez azt jelenti, hogy az alkalmazásnak nagyon gyorsan kell reagálnia, és minden esetben elérhetőnek kell lennie. Az ilyen típusú alkalmazások esetében az időjelentőség rendkívül fontos, és a felhasználók által bekért adatokra azonnali választ kell kapni.</a:t>
            </a:r>
          </a:p>
          <a:p>
            <a:pPr>
              <a:buFont typeface="Calibri Light" panose="020F0302020204030204" pitchFamily="34" charset="0"/>
              <a:buAutoNum type="arabicPeriod"/>
            </a:pPr>
            <a:r>
              <a:rPr lang="hu-HU" altLang="hu-HU">
                <a:solidFill>
                  <a:srgbClr val="D1D5DB"/>
                </a:solidFill>
                <a:latin typeface="Söhne"/>
              </a:rPr>
              <a:t>Az adatok többségét a gép operatív tárában kell tárolni a teljesítmény fokozása érdekében: Ez azt jelenti, hogy az alkalmazás gyorsabb teljesítményének érdekében az adatokat az operatív memóriában (RAM) tárolják, és nem az adatbázisban. Az operatív memória sokkal gyorsabb, mint az adatbázis, és lehetővé teszi, hogy az alkalmazás gyorsabban hajtsa végre a feladatokat.</a:t>
            </a:r>
          </a:p>
          <a:p>
            <a:pPr>
              <a:buFont typeface="Calibri Light" panose="020F0302020204030204" pitchFamily="34" charset="0"/>
              <a:buAutoNum type="arabicPeriod"/>
            </a:pPr>
            <a:r>
              <a:rPr lang="hu-HU" altLang="hu-HU">
                <a:solidFill>
                  <a:srgbClr val="D1D5DB"/>
                </a:solidFill>
                <a:latin typeface="Söhne"/>
              </a:rPr>
              <a:t>Az adatintegritási követelmény alacsony (az adatok nagyon gyorsan változnak): Ez azt jelenti, hogy az adatok frissítése rendkívül fontos, és a korábbi adatoknak nincs hosszú távú jelentősége. Az ilyen típusú alkalmazások esetében az adatokat gyorsan kell frissíteni, és a korábbi adatokat rendszerint nem kell hosszú távon tárolni. Ez azért van, mert az ilyen típusú alkalmazásokban az adatok nagyon gyorsan változnak, és a felhasználók által bekért adatoknak azonnal meg kell jelenniük.</a:t>
            </a:r>
          </a:p>
          <a:p>
            <a:endParaRPr lang="hu-HU" altLang="hu-HU"/>
          </a:p>
        </p:txBody>
      </p:sp>
      <p:sp>
        <p:nvSpPr>
          <p:cNvPr id="20484" name="Dia számának helye 3">
            <a:extLst>
              <a:ext uri="{FF2B5EF4-FFF2-40B4-BE49-F238E27FC236}">
                <a16:creationId xmlns:a16="http://schemas.microsoft.com/office/drawing/2014/main" id="{1AA4869B-89FB-F397-C6EC-1668A4B3D394}"/>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9E13575-B93C-48C0-A4CE-283E794E5B85}" type="slidenum">
              <a:rPr lang="en-US" altLang="hu-HU" smtClean="0"/>
              <a:pPr/>
              <a:t>10</a:t>
            </a:fld>
            <a:endParaRPr lang="en-US" altLang="hu-HU"/>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Diakép helye 1">
            <a:extLst>
              <a:ext uri="{FF2B5EF4-FFF2-40B4-BE49-F238E27FC236}">
                <a16:creationId xmlns:a16="http://schemas.microsoft.com/office/drawing/2014/main" id="{EF21ED93-31B7-5330-7B98-1DE4930BF18D}"/>
              </a:ext>
            </a:extLst>
          </p:cNvPr>
          <p:cNvSpPr>
            <a:spLocks noGrp="1" noRot="1" noChangeAspect="1" noChangeArrowheads="1" noTextEdit="1"/>
          </p:cNvSpPr>
          <p:nvPr>
            <p:ph type="sldImg"/>
          </p:nvPr>
        </p:nvSpPr>
        <p:spPr>
          <a:ln/>
        </p:spPr>
      </p:sp>
      <p:sp>
        <p:nvSpPr>
          <p:cNvPr id="22531" name="Jegyzetek helye 2">
            <a:extLst>
              <a:ext uri="{FF2B5EF4-FFF2-40B4-BE49-F238E27FC236}">
                <a16:creationId xmlns:a16="http://schemas.microsoft.com/office/drawing/2014/main" id="{2E31BE31-A778-50FB-D1B5-BD081C2AC0AF}"/>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hu-HU" altLang="hu-HU">
                <a:solidFill>
                  <a:srgbClr val="D1D5DB"/>
                </a:solidFill>
                <a:latin typeface="Söhne"/>
              </a:rPr>
              <a:t>A TCP/IP modell egy hálózati kommunikációs protokollrendszer, amely az internet alapját képezi.</a:t>
            </a:r>
          </a:p>
          <a:p>
            <a:endParaRPr lang="hu-HU" altLang="hu-HU">
              <a:solidFill>
                <a:srgbClr val="D1D5DB"/>
              </a:solidFill>
              <a:latin typeface="Söhne"/>
            </a:endParaRPr>
          </a:p>
          <a:p>
            <a:r>
              <a:rPr lang="hu-HU" altLang="hu-HU">
                <a:solidFill>
                  <a:srgbClr val="D1D5DB"/>
                </a:solidFill>
                <a:latin typeface="Söhne"/>
              </a:rPr>
              <a:t>A TCP/IP modell az ARPANET (Advanced Research Projects Agency Network) fejlesztésének köszönhetően alakult ki az 1970-es években. Az ARPANET az első nagyméretű számítógépes hálózat volt, amelyet a DARPA (Defense Advanced Research Projects Agency) hozott létre az Egyesült Államokban. Az ARPANET létrehozásának célja az volt, hogy a katonai kutatásokhoz szükséges erőforrásokat megosszák a különböző számítógépes központok között.</a:t>
            </a:r>
          </a:p>
          <a:p>
            <a:r>
              <a:rPr lang="hu-HU" altLang="hu-HU">
                <a:solidFill>
                  <a:srgbClr val="D1D5DB"/>
                </a:solidFill>
                <a:latin typeface="Söhne"/>
              </a:rPr>
              <a:t>Az ARPANET fejlesztése során szükség volt egy olyan kommunikációs protokollrendszerre, amely lehetővé tette az adatok továbbítását a hálózaton keresztül. Ezt a feladatot az NCP (Network Control Program) protokoll látta el, amely az ARPANET indulásakor használt protokoll volt.</a:t>
            </a:r>
          </a:p>
          <a:p>
            <a:r>
              <a:rPr lang="hu-HU" altLang="hu-HU">
                <a:solidFill>
                  <a:srgbClr val="D1D5DB"/>
                </a:solidFill>
                <a:latin typeface="Söhne"/>
              </a:rPr>
              <a:t>Az NCP-t azonban hamarosan leváltotta az IP (Internet Protocol) protokoll, amely lehetővé tette a számítógépek közötti adatforgalom szabályozását az interneten. Az IP protokoll azóta is a TCP/IP modell alapját képezi, és lehetővé teszi az interneten keresztüli kommunikációt.</a:t>
            </a:r>
          </a:p>
          <a:p>
            <a:endParaRPr lang="hu-HU" altLang="hu-HU">
              <a:solidFill>
                <a:srgbClr val="D1D5DB"/>
              </a:solidFill>
              <a:latin typeface="Söhne"/>
            </a:endParaRPr>
          </a:p>
          <a:p>
            <a:r>
              <a:rPr lang="hu-HU" altLang="hu-HU">
                <a:solidFill>
                  <a:srgbClr val="D1D5DB"/>
                </a:solidFill>
                <a:latin typeface="Söhne"/>
              </a:rPr>
              <a:t>A TCP/IP modell protokolljai közé tartoznak a TCP (Transmission Control Protocol), amely az end-to-end kapcsolatot biztosítja az alkalmazások között, valamint az UDP (User Datagram Protocol), amely gyorsabb, de kevésbé megbízható adatátvitelt tesz lehetővé. Az alkalmazási rétegen az SMTP (Simple Mail Transfer Protocol), a HTTP (Hypertext Transfer Protocol) és a FTP (File Transfer Protocol) protokollok találhatók, amelyek lehetővé teszik az e-mail, a weboldalak és a fájlok továbbítását az interneten keresztül.</a:t>
            </a:r>
            <a:endParaRPr lang="hu-HU" altLang="hu-HU"/>
          </a:p>
          <a:p>
            <a:endParaRPr lang="hu-HU" altLang="hu-HU">
              <a:solidFill>
                <a:srgbClr val="D1D5DB"/>
              </a:solidFill>
              <a:latin typeface="Söhne"/>
            </a:endParaRPr>
          </a:p>
          <a:p>
            <a:endParaRPr lang="hu-HU" altLang="hu-HU"/>
          </a:p>
        </p:txBody>
      </p:sp>
      <p:sp>
        <p:nvSpPr>
          <p:cNvPr id="22532" name="Dia számának helye 3">
            <a:extLst>
              <a:ext uri="{FF2B5EF4-FFF2-40B4-BE49-F238E27FC236}">
                <a16:creationId xmlns:a16="http://schemas.microsoft.com/office/drawing/2014/main" id="{449545AF-E400-EB73-475F-13C140AE660B}"/>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9CBE86E-B493-48CF-AC53-4DAF0D1F2613}" type="slidenum">
              <a:rPr lang="en-US" altLang="hu-HU" smtClean="0"/>
              <a:pPr/>
              <a:t>11</a:t>
            </a:fld>
            <a:endParaRPr lang="en-US" altLang="hu-H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Címdia">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2063115" y="630937"/>
            <a:ext cx="5230368"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txBody>
          <a:bodyPr/>
          <a:lstStyle/>
          <a:p>
            <a:endParaRPr lang="hu-HU"/>
          </a:p>
        </p:txBody>
      </p:sp>
      <p:sp>
        <p:nvSpPr>
          <p:cNvPr id="2" name="Title 1"/>
          <p:cNvSpPr>
            <a:spLocks noGrp="1"/>
          </p:cNvSpPr>
          <p:nvPr>
            <p:ph type="ctrTitle"/>
          </p:nvPr>
        </p:nvSpPr>
        <p:spPr>
          <a:xfrm>
            <a:off x="808892" y="1098388"/>
            <a:ext cx="7738814" cy="4394988"/>
          </a:xfrm>
        </p:spPr>
        <p:txBody>
          <a:bodyPr anchor="ctr">
            <a:noAutofit/>
          </a:bodyPr>
          <a:lstStyle>
            <a:lvl1pPr algn="ctr">
              <a:defRPr sz="7500" spc="600" baseline="0"/>
            </a:lvl1pPr>
          </a:lstStyle>
          <a:p>
            <a:r>
              <a:rPr lang="hu-HU"/>
              <a:t>Mintacím szerkesztése</a:t>
            </a:r>
            <a:endParaRPr lang="en-US" dirty="0"/>
          </a:p>
        </p:txBody>
      </p:sp>
      <p:sp>
        <p:nvSpPr>
          <p:cNvPr id="3" name="Subtitle 2"/>
          <p:cNvSpPr>
            <a:spLocks noGrp="1"/>
          </p:cNvSpPr>
          <p:nvPr>
            <p:ph type="subTitle" idx="1"/>
          </p:nvPr>
        </p:nvSpPr>
        <p:spPr>
          <a:xfrm>
            <a:off x="1661284" y="5979197"/>
            <a:ext cx="6034030" cy="742279"/>
          </a:xfrm>
        </p:spPr>
        <p:txBody>
          <a:bodyPr anchor="t">
            <a:normAutofit/>
          </a:bodyPr>
          <a:lstStyle>
            <a:lvl1pPr marL="0" indent="0" algn="ctr">
              <a:lnSpc>
                <a:spcPct val="100000"/>
              </a:lnSpc>
              <a:buNone/>
              <a:defRPr sz="1500" b="1" i="0" cap="all" spc="300" baseline="0">
                <a:solidFill>
                  <a:schemeClr val="tx2"/>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hu-HU"/>
              <a:t>Kattintson ide az alcím mintájának szerkesztéséhez</a:t>
            </a:r>
            <a:endParaRPr lang="en-US" dirty="0"/>
          </a:p>
        </p:txBody>
      </p:sp>
      <p:sp>
        <p:nvSpPr>
          <p:cNvPr id="4" name="Date Placeholder 3"/>
          <p:cNvSpPr>
            <a:spLocks noGrp="1"/>
          </p:cNvSpPr>
          <p:nvPr>
            <p:ph type="dt" sz="half" idx="10"/>
          </p:nvPr>
        </p:nvSpPr>
        <p:spPr>
          <a:xfrm>
            <a:off x="808892" y="6375679"/>
            <a:ext cx="1747292" cy="348462"/>
          </a:xfrm>
        </p:spPr>
        <p:txBody>
          <a:bodyPr/>
          <a:lstStyle>
            <a:lvl1pPr>
              <a:defRPr baseline="0">
                <a:solidFill>
                  <a:schemeClr val="accent1">
                    <a:lumMod val="50000"/>
                  </a:schemeClr>
                </a:solidFill>
              </a:defRPr>
            </a:lvl1pPr>
          </a:lstStyle>
          <a:p>
            <a:pPr>
              <a:defRPr/>
            </a:pPr>
            <a:endParaRPr lang="en-US" altLang="hu-HU"/>
          </a:p>
        </p:txBody>
      </p:sp>
      <p:sp>
        <p:nvSpPr>
          <p:cNvPr id="5" name="Footer Placeholder 4"/>
          <p:cNvSpPr>
            <a:spLocks noGrp="1"/>
          </p:cNvSpPr>
          <p:nvPr>
            <p:ph type="ftr" sz="quarter" idx="11"/>
          </p:nvPr>
        </p:nvSpPr>
        <p:spPr>
          <a:xfrm>
            <a:off x="3135249" y="6375679"/>
            <a:ext cx="3086100" cy="345796"/>
          </a:xfrm>
        </p:spPr>
        <p:txBody>
          <a:bodyPr/>
          <a:lstStyle>
            <a:lvl1pPr>
              <a:defRPr baseline="0">
                <a:solidFill>
                  <a:schemeClr val="accent1">
                    <a:lumMod val="50000"/>
                  </a:schemeClr>
                </a:solidFill>
              </a:defRPr>
            </a:lvl1pPr>
          </a:lstStyle>
          <a:p>
            <a:pPr>
              <a:defRPr/>
            </a:pPr>
            <a:endParaRPr lang="en-US" altLang="hu-HU"/>
          </a:p>
        </p:txBody>
      </p:sp>
      <p:sp>
        <p:nvSpPr>
          <p:cNvPr id="6" name="Slide Number Placeholder 5"/>
          <p:cNvSpPr>
            <a:spLocks noGrp="1"/>
          </p:cNvSpPr>
          <p:nvPr>
            <p:ph type="sldNum" sz="quarter" idx="12"/>
          </p:nvPr>
        </p:nvSpPr>
        <p:spPr>
          <a:xfrm>
            <a:off x="6800414" y="6375679"/>
            <a:ext cx="1747292" cy="345796"/>
          </a:xfrm>
        </p:spPr>
        <p:txBody>
          <a:bodyPr/>
          <a:lstStyle>
            <a:lvl1pPr>
              <a:defRPr baseline="0">
                <a:solidFill>
                  <a:schemeClr val="accent1">
                    <a:lumMod val="50000"/>
                  </a:schemeClr>
                </a:solidFill>
              </a:defRPr>
            </a:lvl1pPr>
          </a:lstStyle>
          <a:p>
            <a:pPr>
              <a:defRPr/>
            </a:pPr>
            <a:fld id="{7FB90EFC-5E9C-45FC-A465-58DC7DED1C4D}" type="slidenum">
              <a:rPr lang="en-US" altLang="hu-HU" smtClean="0"/>
              <a:pPr>
                <a:defRPr/>
              </a:pPr>
              <a:t>‹#›</a:t>
            </a:fld>
            <a:endParaRPr lang="en-US" altLang="hu-HU"/>
          </a:p>
        </p:txBody>
      </p:sp>
      <p:sp>
        <p:nvSpPr>
          <p:cNvPr id="13" name="Rectangle 12"/>
          <p:cNvSpPr/>
          <p:nvPr/>
        </p:nvSpPr>
        <p:spPr>
          <a:xfrm>
            <a:off x="0" y="0"/>
            <a:ext cx="21259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hu-HU"/>
          </a:p>
        </p:txBody>
      </p:sp>
      <p:sp>
        <p:nvSpPr>
          <p:cNvPr id="10" name="Rectangle 9" title="left edge border"/>
          <p:cNvSpPr/>
          <p:nvPr/>
        </p:nvSpPr>
        <p:spPr>
          <a:xfrm>
            <a:off x="0" y="0"/>
            <a:ext cx="21259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hu-HU"/>
          </a:p>
        </p:txBody>
      </p:sp>
    </p:spTree>
    <p:extLst>
      <p:ext uri="{BB962C8B-B14F-4D97-AF65-F5344CB8AC3E}">
        <p14:creationId xmlns:p14="http://schemas.microsoft.com/office/powerpoint/2010/main" val="25610601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Vertical Text Placeholder 2"/>
          <p:cNvSpPr>
            <a:spLocks noGrp="1"/>
          </p:cNvSpPr>
          <p:nvPr>
            <p:ph type="body" orient="vert" idx="1"/>
          </p:nvPr>
        </p:nvSpPr>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10"/>
          </p:nvPr>
        </p:nvSpPr>
        <p:spPr/>
        <p:txBody>
          <a:bodyPr/>
          <a:lstStyle/>
          <a:p>
            <a:pPr>
              <a:defRPr/>
            </a:pPr>
            <a:endParaRPr lang="en-US" altLang="hu-HU"/>
          </a:p>
        </p:txBody>
      </p:sp>
      <p:sp>
        <p:nvSpPr>
          <p:cNvPr id="5" name="Footer Placeholder 4"/>
          <p:cNvSpPr>
            <a:spLocks noGrp="1"/>
          </p:cNvSpPr>
          <p:nvPr>
            <p:ph type="ftr" sz="quarter" idx="11"/>
          </p:nvPr>
        </p:nvSpPr>
        <p:spPr/>
        <p:txBody>
          <a:bodyPr/>
          <a:lstStyle/>
          <a:p>
            <a:pPr>
              <a:defRPr/>
            </a:pPr>
            <a:endParaRPr lang="en-US" altLang="hu-HU"/>
          </a:p>
        </p:txBody>
      </p:sp>
      <p:sp>
        <p:nvSpPr>
          <p:cNvPr id="6" name="Slide Number Placeholder 5"/>
          <p:cNvSpPr>
            <a:spLocks noGrp="1"/>
          </p:cNvSpPr>
          <p:nvPr>
            <p:ph type="sldNum" sz="quarter" idx="12"/>
          </p:nvPr>
        </p:nvSpPr>
        <p:spPr/>
        <p:txBody>
          <a:bodyPr/>
          <a:lstStyle/>
          <a:p>
            <a:pPr>
              <a:defRPr/>
            </a:pPr>
            <a:fld id="{92B3B0EC-79FA-408E-BA98-C487A7A99343}" type="slidenum">
              <a:rPr lang="en-US" altLang="hu-HU" smtClean="0"/>
              <a:pPr>
                <a:defRPr/>
              </a:pPr>
              <a:t>‹#›</a:t>
            </a:fld>
            <a:endParaRPr lang="en-US" altLang="hu-HU"/>
          </a:p>
        </p:txBody>
      </p:sp>
    </p:spTree>
    <p:extLst>
      <p:ext uri="{BB962C8B-B14F-4D97-AF65-F5344CB8AC3E}">
        <p14:creationId xmlns:p14="http://schemas.microsoft.com/office/powerpoint/2010/main" val="37065756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96911" y="382386"/>
            <a:ext cx="1771930" cy="5600404"/>
          </a:xfrm>
        </p:spPr>
        <p:txBody>
          <a:bodyPr vert="eaVert"/>
          <a:lstStyle/>
          <a:p>
            <a:r>
              <a:rPr lang="hu-HU"/>
              <a:t>Mintacím szerkesztése</a:t>
            </a:r>
            <a:endParaRPr lang="en-US" dirty="0"/>
          </a:p>
        </p:txBody>
      </p:sp>
      <p:sp>
        <p:nvSpPr>
          <p:cNvPr id="3" name="Vertical Text Placeholder 2"/>
          <p:cNvSpPr>
            <a:spLocks noGrp="1"/>
          </p:cNvSpPr>
          <p:nvPr>
            <p:ph type="body" orient="vert" idx="1"/>
          </p:nvPr>
        </p:nvSpPr>
        <p:spPr>
          <a:xfrm>
            <a:off x="942974" y="382386"/>
            <a:ext cx="5809517" cy="5600404"/>
          </a:xfrm>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10"/>
          </p:nvPr>
        </p:nvSpPr>
        <p:spPr/>
        <p:txBody>
          <a:bodyPr/>
          <a:lstStyle/>
          <a:p>
            <a:pPr>
              <a:defRPr/>
            </a:pPr>
            <a:endParaRPr lang="en-US" altLang="hu-HU"/>
          </a:p>
        </p:txBody>
      </p:sp>
      <p:sp>
        <p:nvSpPr>
          <p:cNvPr id="5" name="Footer Placeholder 4"/>
          <p:cNvSpPr>
            <a:spLocks noGrp="1"/>
          </p:cNvSpPr>
          <p:nvPr>
            <p:ph type="ftr" sz="quarter" idx="11"/>
          </p:nvPr>
        </p:nvSpPr>
        <p:spPr/>
        <p:txBody>
          <a:bodyPr/>
          <a:lstStyle/>
          <a:p>
            <a:pPr>
              <a:defRPr/>
            </a:pPr>
            <a:endParaRPr lang="en-US" altLang="hu-HU"/>
          </a:p>
        </p:txBody>
      </p:sp>
      <p:sp>
        <p:nvSpPr>
          <p:cNvPr id="6" name="Slide Number Placeholder 5"/>
          <p:cNvSpPr>
            <a:spLocks noGrp="1"/>
          </p:cNvSpPr>
          <p:nvPr>
            <p:ph type="sldNum" sz="quarter" idx="12"/>
          </p:nvPr>
        </p:nvSpPr>
        <p:spPr/>
        <p:txBody>
          <a:bodyPr/>
          <a:lstStyle/>
          <a:p>
            <a:pPr>
              <a:defRPr/>
            </a:pPr>
            <a:fld id="{BB1A055A-1CC1-47BD-91F8-98B1BEF5CCDE}" type="slidenum">
              <a:rPr lang="en-US" altLang="hu-HU" smtClean="0"/>
              <a:pPr>
                <a:defRPr/>
              </a:pPr>
              <a:t>‹#›</a:t>
            </a:fld>
            <a:endParaRPr lang="en-US" altLang="hu-HU"/>
          </a:p>
        </p:txBody>
      </p:sp>
    </p:spTree>
    <p:extLst>
      <p:ext uri="{BB962C8B-B14F-4D97-AF65-F5344CB8AC3E}">
        <p14:creationId xmlns:p14="http://schemas.microsoft.com/office/powerpoint/2010/main" val="17015240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Cím, szöveg és tartalom">
    <p:spTree>
      <p:nvGrpSpPr>
        <p:cNvPr id="1" name=""/>
        <p:cNvGrpSpPr/>
        <p:nvPr/>
      </p:nvGrpSpPr>
      <p:grpSpPr>
        <a:xfrm>
          <a:off x="0" y="0"/>
          <a:ext cx="0" cy="0"/>
          <a:chOff x="0" y="0"/>
          <a:chExt cx="0" cy="0"/>
        </a:xfrm>
      </p:grpSpPr>
      <p:sp>
        <p:nvSpPr>
          <p:cNvPr id="2" name="Cím 1"/>
          <p:cNvSpPr>
            <a:spLocks noGrp="1"/>
          </p:cNvSpPr>
          <p:nvPr>
            <p:ph type="title"/>
          </p:nvPr>
        </p:nvSpPr>
        <p:spPr>
          <a:xfrm>
            <a:off x="457200" y="274638"/>
            <a:ext cx="8229600" cy="1143000"/>
          </a:xfrm>
        </p:spPr>
        <p:txBody>
          <a:bodyPr/>
          <a:lstStyle/>
          <a:p>
            <a:r>
              <a:rPr lang="hu-HU"/>
              <a:t>Mintacím szerkesztése</a:t>
            </a:r>
          </a:p>
        </p:txBody>
      </p:sp>
      <p:sp>
        <p:nvSpPr>
          <p:cNvPr id="3" name="Szöveg helye 2"/>
          <p:cNvSpPr>
            <a:spLocks noGrp="1"/>
          </p:cNvSpPr>
          <p:nvPr>
            <p:ph type="body" sz="half" idx="1"/>
          </p:nvPr>
        </p:nvSpPr>
        <p:spPr>
          <a:xfrm>
            <a:off x="457200" y="1600200"/>
            <a:ext cx="4038600" cy="4525963"/>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Tartalom helye 3"/>
          <p:cNvSpPr>
            <a:spLocks noGrp="1"/>
          </p:cNvSpPr>
          <p:nvPr>
            <p:ph sz="half" idx="2"/>
          </p:nvPr>
        </p:nvSpPr>
        <p:spPr>
          <a:xfrm>
            <a:off x="4648200" y="1600200"/>
            <a:ext cx="4038600" cy="4525963"/>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5" name="Rectangle 4">
            <a:extLst>
              <a:ext uri="{FF2B5EF4-FFF2-40B4-BE49-F238E27FC236}">
                <a16:creationId xmlns:a16="http://schemas.microsoft.com/office/drawing/2014/main" id="{7C64142D-2A4E-041B-183D-5A7912617F08}"/>
              </a:ext>
            </a:extLst>
          </p:cNvPr>
          <p:cNvSpPr>
            <a:spLocks noGrp="1" noChangeArrowheads="1"/>
          </p:cNvSpPr>
          <p:nvPr>
            <p:ph type="dt" sz="half" idx="10"/>
          </p:nvPr>
        </p:nvSpPr>
        <p:spPr>
          <a:ln/>
        </p:spPr>
        <p:txBody>
          <a:bodyPr/>
          <a:lstStyle>
            <a:lvl1pPr>
              <a:defRPr/>
            </a:lvl1pPr>
          </a:lstStyle>
          <a:p>
            <a:pPr>
              <a:defRPr/>
            </a:pPr>
            <a:endParaRPr lang="en-US" altLang="hu-HU"/>
          </a:p>
        </p:txBody>
      </p:sp>
      <p:sp>
        <p:nvSpPr>
          <p:cNvPr id="6" name="Rectangle 5">
            <a:extLst>
              <a:ext uri="{FF2B5EF4-FFF2-40B4-BE49-F238E27FC236}">
                <a16:creationId xmlns:a16="http://schemas.microsoft.com/office/drawing/2014/main" id="{591940E2-04B6-9A30-7289-7560CF775DD3}"/>
              </a:ext>
            </a:extLst>
          </p:cNvPr>
          <p:cNvSpPr>
            <a:spLocks noGrp="1" noChangeArrowheads="1"/>
          </p:cNvSpPr>
          <p:nvPr>
            <p:ph type="ftr" sz="quarter" idx="11"/>
          </p:nvPr>
        </p:nvSpPr>
        <p:spPr>
          <a:ln/>
        </p:spPr>
        <p:txBody>
          <a:bodyPr/>
          <a:lstStyle>
            <a:lvl1pPr>
              <a:defRPr/>
            </a:lvl1pPr>
          </a:lstStyle>
          <a:p>
            <a:pPr>
              <a:defRPr/>
            </a:pPr>
            <a:endParaRPr lang="en-US" altLang="hu-HU"/>
          </a:p>
        </p:txBody>
      </p:sp>
      <p:sp>
        <p:nvSpPr>
          <p:cNvPr id="7" name="Rectangle 6">
            <a:extLst>
              <a:ext uri="{FF2B5EF4-FFF2-40B4-BE49-F238E27FC236}">
                <a16:creationId xmlns:a16="http://schemas.microsoft.com/office/drawing/2014/main" id="{6F653F74-5C9E-7B87-8098-0D765BC30C57}"/>
              </a:ext>
            </a:extLst>
          </p:cNvPr>
          <p:cNvSpPr>
            <a:spLocks noGrp="1" noChangeArrowheads="1"/>
          </p:cNvSpPr>
          <p:nvPr>
            <p:ph type="sldNum" sz="quarter" idx="12"/>
          </p:nvPr>
        </p:nvSpPr>
        <p:spPr>
          <a:ln/>
        </p:spPr>
        <p:txBody>
          <a:bodyPr/>
          <a:lstStyle>
            <a:lvl1pPr>
              <a:defRPr/>
            </a:lvl1pPr>
          </a:lstStyle>
          <a:p>
            <a:pPr>
              <a:defRPr/>
            </a:pPr>
            <a:fld id="{F9FB11E6-60E6-48CB-A9AE-979CF7C07F21}" type="slidenum">
              <a:rPr lang="en-US" altLang="hu-HU"/>
              <a:pPr>
                <a:defRPr/>
              </a:pPr>
              <a:t>‹#›</a:t>
            </a:fld>
            <a:endParaRPr lang="en-US" altLang="hu-HU"/>
          </a:p>
        </p:txBody>
      </p:sp>
    </p:spTree>
    <p:extLst>
      <p:ext uri="{BB962C8B-B14F-4D97-AF65-F5344CB8AC3E}">
        <p14:creationId xmlns:p14="http://schemas.microsoft.com/office/powerpoint/2010/main" val="160440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Content Placeholder 2"/>
          <p:cNvSpPr>
            <a:spLocks noGrp="1"/>
          </p:cNvSpPr>
          <p:nvPr>
            <p:ph idx="1"/>
          </p:nvPr>
        </p:nvSpPr>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10"/>
          </p:nvPr>
        </p:nvSpPr>
        <p:spPr/>
        <p:txBody>
          <a:bodyPr/>
          <a:lstStyle/>
          <a:p>
            <a:pPr>
              <a:defRPr/>
            </a:pPr>
            <a:endParaRPr lang="en-US" altLang="hu-HU"/>
          </a:p>
        </p:txBody>
      </p:sp>
      <p:sp>
        <p:nvSpPr>
          <p:cNvPr id="5" name="Footer Placeholder 4"/>
          <p:cNvSpPr>
            <a:spLocks noGrp="1"/>
          </p:cNvSpPr>
          <p:nvPr>
            <p:ph type="ftr" sz="quarter" idx="11"/>
          </p:nvPr>
        </p:nvSpPr>
        <p:spPr/>
        <p:txBody>
          <a:bodyPr/>
          <a:lstStyle/>
          <a:p>
            <a:pPr>
              <a:defRPr/>
            </a:pPr>
            <a:endParaRPr lang="en-US" altLang="hu-HU"/>
          </a:p>
        </p:txBody>
      </p:sp>
      <p:sp>
        <p:nvSpPr>
          <p:cNvPr id="6" name="Slide Number Placeholder 5"/>
          <p:cNvSpPr>
            <a:spLocks noGrp="1"/>
          </p:cNvSpPr>
          <p:nvPr>
            <p:ph type="sldNum" sz="quarter" idx="12"/>
          </p:nvPr>
        </p:nvSpPr>
        <p:spPr/>
        <p:txBody>
          <a:bodyPr/>
          <a:lstStyle/>
          <a:p>
            <a:pPr>
              <a:defRPr/>
            </a:pPr>
            <a:fld id="{1B8780C9-F6EF-4C96-8C46-E56B489DA6DE}" type="slidenum">
              <a:rPr lang="en-US" altLang="hu-HU" smtClean="0"/>
              <a:pPr>
                <a:defRPr/>
              </a:pPr>
              <a:t>‹#›</a:t>
            </a:fld>
            <a:endParaRPr lang="en-US" altLang="hu-HU"/>
          </a:p>
        </p:txBody>
      </p:sp>
    </p:spTree>
    <p:extLst>
      <p:ext uri="{BB962C8B-B14F-4D97-AF65-F5344CB8AC3E}">
        <p14:creationId xmlns:p14="http://schemas.microsoft.com/office/powerpoint/2010/main" val="9001778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zakaszfejléc">
    <p:bg>
      <p:bgRef idx="1001">
        <a:schemeClr val="bg2"/>
      </p:bgRef>
    </p:bg>
    <p:spTree>
      <p:nvGrpSpPr>
        <p:cNvPr id="1" name=""/>
        <p:cNvGrpSpPr/>
        <p:nvPr/>
      </p:nvGrpSpPr>
      <p:grpSpPr>
        <a:xfrm>
          <a:off x="0" y="0"/>
          <a:ext cx="0" cy="0"/>
          <a:chOff x="0" y="0"/>
          <a:chExt cx="0" cy="0"/>
        </a:xfrm>
      </p:grpSpPr>
      <p:sp>
        <p:nvSpPr>
          <p:cNvPr id="11" name="Freeform 6"/>
          <p:cNvSpPr/>
          <p:nvPr/>
        </p:nvSpPr>
        <p:spPr bwMode="auto">
          <a:xfrm>
            <a:off x="0" y="0"/>
            <a:ext cx="2110979"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bg2"/>
          </a:solidFill>
          <a:ln w="0">
            <a:noFill/>
            <a:prstDash val="solid"/>
            <a:round/>
            <a:headEnd/>
            <a:tailEnd/>
          </a:ln>
        </p:spPr>
      </p:sp>
      <p:sp>
        <p:nvSpPr>
          <p:cNvPr id="2" name="Title 1"/>
          <p:cNvSpPr>
            <a:spLocks noGrp="1"/>
          </p:cNvSpPr>
          <p:nvPr>
            <p:ph type="title"/>
          </p:nvPr>
        </p:nvSpPr>
        <p:spPr>
          <a:xfrm>
            <a:off x="2432197" y="1073889"/>
            <a:ext cx="6140303" cy="4064627"/>
          </a:xfrm>
        </p:spPr>
        <p:txBody>
          <a:bodyPr anchor="b">
            <a:normAutofit/>
          </a:bodyPr>
          <a:lstStyle>
            <a:lvl1pPr>
              <a:defRPr sz="6300" spc="600" baseline="0">
                <a:solidFill>
                  <a:schemeClr val="tx2"/>
                </a:solidFill>
              </a:defRPr>
            </a:lvl1pPr>
          </a:lstStyle>
          <a:p>
            <a:r>
              <a:rPr lang="hu-HU"/>
              <a:t>Mintacím szerkesztése</a:t>
            </a:r>
            <a:endParaRPr lang="en-US" dirty="0"/>
          </a:p>
        </p:txBody>
      </p:sp>
      <p:sp>
        <p:nvSpPr>
          <p:cNvPr id="3" name="Text Placeholder 2"/>
          <p:cNvSpPr>
            <a:spLocks noGrp="1"/>
          </p:cNvSpPr>
          <p:nvPr>
            <p:ph type="body" idx="1"/>
          </p:nvPr>
        </p:nvSpPr>
        <p:spPr>
          <a:xfrm>
            <a:off x="2432198" y="5159782"/>
            <a:ext cx="5263116" cy="951135"/>
          </a:xfrm>
        </p:spPr>
        <p:txBody>
          <a:bodyPr>
            <a:normAutofit/>
          </a:bodyPr>
          <a:lstStyle>
            <a:lvl1pPr marL="0" indent="0">
              <a:lnSpc>
                <a:spcPct val="100000"/>
              </a:lnSpc>
              <a:buNone/>
              <a:defRPr sz="1500" b="1" i="0" cap="all" spc="300" baseline="0">
                <a:solidFill>
                  <a:schemeClr val="accent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hu-HU"/>
              <a:t>Mintaszöveg szerkesztése</a:t>
            </a:r>
          </a:p>
        </p:txBody>
      </p:sp>
      <p:sp>
        <p:nvSpPr>
          <p:cNvPr id="4" name="Date Placeholder 3"/>
          <p:cNvSpPr>
            <a:spLocks noGrp="1"/>
          </p:cNvSpPr>
          <p:nvPr>
            <p:ph type="dt" sz="half" idx="10"/>
          </p:nvPr>
        </p:nvSpPr>
        <p:spPr>
          <a:xfrm>
            <a:off x="2427410" y="6375679"/>
            <a:ext cx="1120460" cy="348462"/>
          </a:xfrm>
        </p:spPr>
        <p:txBody>
          <a:bodyPr/>
          <a:lstStyle>
            <a:lvl1pPr>
              <a:defRPr baseline="0">
                <a:solidFill>
                  <a:schemeClr val="tx2"/>
                </a:solidFill>
              </a:defRPr>
            </a:lvl1pPr>
          </a:lstStyle>
          <a:p>
            <a:pPr>
              <a:defRPr/>
            </a:pPr>
            <a:endParaRPr lang="en-US" altLang="hu-HU"/>
          </a:p>
        </p:txBody>
      </p:sp>
      <p:sp>
        <p:nvSpPr>
          <p:cNvPr id="5" name="Footer Placeholder 4"/>
          <p:cNvSpPr>
            <a:spLocks noGrp="1"/>
          </p:cNvSpPr>
          <p:nvPr>
            <p:ph type="ftr" sz="quarter" idx="11"/>
          </p:nvPr>
        </p:nvSpPr>
        <p:spPr>
          <a:xfrm>
            <a:off x="3959298" y="6375679"/>
            <a:ext cx="3086100" cy="345796"/>
          </a:xfrm>
        </p:spPr>
        <p:txBody>
          <a:bodyPr/>
          <a:lstStyle>
            <a:lvl1pPr>
              <a:defRPr baseline="0">
                <a:solidFill>
                  <a:schemeClr val="tx2"/>
                </a:solidFill>
              </a:defRPr>
            </a:lvl1pPr>
          </a:lstStyle>
          <a:p>
            <a:pPr>
              <a:defRPr/>
            </a:pPr>
            <a:endParaRPr lang="en-US" altLang="hu-HU"/>
          </a:p>
        </p:txBody>
      </p:sp>
      <p:sp>
        <p:nvSpPr>
          <p:cNvPr id="6" name="Slide Number Placeholder 5"/>
          <p:cNvSpPr>
            <a:spLocks noGrp="1"/>
          </p:cNvSpPr>
          <p:nvPr>
            <p:ph type="sldNum" sz="quarter" idx="12"/>
          </p:nvPr>
        </p:nvSpPr>
        <p:spPr>
          <a:xfrm>
            <a:off x="7456825" y="6375679"/>
            <a:ext cx="1115675" cy="345796"/>
          </a:xfrm>
        </p:spPr>
        <p:txBody>
          <a:bodyPr/>
          <a:lstStyle>
            <a:lvl1pPr>
              <a:defRPr baseline="0">
                <a:solidFill>
                  <a:schemeClr val="tx2"/>
                </a:solidFill>
              </a:defRPr>
            </a:lvl1pPr>
          </a:lstStyle>
          <a:p>
            <a:pPr>
              <a:defRPr/>
            </a:pPr>
            <a:fld id="{74A7C9F0-1DCB-4752-A5EB-7DD542A93359}" type="slidenum">
              <a:rPr lang="en-US" altLang="hu-HU" smtClean="0"/>
              <a:pPr>
                <a:defRPr/>
              </a:pPr>
              <a:t>‹#›</a:t>
            </a:fld>
            <a:endParaRPr lang="en-US" altLang="hu-HU"/>
          </a:p>
        </p:txBody>
      </p:sp>
      <p:sp>
        <p:nvSpPr>
          <p:cNvPr id="16" name="Freeform 11"/>
          <p:cNvSpPr/>
          <p:nvPr/>
        </p:nvSpPr>
        <p:spPr bwMode="auto">
          <a:xfrm>
            <a:off x="655786" y="0"/>
            <a:ext cx="1234679"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nvGrpSpPr>
          <p:cNvPr id="7" name="Group 6" title="left scallop shape"/>
          <p:cNvGrpSpPr/>
          <p:nvPr/>
        </p:nvGrpSpPr>
        <p:grpSpPr>
          <a:xfrm>
            <a:off x="0" y="0"/>
            <a:ext cx="2110979" cy="6858000"/>
            <a:chOff x="0" y="0"/>
            <a:chExt cx="2110979" cy="6858000"/>
          </a:xfrm>
        </p:grpSpPr>
        <p:sp>
          <p:nvSpPr>
            <p:cNvPr id="9" name="Freeform 8" title="left scallop shape"/>
            <p:cNvSpPr/>
            <p:nvPr/>
          </p:nvSpPr>
          <p:spPr bwMode="auto">
            <a:xfrm>
              <a:off x="0" y="0"/>
              <a:ext cx="2110979"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0" name="Freeform 11" title="left scallop inline"/>
            <p:cNvSpPr/>
            <p:nvPr/>
          </p:nvSpPr>
          <p:spPr bwMode="auto">
            <a:xfrm>
              <a:off x="655786" y="0"/>
              <a:ext cx="1234679"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3714594317"/>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Content Placeholder 2"/>
          <p:cNvSpPr>
            <a:spLocks noGrp="1"/>
          </p:cNvSpPr>
          <p:nvPr>
            <p:ph sz="half" idx="1"/>
          </p:nvPr>
        </p:nvSpPr>
        <p:spPr>
          <a:xfrm>
            <a:off x="942975" y="2286000"/>
            <a:ext cx="3593592" cy="3619500"/>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Content Placeholder 3"/>
          <p:cNvSpPr>
            <a:spLocks noGrp="1"/>
          </p:cNvSpPr>
          <p:nvPr>
            <p:ph sz="half" idx="2"/>
          </p:nvPr>
        </p:nvSpPr>
        <p:spPr>
          <a:xfrm>
            <a:off x="4985846" y="2286000"/>
            <a:ext cx="3593592" cy="3619500"/>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5" name="Date Placeholder 4"/>
          <p:cNvSpPr>
            <a:spLocks noGrp="1"/>
          </p:cNvSpPr>
          <p:nvPr>
            <p:ph type="dt" sz="half" idx="10"/>
          </p:nvPr>
        </p:nvSpPr>
        <p:spPr/>
        <p:txBody>
          <a:bodyPr/>
          <a:lstStyle/>
          <a:p>
            <a:pPr>
              <a:defRPr/>
            </a:pPr>
            <a:endParaRPr lang="en-US" altLang="hu-HU"/>
          </a:p>
        </p:txBody>
      </p:sp>
      <p:sp>
        <p:nvSpPr>
          <p:cNvPr id="6" name="Footer Placeholder 5"/>
          <p:cNvSpPr>
            <a:spLocks noGrp="1"/>
          </p:cNvSpPr>
          <p:nvPr>
            <p:ph type="ftr" sz="quarter" idx="11"/>
          </p:nvPr>
        </p:nvSpPr>
        <p:spPr/>
        <p:txBody>
          <a:bodyPr/>
          <a:lstStyle/>
          <a:p>
            <a:pPr>
              <a:defRPr/>
            </a:pPr>
            <a:endParaRPr lang="en-US" altLang="hu-HU"/>
          </a:p>
        </p:txBody>
      </p:sp>
      <p:sp>
        <p:nvSpPr>
          <p:cNvPr id="7" name="Slide Number Placeholder 6"/>
          <p:cNvSpPr>
            <a:spLocks noGrp="1"/>
          </p:cNvSpPr>
          <p:nvPr>
            <p:ph type="sldNum" sz="quarter" idx="12"/>
          </p:nvPr>
        </p:nvSpPr>
        <p:spPr/>
        <p:txBody>
          <a:bodyPr/>
          <a:lstStyle/>
          <a:p>
            <a:pPr>
              <a:defRPr/>
            </a:pPr>
            <a:fld id="{B83B02D8-965D-454C-8296-F7E48710468B}" type="slidenum">
              <a:rPr lang="en-US" altLang="hu-HU" smtClean="0"/>
              <a:pPr>
                <a:defRPr/>
              </a:pPr>
              <a:t>‹#›</a:t>
            </a:fld>
            <a:endParaRPr lang="en-US" altLang="hu-HU"/>
          </a:p>
        </p:txBody>
      </p:sp>
    </p:spTree>
    <p:extLst>
      <p:ext uri="{BB962C8B-B14F-4D97-AF65-F5344CB8AC3E}">
        <p14:creationId xmlns:p14="http://schemas.microsoft.com/office/powerpoint/2010/main" val="2059283551"/>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Title 1"/>
          <p:cNvSpPr>
            <a:spLocks noGrp="1"/>
          </p:cNvSpPr>
          <p:nvPr>
            <p:ph type="title"/>
          </p:nvPr>
        </p:nvSpPr>
        <p:spPr>
          <a:xfrm>
            <a:off x="942975" y="381001"/>
            <a:ext cx="7629525" cy="1493517"/>
          </a:xfrm>
        </p:spPr>
        <p:txBody>
          <a:bodyPr/>
          <a:lstStyle/>
          <a:p>
            <a:r>
              <a:rPr lang="hu-HU"/>
              <a:t>Mintacím szerkesztése</a:t>
            </a:r>
            <a:endParaRPr lang="en-US" dirty="0"/>
          </a:p>
        </p:txBody>
      </p:sp>
      <p:sp>
        <p:nvSpPr>
          <p:cNvPr id="3" name="Text Placeholder 2"/>
          <p:cNvSpPr>
            <a:spLocks noGrp="1"/>
          </p:cNvSpPr>
          <p:nvPr>
            <p:ph type="body" idx="1"/>
          </p:nvPr>
        </p:nvSpPr>
        <p:spPr>
          <a:xfrm>
            <a:off x="941832" y="2199634"/>
            <a:ext cx="3611880" cy="632529"/>
          </a:xfrm>
        </p:spPr>
        <p:txBody>
          <a:bodyPr anchor="b">
            <a:noAutofit/>
          </a:bodyPr>
          <a:lstStyle>
            <a:lvl1pPr marL="0" indent="0">
              <a:lnSpc>
                <a:spcPct val="100000"/>
              </a:lnSpc>
              <a:buNone/>
              <a:defRPr sz="1800" b="1" cap="all" spc="15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hu-HU"/>
              <a:t>Mintaszöveg szerkesztése</a:t>
            </a:r>
          </a:p>
        </p:txBody>
      </p:sp>
      <p:sp>
        <p:nvSpPr>
          <p:cNvPr id="4" name="Content Placeholder 3"/>
          <p:cNvSpPr>
            <a:spLocks noGrp="1"/>
          </p:cNvSpPr>
          <p:nvPr>
            <p:ph sz="half" idx="2"/>
          </p:nvPr>
        </p:nvSpPr>
        <p:spPr>
          <a:xfrm>
            <a:off x="941832" y="2909102"/>
            <a:ext cx="3611880" cy="299639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5" name="Text Placeholder 4"/>
          <p:cNvSpPr>
            <a:spLocks noGrp="1"/>
          </p:cNvSpPr>
          <p:nvPr>
            <p:ph type="body" sz="quarter" idx="3"/>
          </p:nvPr>
        </p:nvSpPr>
        <p:spPr>
          <a:xfrm>
            <a:off x="4975398" y="2199634"/>
            <a:ext cx="3611880" cy="632529"/>
          </a:xfrm>
        </p:spPr>
        <p:txBody>
          <a:bodyPr anchor="b">
            <a:noAutofit/>
          </a:bodyPr>
          <a:lstStyle>
            <a:lvl1pPr marL="0" indent="0">
              <a:lnSpc>
                <a:spcPct val="100000"/>
              </a:lnSpc>
              <a:buNone/>
              <a:defRPr sz="1800" b="1" cap="all" spc="15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hu-HU"/>
              <a:t>Mintaszöveg szerkesztése</a:t>
            </a:r>
          </a:p>
        </p:txBody>
      </p:sp>
      <p:sp>
        <p:nvSpPr>
          <p:cNvPr id="6" name="Content Placeholder 5"/>
          <p:cNvSpPr>
            <a:spLocks noGrp="1"/>
          </p:cNvSpPr>
          <p:nvPr>
            <p:ph sz="quarter" idx="4"/>
          </p:nvPr>
        </p:nvSpPr>
        <p:spPr>
          <a:xfrm>
            <a:off x="4975398" y="2909102"/>
            <a:ext cx="3611880" cy="299639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7" name="Date Placeholder 6"/>
          <p:cNvSpPr>
            <a:spLocks noGrp="1"/>
          </p:cNvSpPr>
          <p:nvPr>
            <p:ph type="dt" sz="half" idx="10"/>
          </p:nvPr>
        </p:nvSpPr>
        <p:spPr/>
        <p:txBody>
          <a:bodyPr/>
          <a:lstStyle/>
          <a:p>
            <a:pPr>
              <a:defRPr/>
            </a:pPr>
            <a:endParaRPr lang="en-US" altLang="hu-HU"/>
          </a:p>
        </p:txBody>
      </p:sp>
      <p:sp>
        <p:nvSpPr>
          <p:cNvPr id="8" name="Footer Placeholder 7"/>
          <p:cNvSpPr>
            <a:spLocks noGrp="1"/>
          </p:cNvSpPr>
          <p:nvPr>
            <p:ph type="ftr" sz="quarter" idx="11"/>
          </p:nvPr>
        </p:nvSpPr>
        <p:spPr/>
        <p:txBody>
          <a:bodyPr/>
          <a:lstStyle/>
          <a:p>
            <a:pPr>
              <a:defRPr/>
            </a:pPr>
            <a:endParaRPr lang="en-US" altLang="hu-HU"/>
          </a:p>
        </p:txBody>
      </p:sp>
      <p:sp>
        <p:nvSpPr>
          <p:cNvPr id="9" name="Slide Number Placeholder 8"/>
          <p:cNvSpPr>
            <a:spLocks noGrp="1"/>
          </p:cNvSpPr>
          <p:nvPr>
            <p:ph type="sldNum" sz="quarter" idx="12"/>
          </p:nvPr>
        </p:nvSpPr>
        <p:spPr/>
        <p:txBody>
          <a:bodyPr/>
          <a:lstStyle/>
          <a:p>
            <a:pPr>
              <a:defRPr/>
            </a:pPr>
            <a:fld id="{26741156-6DCD-4475-893F-75EAEAAD9051}" type="slidenum">
              <a:rPr lang="en-US" altLang="hu-HU" smtClean="0"/>
              <a:pPr>
                <a:defRPr/>
              </a:pPr>
              <a:t>‹#›</a:t>
            </a:fld>
            <a:endParaRPr lang="en-US" altLang="hu-HU"/>
          </a:p>
        </p:txBody>
      </p:sp>
    </p:spTree>
    <p:extLst>
      <p:ext uri="{BB962C8B-B14F-4D97-AF65-F5344CB8AC3E}">
        <p14:creationId xmlns:p14="http://schemas.microsoft.com/office/powerpoint/2010/main" val="1411998928"/>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Date Placeholder 2"/>
          <p:cNvSpPr>
            <a:spLocks noGrp="1"/>
          </p:cNvSpPr>
          <p:nvPr>
            <p:ph type="dt" sz="half" idx="10"/>
          </p:nvPr>
        </p:nvSpPr>
        <p:spPr/>
        <p:txBody>
          <a:bodyPr/>
          <a:lstStyle/>
          <a:p>
            <a:pPr>
              <a:defRPr/>
            </a:pPr>
            <a:endParaRPr lang="en-US" altLang="hu-HU"/>
          </a:p>
        </p:txBody>
      </p:sp>
      <p:sp>
        <p:nvSpPr>
          <p:cNvPr id="4" name="Footer Placeholder 3"/>
          <p:cNvSpPr>
            <a:spLocks noGrp="1"/>
          </p:cNvSpPr>
          <p:nvPr>
            <p:ph type="ftr" sz="quarter" idx="11"/>
          </p:nvPr>
        </p:nvSpPr>
        <p:spPr/>
        <p:txBody>
          <a:bodyPr/>
          <a:lstStyle/>
          <a:p>
            <a:pPr>
              <a:defRPr/>
            </a:pPr>
            <a:endParaRPr lang="en-US" altLang="hu-HU"/>
          </a:p>
        </p:txBody>
      </p:sp>
      <p:sp>
        <p:nvSpPr>
          <p:cNvPr id="5" name="Slide Number Placeholder 4"/>
          <p:cNvSpPr>
            <a:spLocks noGrp="1"/>
          </p:cNvSpPr>
          <p:nvPr>
            <p:ph type="sldNum" sz="quarter" idx="12"/>
          </p:nvPr>
        </p:nvSpPr>
        <p:spPr/>
        <p:txBody>
          <a:bodyPr/>
          <a:lstStyle/>
          <a:p>
            <a:pPr>
              <a:defRPr/>
            </a:pPr>
            <a:fld id="{AC91C668-7F0C-4AFD-8F31-C0796D8B9715}" type="slidenum">
              <a:rPr lang="en-US" altLang="hu-HU" smtClean="0"/>
              <a:pPr>
                <a:defRPr/>
              </a:pPr>
              <a:t>‹#›</a:t>
            </a:fld>
            <a:endParaRPr lang="en-US" altLang="hu-HU"/>
          </a:p>
        </p:txBody>
      </p:sp>
    </p:spTree>
    <p:extLst>
      <p:ext uri="{BB962C8B-B14F-4D97-AF65-F5344CB8AC3E}">
        <p14:creationId xmlns:p14="http://schemas.microsoft.com/office/powerpoint/2010/main" val="32252285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ltLang="hu-HU"/>
          </a:p>
        </p:txBody>
      </p:sp>
      <p:sp>
        <p:nvSpPr>
          <p:cNvPr id="3" name="Footer Placeholder 2"/>
          <p:cNvSpPr>
            <a:spLocks noGrp="1"/>
          </p:cNvSpPr>
          <p:nvPr>
            <p:ph type="ftr" sz="quarter" idx="11"/>
          </p:nvPr>
        </p:nvSpPr>
        <p:spPr/>
        <p:txBody>
          <a:bodyPr/>
          <a:lstStyle/>
          <a:p>
            <a:pPr>
              <a:defRPr/>
            </a:pPr>
            <a:endParaRPr lang="en-US" altLang="hu-HU"/>
          </a:p>
        </p:txBody>
      </p:sp>
      <p:sp>
        <p:nvSpPr>
          <p:cNvPr id="4" name="Slide Number Placeholder 3"/>
          <p:cNvSpPr>
            <a:spLocks noGrp="1"/>
          </p:cNvSpPr>
          <p:nvPr>
            <p:ph type="sldNum" sz="quarter" idx="12"/>
          </p:nvPr>
        </p:nvSpPr>
        <p:spPr/>
        <p:txBody>
          <a:bodyPr/>
          <a:lstStyle/>
          <a:p>
            <a:pPr>
              <a:defRPr/>
            </a:pPr>
            <a:fld id="{8B2C8644-BC93-4BED-A0F5-152D32822161}" type="slidenum">
              <a:rPr lang="en-US" altLang="hu-HU" smtClean="0"/>
              <a:pPr>
                <a:defRPr/>
              </a:pPr>
              <a:t>‹#›</a:t>
            </a:fld>
            <a:endParaRPr lang="en-US" altLang="hu-HU"/>
          </a:p>
        </p:txBody>
      </p:sp>
    </p:spTree>
    <p:extLst>
      <p:ext uri="{BB962C8B-B14F-4D97-AF65-F5344CB8AC3E}">
        <p14:creationId xmlns:p14="http://schemas.microsoft.com/office/powerpoint/2010/main" val="1839751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Tartalomrész képaláírással">
    <p:spTree>
      <p:nvGrpSpPr>
        <p:cNvPr id="1" name=""/>
        <p:cNvGrpSpPr/>
        <p:nvPr/>
      </p:nvGrpSpPr>
      <p:grpSpPr>
        <a:xfrm>
          <a:off x="0" y="0"/>
          <a:ext cx="0" cy="0"/>
          <a:chOff x="0" y="0"/>
          <a:chExt cx="0" cy="0"/>
        </a:xfrm>
      </p:grpSpPr>
      <p:sp>
        <p:nvSpPr>
          <p:cNvPr id="17" name="Freeform 11" title="right scallop background shape"/>
          <p:cNvSpPr/>
          <p:nvPr/>
        </p:nvSpPr>
        <p:spPr bwMode="auto">
          <a:xfrm>
            <a:off x="5542359" y="0"/>
            <a:ext cx="3601641"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6253414" y="457200"/>
            <a:ext cx="2319086" cy="1196671"/>
          </a:xfrm>
        </p:spPr>
        <p:txBody>
          <a:bodyPr anchor="b">
            <a:normAutofit/>
          </a:bodyPr>
          <a:lstStyle>
            <a:lvl1pPr>
              <a:lnSpc>
                <a:spcPct val="100000"/>
              </a:lnSpc>
              <a:defRPr sz="1800" b="1" i="0" cap="all" spc="225" baseline="0">
                <a:solidFill>
                  <a:schemeClr val="accent1"/>
                </a:solidFill>
                <a:latin typeface="+mn-lt"/>
              </a:defRPr>
            </a:lvl1pPr>
          </a:lstStyle>
          <a:p>
            <a:r>
              <a:rPr lang="hu-HU"/>
              <a:t>Mintacím szerkesztése</a:t>
            </a:r>
            <a:endParaRPr lang="en-US" dirty="0"/>
          </a:p>
        </p:txBody>
      </p:sp>
      <p:sp>
        <p:nvSpPr>
          <p:cNvPr id="3" name="Content Placeholder 2"/>
          <p:cNvSpPr>
            <a:spLocks noGrp="1"/>
          </p:cNvSpPr>
          <p:nvPr>
            <p:ph idx="1"/>
          </p:nvPr>
        </p:nvSpPr>
        <p:spPr>
          <a:xfrm>
            <a:off x="573788" y="920377"/>
            <a:ext cx="4618814" cy="498512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Text Placeholder 3"/>
          <p:cNvSpPr>
            <a:spLocks noGrp="1"/>
          </p:cNvSpPr>
          <p:nvPr>
            <p:ph type="body" sz="half" idx="2"/>
          </p:nvPr>
        </p:nvSpPr>
        <p:spPr>
          <a:xfrm>
            <a:off x="6253414" y="1741336"/>
            <a:ext cx="2319086" cy="4164164"/>
          </a:xfrm>
        </p:spPr>
        <p:txBody>
          <a:bodyPr>
            <a:normAutofit/>
          </a:bodyPr>
          <a:lstStyle>
            <a:lvl1pPr marL="0" indent="0">
              <a:lnSpc>
                <a:spcPct val="110000"/>
              </a:lnSpc>
              <a:spcBef>
                <a:spcPts val="1200"/>
              </a:spcBef>
              <a:buNone/>
              <a:defRPr sz="1400" baseline="0">
                <a:solidFill>
                  <a:schemeClr val="bg2"/>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hu-HU"/>
              <a:t>Mintaszöveg szerkesztése</a:t>
            </a:r>
          </a:p>
        </p:txBody>
      </p:sp>
      <p:sp>
        <p:nvSpPr>
          <p:cNvPr id="5" name="Date Placeholder 4"/>
          <p:cNvSpPr>
            <a:spLocks noGrp="1"/>
          </p:cNvSpPr>
          <p:nvPr>
            <p:ph type="dt" sz="half" idx="10"/>
          </p:nvPr>
        </p:nvSpPr>
        <p:spPr>
          <a:xfrm>
            <a:off x="573789" y="6375679"/>
            <a:ext cx="925016" cy="348462"/>
          </a:xfrm>
        </p:spPr>
        <p:txBody>
          <a:bodyPr/>
          <a:lstStyle/>
          <a:p>
            <a:pPr>
              <a:defRPr/>
            </a:pPr>
            <a:endParaRPr lang="en-US" altLang="hu-HU"/>
          </a:p>
        </p:txBody>
      </p:sp>
      <p:sp>
        <p:nvSpPr>
          <p:cNvPr id="6" name="Footer Placeholder 5"/>
          <p:cNvSpPr>
            <a:spLocks noGrp="1"/>
          </p:cNvSpPr>
          <p:nvPr>
            <p:ph type="ftr" sz="quarter" idx="11"/>
          </p:nvPr>
        </p:nvSpPr>
        <p:spPr>
          <a:xfrm>
            <a:off x="1577716" y="6375679"/>
            <a:ext cx="2611634" cy="345796"/>
          </a:xfrm>
        </p:spPr>
        <p:txBody>
          <a:bodyPr/>
          <a:lstStyle/>
          <a:p>
            <a:pPr>
              <a:defRPr/>
            </a:pPr>
            <a:endParaRPr lang="en-US" altLang="hu-HU"/>
          </a:p>
        </p:txBody>
      </p:sp>
      <p:sp>
        <p:nvSpPr>
          <p:cNvPr id="7" name="Slide Number Placeholder 6"/>
          <p:cNvSpPr>
            <a:spLocks noGrp="1"/>
          </p:cNvSpPr>
          <p:nvPr>
            <p:ph type="sldNum" sz="quarter" idx="12"/>
          </p:nvPr>
        </p:nvSpPr>
        <p:spPr>
          <a:xfrm>
            <a:off x="4268261" y="6375679"/>
            <a:ext cx="924342" cy="345796"/>
          </a:xfrm>
        </p:spPr>
        <p:txBody>
          <a:bodyPr/>
          <a:lstStyle/>
          <a:p>
            <a:pPr>
              <a:defRPr/>
            </a:pPr>
            <a:fld id="{4B2E68DB-98E1-4A21-BB6F-D9F3293F64EE}" type="slidenum">
              <a:rPr lang="en-US" altLang="hu-HU" smtClean="0"/>
              <a:pPr>
                <a:defRPr/>
              </a:pPr>
              <a:t>‹#›</a:t>
            </a:fld>
            <a:endParaRPr lang="en-US" altLang="hu-HU"/>
          </a:p>
        </p:txBody>
      </p:sp>
      <p:sp>
        <p:nvSpPr>
          <p:cNvPr id="8" name="Rectangle 7"/>
          <p:cNvSpPr/>
          <p:nvPr/>
        </p:nvSpPr>
        <p:spPr>
          <a:xfrm>
            <a:off x="0"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title="left edge border"/>
          <p:cNvSpPr/>
          <p:nvPr/>
        </p:nvSpPr>
        <p:spPr>
          <a:xfrm>
            <a:off x="0"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599036705"/>
      </p:ext>
    </p:extLst>
  </p:cSld>
  <p:clrMapOvr>
    <a:masterClrMapping/>
  </p:clrMapOvr>
  <p:extLst>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Kép képaláírással">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12598" y="1"/>
            <a:ext cx="5516689" cy="685799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hu-HU"/>
              <a:t>Kép beszúrásához kattintson az ikonra</a:t>
            </a:r>
            <a:endParaRPr lang="en-US" dirty="0"/>
          </a:p>
        </p:txBody>
      </p:sp>
      <p:sp>
        <p:nvSpPr>
          <p:cNvPr id="11" name="Freeform 11" title="right scallop background shape"/>
          <p:cNvSpPr/>
          <p:nvPr/>
        </p:nvSpPr>
        <p:spPr bwMode="auto">
          <a:xfrm>
            <a:off x="5542359" y="0"/>
            <a:ext cx="3601641"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p:cNvSpPr/>
          <p:nvPr/>
        </p:nvSpPr>
        <p:spPr>
          <a:xfrm>
            <a:off x="0"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253413" y="457200"/>
            <a:ext cx="2319088" cy="1196670"/>
          </a:xfrm>
        </p:spPr>
        <p:txBody>
          <a:bodyPr anchor="b">
            <a:normAutofit/>
          </a:bodyPr>
          <a:lstStyle>
            <a:lvl1pPr>
              <a:lnSpc>
                <a:spcPct val="100000"/>
              </a:lnSpc>
              <a:defRPr sz="1800" b="1" i="0" spc="225" baseline="0">
                <a:solidFill>
                  <a:schemeClr val="accent1"/>
                </a:solidFill>
                <a:latin typeface="+mn-lt"/>
              </a:defRPr>
            </a:lvl1pPr>
          </a:lstStyle>
          <a:p>
            <a:r>
              <a:rPr lang="hu-HU"/>
              <a:t>Mintacím szerkesztése</a:t>
            </a:r>
            <a:endParaRPr lang="en-US" dirty="0"/>
          </a:p>
        </p:txBody>
      </p:sp>
      <p:sp>
        <p:nvSpPr>
          <p:cNvPr id="4" name="Text Placeholder 3"/>
          <p:cNvSpPr>
            <a:spLocks noGrp="1"/>
          </p:cNvSpPr>
          <p:nvPr>
            <p:ph type="body" sz="half" idx="2"/>
          </p:nvPr>
        </p:nvSpPr>
        <p:spPr>
          <a:xfrm>
            <a:off x="6253413" y="1741336"/>
            <a:ext cx="2319088" cy="4164164"/>
          </a:xfrm>
        </p:spPr>
        <p:txBody>
          <a:bodyPr>
            <a:normAutofit/>
          </a:bodyPr>
          <a:lstStyle>
            <a:lvl1pPr marL="0" indent="0">
              <a:lnSpc>
                <a:spcPct val="110000"/>
              </a:lnSpc>
              <a:spcBef>
                <a:spcPts val="1200"/>
              </a:spcBef>
              <a:buNone/>
              <a:defRPr sz="1400" baseline="0">
                <a:solidFill>
                  <a:schemeClr val="bg2"/>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hu-HU"/>
              <a:t>Mintaszöveg szerkesztése</a:t>
            </a:r>
          </a:p>
        </p:txBody>
      </p:sp>
      <p:sp>
        <p:nvSpPr>
          <p:cNvPr id="5" name="Date Placeholder 4"/>
          <p:cNvSpPr>
            <a:spLocks noGrp="1"/>
          </p:cNvSpPr>
          <p:nvPr>
            <p:ph type="dt" sz="half" idx="10"/>
          </p:nvPr>
        </p:nvSpPr>
        <p:spPr>
          <a:xfrm>
            <a:off x="574463" y="6375679"/>
            <a:ext cx="924342" cy="348462"/>
          </a:xfrm>
        </p:spPr>
        <p:txBody>
          <a:bodyPr/>
          <a:lstStyle/>
          <a:p>
            <a:pPr>
              <a:defRPr/>
            </a:pPr>
            <a:endParaRPr lang="en-US" altLang="hu-HU"/>
          </a:p>
        </p:txBody>
      </p:sp>
      <p:sp>
        <p:nvSpPr>
          <p:cNvPr id="6" name="Footer Placeholder 5"/>
          <p:cNvSpPr>
            <a:spLocks noGrp="1"/>
          </p:cNvSpPr>
          <p:nvPr>
            <p:ph type="ftr" sz="quarter" idx="11"/>
          </p:nvPr>
        </p:nvSpPr>
        <p:spPr>
          <a:xfrm>
            <a:off x="1577716" y="6375679"/>
            <a:ext cx="2611634" cy="345796"/>
          </a:xfrm>
        </p:spPr>
        <p:txBody>
          <a:bodyPr/>
          <a:lstStyle/>
          <a:p>
            <a:pPr>
              <a:defRPr/>
            </a:pPr>
            <a:endParaRPr lang="en-US" altLang="hu-HU"/>
          </a:p>
        </p:txBody>
      </p:sp>
      <p:sp>
        <p:nvSpPr>
          <p:cNvPr id="7" name="Slide Number Placeholder 6"/>
          <p:cNvSpPr>
            <a:spLocks noGrp="1"/>
          </p:cNvSpPr>
          <p:nvPr>
            <p:ph type="sldNum" sz="quarter" idx="12"/>
          </p:nvPr>
        </p:nvSpPr>
        <p:spPr>
          <a:xfrm>
            <a:off x="4256153" y="6375679"/>
            <a:ext cx="947460" cy="345796"/>
          </a:xfrm>
        </p:spPr>
        <p:txBody>
          <a:bodyPr/>
          <a:lstStyle/>
          <a:p>
            <a:pPr>
              <a:defRPr/>
            </a:pPr>
            <a:fld id="{ADCC3AE9-076E-48D0-B550-39FE6C5C986A}" type="slidenum">
              <a:rPr lang="en-US" altLang="hu-HU" smtClean="0"/>
              <a:pPr>
                <a:defRPr/>
              </a:pPr>
              <a:t>‹#›</a:t>
            </a:fld>
            <a:endParaRPr lang="en-US" altLang="hu-HU"/>
          </a:p>
        </p:txBody>
      </p:sp>
      <p:sp>
        <p:nvSpPr>
          <p:cNvPr id="13" name="Rectangle 12" title="left edge border"/>
          <p:cNvSpPr/>
          <p:nvPr/>
        </p:nvSpPr>
        <p:spPr>
          <a:xfrm>
            <a:off x="0"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0356338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38758" y="382385"/>
            <a:ext cx="7633742" cy="1492132"/>
          </a:xfrm>
          <a:prstGeom prst="rect">
            <a:avLst/>
          </a:prstGeom>
        </p:spPr>
        <p:txBody>
          <a:bodyPr vert="horz" lIns="91440" tIns="45720" rIns="91440" bIns="45720" rtlCol="0" anchor="t">
            <a:normAutofit/>
          </a:bodyPr>
          <a:lstStyle/>
          <a:p>
            <a:r>
              <a:rPr lang="hu-HU"/>
              <a:t>Mintacím szerkesztése</a:t>
            </a:r>
            <a:endParaRPr lang="en-US" dirty="0"/>
          </a:p>
        </p:txBody>
      </p:sp>
      <p:sp>
        <p:nvSpPr>
          <p:cNvPr id="3" name="Text Placeholder 2"/>
          <p:cNvSpPr>
            <a:spLocks noGrp="1"/>
          </p:cNvSpPr>
          <p:nvPr>
            <p:ph type="body" idx="1"/>
          </p:nvPr>
        </p:nvSpPr>
        <p:spPr>
          <a:xfrm>
            <a:off x="938758" y="2286002"/>
            <a:ext cx="7633742" cy="3593591"/>
          </a:xfrm>
          <a:prstGeom prst="rect">
            <a:avLst/>
          </a:prstGeom>
        </p:spPr>
        <p:txBody>
          <a:bodyPr vert="horz" lIns="91440" tIns="45720" rIns="91440" bIns="45720" rtlCol="0">
            <a:normAutofit/>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2"/>
          </p:nvPr>
        </p:nvSpPr>
        <p:spPr>
          <a:xfrm>
            <a:off x="938758" y="6375679"/>
            <a:ext cx="1747292" cy="348462"/>
          </a:xfrm>
          <a:prstGeom prst="rect">
            <a:avLst/>
          </a:prstGeom>
        </p:spPr>
        <p:txBody>
          <a:bodyPr vert="horz" lIns="91440" tIns="45720" rIns="91440" bIns="45720" rtlCol="0" anchor="ctr"/>
          <a:lstStyle>
            <a:lvl1pPr algn="l">
              <a:defRPr sz="1000">
                <a:solidFill>
                  <a:schemeClr val="tx1">
                    <a:lumMod val="65000"/>
                    <a:lumOff val="35000"/>
                  </a:schemeClr>
                </a:solidFill>
              </a:defRPr>
            </a:lvl1pPr>
          </a:lstStyle>
          <a:p>
            <a:pPr>
              <a:defRPr/>
            </a:pPr>
            <a:endParaRPr lang="en-US" altLang="hu-HU"/>
          </a:p>
        </p:txBody>
      </p:sp>
      <p:sp>
        <p:nvSpPr>
          <p:cNvPr id="5" name="Footer Placeholder 4"/>
          <p:cNvSpPr>
            <a:spLocks noGrp="1"/>
          </p:cNvSpPr>
          <p:nvPr>
            <p:ph type="ftr" sz="quarter" idx="3"/>
          </p:nvPr>
        </p:nvSpPr>
        <p:spPr>
          <a:xfrm>
            <a:off x="3028950" y="6375679"/>
            <a:ext cx="3086100" cy="345796"/>
          </a:xfrm>
          <a:prstGeom prst="rect">
            <a:avLst/>
          </a:prstGeom>
        </p:spPr>
        <p:txBody>
          <a:bodyPr vert="horz" lIns="91440" tIns="45720" rIns="91440" bIns="45720" rtlCol="0" anchor="ctr"/>
          <a:lstStyle>
            <a:lvl1pPr algn="ctr">
              <a:defRPr sz="1000">
                <a:solidFill>
                  <a:schemeClr val="tx1">
                    <a:lumMod val="65000"/>
                    <a:lumOff val="35000"/>
                  </a:schemeClr>
                </a:solidFill>
              </a:defRPr>
            </a:lvl1pPr>
          </a:lstStyle>
          <a:p>
            <a:pPr>
              <a:defRPr/>
            </a:pPr>
            <a:endParaRPr lang="en-US" altLang="hu-HU"/>
          </a:p>
        </p:txBody>
      </p:sp>
      <p:sp>
        <p:nvSpPr>
          <p:cNvPr id="6" name="Slide Number Placeholder 5"/>
          <p:cNvSpPr>
            <a:spLocks noGrp="1"/>
          </p:cNvSpPr>
          <p:nvPr>
            <p:ph type="sldNum" sz="quarter" idx="4"/>
          </p:nvPr>
        </p:nvSpPr>
        <p:spPr>
          <a:xfrm>
            <a:off x="6457951" y="6375679"/>
            <a:ext cx="2114549" cy="345796"/>
          </a:xfrm>
          <a:prstGeom prst="rect">
            <a:avLst/>
          </a:prstGeom>
        </p:spPr>
        <p:txBody>
          <a:bodyPr vert="horz" lIns="91440" tIns="45720" rIns="91440" bIns="45720" rtlCol="0" anchor="ctr"/>
          <a:lstStyle>
            <a:lvl1pPr algn="r">
              <a:defRPr sz="1000">
                <a:solidFill>
                  <a:schemeClr val="tx1">
                    <a:lumMod val="65000"/>
                    <a:lumOff val="35000"/>
                  </a:schemeClr>
                </a:solidFill>
              </a:defRPr>
            </a:lvl1pPr>
          </a:lstStyle>
          <a:p>
            <a:pPr>
              <a:defRPr/>
            </a:pPr>
            <a:fld id="{FDAF79EF-72FE-467B-891A-7CB722603154}" type="slidenum">
              <a:rPr lang="en-US" altLang="hu-HU" smtClean="0"/>
              <a:pPr>
                <a:defRPr/>
              </a:pPr>
              <a:t>‹#›</a:t>
            </a:fld>
            <a:endParaRPr lang="en-US" altLang="hu-HU"/>
          </a:p>
        </p:txBody>
      </p:sp>
      <p:sp>
        <p:nvSpPr>
          <p:cNvPr id="12" name="Rectangle 11"/>
          <p:cNvSpPr/>
          <p:nvPr/>
        </p:nvSpPr>
        <p:spPr>
          <a:xfrm>
            <a:off x="8931402"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hu-HU"/>
          </a:p>
        </p:txBody>
      </p:sp>
      <p:sp>
        <p:nvSpPr>
          <p:cNvPr id="10" name="Rectangle 9" title="right edge border"/>
          <p:cNvSpPr/>
          <p:nvPr/>
        </p:nvSpPr>
        <p:spPr>
          <a:xfrm>
            <a:off x="8931402"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hu-HU"/>
          </a:p>
        </p:txBody>
      </p:sp>
      <p:sp>
        <p:nvSpPr>
          <p:cNvPr id="14" name="Freeform 5"/>
          <p:cNvSpPr/>
          <p:nvPr/>
        </p:nvSpPr>
        <p:spPr bwMode="auto">
          <a:xfrm>
            <a:off x="1" y="0"/>
            <a:ext cx="679090" cy="6858000"/>
          </a:xfrm>
          <a:custGeom>
            <a:avLst/>
            <a:gdLst/>
            <a:ahLst/>
            <a:cxnLst/>
            <a:rect l="0" t="0" r="r" b="b"/>
            <a:pathLst>
              <a:path w="211" h="2160">
                <a:moveTo>
                  <a:pt x="155" y="1728"/>
                </a:moveTo>
                <a:cubicBezTo>
                  <a:pt x="155" y="1620"/>
                  <a:pt x="211" y="1620"/>
                  <a:pt x="211" y="1512"/>
                </a:cubicBezTo>
                <a:cubicBezTo>
                  <a:pt x="211" y="1404"/>
                  <a:pt x="155" y="1404"/>
                  <a:pt x="155" y="1296"/>
                </a:cubicBezTo>
                <a:cubicBezTo>
                  <a:pt x="155" y="1188"/>
                  <a:pt x="211" y="1188"/>
                  <a:pt x="211" y="1080"/>
                </a:cubicBezTo>
                <a:cubicBezTo>
                  <a:pt x="211" y="972"/>
                  <a:pt x="155" y="972"/>
                  <a:pt x="155" y="864"/>
                </a:cubicBezTo>
                <a:cubicBezTo>
                  <a:pt x="155" y="756"/>
                  <a:pt x="211" y="756"/>
                  <a:pt x="211" y="648"/>
                </a:cubicBezTo>
                <a:cubicBezTo>
                  <a:pt x="211" y="540"/>
                  <a:pt x="155" y="540"/>
                  <a:pt x="155" y="432"/>
                </a:cubicBezTo>
                <a:cubicBezTo>
                  <a:pt x="155" y="324"/>
                  <a:pt x="211" y="324"/>
                  <a:pt x="211" y="216"/>
                </a:cubicBezTo>
                <a:cubicBezTo>
                  <a:pt x="211" y="108"/>
                  <a:pt x="155" y="108"/>
                  <a:pt x="155" y="0"/>
                </a:cubicBezTo>
                <a:cubicBezTo>
                  <a:pt x="0" y="0"/>
                  <a:pt x="0" y="0"/>
                  <a:pt x="0" y="0"/>
                </a:cubicBezTo>
                <a:cubicBezTo>
                  <a:pt x="0" y="2160"/>
                  <a:pt x="0" y="2160"/>
                  <a:pt x="0" y="2160"/>
                </a:cubicBezTo>
                <a:cubicBezTo>
                  <a:pt x="155" y="2160"/>
                  <a:pt x="155" y="2160"/>
                  <a:pt x="155" y="2160"/>
                </a:cubicBezTo>
                <a:cubicBezTo>
                  <a:pt x="155" y="2052"/>
                  <a:pt x="211" y="2052"/>
                  <a:pt x="211" y="1944"/>
                </a:cubicBezTo>
                <a:cubicBezTo>
                  <a:pt x="211" y="1836"/>
                  <a:pt x="155" y="1836"/>
                  <a:pt x="155" y="1728"/>
                </a:cubicBezTo>
                <a:close/>
              </a:path>
            </a:pathLst>
          </a:custGeom>
          <a:solidFill>
            <a:schemeClr val="tx2"/>
          </a:solidFill>
          <a:ln>
            <a:noFill/>
          </a:ln>
        </p:spPr>
        <p:txBody>
          <a:bodyPr/>
          <a:lstStyle/>
          <a:p>
            <a:endParaRPr lang="hu-HU"/>
          </a:p>
        </p:txBody>
      </p:sp>
    </p:spTree>
    <p:extLst>
      <p:ext uri="{BB962C8B-B14F-4D97-AF65-F5344CB8AC3E}">
        <p14:creationId xmlns:p14="http://schemas.microsoft.com/office/powerpoint/2010/main" val="3140543863"/>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685800" rtl="0" eaLnBrk="1" latinLnBrk="0" hangingPunct="1">
        <a:lnSpc>
          <a:spcPct val="90000"/>
        </a:lnSpc>
        <a:spcBef>
          <a:spcPct val="0"/>
        </a:spcBef>
        <a:buNone/>
        <a:defRPr sz="5100" kern="1200" cap="all" spc="150" baseline="0">
          <a:solidFill>
            <a:schemeClr val="tx2"/>
          </a:solidFill>
          <a:latin typeface="+mj-lt"/>
          <a:ea typeface="+mj-ea"/>
          <a:cs typeface="+mj-cs"/>
        </a:defRPr>
      </a:lvl1pPr>
    </p:titleStyle>
    <p:bodyStyle>
      <a:lvl1pPr marL="228600" indent="-228600" algn="l" defTabSz="6858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6858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6858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6858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6858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6858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6858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6858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6858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0" pos="594">
          <p15:clr>
            <a:srgbClr val="F26B43"/>
          </p15:clr>
        </p15:guide>
        <p15:guide id="1" pos="792">
          <p15:clr>
            <a:srgbClr val="F26B43"/>
          </p15:clr>
        </p15:guide>
        <p15:guide id="2" pos="7200">
          <p15:clr>
            <a:srgbClr val="F26B43"/>
          </p15:clr>
        </p15:guide>
        <p15:guide id="3" pos="5400">
          <p15:clr>
            <a:srgbClr val="F26B43"/>
          </p15:clr>
        </p15:guide>
        <p15:guide id="4" orient="horz" pos="4008">
          <p15:clr>
            <a:srgbClr val="F26B43"/>
          </p15:clr>
        </p15:guide>
        <p15:guide id="5" orient="horz" pos="1440">
          <p15:clr>
            <a:srgbClr val="F26B43"/>
          </p15:clr>
        </p15:guide>
        <p15:guide id="6" orient="horz" pos="3720">
          <p15:clr>
            <a:srgbClr val="F26B43"/>
          </p15:clr>
        </p15:guide>
        <p15:guide id="7" orient="horz" pos="2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internic.net/"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3603E115-D111-E070-D26B-5494C6E30177}"/>
              </a:ext>
            </a:extLst>
          </p:cNvPr>
          <p:cNvSpPr>
            <a:spLocks noGrp="1" noChangeArrowheads="1"/>
          </p:cNvSpPr>
          <p:nvPr>
            <p:ph type="ctrTitle"/>
          </p:nvPr>
        </p:nvSpPr>
        <p:spPr>
          <a:xfrm>
            <a:off x="685800" y="2560637"/>
            <a:ext cx="7772400" cy="1736725"/>
          </a:xfrm>
        </p:spPr>
        <p:txBody>
          <a:bodyPr anchor="ctr"/>
          <a:lstStyle/>
          <a:p>
            <a:pPr eaLnBrk="1" hangingPunct="1"/>
            <a:r>
              <a:rPr lang="hu-HU" altLang="hu-HU" sz="4400" b="1" dirty="0"/>
              <a:t>TCP/IP</a:t>
            </a:r>
            <a:endParaRPr lang="hu-HU" altLang="hu-HU" sz="4400" dirty="0"/>
          </a:p>
        </p:txBody>
      </p:sp>
      <p:sp>
        <p:nvSpPr>
          <p:cNvPr id="3" name="Alcím 2">
            <a:extLst>
              <a:ext uri="{FF2B5EF4-FFF2-40B4-BE49-F238E27FC236}">
                <a16:creationId xmlns:a16="http://schemas.microsoft.com/office/drawing/2014/main" id="{887B9106-EBC0-5346-1EB6-B037C0529BAF}"/>
              </a:ext>
            </a:extLst>
          </p:cNvPr>
          <p:cNvSpPr>
            <a:spLocks noGrp="1"/>
          </p:cNvSpPr>
          <p:nvPr>
            <p:ph type="subTitle" idx="1"/>
          </p:nvPr>
        </p:nvSpPr>
        <p:spPr/>
        <p:txBody>
          <a:bodyPr/>
          <a:lstStyle/>
          <a:p>
            <a:endParaRPr lang="hu-HU"/>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9463" name="Rectangle 19462">
            <a:extLst>
              <a:ext uri="{FF2B5EF4-FFF2-40B4-BE49-F238E27FC236}">
                <a16:creationId xmlns:a16="http://schemas.microsoft.com/office/drawing/2014/main" id="{40851669-7281-49C2-8BF0-67BA70EC1A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465" name="Freeform: Shape 19464">
            <a:extLst>
              <a:ext uri="{FF2B5EF4-FFF2-40B4-BE49-F238E27FC236}">
                <a16:creationId xmlns:a16="http://schemas.microsoft.com/office/drawing/2014/main" id="{16992B13-74C4-4370-93C5-F5403D944D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0"/>
            <a:ext cx="1706340" cy="6858000"/>
          </a:xfrm>
          <a:custGeom>
            <a:avLst/>
            <a:gdLst>
              <a:gd name="connsiteX0" fmla="*/ 0 w 2275119"/>
              <a:gd name="connsiteY0" fmla="*/ 0 h 6858000"/>
              <a:gd name="connsiteX1" fmla="*/ 1389294 w 2275119"/>
              <a:gd name="connsiteY1" fmla="*/ 0 h 6858000"/>
              <a:gd name="connsiteX2" fmla="*/ 1556068 w 2275119"/>
              <a:gd name="connsiteY2" fmla="*/ 0 h 6858000"/>
              <a:gd name="connsiteX3" fmla="*/ 2098907 w 2275119"/>
              <a:gd name="connsiteY3" fmla="*/ 0 h 6858000"/>
              <a:gd name="connsiteX4" fmla="*/ 2100494 w 2275119"/>
              <a:gd name="connsiteY4" fmla="*/ 68263 h 6858000"/>
              <a:gd name="connsiteX5" fmla="*/ 2108432 w 2275119"/>
              <a:gd name="connsiteY5" fmla="*/ 128588 h 6858000"/>
              <a:gd name="connsiteX6" fmla="*/ 2119544 w 2275119"/>
              <a:gd name="connsiteY6" fmla="*/ 180975 h 6858000"/>
              <a:gd name="connsiteX7" fmla="*/ 2133832 w 2275119"/>
              <a:gd name="connsiteY7" fmla="*/ 227013 h 6858000"/>
              <a:gd name="connsiteX8" fmla="*/ 2149707 w 2275119"/>
              <a:gd name="connsiteY8" fmla="*/ 268288 h 6858000"/>
              <a:gd name="connsiteX9" fmla="*/ 2168757 w 2275119"/>
              <a:gd name="connsiteY9" fmla="*/ 304800 h 6858000"/>
              <a:gd name="connsiteX10" fmla="*/ 2187807 w 2275119"/>
              <a:gd name="connsiteY10" fmla="*/ 342900 h 6858000"/>
              <a:gd name="connsiteX11" fmla="*/ 2206857 w 2275119"/>
              <a:gd name="connsiteY11" fmla="*/ 381000 h 6858000"/>
              <a:gd name="connsiteX12" fmla="*/ 2222732 w 2275119"/>
              <a:gd name="connsiteY12" fmla="*/ 417513 h 6858000"/>
              <a:gd name="connsiteX13" fmla="*/ 2238607 w 2275119"/>
              <a:gd name="connsiteY13" fmla="*/ 458788 h 6858000"/>
              <a:gd name="connsiteX14" fmla="*/ 2254482 w 2275119"/>
              <a:gd name="connsiteY14" fmla="*/ 504825 h 6858000"/>
              <a:gd name="connsiteX15" fmla="*/ 2265594 w 2275119"/>
              <a:gd name="connsiteY15" fmla="*/ 557213 h 6858000"/>
              <a:gd name="connsiteX16" fmla="*/ 2271944 w 2275119"/>
              <a:gd name="connsiteY16" fmla="*/ 617538 h 6858000"/>
              <a:gd name="connsiteX17" fmla="*/ 2275119 w 2275119"/>
              <a:gd name="connsiteY17" fmla="*/ 685800 h 6858000"/>
              <a:gd name="connsiteX18" fmla="*/ 2271944 w 2275119"/>
              <a:gd name="connsiteY18" fmla="*/ 754063 h 6858000"/>
              <a:gd name="connsiteX19" fmla="*/ 2265594 w 2275119"/>
              <a:gd name="connsiteY19" fmla="*/ 814388 h 6858000"/>
              <a:gd name="connsiteX20" fmla="*/ 2254482 w 2275119"/>
              <a:gd name="connsiteY20" fmla="*/ 866775 h 6858000"/>
              <a:gd name="connsiteX21" fmla="*/ 2238607 w 2275119"/>
              <a:gd name="connsiteY21" fmla="*/ 912813 h 6858000"/>
              <a:gd name="connsiteX22" fmla="*/ 2222732 w 2275119"/>
              <a:gd name="connsiteY22" fmla="*/ 954088 h 6858000"/>
              <a:gd name="connsiteX23" fmla="*/ 2206857 w 2275119"/>
              <a:gd name="connsiteY23" fmla="*/ 990600 h 6858000"/>
              <a:gd name="connsiteX24" fmla="*/ 2187807 w 2275119"/>
              <a:gd name="connsiteY24" fmla="*/ 1028700 h 6858000"/>
              <a:gd name="connsiteX25" fmla="*/ 2168757 w 2275119"/>
              <a:gd name="connsiteY25" fmla="*/ 1066800 h 6858000"/>
              <a:gd name="connsiteX26" fmla="*/ 2149707 w 2275119"/>
              <a:gd name="connsiteY26" fmla="*/ 1103313 h 6858000"/>
              <a:gd name="connsiteX27" fmla="*/ 2133832 w 2275119"/>
              <a:gd name="connsiteY27" fmla="*/ 1144588 h 6858000"/>
              <a:gd name="connsiteX28" fmla="*/ 2119544 w 2275119"/>
              <a:gd name="connsiteY28" fmla="*/ 1190625 h 6858000"/>
              <a:gd name="connsiteX29" fmla="*/ 2108432 w 2275119"/>
              <a:gd name="connsiteY29" fmla="*/ 1243013 h 6858000"/>
              <a:gd name="connsiteX30" fmla="*/ 2100494 w 2275119"/>
              <a:gd name="connsiteY30" fmla="*/ 1303338 h 6858000"/>
              <a:gd name="connsiteX31" fmla="*/ 2098907 w 2275119"/>
              <a:gd name="connsiteY31" fmla="*/ 1371600 h 6858000"/>
              <a:gd name="connsiteX32" fmla="*/ 2100494 w 2275119"/>
              <a:gd name="connsiteY32" fmla="*/ 1439863 h 6858000"/>
              <a:gd name="connsiteX33" fmla="*/ 2108432 w 2275119"/>
              <a:gd name="connsiteY33" fmla="*/ 1500188 h 6858000"/>
              <a:gd name="connsiteX34" fmla="*/ 2119544 w 2275119"/>
              <a:gd name="connsiteY34" fmla="*/ 1552575 h 6858000"/>
              <a:gd name="connsiteX35" fmla="*/ 2133832 w 2275119"/>
              <a:gd name="connsiteY35" fmla="*/ 1598613 h 6858000"/>
              <a:gd name="connsiteX36" fmla="*/ 2149707 w 2275119"/>
              <a:gd name="connsiteY36" fmla="*/ 1639888 h 6858000"/>
              <a:gd name="connsiteX37" fmla="*/ 2168757 w 2275119"/>
              <a:gd name="connsiteY37" fmla="*/ 1676400 h 6858000"/>
              <a:gd name="connsiteX38" fmla="*/ 2187807 w 2275119"/>
              <a:gd name="connsiteY38" fmla="*/ 1714500 h 6858000"/>
              <a:gd name="connsiteX39" fmla="*/ 2206857 w 2275119"/>
              <a:gd name="connsiteY39" fmla="*/ 1752600 h 6858000"/>
              <a:gd name="connsiteX40" fmla="*/ 2222732 w 2275119"/>
              <a:gd name="connsiteY40" fmla="*/ 1789113 h 6858000"/>
              <a:gd name="connsiteX41" fmla="*/ 2238607 w 2275119"/>
              <a:gd name="connsiteY41" fmla="*/ 1830388 h 6858000"/>
              <a:gd name="connsiteX42" fmla="*/ 2254482 w 2275119"/>
              <a:gd name="connsiteY42" fmla="*/ 1876425 h 6858000"/>
              <a:gd name="connsiteX43" fmla="*/ 2265594 w 2275119"/>
              <a:gd name="connsiteY43" fmla="*/ 1928813 h 6858000"/>
              <a:gd name="connsiteX44" fmla="*/ 2271944 w 2275119"/>
              <a:gd name="connsiteY44" fmla="*/ 1989138 h 6858000"/>
              <a:gd name="connsiteX45" fmla="*/ 2275119 w 2275119"/>
              <a:gd name="connsiteY45" fmla="*/ 2057400 h 6858000"/>
              <a:gd name="connsiteX46" fmla="*/ 2271944 w 2275119"/>
              <a:gd name="connsiteY46" fmla="*/ 2125663 h 6858000"/>
              <a:gd name="connsiteX47" fmla="*/ 2265594 w 2275119"/>
              <a:gd name="connsiteY47" fmla="*/ 2185988 h 6858000"/>
              <a:gd name="connsiteX48" fmla="*/ 2254482 w 2275119"/>
              <a:gd name="connsiteY48" fmla="*/ 2238375 h 6858000"/>
              <a:gd name="connsiteX49" fmla="*/ 2238607 w 2275119"/>
              <a:gd name="connsiteY49" fmla="*/ 2284413 h 6858000"/>
              <a:gd name="connsiteX50" fmla="*/ 2222732 w 2275119"/>
              <a:gd name="connsiteY50" fmla="*/ 2325688 h 6858000"/>
              <a:gd name="connsiteX51" fmla="*/ 2206857 w 2275119"/>
              <a:gd name="connsiteY51" fmla="*/ 2362200 h 6858000"/>
              <a:gd name="connsiteX52" fmla="*/ 2187807 w 2275119"/>
              <a:gd name="connsiteY52" fmla="*/ 2400300 h 6858000"/>
              <a:gd name="connsiteX53" fmla="*/ 2168757 w 2275119"/>
              <a:gd name="connsiteY53" fmla="*/ 2438400 h 6858000"/>
              <a:gd name="connsiteX54" fmla="*/ 2149707 w 2275119"/>
              <a:gd name="connsiteY54" fmla="*/ 2474913 h 6858000"/>
              <a:gd name="connsiteX55" fmla="*/ 2133832 w 2275119"/>
              <a:gd name="connsiteY55" fmla="*/ 2516188 h 6858000"/>
              <a:gd name="connsiteX56" fmla="*/ 2119544 w 2275119"/>
              <a:gd name="connsiteY56" fmla="*/ 2562225 h 6858000"/>
              <a:gd name="connsiteX57" fmla="*/ 2108432 w 2275119"/>
              <a:gd name="connsiteY57" fmla="*/ 2614613 h 6858000"/>
              <a:gd name="connsiteX58" fmla="*/ 2100494 w 2275119"/>
              <a:gd name="connsiteY58" fmla="*/ 2674938 h 6858000"/>
              <a:gd name="connsiteX59" fmla="*/ 2098907 w 2275119"/>
              <a:gd name="connsiteY59" fmla="*/ 2743200 h 6858000"/>
              <a:gd name="connsiteX60" fmla="*/ 2100494 w 2275119"/>
              <a:gd name="connsiteY60" fmla="*/ 2811463 h 6858000"/>
              <a:gd name="connsiteX61" fmla="*/ 2108432 w 2275119"/>
              <a:gd name="connsiteY61" fmla="*/ 2871788 h 6858000"/>
              <a:gd name="connsiteX62" fmla="*/ 2119544 w 2275119"/>
              <a:gd name="connsiteY62" fmla="*/ 2924175 h 6858000"/>
              <a:gd name="connsiteX63" fmla="*/ 2133832 w 2275119"/>
              <a:gd name="connsiteY63" fmla="*/ 2970213 h 6858000"/>
              <a:gd name="connsiteX64" fmla="*/ 2149707 w 2275119"/>
              <a:gd name="connsiteY64" fmla="*/ 3011488 h 6858000"/>
              <a:gd name="connsiteX65" fmla="*/ 2168757 w 2275119"/>
              <a:gd name="connsiteY65" fmla="*/ 3048000 h 6858000"/>
              <a:gd name="connsiteX66" fmla="*/ 2187807 w 2275119"/>
              <a:gd name="connsiteY66" fmla="*/ 3086100 h 6858000"/>
              <a:gd name="connsiteX67" fmla="*/ 2206857 w 2275119"/>
              <a:gd name="connsiteY67" fmla="*/ 3124200 h 6858000"/>
              <a:gd name="connsiteX68" fmla="*/ 2222732 w 2275119"/>
              <a:gd name="connsiteY68" fmla="*/ 3160713 h 6858000"/>
              <a:gd name="connsiteX69" fmla="*/ 2238607 w 2275119"/>
              <a:gd name="connsiteY69" fmla="*/ 3201988 h 6858000"/>
              <a:gd name="connsiteX70" fmla="*/ 2254482 w 2275119"/>
              <a:gd name="connsiteY70" fmla="*/ 3248025 h 6858000"/>
              <a:gd name="connsiteX71" fmla="*/ 2265594 w 2275119"/>
              <a:gd name="connsiteY71" fmla="*/ 3300413 h 6858000"/>
              <a:gd name="connsiteX72" fmla="*/ 2271944 w 2275119"/>
              <a:gd name="connsiteY72" fmla="*/ 3360738 h 6858000"/>
              <a:gd name="connsiteX73" fmla="*/ 2275119 w 2275119"/>
              <a:gd name="connsiteY73" fmla="*/ 3427413 h 6858000"/>
              <a:gd name="connsiteX74" fmla="*/ 2271944 w 2275119"/>
              <a:gd name="connsiteY74" fmla="*/ 3497263 h 6858000"/>
              <a:gd name="connsiteX75" fmla="*/ 2265594 w 2275119"/>
              <a:gd name="connsiteY75" fmla="*/ 3557588 h 6858000"/>
              <a:gd name="connsiteX76" fmla="*/ 2254482 w 2275119"/>
              <a:gd name="connsiteY76" fmla="*/ 3609975 h 6858000"/>
              <a:gd name="connsiteX77" fmla="*/ 2238607 w 2275119"/>
              <a:gd name="connsiteY77" fmla="*/ 3656013 h 6858000"/>
              <a:gd name="connsiteX78" fmla="*/ 2222732 w 2275119"/>
              <a:gd name="connsiteY78" fmla="*/ 3697288 h 6858000"/>
              <a:gd name="connsiteX79" fmla="*/ 2206857 w 2275119"/>
              <a:gd name="connsiteY79" fmla="*/ 3733800 h 6858000"/>
              <a:gd name="connsiteX80" fmla="*/ 2187807 w 2275119"/>
              <a:gd name="connsiteY80" fmla="*/ 3771900 h 6858000"/>
              <a:gd name="connsiteX81" fmla="*/ 2168757 w 2275119"/>
              <a:gd name="connsiteY81" fmla="*/ 3810000 h 6858000"/>
              <a:gd name="connsiteX82" fmla="*/ 2149707 w 2275119"/>
              <a:gd name="connsiteY82" fmla="*/ 3846513 h 6858000"/>
              <a:gd name="connsiteX83" fmla="*/ 2133832 w 2275119"/>
              <a:gd name="connsiteY83" fmla="*/ 3887788 h 6858000"/>
              <a:gd name="connsiteX84" fmla="*/ 2119544 w 2275119"/>
              <a:gd name="connsiteY84" fmla="*/ 3933825 h 6858000"/>
              <a:gd name="connsiteX85" fmla="*/ 2108432 w 2275119"/>
              <a:gd name="connsiteY85" fmla="*/ 3986213 h 6858000"/>
              <a:gd name="connsiteX86" fmla="*/ 2100494 w 2275119"/>
              <a:gd name="connsiteY86" fmla="*/ 4046538 h 6858000"/>
              <a:gd name="connsiteX87" fmla="*/ 2098907 w 2275119"/>
              <a:gd name="connsiteY87" fmla="*/ 4114800 h 6858000"/>
              <a:gd name="connsiteX88" fmla="*/ 2100494 w 2275119"/>
              <a:gd name="connsiteY88" fmla="*/ 4183063 h 6858000"/>
              <a:gd name="connsiteX89" fmla="*/ 2108432 w 2275119"/>
              <a:gd name="connsiteY89" fmla="*/ 4243388 h 6858000"/>
              <a:gd name="connsiteX90" fmla="*/ 2119544 w 2275119"/>
              <a:gd name="connsiteY90" fmla="*/ 4295775 h 6858000"/>
              <a:gd name="connsiteX91" fmla="*/ 2133832 w 2275119"/>
              <a:gd name="connsiteY91" fmla="*/ 4341813 h 6858000"/>
              <a:gd name="connsiteX92" fmla="*/ 2149707 w 2275119"/>
              <a:gd name="connsiteY92" fmla="*/ 4383088 h 6858000"/>
              <a:gd name="connsiteX93" fmla="*/ 2168757 w 2275119"/>
              <a:gd name="connsiteY93" fmla="*/ 4419600 h 6858000"/>
              <a:gd name="connsiteX94" fmla="*/ 2206857 w 2275119"/>
              <a:gd name="connsiteY94" fmla="*/ 4495800 h 6858000"/>
              <a:gd name="connsiteX95" fmla="*/ 2222732 w 2275119"/>
              <a:gd name="connsiteY95" fmla="*/ 4532313 h 6858000"/>
              <a:gd name="connsiteX96" fmla="*/ 2238607 w 2275119"/>
              <a:gd name="connsiteY96" fmla="*/ 4573588 h 6858000"/>
              <a:gd name="connsiteX97" fmla="*/ 2254482 w 2275119"/>
              <a:gd name="connsiteY97" fmla="*/ 4619625 h 6858000"/>
              <a:gd name="connsiteX98" fmla="*/ 2265594 w 2275119"/>
              <a:gd name="connsiteY98" fmla="*/ 4672013 h 6858000"/>
              <a:gd name="connsiteX99" fmla="*/ 2271944 w 2275119"/>
              <a:gd name="connsiteY99" fmla="*/ 4732338 h 6858000"/>
              <a:gd name="connsiteX100" fmla="*/ 2275119 w 2275119"/>
              <a:gd name="connsiteY100" fmla="*/ 4800600 h 6858000"/>
              <a:gd name="connsiteX101" fmla="*/ 2271944 w 2275119"/>
              <a:gd name="connsiteY101" fmla="*/ 4868863 h 6858000"/>
              <a:gd name="connsiteX102" fmla="*/ 2265594 w 2275119"/>
              <a:gd name="connsiteY102" fmla="*/ 4929188 h 6858000"/>
              <a:gd name="connsiteX103" fmla="*/ 2254482 w 2275119"/>
              <a:gd name="connsiteY103" fmla="*/ 4981575 h 6858000"/>
              <a:gd name="connsiteX104" fmla="*/ 2238607 w 2275119"/>
              <a:gd name="connsiteY104" fmla="*/ 5027613 h 6858000"/>
              <a:gd name="connsiteX105" fmla="*/ 2222732 w 2275119"/>
              <a:gd name="connsiteY105" fmla="*/ 5068888 h 6858000"/>
              <a:gd name="connsiteX106" fmla="*/ 2206857 w 2275119"/>
              <a:gd name="connsiteY106" fmla="*/ 5105400 h 6858000"/>
              <a:gd name="connsiteX107" fmla="*/ 2187807 w 2275119"/>
              <a:gd name="connsiteY107" fmla="*/ 5143500 h 6858000"/>
              <a:gd name="connsiteX108" fmla="*/ 2168757 w 2275119"/>
              <a:gd name="connsiteY108" fmla="*/ 5181600 h 6858000"/>
              <a:gd name="connsiteX109" fmla="*/ 2149707 w 2275119"/>
              <a:gd name="connsiteY109" fmla="*/ 5218113 h 6858000"/>
              <a:gd name="connsiteX110" fmla="*/ 2133832 w 2275119"/>
              <a:gd name="connsiteY110" fmla="*/ 5259388 h 6858000"/>
              <a:gd name="connsiteX111" fmla="*/ 2119544 w 2275119"/>
              <a:gd name="connsiteY111" fmla="*/ 5305425 h 6858000"/>
              <a:gd name="connsiteX112" fmla="*/ 2108432 w 2275119"/>
              <a:gd name="connsiteY112" fmla="*/ 5357813 h 6858000"/>
              <a:gd name="connsiteX113" fmla="*/ 2100494 w 2275119"/>
              <a:gd name="connsiteY113" fmla="*/ 5418138 h 6858000"/>
              <a:gd name="connsiteX114" fmla="*/ 2098907 w 2275119"/>
              <a:gd name="connsiteY114" fmla="*/ 5486400 h 6858000"/>
              <a:gd name="connsiteX115" fmla="*/ 2100494 w 2275119"/>
              <a:gd name="connsiteY115" fmla="*/ 5554663 h 6858000"/>
              <a:gd name="connsiteX116" fmla="*/ 2108432 w 2275119"/>
              <a:gd name="connsiteY116" fmla="*/ 5614988 h 6858000"/>
              <a:gd name="connsiteX117" fmla="*/ 2119544 w 2275119"/>
              <a:gd name="connsiteY117" fmla="*/ 5667375 h 6858000"/>
              <a:gd name="connsiteX118" fmla="*/ 2133832 w 2275119"/>
              <a:gd name="connsiteY118" fmla="*/ 5713413 h 6858000"/>
              <a:gd name="connsiteX119" fmla="*/ 2149707 w 2275119"/>
              <a:gd name="connsiteY119" fmla="*/ 5754688 h 6858000"/>
              <a:gd name="connsiteX120" fmla="*/ 2168757 w 2275119"/>
              <a:gd name="connsiteY120" fmla="*/ 5791200 h 6858000"/>
              <a:gd name="connsiteX121" fmla="*/ 2187807 w 2275119"/>
              <a:gd name="connsiteY121" fmla="*/ 5829300 h 6858000"/>
              <a:gd name="connsiteX122" fmla="*/ 2206857 w 2275119"/>
              <a:gd name="connsiteY122" fmla="*/ 5867400 h 6858000"/>
              <a:gd name="connsiteX123" fmla="*/ 2222732 w 2275119"/>
              <a:gd name="connsiteY123" fmla="*/ 5903913 h 6858000"/>
              <a:gd name="connsiteX124" fmla="*/ 2238607 w 2275119"/>
              <a:gd name="connsiteY124" fmla="*/ 5945188 h 6858000"/>
              <a:gd name="connsiteX125" fmla="*/ 2254482 w 2275119"/>
              <a:gd name="connsiteY125" fmla="*/ 5991225 h 6858000"/>
              <a:gd name="connsiteX126" fmla="*/ 2265594 w 2275119"/>
              <a:gd name="connsiteY126" fmla="*/ 6043613 h 6858000"/>
              <a:gd name="connsiteX127" fmla="*/ 2271944 w 2275119"/>
              <a:gd name="connsiteY127" fmla="*/ 6103938 h 6858000"/>
              <a:gd name="connsiteX128" fmla="*/ 2275119 w 2275119"/>
              <a:gd name="connsiteY128" fmla="*/ 6172200 h 6858000"/>
              <a:gd name="connsiteX129" fmla="*/ 2271944 w 2275119"/>
              <a:gd name="connsiteY129" fmla="*/ 6240463 h 6858000"/>
              <a:gd name="connsiteX130" fmla="*/ 2265594 w 2275119"/>
              <a:gd name="connsiteY130" fmla="*/ 6300788 h 6858000"/>
              <a:gd name="connsiteX131" fmla="*/ 2254482 w 2275119"/>
              <a:gd name="connsiteY131" fmla="*/ 6353175 h 6858000"/>
              <a:gd name="connsiteX132" fmla="*/ 2238607 w 2275119"/>
              <a:gd name="connsiteY132" fmla="*/ 6399213 h 6858000"/>
              <a:gd name="connsiteX133" fmla="*/ 2222732 w 2275119"/>
              <a:gd name="connsiteY133" fmla="*/ 6440488 h 6858000"/>
              <a:gd name="connsiteX134" fmla="*/ 2206857 w 2275119"/>
              <a:gd name="connsiteY134" fmla="*/ 6477000 h 6858000"/>
              <a:gd name="connsiteX135" fmla="*/ 2187807 w 2275119"/>
              <a:gd name="connsiteY135" fmla="*/ 6515100 h 6858000"/>
              <a:gd name="connsiteX136" fmla="*/ 2168757 w 2275119"/>
              <a:gd name="connsiteY136" fmla="*/ 6553200 h 6858000"/>
              <a:gd name="connsiteX137" fmla="*/ 2149707 w 2275119"/>
              <a:gd name="connsiteY137" fmla="*/ 6589713 h 6858000"/>
              <a:gd name="connsiteX138" fmla="*/ 2133832 w 2275119"/>
              <a:gd name="connsiteY138" fmla="*/ 6630988 h 6858000"/>
              <a:gd name="connsiteX139" fmla="*/ 2119544 w 2275119"/>
              <a:gd name="connsiteY139" fmla="*/ 6677025 h 6858000"/>
              <a:gd name="connsiteX140" fmla="*/ 2108432 w 2275119"/>
              <a:gd name="connsiteY140" fmla="*/ 6729413 h 6858000"/>
              <a:gd name="connsiteX141" fmla="*/ 2100494 w 2275119"/>
              <a:gd name="connsiteY141" fmla="*/ 6789738 h 6858000"/>
              <a:gd name="connsiteX142" fmla="*/ 2098907 w 2275119"/>
              <a:gd name="connsiteY142" fmla="*/ 6858000 h 6858000"/>
              <a:gd name="connsiteX143" fmla="*/ 1556068 w 2275119"/>
              <a:gd name="connsiteY143" fmla="*/ 6858000 h 6858000"/>
              <a:gd name="connsiteX144" fmla="*/ 1389294 w 2275119"/>
              <a:gd name="connsiteY144" fmla="*/ 6858000 h 6858000"/>
              <a:gd name="connsiteX145" fmla="*/ 0 w 2275119"/>
              <a:gd name="connsiteY14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Lst>
            <a:rect l="l" t="t" r="r" b="b"/>
            <a:pathLst>
              <a:path w="2275119" h="6858000">
                <a:moveTo>
                  <a:pt x="0" y="0"/>
                </a:moveTo>
                <a:lnTo>
                  <a:pt x="1389294" y="0"/>
                </a:lnTo>
                <a:lnTo>
                  <a:pt x="1556068" y="0"/>
                </a:lnTo>
                <a:lnTo>
                  <a:pt x="2098907" y="0"/>
                </a:lnTo>
                <a:lnTo>
                  <a:pt x="2100494" y="68263"/>
                </a:lnTo>
                <a:lnTo>
                  <a:pt x="2108432" y="128588"/>
                </a:lnTo>
                <a:lnTo>
                  <a:pt x="2119544" y="180975"/>
                </a:lnTo>
                <a:lnTo>
                  <a:pt x="2133832" y="227013"/>
                </a:lnTo>
                <a:lnTo>
                  <a:pt x="2149707" y="268288"/>
                </a:lnTo>
                <a:lnTo>
                  <a:pt x="2168757" y="304800"/>
                </a:lnTo>
                <a:lnTo>
                  <a:pt x="2187807" y="342900"/>
                </a:lnTo>
                <a:lnTo>
                  <a:pt x="2206857" y="381000"/>
                </a:lnTo>
                <a:lnTo>
                  <a:pt x="2222732" y="417513"/>
                </a:lnTo>
                <a:lnTo>
                  <a:pt x="2238607" y="458788"/>
                </a:lnTo>
                <a:lnTo>
                  <a:pt x="2254482" y="504825"/>
                </a:lnTo>
                <a:lnTo>
                  <a:pt x="2265594" y="557213"/>
                </a:lnTo>
                <a:lnTo>
                  <a:pt x="2271944" y="617538"/>
                </a:lnTo>
                <a:lnTo>
                  <a:pt x="2275119" y="685800"/>
                </a:lnTo>
                <a:lnTo>
                  <a:pt x="2271944" y="754063"/>
                </a:lnTo>
                <a:lnTo>
                  <a:pt x="2265594" y="814388"/>
                </a:lnTo>
                <a:lnTo>
                  <a:pt x="2254482" y="866775"/>
                </a:lnTo>
                <a:lnTo>
                  <a:pt x="2238607" y="912813"/>
                </a:lnTo>
                <a:lnTo>
                  <a:pt x="2222732" y="954088"/>
                </a:lnTo>
                <a:lnTo>
                  <a:pt x="2206857" y="990600"/>
                </a:lnTo>
                <a:lnTo>
                  <a:pt x="2187807" y="1028700"/>
                </a:lnTo>
                <a:lnTo>
                  <a:pt x="2168757" y="1066800"/>
                </a:lnTo>
                <a:lnTo>
                  <a:pt x="2149707" y="1103313"/>
                </a:lnTo>
                <a:lnTo>
                  <a:pt x="2133832" y="1144588"/>
                </a:lnTo>
                <a:lnTo>
                  <a:pt x="2119544" y="1190625"/>
                </a:lnTo>
                <a:lnTo>
                  <a:pt x="2108432" y="1243013"/>
                </a:lnTo>
                <a:lnTo>
                  <a:pt x="2100494" y="1303338"/>
                </a:lnTo>
                <a:lnTo>
                  <a:pt x="2098907" y="1371600"/>
                </a:lnTo>
                <a:lnTo>
                  <a:pt x="2100494" y="1439863"/>
                </a:lnTo>
                <a:lnTo>
                  <a:pt x="2108432" y="1500188"/>
                </a:lnTo>
                <a:lnTo>
                  <a:pt x="2119544" y="1552575"/>
                </a:lnTo>
                <a:lnTo>
                  <a:pt x="2133832" y="1598613"/>
                </a:lnTo>
                <a:lnTo>
                  <a:pt x="2149707" y="1639888"/>
                </a:lnTo>
                <a:lnTo>
                  <a:pt x="2168757" y="1676400"/>
                </a:lnTo>
                <a:lnTo>
                  <a:pt x="2187807" y="1714500"/>
                </a:lnTo>
                <a:lnTo>
                  <a:pt x="2206857" y="1752600"/>
                </a:lnTo>
                <a:lnTo>
                  <a:pt x="2222732" y="1789113"/>
                </a:lnTo>
                <a:lnTo>
                  <a:pt x="2238607" y="1830388"/>
                </a:lnTo>
                <a:lnTo>
                  <a:pt x="2254482" y="1876425"/>
                </a:lnTo>
                <a:lnTo>
                  <a:pt x="2265594" y="1928813"/>
                </a:lnTo>
                <a:lnTo>
                  <a:pt x="2271944" y="1989138"/>
                </a:lnTo>
                <a:lnTo>
                  <a:pt x="2275119" y="2057400"/>
                </a:lnTo>
                <a:lnTo>
                  <a:pt x="2271944" y="2125663"/>
                </a:lnTo>
                <a:lnTo>
                  <a:pt x="2265594" y="2185988"/>
                </a:lnTo>
                <a:lnTo>
                  <a:pt x="2254482" y="2238375"/>
                </a:lnTo>
                <a:lnTo>
                  <a:pt x="2238607" y="2284413"/>
                </a:lnTo>
                <a:lnTo>
                  <a:pt x="2222732" y="2325688"/>
                </a:lnTo>
                <a:lnTo>
                  <a:pt x="2206857" y="2362200"/>
                </a:lnTo>
                <a:lnTo>
                  <a:pt x="2187807" y="2400300"/>
                </a:lnTo>
                <a:lnTo>
                  <a:pt x="2168757" y="2438400"/>
                </a:lnTo>
                <a:lnTo>
                  <a:pt x="2149707" y="2474913"/>
                </a:lnTo>
                <a:lnTo>
                  <a:pt x="2133832" y="2516188"/>
                </a:lnTo>
                <a:lnTo>
                  <a:pt x="2119544" y="2562225"/>
                </a:lnTo>
                <a:lnTo>
                  <a:pt x="2108432" y="2614613"/>
                </a:lnTo>
                <a:lnTo>
                  <a:pt x="2100494" y="2674938"/>
                </a:lnTo>
                <a:lnTo>
                  <a:pt x="2098907" y="2743200"/>
                </a:lnTo>
                <a:lnTo>
                  <a:pt x="2100494" y="2811463"/>
                </a:lnTo>
                <a:lnTo>
                  <a:pt x="2108432" y="2871788"/>
                </a:lnTo>
                <a:lnTo>
                  <a:pt x="2119544" y="2924175"/>
                </a:lnTo>
                <a:lnTo>
                  <a:pt x="2133832" y="2970213"/>
                </a:lnTo>
                <a:lnTo>
                  <a:pt x="2149707" y="3011488"/>
                </a:lnTo>
                <a:lnTo>
                  <a:pt x="2168757" y="3048000"/>
                </a:lnTo>
                <a:lnTo>
                  <a:pt x="2187807" y="3086100"/>
                </a:lnTo>
                <a:lnTo>
                  <a:pt x="2206857" y="3124200"/>
                </a:lnTo>
                <a:lnTo>
                  <a:pt x="2222732" y="3160713"/>
                </a:lnTo>
                <a:lnTo>
                  <a:pt x="2238607" y="3201988"/>
                </a:lnTo>
                <a:lnTo>
                  <a:pt x="2254482" y="3248025"/>
                </a:lnTo>
                <a:lnTo>
                  <a:pt x="2265594" y="3300413"/>
                </a:lnTo>
                <a:lnTo>
                  <a:pt x="2271944" y="3360738"/>
                </a:lnTo>
                <a:lnTo>
                  <a:pt x="2275119" y="3427413"/>
                </a:lnTo>
                <a:lnTo>
                  <a:pt x="2271944" y="3497263"/>
                </a:lnTo>
                <a:lnTo>
                  <a:pt x="2265594" y="3557588"/>
                </a:lnTo>
                <a:lnTo>
                  <a:pt x="2254482" y="3609975"/>
                </a:lnTo>
                <a:lnTo>
                  <a:pt x="2238607" y="3656013"/>
                </a:lnTo>
                <a:lnTo>
                  <a:pt x="2222732" y="3697288"/>
                </a:lnTo>
                <a:lnTo>
                  <a:pt x="2206857" y="3733800"/>
                </a:lnTo>
                <a:lnTo>
                  <a:pt x="2187807" y="3771900"/>
                </a:lnTo>
                <a:lnTo>
                  <a:pt x="2168757" y="3810000"/>
                </a:lnTo>
                <a:lnTo>
                  <a:pt x="2149707" y="3846513"/>
                </a:lnTo>
                <a:lnTo>
                  <a:pt x="2133832" y="3887788"/>
                </a:lnTo>
                <a:lnTo>
                  <a:pt x="2119544" y="3933825"/>
                </a:lnTo>
                <a:lnTo>
                  <a:pt x="2108432" y="3986213"/>
                </a:lnTo>
                <a:lnTo>
                  <a:pt x="2100494" y="4046538"/>
                </a:lnTo>
                <a:lnTo>
                  <a:pt x="2098907" y="4114800"/>
                </a:lnTo>
                <a:lnTo>
                  <a:pt x="2100494" y="4183063"/>
                </a:lnTo>
                <a:lnTo>
                  <a:pt x="2108432" y="4243388"/>
                </a:lnTo>
                <a:lnTo>
                  <a:pt x="2119544" y="4295775"/>
                </a:lnTo>
                <a:lnTo>
                  <a:pt x="2133832" y="4341813"/>
                </a:lnTo>
                <a:lnTo>
                  <a:pt x="2149707" y="4383088"/>
                </a:lnTo>
                <a:lnTo>
                  <a:pt x="2168757" y="4419600"/>
                </a:lnTo>
                <a:lnTo>
                  <a:pt x="2206857" y="4495800"/>
                </a:lnTo>
                <a:lnTo>
                  <a:pt x="2222732" y="4532313"/>
                </a:lnTo>
                <a:lnTo>
                  <a:pt x="2238607" y="4573588"/>
                </a:lnTo>
                <a:lnTo>
                  <a:pt x="2254482" y="4619625"/>
                </a:lnTo>
                <a:lnTo>
                  <a:pt x="2265594" y="4672013"/>
                </a:lnTo>
                <a:lnTo>
                  <a:pt x="2271944" y="4732338"/>
                </a:lnTo>
                <a:lnTo>
                  <a:pt x="2275119" y="4800600"/>
                </a:lnTo>
                <a:lnTo>
                  <a:pt x="2271944" y="4868863"/>
                </a:lnTo>
                <a:lnTo>
                  <a:pt x="2265594" y="4929188"/>
                </a:lnTo>
                <a:lnTo>
                  <a:pt x="2254482" y="4981575"/>
                </a:lnTo>
                <a:lnTo>
                  <a:pt x="2238607" y="5027613"/>
                </a:lnTo>
                <a:lnTo>
                  <a:pt x="2222732" y="5068888"/>
                </a:lnTo>
                <a:lnTo>
                  <a:pt x="2206857" y="5105400"/>
                </a:lnTo>
                <a:lnTo>
                  <a:pt x="2187807" y="5143500"/>
                </a:lnTo>
                <a:lnTo>
                  <a:pt x="2168757" y="5181600"/>
                </a:lnTo>
                <a:lnTo>
                  <a:pt x="2149707" y="5218113"/>
                </a:lnTo>
                <a:lnTo>
                  <a:pt x="2133832" y="5259388"/>
                </a:lnTo>
                <a:lnTo>
                  <a:pt x="2119544" y="5305425"/>
                </a:lnTo>
                <a:lnTo>
                  <a:pt x="2108432" y="5357813"/>
                </a:lnTo>
                <a:lnTo>
                  <a:pt x="2100494" y="5418138"/>
                </a:lnTo>
                <a:lnTo>
                  <a:pt x="2098907" y="5486400"/>
                </a:lnTo>
                <a:lnTo>
                  <a:pt x="2100494" y="5554663"/>
                </a:lnTo>
                <a:lnTo>
                  <a:pt x="2108432" y="5614988"/>
                </a:lnTo>
                <a:lnTo>
                  <a:pt x="2119544" y="5667375"/>
                </a:lnTo>
                <a:lnTo>
                  <a:pt x="2133832" y="5713413"/>
                </a:lnTo>
                <a:lnTo>
                  <a:pt x="2149707" y="5754688"/>
                </a:lnTo>
                <a:lnTo>
                  <a:pt x="2168757" y="5791200"/>
                </a:lnTo>
                <a:lnTo>
                  <a:pt x="2187807" y="5829300"/>
                </a:lnTo>
                <a:lnTo>
                  <a:pt x="2206857" y="5867400"/>
                </a:lnTo>
                <a:lnTo>
                  <a:pt x="2222732" y="5903913"/>
                </a:lnTo>
                <a:lnTo>
                  <a:pt x="2238607" y="5945188"/>
                </a:lnTo>
                <a:lnTo>
                  <a:pt x="2254482" y="5991225"/>
                </a:lnTo>
                <a:lnTo>
                  <a:pt x="2265594" y="6043613"/>
                </a:lnTo>
                <a:lnTo>
                  <a:pt x="2271944" y="6103938"/>
                </a:lnTo>
                <a:lnTo>
                  <a:pt x="2275119" y="6172200"/>
                </a:lnTo>
                <a:lnTo>
                  <a:pt x="2271944" y="6240463"/>
                </a:lnTo>
                <a:lnTo>
                  <a:pt x="2265594" y="6300788"/>
                </a:lnTo>
                <a:lnTo>
                  <a:pt x="2254482" y="6353175"/>
                </a:lnTo>
                <a:lnTo>
                  <a:pt x="2238607" y="6399213"/>
                </a:lnTo>
                <a:lnTo>
                  <a:pt x="2222732" y="6440488"/>
                </a:lnTo>
                <a:lnTo>
                  <a:pt x="2206857" y="6477000"/>
                </a:lnTo>
                <a:lnTo>
                  <a:pt x="2187807" y="6515100"/>
                </a:lnTo>
                <a:lnTo>
                  <a:pt x="2168757" y="6553200"/>
                </a:lnTo>
                <a:lnTo>
                  <a:pt x="2149707" y="6589713"/>
                </a:lnTo>
                <a:lnTo>
                  <a:pt x="2133832" y="6630988"/>
                </a:lnTo>
                <a:lnTo>
                  <a:pt x="2119544" y="6677025"/>
                </a:lnTo>
                <a:lnTo>
                  <a:pt x="2108432" y="6729413"/>
                </a:lnTo>
                <a:lnTo>
                  <a:pt x="2100494" y="6789738"/>
                </a:lnTo>
                <a:lnTo>
                  <a:pt x="2098907" y="6858000"/>
                </a:lnTo>
                <a:lnTo>
                  <a:pt x="1556068" y="6858000"/>
                </a:lnTo>
                <a:lnTo>
                  <a:pt x="1389294" y="6858000"/>
                </a:lnTo>
                <a:lnTo>
                  <a:pt x="0" y="6858000"/>
                </a:lnTo>
                <a:close/>
              </a:path>
            </a:pathLst>
          </a:custGeom>
          <a:solidFill>
            <a:schemeClr val="accent1"/>
          </a:solidFill>
          <a:ln w="0">
            <a:noFill/>
            <a:prstDash val="solid"/>
            <a:round/>
            <a:headEnd/>
            <a:tailEnd/>
          </a:ln>
        </p:spPr>
        <p:txBody>
          <a:bodyPr/>
          <a:lstStyle/>
          <a:p>
            <a:endParaRPr lang="hu-HU"/>
          </a:p>
        </p:txBody>
      </p:sp>
      <p:sp>
        <p:nvSpPr>
          <p:cNvPr id="19467" name="Rectangle 19466">
            <a:extLst>
              <a:ext uri="{FF2B5EF4-FFF2-40B4-BE49-F238E27FC236}">
                <a16:creationId xmlns:a16="http://schemas.microsoft.com/office/drawing/2014/main" id="{A3AE1F77-1EC8-47BA-A381-B6618A2FCD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12598"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hu-HU"/>
          </a:p>
        </p:txBody>
      </p:sp>
      <p:sp>
        <p:nvSpPr>
          <p:cNvPr id="19458" name="Rectangle 2">
            <a:extLst>
              <a:ext uri="{FF2B5EF4-FFF2-40B4-BE49-F238E27FC236}">
                <a16:creationId xmlns:a16="http://schemas.microsoft.com/office/drawing/2014/main" id="{156D1E4D-A9F0-6F80-5B55-8F6F6225D513}"/>
              </a:ext>
            </a:extLst>
          </p:cNvPr>
          <p:cNvSpPr>
            <a:spLocks noGrp="1" noRot="1" noChangeArrowheads="1"/>
          </p:cNvSpPr>
          <p:nvPr>
            <p:ph idx="1"/>
          </p:nvPr>
        </p:nvSpPr>
        <p:spPr>
          <a:xfrm>
            <a:off x="2171700" y="2178528"/>
            <a:ext cx="6400800" cy="3701065"/>
          </a:xfrm>
        </p:spPr>
        <p:txBody>
          <a:bodyPr>
            <a:normAutofit/>
          </a:bodyPr>
          <a:lstStyle/>
          <a:p>
            <a:pPr lvl="1" eaLnBrk="1" hangingPunct="1"/>
            <a:endParaRPr lang="hu-HU" altLang="hu-HU" dirty="0"/>
          </a:p>
          <a:p>
            <a:pPr lvl="1" eaLnBrk="1" hangingPunct="1"/>
            <a:r>
              <a:rPr lang="hu-HU" altLang="hu-HU" dirty="0"/>
              <a:t>életközeli alkalmazás</a:t>
            </a:r>
          </a:p>
          <a:p>
            <a:pPr lvl="1" eaLnBrk="1" hangingPunct="1"/>
            <a:r>
              <a:rPr lang="hu-HU" altLang="hu-HU" dirty="0"/>
              <a:t>válaszidőre és az elérhetőségre vonatkozó követelmények nagyon szigorúak</a:t>
            </a:r>
          </a:p>
          <a:p>
            <a:pPr lvl="1" eaLnBrk="1" hangingPunct="1"/>
            <a:r>
              <a:rPr lang="hu-HU" altLang="hu-HU" dirty="0"/>
              <a:t>az adatok többségét a gép operatív tárában kell tárolni a teljesítmény fokozása érdekében</a:t>
            </a:r>
          </a:p>
          <a:p>
            <a:pPr lvl="1" eaLnBrk="1" hangingPunct="1"/>
            <a:r>
              <a:rPr lang="hu-HU" altLang="hu-HU" dirty="0"/>
              <a:t>az adatintegritási követelmény alacsony (az adatok nagyon gyorsan változnak)</a:t>
            </a:r>
          </a:p>
        </p:txBody>
      </p:sp>
      <p:sp>
        <p:nvSpPr>
          <p:cNvPr id="2" name="Rectangle 2">
            <a:extLst>
              <a:ext uri="{FF2B5EF4-FFF2-40B4-BE49-F238E27FC236}">
                <a16:creationId xmlns:a16="http://schemas.microsoft.com/office/drawing/2014/main" id="{1A047A7E-E32C-85D5-B34A-BBFDF8AC7830}"/>
              </a:ext>
            </a:extLst>
          </p:cNvPr>
          <p:cNvSpPr>
            <a:spLocks noGrp="1" noChangeArrowheads="1"/>
          </p:cNvSpPr>
          <p:nvPr>
            <p:ph type="title"/>
          </p:nvPr>
        </p:nvSpPr>
        <p:spPr>
          <a:xfrm>
            <a:off x="2205456" y="908720"/>
            <a:ext cx="6400799" cy="629281"/>
          </a:xfrm>
        </p:spPr>
        <p:txBody>
          <a:bodyPr anchor="b">
            <a:normAutofit/>
          </a:bodyPr>
          <a:lstStyle/>
          <a:p>
            <a:pPr eaLnBrk="1" hangingPunct="1"/>
            <a:r>
              <a:rPr lang="hu-HU" altLang="hu-HU" sz="3600" dirty="0"/>
              <a:t>Valós idejű alkalmazások</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1512" name="Rectangle 21511">
            <a:extLst>
              <a:ext uri="{FF2B5EF4-FFF2-40B4-BE49-F238E27FC236}">
                <a16:creationId xmlns:a16="http://schemas.microsoft.com/office/drawing/2014/main" id="{40851669-7281-49C2-8BF0-67BA70EC1A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506" name="Rectangle 2">
            <a:extLst>
              <a:ext uri="{FF2B5EF4-FFF2-40B4-BE49-F238E27FC236}">
                <a16:creationId xmlns:a16="http://schemas.microsoft.com/office/drawing/2014/main" id="{3415F9E6-B59C-9E5C-76C4-1379CD97F47E}"/>
              </a:ext>
            </a:extLst>
          </p:cNvPr>
          <p:cNvSpPr>
            <a:spLocks noGrp="1" noChangeArrowheads="1"/>
          </p:cNvSpPr>
          <p:nvPr>
            <p:ph type="title"/>
          </p:nvPr>
        </p:nvSpPr>
        <p:spPr>
          <a:xfrm>
            <a:off x="2171700" y="382385"/>
            <a:ext cx="6400799" cy="1413758"/>
          </a:xfrm>
        </p:spPr>
        <p:txBody>
          <a:bodyPr anchor="b">
            <a:normAutofit/>
          </a:bodyPr>
          <a:lstStyle/>
          <a:p>
            <a:pPr eaLnBrk="1" hangingPunct="1"/>
            <a:r>
              <a:rPr lang="hu-HU" altLang="hu-HU" sz="3200" dirty="0"/>
              <a:t>TCP/IP modell nyitott rendszerek kommunikációjához</a:t>
            </a:r>
            <a:endParaRPr lang="en-US" altLang="hu-HU" sz="3200" dirty="0"/>
          </a:p>
        </p:txBody>
      </p:sp>
      <p:sp>
        <p:nvSpPr>
          <p:cNvPr id="21514" name="Freeform: Shape 21513">
            <a:extLst>
              <a:ext uri="{FF2B5EF4-FFF2-40B4-BE49-F238E27FC236}">
                <a16:creationId xmlns:a16="http://schemas.microsoft.com/office/drawing/2014/main" id="{16992B13-74C4-4370-93C5-F5403D944D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0"/>
            <a:ext cx="1706340" cy="6858000"/>
          </a:xfrm>
          <a:custGeom>
            <a:avLst/>
            <a:gdLst>
              <a:gd name="connsiteX0" fmla="*/ 0 w 2275119"/>
              <a:gd name="connsiteY0" fmla="*/ 0 h 6858000"/>
              <a:gd name="connsiteX1" fmla="*/ 1389294 w 2275119"/>
              <a:gd name="connsiteY1" fmla="*/ 0 h 6858000"/>
              <a:gd name="connsiteX2" fmla="*/ 1556068 w 2275119"/>
              <a:gd name="connsiteY2" fmla="*/ 0 h 6858000"/>
              <a:gd name="connsiteX3" fmla="*/ 2098907 w 2275119"/>
              <a:gd name="connsiteY3" fmla="*/ 0 h 6858000"/>
              <a:gd name="connsiteX4" fmla="*/ 2100494 w 2275119"/>
              <a:gd name="connsiteY4" fmla="*/ 68263 h 6858000"/>
              <a:gd name="connsiteX5" fmla="*/ 2108432 w 2275119"/>
              <a:gd name="connsiteY5" fmla="*/ 128588 h 6858000"/>
              <a:gd name="connsiteX6" fmla="*/ 2119544 w 2275119"/>
              <a:gd name="connsiteY6" fmla="*/ 180975 h 6858000"/>
              <a:gd name="connsiteX7" fmla="*/ 2133832 w 2275119"/>
              <a:gd name="connsiteY7" fmla="*/ 227013 h 6858000"/>
              <a:gd name="connsiteX8" fmla="*/ 2149707 w 2275119"/>
              <a:gd name="connsiteY8" fmla="*/ 268288 h 6858000"/>
              <a:gd name="connsiteX9" fmla="*/ 2168757 w 2275119"/>
              <a:gd name="connsiteY9" fmla="*/ 304800 h 6858000"/>
              <a:gd name="connsiteX10" fmla="*/ 2187807 w 2275119"/>
              <a:gd name="connsiteY10" fmla="*/ 342900 h 6858000"/>
              <a:gd name="connsiteX11" fmla="*/ 2206857 w 2275119"/>
              <a:gd name="connsiteY11" fmla="*/ 381000 h 6858000"/>
              <a:gd name="connsiteX12" fmla="*/ 2222732 w 2275119"/>
              <a:gd name="connsiteY12" fmla="*/ 417513 h 6858000"/>
              <a:gd name="connsiteX13" fmla="*/ 2238607 w 2275119"/>
              <a:gd name="connsiteY13" fmla="*/ 458788 h 6858000"/>
              <a:gd name="connsiteX14" fmla="*/ 2254482 w 2275119"/>
              <a:gd name="connsiteY14" fmla="*/ 504825 h 6858000"/>
              <a:gd name="connsiteX15" fmla="*/ 2265594 w 2275119"/>
              <a:gd name="connsiteY15" fmla="*/ 557213 h 6858000"/>
              <a:gd name="connsiteX16" fmla="*/ 2271944 w 2275119"/>
              <a:gd name="connsiteY16" fmla="*/ 617538 h 6858000"/>
              <a:gd name="connsiteX17" fmla="*/ 2275119 w 2275119"/>
              <a:gd name="connsiteY17" fmla="*/ 685800 h 6858000"/>
              <a:gd name="connsiteX18" fmla="*/ 2271944 w 2275119"/>
              <a:gd name="connsiteY18" fmla="*/ 754063 h 6858000"/>
              <a:gd name="connsiteX19" fmla="*/ 2265594 w 2275119"/>
              <a:gd name="connsiteY19" fmla="*/ 814388 h 6858000"/>
              <a:gd name="connsiteX20" fmla="*/ 2254482 w 2275119"/>
              <a:gd name="connsiteY20" fmla="*/ 866775 h 6858000"/>
              <a:gd name="connsiteX21" fmla="*/ 2238607 w 2275119"/>
              <a:gd name="connsiteY21" fmla="*/ 912813 h 6858000"/>
              <a:gd name="connsiteX22" fmla="*/ 2222732 w 2275119"/>
              <a:gd name="connsiteY22" fmla="*/ 954088 h 6858000"/>
              <a:gd name="connsiteX23" fmla="*/ 2206857 w 2275119"/>
              <a:gd name="connsiteY23" fmla="*/ 990600 h 6858000"/>
              <a:gd name="connsiteX24" fmla="*/ 2187807 w 2275119"/>
              <a:gd name="connsiteY24" fmla="*/ 1028700 h 6858000"/>
              <a:gd name="connsiteX25" fmla="*/ 2168757 w 2275119"/>
              <a:gd name="connsiteY25" fmla="*/ 1066800 h 6858000"/>
              <a:gd name="connsiteX26" fmla="*/ 2149707 w 2275119"/>
              <a:gd name="connsiteY26" fmla="*/ 1103313 h 6858000"/>
              <a:gd name="connsiteX27" fmla="*/ 2133832 w 2275119"/>
              <a:gd name="connsiteY27" fmla="*/ 1144588 h 6858000"/>
              <a:gd name="connsiteX28" fmla="*/ 2119544 w 2275119"/>
              <a:gd name="connsiteY28" fmla="*/ 1190625 h 6858000"/>
              <a:gd name="connsiteX29" fmla="*/ 2108432 w 2275119"/>
              <a:gd name="connsiteY29" fmla="*/ 1243013 h 6858000"/>
              <a:gd name="connsiteX30" fmla="*/ 2100494 w 2275119"/>
              <a:gd name="connsiteY30" fmla="*/ 1303338 h 6858000"/>
              <a:gd name="connsiteX31" fmla="*/ 2098907 w 2275119"/>
              <a:gd name="connsiteY31" fmla="*/ 1371600 h 6858000"/>
              <a:gd name="connsiteX32" fmla="*/ 2100494 w 2275119"/>
              <a:gd name="connsiteY32" fmla="*/ 1439863 h 6858000"/>
              <a:gd name="connsiteX33" fmla="*/ 2108432 w 2275119"/>
              <a:gd name="connsiteY33" fmla="*/ 1500188 h 6858000"/>
              <a:gd name="connsiteX34" fmla="*/ 2119544 w 2275119"/>
              <a:gd name="connsiteY34" fmla="*/ 1552575 h 6858000"/>
              <a:gd name="connsiteX35" fmla="*/ 2133832 w 2275119"/>
              <a:gd name="connsiteY35" fmla="*/ 1598613 h 6858000"/>
              <a:gd name="connsiteX36" fmla="*/ 2149707 w 2275119"/>
              <a:gd name="connsiteY36" fmla="*/ 1639888 h 6858000"/>
              <a:gd name="connsiteX37" fmla="*/ 2168757 w 2275119"/>
              <a:gd name="connsiteY37" fmla="*/ 1676400 h 6858000"/>
              <a:gd name="connsiteX38" fmla="*/ 2187807 w 2275119"/>
              <a:gd name="connsiteY38" fmla="*/ 1714500 h 6858000"/>
              <a:gd name="connsiteX39" fmla="*/ 2206857 w 2275119"/>
              <a:gd name="connsiteY39" fmla="*/ 1752600 h 6858000"/>
              <a:gd name="connsiteX40" fmla="*/ 2222732 w 2275119"/>
              <a:gd name="connsiteY40" fmla="*/ 1789113 h 6858000"/>
              <a:gd name="connsiteX41" fmla="*/ 2238607 w 2275119"/>
              <a:gd name="connsiteY41" fmla="*/ 1830388 h 6858000"/>
              <a:gd name="connsiteX42" fmla="*/ 2254482 w 2275119"/>
              <a:gd name="connsiteY42" fmla="*/ 1876425 h 6858000"/>
              <a:gd name="connsiteX43" fmla="*/ 2265594 w 2275119"/>
              <a:gd name="connsiteY43" fmla="*/ 1928813 h 6858000"/>
              <a:gd name="connsiteX44" fmla="*/ 2271944 w 2275119"/>
              <a:gd name="connsiteY44" fmla="*/ 1989138 h 6858000"/>
              <a:gd name="connsiteX45" fmla="*/ 2275119 w 2275119"/>
              <a:gd name="connsiteY45" fmla="*/ 2057400 h 6858000"/>
              <a:gd name="connsiteX46" fmla="*/ 2271944 w 2275119"/>
              <a:gd name="connsiteY46" fmla="*/ 2125663 h 6858000"/>
              <a:gd name="connsiteX47" fmla="*/ 2265594 w 2275119"/>
              <a:gd name="connsiteY47" fmla="*/ 2185988 h 6858000"/>
              <a:gd name="connsiteX48" fmla="*/ 2254482 w 2275119"/>
              <a:gd name="connsiteY48" fmla="*/ 2238375 h 6858000"/>
              <a:gd name="connsiteX49" fmla="*/ 2238607 w 2275119"/>
              <a:gd name="connsiteY49" fmla="*/ 2284413 h 6858000"/>
              <a:gd name="connsiteX50" fmla="*/ 2222732 w 2275119"/>
              <a:gd name="connsiteY50" fmla="*/ 2325688 h 6858000"/>
              <a:gd name="connsiteX51" fmla="*/ 2206857 w 2275119"/>
              <a:gd name="connsiteY51" fmla="*/ 2362200 h 6858000"/>
              <a:gd name="connsiteX52" fmla="*/ 2187807 w 2275119"/>
              <a:gd name="connsiteY52" fmla="*/ 2400300 h 6858000"/>
              <a:gd name="connsiteX53" fmla="*/ 2168757 w 2275119"/>
              <a:gd name="connsiteY53" fmla="*/ 2438400 h 6858000"/>
              <a:gd name="connsiteX54" fmla="*/ 2149707 w 2275119"/>
              <a:gd name="connsiteY54" fmla="*/ 2474913 h 6858000"/>
              <a:gd name="connsiteX55" fmla="*/ 2133832 w 2275119"/>
              <a:gd name="connsiteY55" fmla="*/ 2516188 h 6858000"/>
              <a:gd name="connsiteX56" fmla="*/ 2119544 w 2275119"/>
              <a:gd name="connsiteY56" fmla="*/ 2562225 h 6858000"/>
              <a:gd name="connsiteX57" fmla="*/ 2108432 w 2275119"/>
              <a:gd name="connsiteY57" fmla="*/ 2614613 h 6858000"/>
              <a:gd name="connsiteX58" fmla="*/ 2100494 w 2275119"/>
              <a:gd name="connsiteY58" fmla="*/ 2674938 h 6858000"/>
              <a:gd name="connsiteX59" fmla="*/ 2098907 w 2275119"/>
              <a:gd name="connsiteY59" fmla="*/ 2743200 h 6858000"/>
              <a:gd name="connsiteX60" fmla="*/ 2100494 w 2275119"/>
              <a:gd name="connsiteY60" fmla="*/ 2811463 h 6858000"/>
              <a:gd name="connsiteX61" fmla="*/ 2108432 w 2275119"/>
              <a:gd name="connsiteY61" fmla="*/ 2871788 h 6858000"/>
              <a:gd name="connsiteX62" fmla="*/ 2119544 w 2275119"/>
              <a:gd name="connsiteY62" fmla="*/ 2924175 h 6858000"/>
              <a:gd name="connsiteX63" fmla="*/ 2133832 w 2275119"/>
              <a:gd name="connsiteY63" fmla="*/ 2970213 h 6858000"/>
              <a:gd name="connsiteX64" fmla="*/ 2149707 w 2275119"/>
              <a:gd name="connsiteY64" fmla="*/ 3011488 h 6858000"/>
              <a:gd name="connsiteX65" fmla="*/ 2168757 w 2275119"/>
              <a:gd name="connsiteY65" fmla="*/ 3048000 h 6858000"/>
              <a:gd name="connsiteX66" fmla="*/ 2187807 w 2275119"/>
              <a:gd name="connsiteY66" fmla="*/ 3086100 h 6858000"/>
              <a:gd name="connsiteX67" fmla="*/ 2206857 w 2275119"/>
              <a:gd name="connsiteY67" fmla="*/ 3124200 h 6858000"/>
              <a:gd name="connsiteX68" fmla="*/ 2222732 w 2275119"/>
              <a:gd name="connsiteY68" fmla="*/ 3160713 h 6858000"/>
              <a:gd name="connsiteX69" fmla="*/ 2238607 w 2275119"/>
              <a:gd name="connsiteY69" fmla="*/ 3201988 h 6858000"/>
              <a:gd name="connsiteX70" fmla="*/ 2254482 w 2275119"/>
              <a:gd name="connsiteY70" fmla="*/ 3248025 h 6858000"/>
              <a:gd name="connsiteX71" fmla="*/ 2265594 w 2275119"/>
              <a:gd name="connsiteY71" fmla="*/ 3300413 h 6858000"/>
              <a:gd name="connsiteX72" fmla="*/ 2271944 w 2275119"/>
              <a:gd name="connsiteY72" fmla="*/ 3360738 h 6858000"/>
              <a:gd name="connsiteX73" fmla="*/ 2275119 w 2275119"/>
              <a:gd name="connsiteY73" fmla="*/ 3427413 h 6858000"/>
              <a:gd name="connsiteX74" fmla="*/ 2271944 w 2275119"/>
              <a:gd name="connsiteY74" fmla="*/ 3497263 h 6858000"/>
              <a:gd name="connsiteX75" fmla="*/ 2265594 w 2275119"/>
              <a:gd name="connsiteY75" fmla="*/ 3557588 h 6858000"/>
              <a:gd name="connsiteX76" fmla="*/ 2254482 w 2275119"/>
              <a:gd name="connsiteY76" fmla="*/ 3609975 h 6858000"/>
              <a:gd name="connsiteX77" fmla="*/ 2238607 w 2275119"/>
              <a:gd name="connsiteY77" fmla="*/ 3656013 h 6858000"/>
              <a:gd name="connsiteX78" fmla="*/ 2222732 w 2275119"/>
              <a:gd name="connsiteY78" fmla="*/ 3697288 h 6858000"/>
              <a:gd name="connsiteX79" fmla="*/ 2206857 w 2275119"/>
              <a:gd name="connsiteY79" fmla="*/ 3733800 h 6858000"/>
              <a:gd name="connsiteX80" fmla="*/ 2187807 w 2275119"/>
              <a:gd name="connsiteY80" fmla="*/ 3771900 h 6858000"/>
              <a:gd name="connsiteX81" fmla="*/ 2168757 w 2275119"/>
              <a:gd name="connsiteY81" fmla="*/ 3810000 h 6858000"/>
              <a:gd name="connsiteX82" fmla="*/ 2149707 w 2275119"/>
              <a:gd name="connsiteY82" fmla="*/ 3846513 h 6858000"/>
              <a:gd name="connsiteX83" fmla="*/ 2133832 w 2275119"/>
              <a:gd name="connsiteY83" fmla="*/ 3887788 h 6858000"/>
              <a:gd name="connsiteX84" fmla="*/ 2119544 w 2275119"/>
              <a:gd name="connsiteY84" fmla="*/ 3933825 h 6858000"/>
              <a:gd name="connsiteX85" fmla="*/ 2108432 w 2275119"/>
              <a:gd name="connsiteY85" fmla="*/ 3986213 h 6858000"/>
              <a:gd name="connsiteX86" fmla="*/ 2100494 w 2275119"/>
              <a:gd name="connsiteY86" fmla="*/ 4046538 h 6858000"/>
              <a:gd name="connsiteX87" fmla="*/ 2098907 w 2275119"/>
              <a:gd name="connsiteY87" fmla="*/ 4114800 h 6858000"/>
              <a:gd name="connsiteX88" fmla="*/ 2100494 w 2275119"/>
              <a:gd name="connsiteY88" fmla="*/ 4183063 h 6858000"/>
              <a:gd name="connsiteX89" fmla="*/ 2108432 w 2275119"/>
              <a:gd name="connsiteY89" fmla="*/ 4243388 h 6858000"/>
              <a:gd name="connsiteX90" fmla="*/ 2119544 w 2275119"/>
              <a:gd name="connsiteY90" fmla="*/ 4295775 h 6858000"/>
              <a:gd name="connsiteX91" fmla="*/ 2133832 w 2275119"/>
              <a:gd name="connsiteY91" fmla="*/ 4341813 h 6858000"/>
              <a:gd name="connsiteX92" fmla="*/ 2149707 w 2275119"/>
              <a:gd name="connsiteY92" fmla="*/ 4383088 h 6858000"/>
              <a:gd name="connsiteX93" fmla="*/ 2168757 w 2275119"/>
              <a:gd name="connsiteY93" fmla="*/ 4419600 h 6858000"/>
              <a:gd name="connsiteX94" fmla="*/ 2206857 w 2275119"/>
              <a:gd name="connsiteY94" fmla="*/ 4495800 h 6858000"/>
              <a:gd name="connsiteX95" fmla="*/ 2222732 w 2275119"/>
              <a:gd name="connsiteY95" fmla="*/ 4532313 h 6858000"/>
              <a:gd name="connsiteX96" fmla="*/ 2238607 w 2275119"/>
              <a:gd name="connsiteY96" fmla="*/ 4573588 h 6858000"/>
              <a:gd name="connsiteX97" fmla="*/ 2254482 w 2275119"/>
              <a:gd name="connsiteY97" fmla="*/ 4619625 h 6858000"/>
              <a:gd name="connsiteX98" fmla="*/ 2265594 w 2275119"/>
              <a:gd name="connsiteY98" fmla="*/ 4672013 h 6858000"/>
              <a:gd name="connsiteX99" fmla="*/ 2271944 w 2275119"/>
              <a:gd name="connsiteY99" fmla="*/ 4732338 h 6858000"/>
              <a:gd name="connsiteX100" fmla="*/ 2275119 w 2275119"/>
              <a:gd name="connsiteY100" fmla="*/ 4800600 h 6858000"/>
              <a:gd name="connsiteX101" fmla="*/ 2271944 w 2275119"/>
              <a:gd name="connsiteY101" fmla="*/ 4868863 h 6858000"/>
              <a:gd name="connsiteX102" fmla="*/ 2265594 w 2275119"/>
              <a:gd name="connsiteY102" fmla="*/ 4929188 h 6858000"/>
              <a:gd name="connsiteX103" fmla="*/ 2254482 w 2275119"/>
              <a:gd name="connsiteY103" fmla="*/ 4981575 h 6858000"/>
              <a:gd name="connsiteX104" fmla="*/ 2238607 w 2275119"/>
              <a:gd name="connsiteY104" fmla="*/ 5027613 h 6858000"/>
              <a:gd name="connsiteX105" fmla="*/ 2222732 w 2275119"/>
              <a:gd name="connsiteY105" fmla="*/ 5068888 h 6858000"/>
              <a:gd name="connsiteX106" fmla="*/ 2206857 w 2275119"/>
              <a:gd name="connsiteY106" fmla="*/ 5105400 h 6858000"/>
              <a:gd name="connsiteX107" fmla="*/ 2187807 w 2275119"/>
              <a:gd name="connsiteY107" fmla="*/ 5143500 h 6858000"/>
              <a:gd name="connsiteX108" fmla="*/ 2168757 w 2275119"/>
              <a:gd name="connsiteY108" fmla="*/ 5181600 h 6858000"/>
              <a:gd name="connsiteX109" fmla="*/ 2149707 w 2275119"/>
              <a:gd name="connsiteY109" fmla="*/ 5218113 h 6858000"/>
              <a:gd name="connsiteX110" fmla="*/ 2133832 w 2275119"/>
              <a:gd name="connsiteY110" fmla="*/ 5259388 h 6858000"/>
              <a:gd name="connsiteX111" fmla="*/ 2119544 w 2275119"/>
              <a:gd name="connsiteY111" fmla="*/ 5305425 h 6858000"/>
              <a:gd name="connsiteX112" fmla="*/ 2108432 w 2275119"/>
              <a:gd name="connsiteY112" fmla="*/ 5357813 h 6858000"/>
              <a:gd name="connsiteX113" fmla="*/ 2100494 w 2275119"/>
              <a:gd name="connsiteY113" fmla="*/ 5418138 h 6858000"/>
              <a:gd name="connsiteX114" fmla="*/ 2098907 w 2275119"/>
              <a:gd name="connsiteY114" fmla="*/ 5486400 h 6858000"/>
              <a:gd name="connsiteX115" fmla="*/ 2100494 w 2275119"/>
              <a:gd name="connsiteY115" fmla="*/ 5554663 h 6858000"/>
              <a:gd name="connsiteX116" fmla="*/ 2108432 w 2275119"/>
              <a:gd name="connsiteY116" fmla="*/ 5614988 h 6858000"/>
              <a:gd name="connsiteX117" fmla="*/ 2119544 w 2275119"/>
              <a:gd name="connsiteY117" fmla="*/ 5667375 h 6858000"/>
              <a:gd name="connsiteX118" fmla="*/ 2133832 w 2275119"/>
              <a:gd name="connsiteY118" fmla="*/ 5713413 h 6858000"/>
              <a:gd name="connsiteX119" fmla="*/ 2149707 w 2275119"/>
              <a:gd name="connsiteY119" fmla="*/ 5754688 h 6858000"/>
              <a:gd name="connsiteX120" fmla="*/ 2168757 w 2275119"/>
              <a:gd name="connsiteY120" fmla="*/ 5791200 h 6858000"/>
              <a:gd name="connsiteX121" fmla="*/ 2187807 w 2275119"/>
              <a:gd name="connsiteY121" fmla="*/ 5829300 h 6858000"/>
              <a:gd name="connsiteX122" fmla="*/ 2206857 w 2275119"/>
              <a:gd name="connsiteY122" fmla="*/ 5867400 h 6858000"/>
              <a:gd name="connsiteX123" fmla="*/ 2222732 w 2275119"/>
              <a:gd name="connsiteY123" fmla="*/ 5903913 h 6858000"/>
              <a:gd name="connsiteX124" fmla="*/ 2238607 w 2275119"/>
              <a:gd name="connsiteY124" fmla="*/ 5945188 h 6858000"/>
              <a:gd name="connsiteX125" fmla="*/ 2254482 w 2275119"/>
              <a:gd name="connsiteY125" fmla="*/ 5991225 h 6858000"/>
              <a:gd name="connsiteX126" fmla="*/ 2265594 w 2275119"/>
              <a:gd name="connsiteY126" fmla="*/ 6043613 h 6858000"/>
              <a:gd name="connsiteX127" fmla="*/ 2271944 w 2275119"/>
              <a:gd name="connsiteY127" fmla="*/ 6103938 h 6858000"/>
              <a:gd name="connsiteX128" fmla="*/ 2275119 w 2275119"/>
              <a:gd name="connsiteY128" fmla="*/ 6172200 h 6858000"/>
              <a:gd name="connsiteX129" fmla="*/ 2271944 w 2275119"/>
              <a:gd name="connsiteY129" fmla="*/ 6240463 h 6858000"/>
              <a:gd name="connsiteX130" fmla="*/ 2265594 w 2275119"/>
              <a:gd name="connsiteY130" fmla="*/ 6300788 h 6858000"/>
              <a:gd name="connsiteX131" fmla="*/ 2254482 w 2275119"/>
              <a:gd name="connsiteY131" fmla="*/ 6353175 h 6858000"/>
              <a:gd name="connsiteX132" fmla="*/ 2238607 w 2275119"/>
              <a:gd name="connsiteY132" fmla="*/ 6399213 h 6858000"/>
              <a:gd name="connsiteX133" fmla="*/ 2222732 w 2275119"/>
              <a:gd name="connsiteY133" fmla="*/ 6440488 h 6858000"/>
              <a:gd name="connsiteX134" fmla="*/ 2206857 w 2275119"/>
              <a:gd name="connsiteY134" fmla="*/ 6477000 h 6858000"/>
              <a:gd name="connsiteX135" fmla="*/ 2187807 w 2275119"/>
              <a:gd name="connsiteY135" fmla="*/ 6515100 h 6858000"/>
              <a:gd name="connsiteX136" fmla="*/ 2168757 w 2275119"/>
              <a:gd name="connsiteY136" fmla="*/ 6553200 h 6858000"/>
              <a:gd name="connsiteX137" fmla="*/ 2149707 w 2275119"/>
              <a:gd name="connsiteY137" fmla="*/ 6589713 h 6858000"/>
              <a:gd name="connsiteX138" fmla="*/ 2133832 w 2275119"/>
              <a:gd name="connsiteY138" fmla="*/ 6630988 h 6858000"/>
              <a:gd name="connsiteX139" fmla="*/ 2119544 w 2275119"/>
              <a:gd name="connsiteY139" fmla="*/ 6677025 h 6858000"/>
              <a:gd name="connsiteX140" fmla="*/ 2108432 w 2275119"/>
              <a:gd name="connsiteY140" fmla="*/ 6729413 h 6858000"/>
              <a:gd name="connsiteX141" fmla="*/ 2100494 w 2275119"/>
              <a:gd name="connsiteY141" fmla="*/ 6789738 h 6858000"/>
              <a:gd name="connsiteX142" fmla="*/ 2098907 w 2275119"/>
              <a:gd name="connsiteY142" fmla="*/ 6858000 h 6858000"/>
              <a:gd name="connsiteX143" fmla="*/ 1556068 w 2275119"/>
              <a:gd name="connsiteY143" fmla="*/ 6858000 h 6858000"/>
              <a:gd name="connsiteX144" fmla="*/ 1389294 w 2275119"/>
              <a:gd name="connsiteY144" fmla="*/ 6858000 h 6858000"/>
              <a:gd name="connsiteX145" fmla="*/ 0 w 2275119"/>
              <a:gd name="connsiteY14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Lst>
            <a:rect l="l" t="t" r="r" b="b"/>
            <a:pathLst>
              <a:path w="2275119" h="6858000">
                <a:moveTo>
                  <a:pt x="0" y="0"/>
                </a:moveTo>
                <a:lnTo>
                  <a:pt x="1389294" y="0"/>
                </a:lnTo>
                <a:lnTo>
                  <a:pt x="1556068" y="0"/>
                </a:lnTo>
                <a:lnTo>
                  <a:pt x="2098907" y="0"/>
                </a:lnTo>
                <a:lnTo>
                  <a:pt x="2100494" y="68263"/>
                </a:lnTo>
                <a:lnTo>
                  <a:pt x="2108432" y="128588"/>
                </a:lnTo>
                <a:lnTo>
                  <a:pt x="2119544" y="180975"/>
                </a:lnTo>
                <a:lnTo>
                  <a:pt x="2133832" y="227013"/>
                </a:lnTo>
                <a:lnTo>
                  <a:pt x="2149707" y="268288"/>
                </a:lnTo>
                <a:lnTo>
                  <a:pt x="2168757" y="304800"/>
                </a:lnTo>
                <a:lnTo>
                  <a:pt x="2187807" y="342900"/>
                </a:lnTo>
                <a:lnTo>
                  <a:pt x="2206857" y="381000"/>
                </a:lnTo>
                <a:lnTo>
                  <a:pt x="2222732" y="417513"/>
                </a:lnTo>
                <a:lnTo>
                  <a:pt x="2238607" y="458788"/>
                </a:lnTo>
                <a:lnTo>
                  <a:pt x="2254482" y="504825"/>
                </a:lnTo>
                <a:lnTo>
                  <a:pt x="2265594" y="557213"/>
                </a:lnTo>
                <a:lnTo>
                  <a:pt x="2271944" y="617538"/>
                </a:lnTo>
                <a:lnTo>
                  <a:pt x="2275119" y="685800"/>
                </a:lnTo>
                <a:lnTo>
                  <a:pt x="2271944" y="754063"/>
                </a:lnTo>
                <a:lnTo>
                  <a:pt x="2265594" y="814388"/>
                </a:lnTo>
                <a:lnTo>
                  <a:pt x="2254482" y="866775"/>
                </a:lnTo>
                <a:lnTo>
                  <a:pt x="2238607" y="912813"/>
                </a:lnTo>
                <a:lnTo>
                  <a:pt x="2222732" y="954088"/>
                </a:lnTo>
                <a:lnTo>
                  <a:pt x="2206857" y="990600"/>
                </a:lnTo>
                <a:lnTo>
                  <a:pt x="2187807" y="1028700"/>
                </a:lnTo>
                <a:lnTo>
                  <a:pt x="2168757" y="1066800"/>
                </a:lnTo>
                <a:lnTo>
                  <a:pt x="2149707" y="1103313"/>
                </a:lnTo>
                <a:lnTo>
                  <a:pt x="2133832" y="1144588"/>
                </a:lnTo>
                <a:lnTo>
                  <a:pt x="2119544" y="1190625"/>
                </a:lnTo>
                <a:lnTo>
                  <a:pt x="2108432" y="1243013"/>
                </a:lnTo>
                <a:lnTo>
                  <a:pt x="2100494" y="1303338"/>
                </a:lnTo>
                <a:lnTo>
                  <a:pt x="2098907" y="1371600"/>
                </a:lnTo>
                <a:lnTo>
                  <a:pt x="2100494" y="1439863"/>
                </a:lnTo>
                <a:lnTo>
                  <a:pt x="2108432" y="1500188"/>
                </a:lnTo>
                <a:lnTo>
                  <a:pt x="2119544" y="1552575"/>
                </a:lnTo>
                <a:lnTo>
                  <a:pt x="2133832" y="1598613"/>
                </a:lnTo>
                <a:lnTo>
                  <a:pt x="2149707" y="1639888"/>
                </a:lnTo>
                <a:lnTo>
                  <a:pt x="2168757" y="1676400"/>
                </a:lnTo>
                <a:lnTo>
                  <a:pt x="2187807" y="1714500"/>
                </a:lnTo>
                <a:lnTo>
                  <a:pt x="2206857" y="1752600"/>
                </a:lnTo>
                <a:lnTo>
                  <a:pt x="2222732" y="1789113"/>
                </a:lnTo>
                <a:lnTo>
                  <a:pt x="2238607" y="1830388"/>
                </a:lnTo>
                <a:lnTo>
                  <a:pt x="2254482" y="1876425"/>
                </a:lnTo>
                <a:lnTo>
                  <a:pt x="2265594" y="1928813"/>
                </a:lnTo>
                <a:lnTo>
                  <a:pt x="2271944" y="1989138"/>
                </a:lnTo>
                <a:lnTo>
                  <a:pt x="2275119" y="2057400"/>
                </a:lnTo>
                <a:lnTo>
                  <a:pt x="2271944" y="2125663"/>
                </a:lnTo>
                <a:lnTo>
                  <a:pt x="2265594" y="2185988"/>
                </a:lnTo>
                <a:lnTo>
                  <a:pt x="2254482" y="2238375"/>
                </a:lnTo>
                <a:lnTo>
                  <a:pt x="2238607" y="2284413"/>
                </a:lnTo>
                <a:lnTo>
                  <a:pt x="2222732" y="2325688"/>
                </a:lnTo>
                <a:lnTo>
                  <a:pt x="2206857" y="2362200"/>
                </a:lnTo>
                <a:lnTo>
                  <a:pt x="2187807" y="2400300"/>
                </a:lnTo>
                <a:lnTo>
                  <a:pt x="2168757" y="2438400"/>
                </a:lnTo>
                <a:lnTo>
                  <a:pt x="2149707" y="2474913"/>
                </a:lnTo>
                <a:lnTo>
                  <a:pt x="2133832" y="2516188"/>
                </a:lnTo>
                <a:lnTo>
                  <a:pt x="2119544" y="2562225"/>
                </a:lnTo>
                <a:lnTo>
                  <a:pt x="2108432" y="2614613"/>
                </a:lnTo>
                <a:lnTo>
                  <a:pt x="2100494" y="2674938"/>
                </a:lnTo>
                <a:lnTo>
                  <a:pt x="2098907" y="2743200"/>
                </a:lnTo>
                <a:lnTo>
                  <a:pt x="2100494" y="2811463"/>
                </a:lnTo>
                <a:lnTo>
                  <a:pt x="2108432" y="2871788"/>
                </a:lnTo>
                <a:lnTo>
                  <a:pt x="2119544" y="2924175"/>
                </a:lnTo>
                <a:lnTo>
                  <a:pt x="2133832" y="2970213"/>
                </a:lnTo>
                <a:lnTo>
                  <a:pt x="2149707" y="3011488"/>
                </a:lnTo>
                <a:lnTo>
                  <a:pt x="2168757" y="3048000"/>
                </a:lnTo>
                <a:lnTo>
                  <a:pt x="2187807" y="3086100"/>
                </a:lnTo>
                <a:lnTo>
                  <a:pt x="2206857" y="3124200"/>
                </a:lnTo>
                <a:lnTo>
                  <a:pt x="2222732" y="3160713"/>
                </a:lnTo>
                <a:lnTo>
                  <a:pt x="2238607" y="3201988"/>
                </a:lnTo>
                <a:lnTo>
                  <a:pt x="2254482" y="3248025"/>
                </a:lnTo>
                <a:lnTo>
                  <a:pt x="2265594" y="3300413"/>
                </a:lnTo>
                <a:lnTo>
                  <a:pt x="2271944" y="3360738"/>
                </a:lnTo>
                <a:lnTo>
                  <a:pt x="2275119" y="3427413"/>
                </a:lnTo>
                <a:lnTo>
                  <a:pt x="2271944" y="3497263"/>
                </a:lnTo>
                <a:lnTo>
                  <a:pt x="2265594" y="3557588"/>
                </a:lnTo>
                <a:lnTo>
                  <a:pt x="2254482" y="3609975"/>
                </a:lnTo>
                <a:lnTo>
                  <a:pt x="2238607" y="3656013"/>
                </a:lnTo>
                <a:lnTo>
                  <a:pt x="2222732" y="3697288"/>
                </a:lnTo>
                <a:lnTo>
                  <a:pt x="2206857" y="3733800"/>
                </a:lnTo>
                <a:lnTo>
                  <a:pt x="2187807" y="3771900"/>
                </a:lnTo>
                <a:lnTo>
                  <a:pt x="2168757" y="3810000"/>
                </a:lnTo>
                <a:lnTo>
                  <a:pt x="2149707" y="3846513"/>
                </a:lnTo>
                <a:lnTo>
                  <a:pt x="2133832" y="3887788"/>
                </a:lnTo>
                <a:lnTo>
                  <a:pt x="2119544" y="3933825"/>
                </a:lnTo>
                <a:lnTo>
                  <a:pt x="2108432" y="3986213"/>
                </a:lnTo>
                <a:lnTo>
                  <a:pt x="2100494" y="4046538"/>
                </a:lnTo>
                <a:lnTo>
                  <a:pt x="2098907" y="4114800"/>
                </a:lnTo>
                <a:lnTo>
                  <a:pt x="2100494" y="4183063"/>
                </a:lnTo>
                <a:lnTo>
                  <a:pt x="2108432" y="4243388"/>
                </a:lnTo>
                <a:lnTo>
                  <a:pt x="2119544" y="4295775"/>
                </a:lnTo>
                <a:lnTo>
                  <a:pt x="2133832" y="4341813"/>
                </a:lnTo>
                <a:lnTo>
                  <a:pt x="2149707" y="4383088"/>
                </a:lnTo>
                <a:lnTo>
                  <a:pt x="2168757" y="4419600"/>
                </a:lnTo>
                <a:lnTo>
                  <a:pt x="2206857" y="4495800"/>
                </a:lnTo>
                <a:lnTo>
                  <a:pt x="2222732" y="4532313"/>
                </a:lnTo>
                <a:lnTo>
                  <a:pt x="2238607" y="4573588"/>
                </a:lnTo>
                <a:lnTo>
                  <a:pt x="2254482" y="4619625"/>
                </a:lnTo>
                <a:lnTo>
                  <a:pt x="2265594" y="4672013"/>
                </a:lnTo>
                <a:lnTo>
                  <a:pt x="2271944" y="4732338"/>
                </a:lnTo>
                <a:lnTo>
                  <a:pt x="2275119" y="4800600"/>
                </a:lnTo>
                <a:lnTo>
                  <a:pt x="2271944" y="4868863"/>
                </a:lnTo>
                <a:lnTo>
                  <a:pt x="2265594" y="4929188"/>
                </a:lnTo>
                <a:lnTo>
                  <a:pt x="2254482" y="4981575"/>
                </a:lnTo>
                <a:lnTo>
                  <a:pt x="2238607" y="5027613"/>
                </a:lnTo>
                <a:lnTo>
                  <a:pt x="2222732" y="5068888"/>
                </a:lnTo>
                <a:lnTo>
                  <a:pt x="2206857" y="5105400"/>
                </a:lnTo>
                <a:lnTo>
                  <a:pt x="2187807" y="5143500"/>
                </a:lnTo>
                <a:lnTo>
                  <a:pt x="2168757" y="5181600"/>
                </a:lnTo>
                <a:lnTo>
                  <a:pt x="2149707" y="5218113"/>
                </a:lnTo>
                <a:lnTo>
                  <a:pt x="2133832" y="5259388"/>
                </a:lnTo>
                <a:lnTo>
                  <a:pt x="2119544" y="5305425"/>
                </a:lnTo>
                <a:lnTo>
                  <a:pt x="2108432" y="5357813"/>
                </a:lnTo>
                <a:lnTo>
                  <a:pt x="2100494" y="5418138"/>
                </a:lnTo>
                <a:lnTo>
                  <a:pt x="2098907" y="5486400"/>
                </a:lnTo>
                <a:lnTo>
                  <a:pt x="2100494" y="5554663"/>
                </a:lnTo>
                <a:lnTo>
                  <a:pt x="2108432" y="5614988"/>
                </a:lnTo>
                <a:lnTo>
                  <a:pt x="2119544" y="5667375"/>
                </a:lnTo>
                <a:lnTo>
                  <a:pt x="2133832" y="5713413"/>
                </a:lnTo>
                <a:lnTo>
                  <a:pt x="2149707" y="5754688"/>
                </a:lnTo>
                <a:lnTo>
                  <a:pt x="2168757" y="5791200"/>
                </a:lnTo>
                <a:lnTo>
                  <a:pt x="2187807" y="5829300"/>
                </a:lnTo>
                <a:lnTo>
                  <a:pt x="2206857" y="5867400"/>
                </a:lnTo>
                <a:lnTo>
                  <a:pt x="2222732" y="5903913"/>
                </a:lnTo>
                <a:lnTo>
                  <a:pt x="2238607" y="5945188"/>
                </a:lnTo>
                <a:lnTo>
                  <a:pt x="2254482" y="5991225"/>
                </a:lnTo>
                <a:lnTo>
                  <a:pt x="2265594" y="6043613"/>
                </a:lnTo>
                <a:lnTo>
                  <a:pt x="2271944" y="6103938"/>
                </a:lnTo>
                <a:lnTo>
                  <a:pt x="2275119" y="6172200"/>
                </a:lnTo>
                <a:lnTo>
                  <a:pt x="2271944" y="6240463"/>
                </a:lnTo>
                <a:lnTo>
                  <a:pt x="2265594" y="6300788"/>
                </a:lnTo>
                <a:lnTo>
                  <a:pt x="2254482" y="6353175"/>
                </a:lnTo>
                <a:lnTo>
                  <a:pt x="2238607" y="6399213"/>
                </a:lnTo>
                <a:lnTo>
                  <a:pt x="2222732" y="6440488"/>
                </a:lnTo>
                <a:lnTo>
                  <a:pt x="2206857" y="6477000"/>
                </a:lnTo>
                <a:lnTo>
                  <a:pt x="2187807" y="6515100"/>
                </a:lnTo>
                <a:lnTo>
                  <a:pt x="2168757" y="6553200"/>
                </a:lnTo>
                <a:lnTo>
                  <a:pt x="2149707" y="6589713"/>
                </a:lnTo>
                <a:lnTo>
                  <a:pt x="2133832" y="6630988"/>
                </a:lnTo>
                <a:lnTo>
                  <a:pt x="2119544" y="6677025"/>
                </a:lnTo>
                <a:lnTo>
                  <a:pt x="2108432" y="6729413"/>
                </a:lnTo>
                <a:lnTo>
                  <a:pt x="2100494" y="6789738"/>
                </a:lnTo>
                <a:lnTo>
                  <a:pt x="2098907" y="6858000"/>
                </a:lnTo>
                <a:lnTo>
                  <a:pt x="1556068" y="6858000"/>
                </a:lnTo>
                <a:lnTo>
                  <a:pt x="1389294" y="6858000"/>
                </a:lnTo>
                <a:lnTo>
                  <a:pt x="0" y="6858000"/>
                </a:lnTo>
                <a:close/>
              </a:path>
            </a:pathLst>
          </a:custGeom>
          <a:solidFill>
            <a:schemeClr val="accent1"/>
          </a:solidFill>
          <a:ln w="0">
            <a:noFill/>
            <a:prstDash val="solid"/>
            <a:round/>
            <a:headEnd/>
            <a:tailEnd/>
          </a:ln>
        </p:spPr>
        <p:txBody>
          <a:bodyPr/>
          <a:lstStyle/>
          <a:p>
            <a:endParaRPr lang="hu-HU"/>
          </a:p>
        </p:txBody>
      </p:sp>
      <p:sp>
        <p:nvSpPr>
          <p:cNvPr id="21516" name="Rectangle 21515">
            <a:extLst>
              <a:ext uri="{FF2B5EF4-FFF2-40B4-BE49-F238E27FC236}">
                <a16:creationId xmlns:a16="http://schemas.microsoft.com/office/drawing/2014/main" id="{A3AE1F77-1EC8-47BA-A381-B6618A2FCD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12598"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hu-HU"/>
          </a:p>
        </p:txBody>
      </p:sp>
      <p:sp>
        <p:nvSpPr>
          <p:cNvPr id="21507" name="Rectangle 3">
            <a:extLst>
              <a:ext uri="{FF2B5EF4-FFF2-40B4-BE49-F238E27FC236}">
                <a16:creationId xmlns:a16="http://schemas.microsoft.com/office/drawing/2014/main" id="{9A3F5FD2-6B68-8F6E-9CEB-BE7301CDACEB}"/>
              </a:ext>
            </a:extLst>
          </p:cNvPr>
          <p:cNvSpPr>
            <a:spLocks noGrp="1" noChangeArrowheads="1"/>
          </p:cNvSpPr>
          <p:nvPr>
            <p:ph idx="1"/>
          </p:nvPr>
        </p:nvSpPr>
        <p:spPr>
          <a:xfrm>
            <a:off x="2171700" y="2178528"/>
            <a:ext cx="6400800" cy="3701065"/>
          </a:xfrm>
        </p:spPr>
        <p:txBody>
          <a:bodyPr>
            <a:normAutofit/>
          </a:bodyPr>
          <a:lstStyle/>
          <a:p>
            <a:pPr eaLnBrk="1" hangingPunct="1">
              <a:lnSpc>
                <a:spcPct val="100000"/>
              </a:lnSpc>
            </a:pPr>
            <a:r>
              <a:rPr lang="hu-HU" altLang="hu-HU" sz="1700"/>
              <a:t>TCP/IP egy protokoll készlet, együttműködő protokollok egy nagy csoportja</a:t>
            </a:r>
          </a:p>
          <a:p>
            <a:pPr eaLnBrk="1" hangingPunct="1">
              <a:lnSpc>
                <a:spcPct val="100000"/>
              </a:lnSpc>
            </a:pPr>
            <a:r>
              <a:rPr lang="hu-HU" altLang="hu-HU" sz="1700"/>
              <a:t>Alapcél: Heterogén hálózatokat úgy lehessen összekapcsolni, hogy az egyes célállomások között több útvonal is legyen</a:t>
            </a:r>
          </a:p>
          <a:p>
            <a:pPr eaLnBrk="1" hangingPunct="1">
              <a:lnSpc>
                <a:spcPct val="100000"/>
              </a:lnSpc>
            </a:pPr>
            <a:r>
              <a:rPr lang="hu-HU" altLang="hu-HU" sz="1700"/>
              <a:t>USA védelmi minisztériuma felkérésére fejlesztették ki. Eredeti neve (NCP - Network Control Protocol)</a:t>
            </a:r>
          </a:p>
          <a:p>
            <a:pPr eaLnBrk="1" hangingPunct="1">
              <a:lnSpc>
                <a:spcPct val="100000"/>
              </a:lnSpc>
            </a:pPr>
            <a:r>
              <a:rPr lang="hu-HU" altLang="hu-HU" sz="1700"/>
              <a:t>Nem tulajdona senkinek, fejlődése nem köthető egy fejlesztő csoporthoz sem</a:t>
            </a:r>
          </a:p>
          <a:p>
            <a:pPr eaLnBrk="1" hangingPunct="1">
              <a:lnSpc>
                <a:spcPct val="100000"/>
              </a:lnSpc>
            </a:pPr>
            <a:r>
              <a:rPr lang="hu-HU" altLang="hu-HU" sz="1700"/>
              <a:t>A TCP/IP az Internet elfogadott kommunikációs protokollja</a:t>
            </a:r>
          </a:p>
          <a:p>
            <a:pPr eaLnBrk="1" hangingPunct="1">
              <a:lnSpc>
                <a:spcPct val="100000"/>
              </a:lnSpc>
            </a:pPr>
            <a:r>
              <a:rPr lang="hu-HU" altLang="hu-HU" sz="1700"/>
              <a:t>Nyilvánosan elérhető szabvány RFC-ként van publikálva (RFC – Request For Comments) </a:t>
            </a:r>
          </a:p>
          <a:p>
            <a:pPr eaLnBrk="1" hangingPunct="1">
              <a:lnSpc>
                <a:spcPct val="100000"/>
              </a:lnSpc>
              <a:buFontTx/>
              <a:buNone/>
            </a:pPr>
            <a:endParaRPr lang="en-US" altLang="hu-HU" sz="17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3560" name="Rectangle 23559">
            <a:extLst>
              <a:ext uri="{FF2B5EF4-FFF2-40B4-BE49-F238E27FC236}">
                <a16:creationId xmlns:a16="http://schemas.microsoft.com/office/drawing/2014/main" id="{40851669-7281-49C2-8BF0-67BA70EC1A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554" name="Rectangle 2">
            <a:extLst>
              <a:ext uri="{FF2B5EF4-FFF2-40B4-BE49-F238E27FC236}">
                <a16:creationId xmlns:a16="http://schemas.microsoft.com/office/drawing/2014/main" id="{A26B7DFB-A824-BD18-311A-1ED3D71B5F95}"/>
              </a:ext>
            </a:extLst>
          </p:cNvPr>
          <p:cNvSpPr>
            <a:spLocks noGrp="1" noChangeArrowheads="1"/>
          </p:cNvSpPr>
          <p:nvPr>
            <p:ph type="title"/>
          </p:nvPr>
        </p:nvSpPr>
        <p:spPr>
          <a:xfrm>
            <a:off x="2171700" y="382385"/>
            <a:ext cx="6400799" cy="1413758"/>
          </a:xfrm>
        </p:spPr>
        <p:txBody>
          <a:bodyPr anchor="b">
            <a:normAutofit/>
          </a:bodyPr>
          <a:lstStyle/>
          <a:p>
            <a:pPr eaLnBrk="1" hangingPunct="1"/>
            <a:r>
              <a:rPr lang="hu-HU" altLang="hu-HU" sz="3800" dirty="0" err="1"/>
              <a:t>Request</a:t>
            </a:r>
            <a:r>
              <a:rPr lang="hu-HU" altLang="hu-HU" sz="3800" dirty="0"/>
              <a:t> </a:t>
            </a:r>
            <a:r>
              <a:rPr lang="hu-HU" altLang="hu-HU" sz="3800" dirty="0" err="1"/>
              <a:t>For</a:t>
            </a:r>
            <a:r>
              <a:rPr lang="hu-HU" altLang="hu-HU" sz="3800" dirty="0"/>
              <a:t> </a:t>
            </a:r>
            <a:r>
              <a:rPr lang="hu-HU" altLang="hu-HU" sz="3800" dirty="0" err="1"/>
              <a:t>Comments</a:t>
            </a:r>
            <a:endParaRPr lang="en-US" altLang="hu-HU" sz="3800" dirty="0"/>
          </a:p>
        </p:txBody>
      </p:sp>
      <p:sp>
        <p:nvSpPr>
          <p:cNvPr id="23562" name="Freeform: Shape 23561">
            <a:extLst>
              <a:ext uri="{FF2B5EF4-FFF2-40B4-BE49-F238E27FC236}">
                <a16:creationId xmlns:a16="http://schemas.microsoft.com/office/drawing/2014/main" id="{16992B13-74C4-4370-93C5-F5403D944D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0"/>
            <a:ext cx="1706340" cy="6858000"/>
          </a:xfrm>
          <a:custGeom>
            <a:avLst/>
            <a:gdLst>
              <a:gd name="connsiteX0" fmla="*/ 0 w 2275119"/>
              <a:gd name="connsiteY0" fmla="*/ 0 h 6858000"/>
              <a:gd name="connsiteX1" fmla="*/ 1389294 w 2275119"/>
              <a:gd name="connsiteY1" fmla="*/ 0 h 6858000"/>
              <a:gd name="connsiteX2" fmla="*/ 1556068 w 2275119"/>
              <a:gd name="connsiteY2" fmla="*/ 0 h 6858000"/>
              <a:gd name="connsiteX3" fmla="*/ 2098907 w 2275119"/>
              <a:gd name="connsiteY3" fmla="*/ 0 h 6858000"/>
              <a:gd name="connsiteX4" fmla="*/ 2100494 w 2275119"/>
              <a:gd name="connsiteY4" fmla="*/ 68263 h 6858000"/>
              <a:gd name="connsiteX5" fmla="*/ 2108432 w 2275119"/>
              <a:gd name="connsiteY5" fmla="*/ 128588 h 6858000"/>
              <a:gd name="connsiteX6" fmla="*/ 2119544 w 2275119"/>
              <a:gd name="connsiteY6" fmla="*/ 180975 h 6858000"/>
              <a:gd name="connsiteX7" fmla="*/ 2133832 w 2275119"/>
              <a:gd name="connsiteY7" fmla="*/ 227013 h 6858000"/>
              <a:gd name="connsiteX8" fmla="*/ 2149707 w 2275119"/>
              <a:gd name="connsiteY8" fmla="*/ 268288 h 6858000"/>
              <a:gd name="connsiteX9" fmla="*/ 2168757 w 2275119"/>
              <a:gd name="connsiteY9" fmla="*/ 304800 h 6858000"/>
              <a:gd name="connsiteX10" fmla="*/ 2187807 w 2275119"/>
              <a:gd name="connsiteY10" fmla="*/ 342900 h 6858000"/>
              <a:gd name="connsiteX11" fmla="*/ 2206857 w 2275119"/>
              <a:gd name="connsiteY11" fmla="*/ 381000 h 6858000"/>
              <a:gd name="connsiteX12" fmla="*/ 2222732 w 2275119"/>
              <a:gd name="connsiteY12" fmla="*/ 417513 h 6858000"/>
              <a:gd name="connsiteX13" fmla="*/ 2238607 w 2275119"/>
              <a:gd name="connsiteY13" fmla="*/ 458788 h 6858000"/>
              <a:gd name="connsiteX14" fmla="*/ 2254482 w 2275119"/>
              <a:gd name="connsiteY14" fmla="*/ 504825 h 6858000"/>
              <a:gd name="connsiteX15" fmla="*/ 2265594 w 2275119"/>
              <a:gd name="connsiteY15" fmla="*/ 557213 h 6858000"/>
              <a:gd name="connsiteX16" fmla="*/ 2271944 w 2275119"/>
              <a:gd name="connsiteY16" fmla="*/ 617538 h 6858000"/>
              <a:gd name="connsiteX17" fmla="*/ 2275119 w 2275119"/>
              <a:gd name="connsiteY17" fmla="*/ 685800 h 6858000"/>
              <a:gd name="connsiteX18" fmla="*/ 2271944 w 2275119"/>
              <a:gd name="connsiteY18" fmla="*/ 754063 h 6858000"/>
              <a:gd name="connsiteX19" fmla="*/ 2265594 w 2275119"/>
              <a:gd name="connsiteY19" fmla="*/ 814388 h 6858000"/>
              <a:gd name="connsiteX20" fmla="*/ 2254482 w 2275119"/>
              <a:gd name="connsiteY20" fmla="*/ 866775 h 6858000"/>
              <a:gd name="connsiteX21" fmla="*/ 2238607 w 2275119"/>
              <a:gd name="connsiteY21" fmla="*/ 912813 h 6858000"/>
              <a:gd name="connsiteX22" fmla="*/ 2222732 w 2275119"/>
              <a:gd name="connsiteY22" fmla="*/ 954088 h 6858000"/>
              <a:gd name="connsiteX23" fmla="*/ 2206857 w 2275119"/>
              <a:gd name="connsiteY23" fmla="*/ 990600 h 6858000"/>
              <a:gd name="connsiteX24" fmla="*/ 2187807 w 2275119"/>
              <a:gd name="connsiteY24" fmla="*/ 1028700 h 6858000"/>
              <a:gd name="connsiteX25" fmla="*/ 2168757 w 2275119"/>
              <a:gd name="connsiteY25" fmla="*/ 1066800 h 6858000"/>
              <a:gd name="connsiteX26" fmla="*/ 2149707 w 2275119"/>
              <a:gd name="connsiteY26" fmla="*/ 1103313 h 6858000"/>
              <a:gd name="connsiteX27" fmla="*/ 2133832 w 2275119"/>
              <a:gd name="connsiteY27" fmla="*/ 1144588 h 6858000"/>
              <a:gd name="connsiteX28" fmla="*/ 2119544 w 2275119"/>
              <a:gd name="connsiteY28" fmla="*/ 1190625 h 6858000"/>
              <a:gd name="connsiteX29" fmla="*/ 2108432 w 2275119"/>
              <a:gd name="connsiteY29" fmla="*/ 1243013 h 6858000"/>
              <a:gd name="connsiteX30" fmla="*/ 2100494 w 2275119"/>
              <a:gd name="connsiteY30" fmla="*/ 1303338 h 6858000"/>
              <a:gd name="connsiteX31" fmla="*/ 2098907 w 2275119"/>
              <a:gd name="connsiteY31" fmla="*/ 1371600 h 6858000"/>
              <a:gd name="connsiteX32" fmla="*/ 2100494 w 2275119"/>
              <a:gd name="connsiteY32" fmla="*/ 1439863 h 6858000"/>
              <a:gd name="connsiteX33" fmla="*/ 2108432 w 2275119"/>
              <a:gd name="connsiteY33" fmla="*/ 1500188 h 6858000"/>
              <a:gd name="connsiteX34" fmla="*/ 2119544 w 2275119"/>
              <a:gd name="connsiteY34" fmla="*/ 1552575 h 6858000"/>
              <a:gd name="connsiteX35" fmla="*/ 2133832 w 2275119"/>
              <a:gd name="connsiteY35" fmla="*/ 1598613 h 6858000"/>
              <a:gd name="connsiteX36" fmla="*/ 2149707 w 2275119"/>
              <a:gd name="connsiteY36" fmla="*/ 1639888 h 6858000"/>
              <a:gd name="connsiteX37" fmla="*/ 2168757 w 2275119"/>
              <a:gd name="connsiteY37" fmla="*/ 1676400 h 6858000"/>
              <a:gd name="connsiteX38" fmla="*/ 2187807 w 2275119"/>
              <a:gd name="connsiteY38" fmla="*/ 1714500 h 6858000"/>
              <a:gd name="connsiteX39" fmla="*/ 2206857 w 2275119"/>
              <a:gd name="connsiteY39" fmla="*/ 1752600 h 6858000"/>
              <a:gd name="connsiteX40" fmla="*/ 2222732 w 2275119"/>
              <a:gd name="connsiteY40" fmla="*/ 1789113 h 6858000"/>
              <a:gd name="connsiteX41" fmla="*/ 2238607 w 2275119"/>
              <a:gd name="connsiteY41" fmla="*/ 1830388 h 6858000"/>
              <a:gd name="connsiteX42" fmla="*/ 2254482 w 2275119"/>
              <a:gd name="connsiteY42" fmla="*/ 1876425 h 6858000"/>
              <a:gd name="connsiteX43" fmla="*/ 2265594 w 2275119"/>
              <a:gd name="connsiteY43" fmla="*/ 1928813 h 6858000"/>
              <a:gd name="connsiteX44" fmla="*/ 2271944 w 2275119"/>
              <a:gd name="connsiteY44" fmla="*/ 1989138 h 6858000"/>
              <a:gd name="connsiteX45" fmla="*/ 2275119 w 2275119"/>
              <a:gd name="connsiteY45" fmla="*/ 2057400 h 6858000"/>
              <a:gd name="connsiteX46" fmla="*/ 2271944 w 2275119"/>
              <a:gd name="connsiteY46" fmla="*/ 2125663 h 6858000"/>
              <a:gd name="connsiteX47" fmla="*/ 2265594 w 2275119"/>
              <a:gd name="connsiteY47" fmla="*/ 2185988 h 6858000"/>
              <a:gd name="connsiteX48" fmla="*/ 2254482 w 2275119"/>
              <a:gd name="connsiteY48" fmla="*/ 2238375 h 6858000"/>
              <a:gd name="connsiteX49" fmla="*/ 2238607 w 2275119"/>
              <a:gd name="connsiteY49" fmla="*/ 2284413 h 6858000"/>
              <a:gd name="connsiteX50" fmla="*/ 2222732 w 2275119"/>
              <a:gd name="connsiteY50" fmla="*/ 2325688 h 6858000"/>
              <a:gd name="connsiteX51" fmla="*/ 2206857 w 2275119"/>
              <a:gd name="connsiteY51" fmla="*/ 2362200 h 6858000"/>
              <a:gd name="connsiteX52" fmla="*/ 2187807 w 2275119"/>
              <a:gd name="connsiteY52" fmla="*/ 2400300 h 6858000"/>
              <a:gd name="connsiteX53" fmla="*/ 2168757 w 2275119"/>
              <a:gd name="connsiteY53" fmla="*/ 2438400 h 6858000"/>
              <a:gd name="connsiteX54" fmla="*/ 2149707 w 2275119"/>
              <a:gd name="connsiteY54" fmla="*/ 2474913 h 6858000"/>
              <a:gd name="connsiteX55" fmla="*/ 2133832 w 2275119"/>
              <a:gd name="connsiteY55" fmla="*/ 2516188 h 6858000"/>
              <a:gd name="connsiteX56" fmla="*/ 2119544 w 2275119"/>
              <a:gd name="connsiteY56" fmla="*/ 2562225 h 6858000"/>
              <a:gd name="connsiteX57" fmla="*/ 2108432 w 2275119"/>
              <a:gd name="connsiteY57" fmla="*/ 2614613 h 6858000"/>
              <a:gd name="connsiteX58" fmla="*/ 2100494 w 2275119"/>
              <a:gd name="connsiteY58" fmla="*/ 2674938 h 6858000"/>
              <a:gd name="connsiteX59" fmla="*/ 2098907 w 2275119"/>
              <a:gd name="connsiteY59" fmla="*/ 2743200 h 6858000"/>
              <a:gd name="connsiteX60" fmla="*/ 2100494 w 2275119"/>
              <a:gd name="connsiteY60" fmla="*/ 2811463 h 6858000"/>
              <a:gd name="connsiteX61" fmla="*/ 2108432 w 2275119"/>
              <a:gd name="connsiteY61" fmla="*/ 2871788 h 6858000"/>
              <a:gd name="connsiteX62" fmla="*/ 2119544 w 2275119"/>
              <a:gd name="connsiteY62" fmla="*/ 2924175 h 6858000"/>
              <a:gd name="connsiteX63" fmla="*/ 2133832 w 2275119"/>
              <a:gd name="connsiteY63" fmla="*/ 2970213 h 6858000"/>
              <a:gd name="connsiteX64" fmla="*/ 2149707 w 2275119"/>
              <a:gd name="connsiteY64" fmla="*/ 3011488 h 6858000"/>
              <a:gd name="connsiteX65" fmla="*/ 2168757 w 2275119"/>
              <a:gd name="connsiteY65" fmla="*/ 3048000 h 6858000"/>
              <a:gd name="connsiteX66" fmla="*/ 2187807 w 2275119"/>
              <a:gd name="connsiteY66" fmla="*/ 3086100 h 6858000"/>
              <a:gd name="connsiteX67" fmla="*/ 2206857 w 2275119"/>
              <a:gd name="connsiteY67" fmla="*/ 3124200 h 6858000"/>
              <a:gd name="connsiteX68" fmla="*/ 2222732 w 2275119"/>
              <a:gd name="connsiteY68" fmla="*/ 3160713 h 6858000"/>
              <a:gd name="connsiteX69" fmla="*/ 2238607 w 2275119"/>
              <a:gd name="connsiteY69" fmla="*/ 3201988 h 6858000"/>
              <a:gd name="connsiteX70" fmla="*/ 2254482 w 2275119"/>
              <a:gd name="connsiteY70" fmla="*/ 3248025 h 6858000"/>
              <a:gd name="connsiteX71" fmla="*/ 2265594 w 2275119"/>
              <a:gd name="connsiteY71" fmla="*/ 3300413 h 6858000"/>
              <a:gd name="connsiteX72" fmla="*/ 2271944 w 2275119"/>
              <a:gd name="connsiteY72" fmla="*/ 3360738 h 6858000"/>
              <a:gd name="connsiteX73" fmla="*/ 2275119 w 2275119"/>
              <a:gd name="connsiteY73" fmla="*/ 3427413 h 6858000"/>
              <a:gd name="connsiteX74" fmla="*/ 2271944 w 2275119"/>
              <a:gd name="connsiteY74" fmla="*/ 3497263 h 6858000"/>
              <a:gd name="connsiteX75" fmla="*/ 2265594 w 2275119"/>
              <a:gd name="connsiteY75" fmla="*/ 3557588 h 6858000"/>
              <a:gd name="connsiteX76" fmla="*/ 2254482 w 2275119"/>
              <a:gd name="connsiteY76" fmla="*/ 3609975 h 6858000"/>
              <a:gd name="connsiteX77" fmla="*/ 2238607 w 2275119"/>
              <a:gd name="connsiteY77" fmla="*/ 3656013 h 6858000"/>
              <a:gd name="connsiteX78" fmla="*/ 2222732 w 2275119"/>
              <a:gd name="connsiteY78" fmla="*/ 3697288 h 6858000"/>
              <a:gd name="connsiteX79" fmla="*/ 2206857 w 2275119"/>
              <a:gd name="connsiteY79" fmla="*/ 3733800 h 6858000"/>
              <a:gd name="connsiteX80" fmla="*/ 2187807 w 2275119"/>
              <a:gd name="connsiteY80" fmla="*/ 3771900 h 6858000"/>
              <a:gd name="connsiteX81" fmla="*/ 2168757 w 2275119"/>
              <a:gd name="connsiteY81" fmla="*/ 3810000 h 6858000"/>
              <a:gd name="connsiteX82" fmla="*/ 2149707 w 2275119"/>
              <a:gd name="connsiteY82" fmla="*/ 3846513 h 6858000"/>
              <a:gd name="connsiteX83" fmla="*/ 2133832 w 2275119"/>
              <a:gd name="connsiteY83" fmla="*/ 3887788 h 6858000"/>
              <a:gd name="connsiteX84" fmla="*/ 2119544 w 2275119"/>
              <a:gd name="connsiteY84" fmla="*/ 3933825 h 6858000"/>
              <a:gd name="connsiteX85" fmla="*/ 2108432 w 2275119"/>
              <a:gd name="connsiteY85" fmla="*/ 3986213 h 6858000"/>
              <a:gd name="connsiteX86" fmla="*/ 2100494 w 2275119"/>
              <a:gd name="connsiteY86" fmla="*/ 4046538 h 6858000"/>
              <a:gd name="connsiteX87" fmla="*/ 2098907 w 2275119"/>
              <a:gd name="connsiteY87" fmla="*/ 4114800 h 6858000"/>
              <a:gd name="connsiteX88" fmla="*/ 2100494 w 2275119"/>
              <a:gd name="connsiteY88" fmla="*/ 4183063 h 6858000"/>
              <a:gd name="connsiteX89" fmla="*/ 2108432 w 2275119"/>
              <a:gd name="connsiteY89" fmla="*/ 4243388 h 6858000"/>
              <a:gd name="connsiteX90" fmla="*/ 2119544 w 2275119"/>
              <a:gd name="connsiteY90" fmla="*/ 4295775 h 6858000"/>
              <a:gd name="connsiteX91" fmla="*/ 2133832 w 2275119"/>
              <a:gd name="connsiteY91" fmla="*/ 4341813 h 6858000"/>
              <a:gd name="connsiteX92" fmla="*/ 2149707 w 2275119"/>
              <a:gd name="connsiteY92" fmla="*/ 4383088 h 6858000"/>
              <a:gd name="connsiteX93" fmla="*/ 2168757 w 2275119"/>
              <a:gd name="connsiteY93" fmla="*/ 4419600 h 6858000"/>
              <a:gd name="connsiteX94" fmla="*/ 2206857 w 2275119"/>
              <a:gd name="connsiteY94" fmla="*/ 4495800 h 6858000"/>
              <a:gd name="connsiteX95" fmla="*/ 2222732 w 2275119"/>
              <a:gd name="connsiteY95" fmla="*/ 4532313 h 6858000"/>
              <a:gd name="connsiteX96" fmla="*/ 2238607 w 2275119"/>
              <a:gd name="connsiteY96" fmla="*/ 4573588 h 6858000"/>
              <a:gd name="connsiteX97" fmla="*/ 2254482 w 2275119"/>
              <a:gd name="connsiteY97" fmla="*/ 4619625 h 6858000"/>
              <a:gd name="connsiteX98" fmla="*/ 2265594 w 2275119"/>
              <a:gd name="connsiteY98" fmla="*/ 4672013 h 6858000"/>
              <a:gd name="connsiteX99" fmla="*/ 2271944 w 2275119"/>
              <a:gd name="connsiteY99" fmla="*/ 4732338 h 6858000"/>
              <a:gd name="connsiteX100" fmla="*/ 2275119 w 2275119"/>
              <a:gd name="connsiteY100" fmla="*/ 4800600 h 6858000"/>
              <a:gd name="connsiteX101" fmla="*/ 2271944 w 2275119"/>
              <a:gd name="connsiteY101" fmla="*/ 4868863 h 6858000"/>
              <a:gd name="connsiteX102" fmla="*/ 2265594 w 2275119"/>
              <a:gd name="connsiteY102" fmla="*/ 4929188 h 6858000"/>
              <a:gd name="connsiteX103" fmla="*/ 2254482 w 2275119"/>
              <a:gd name="connsiteY103" fmla="*/ 4981575 h 6858000"/>
              <a:gd name="connsiteX104" fmla="*/ 2238607 w 2275119"/>
              <a:gd name="connsiteY104" fmla="*/ 5027613 h 6858000"/>
              <a:gd name="connsiteX105" fmla="*/ 2222732 w 2275119"/>
              <a:gd name="connsiteY105" fmla="*/ 5068888 h 6858000"/>
              <a:gd name="connsiteX106" fmla="*/ 2206857 w 2275119"/>
              <a:gd name="connsiteY106" fmla="*/ 5105400 h 6858000"/>
              <a:gd name="connsiteX107" fmla="*/ 2187807 w 2275119"/>
              <a:gd name="connsiteY107" fmla="*/ 5143500 h 6858000"/>
              <a:gd name="connsiteX108" fmla="*/ 2168757 w 2275119"/>
              <a:gd name="connsiteY108" fmla="*/ 5181600 h 6858000"/>
              <a:gd name="connsiteX109" fmla="*/ 2149707 w 2275119"/>
              <a:gd name="connsiteY109" fmla="*/ 5218113 h 6858000"/>
              <a:gd name="connsiteX110" fmla="*/ 2133832 w 2275119"/>
              <a:gd name="connsiteY110" fmla="*/ 5259388 h 6858000"/>
              <a:gd name="connsiteX111" fmla="*/ 2119544 w 2275119"/>
              <a:gd name="connsiteY111" fmla="*/ 5305425 h 6858000"/>
              <a:gd name="connsiteX112" fmla="*/ 2108432 w 2275119"/>
              <a:gd name="connsiteY112" fmla="*/ 5357813 h 6858000"/>
              <a:gd name="connsiteX113" fmla="*/ 2100494 w 2275119"/>
              <a:gd name="connsiteY113" fmla="*/ 5418138 h 6858000"/>
              <a:gd name="connsiteX114" fmla="*/ 2098907 w 2275119"/>
              <a:gd name="connsiteY114" fmla="*/ 5486400 h 6858000"/>
              <a:gd name="connsiteX115" fmla="*/ 2100494 w 2275119"/>
              <a:gd name="connsiteY115" fmla="*/ 5554663 h 6858000"/>
              <a:gd name="connsiteX116" fmla="*/ 2108432 w 2275119"/>
              <a:gd name="connsiteY116" fmla="*/ 5614988 h 6858000"/>
              <a:gd name="connsiteX117" fmla="*/ 2119544 w 2275119"/>
              <a:gd name="connsiteY117" fmla="*/ 5667375 h 6858000"/>
              <a:gd name="connsiteX118" fmla="*/ 2133832 w 2275119"/>
              <a:gd name="connsiteY118" fmla="*/ 5713413 h 6858000"/>
              <a:gd name="connsiteX119" fmla="*/ 2149707 w 2275119"/>
              <a:gd name="connsiteY119" fmla="*/ 5754688 h 6858000"/>
              <a:gd name="connsiteX120" fmla="*/ 2168757 w 2275119"/>
              <a:gd name="connsiteY120" fmla="*/ 5791200 h 6858000"/>
              <a:gd name="connsiteX121" fmla="*/ 2187807 w 2275119"/>
              <a:gd name="connsiteY121" fmla="*/ 5829300 h 6858000"/>
              <a:gd name="connsiteX122" fmla="*/ 2206857 w 2275119"/>
              <a:gd name="connsiteY122" fmla="*/ 5867400 h 6858000"/>
              <a:gd name="connsiteX123" fmla="*/ 2222732 w 2275119"/>
              <a:gd name="connsiteY123" fmla="*/ 5903913 h 6858000"/>
              <a:gd name="connsiteX124" fmla="*/ 2238607 w 2275119"/>
              <a:gd name="connsiteY124" fmla="*/ 5945188 h 6858000"/>
              <a:gd name="connsiteX125" fmla="*/ 2254482 w 2275119"/>
              <a:gd name="connsiteY125" fmla="*/ 5991225 h 6858000"/>
              <a:gd name="connsiteX126" fmla="*/ 2265594 w 2275119"/>
              <a:gd name="connsiteY126" fmla="*/ 6043613 h 6858000"/>
              <a:gd name="connsiteX127" fmla="*/ 2271944 w 2275119"/>
              <a:gd name="connsiteY127" fmla="*/ 6103938 h 6858000"/>
              <a:gd name="connsiteX128" fmla="*/ 2275119 w 2275119"/>
              <a:gd name="connsiteY128" fmla="*/ 6172200 h 6858000"/>
              <a:gd name="connsiteX129" fmla="*/ 2271944 w 2275119"/>
              <a:gd name="connsiteY129" fmla="*/ 6240463 h 6858000"/>
              <a:gd name="connsiteX130" fmla="*/ 2265594 w 2275119"/>
              <a:gd name="connsiteY130" fmla="*/ 6300788 h 6858000"/>
              <a:gd name="connsiteX131" fmla="*/ 2254482 w 2275119"/>
              <a:gd name="connsiteY131" fmla="*/ 6353175 h 6858000"/>
              <a:gd name="connsiteX132" fmla="*/ 2238607 w 2275119"/>
              <a:gd name="connsiteY132" fmla="*/ 6399213 h 6858000"/>
              <a:gd name="connsiteX133" fmla="*/ 2222732 w 2275119"/>
              <a:gd name="connsiteY133" fmla="*/ 6440488 h 6858000"/>
              <a:gd name="connsiteX134" fmla="*/ 2206857 w 2275119"/>
              <a:gd name="connsiteY134" fmla="*/ 6477000 h 6858000"/>
              <a:gd name="connsiteX135" fmla="*/ 2187807 w 2275119"/>
              <a:gd name="connsiteY135" fmla="*/ 6515100 h 6858000"/>
              <a:gd name="connsiteX136" fmla="*/ 2168757 w 2275119"/>
              <a:gd name="connsiteY136" fmla="*/ 6553200 h 6858000"/>
              <a:gd name="connsiteX137" fmla="*/ 2149707 w 2275119"/>
              <a:gd name="connsiteY137" fmla="*/ 6589713 h 6858000"/>
              <a:gd name="connsiteX138" fmla="*/ 2133832 w 2275119"/>
              <a:gd name="connsiteY138" fmla="*/ 6630988 h 6858000"/>
              <a:gd name="connsiteX139" fmla="*/ 2119544 w 2275119"/>
              <a:gd name="connsiteY139" fmla="*/ 6677025 h 6858000"/>
              <a:gd name="connsiteX140" fmla="*/ 2108432 w 2275119"/>
              <a:gd name="connsiteY140" fmla="*/ 6729413 h 6858000"/>
              <a:gd name="connsiteX141" fmla="*/ 2100494 w 2275119"/>
              <a:gd name="connsiteY141" fmla="*/ 6789738 h 6858000"/>
              <a:gd name="connsiteX142" fmla="*/ 2098907 w 2275119"/>
              <a:gd name="connsiteY142" fmla="*/ 6858000 h 6858000"/>
              <a:gd name="connsiteX143" fmla="*/ 1556068 w 2275119"/>
              <a:gd name="connsiteY143" fmla="*/ 6858000 h 6858000"/>
              <a:gd name="connsiteX144" fmla="*/ 1389294 w 2275119"/>
              <a:gd name="connsiteY144" fmla="*/ 6858000 h 6858000"/>
              <a:gd name="connsiteX145" fmla="*/ 0 w 2275119"/>
              <a:gd name="connsiteY14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Lst>
            <a:rect l="l" t="t" r="r" b="b"/>
            <a:pathLst>
              <a:path w="2275119" h="6858000">
                <a:moveTo>
                  <a:pt x="0" y="0"/>
                </a:moveTo>
                <a:lnTo>
                  <a:pt x="1389294" y="0"/>
                </a:lnTo>
                <a:lnTo>
                  <a:pt x="1556068" y="0"/>
                </a:lnTo>
                <a:lnTo>
                  <a:pt x="2098907" y="0"/>
                </a:lnTo>
                <a:lnTo>
                  <a:pt x="2100494" y="68263"/>
                </a:lnTo>
                <a:lnTo>
                  <a:pt x="2108432" y="128588"/>
                </a:lnTo>
                <a:lnTo>
                  <a:pt x="2119544" y="180975"/>
                </a:lnTo>
                <a:lnTo>
                  <a:pt x="2133832" y="227013"/>
                </a:lnTo>
                <a:lnTo>
                  <a:pt x="2149707" y="268288"/>
                </a:lnTo>
                <a:lnTo>
                  <a:pt x="2168757" y="304800"/>
                </a:lnTo>
                <a:lnTo>
                  <a:pt x="2187807" y="342900"/>
                </a:lnTo>
                <a:lnTo>
                  <a:pt x="2206857" y="381000"/>
                </a:lnTo>
                <a:lnTo>
                  <a:pt x="2222732" y="417513"/>
                </a:lnTo>
                <a:lnTo>
                  <a:pt x="2238607" y="458788"/>
                </a:lnTo>
                <a:lnTo>
                  <a:pt x="2254482" y="504825"/>
                </a:lnTo>
                <a:lnTo>
                  <a:pt x="2265594" y="557213"/>
                </a:lnTo>
                <a:lnTo>
                  <a:pt x="2271944" y="617538"/>
                </a:lnTo>
                <a:lnTo>
                  <a:pt x="2275119" y="685800"/>
                </a:lnTo>
                <a:lnTo>
                  <a:pt x="2271944" y="754063"/>
                </a:lnTo>
                <a:lnTo>
                  <a:pt x="2265594" y="814388"/>
                </a:lnTo>
                <a:lnTo>
                  <a:pt x="2254482" y="866775"/>
                </a:lnTo>
                <a:lnTo>
                  <a:pt x="2238607" y="912813"/>
                </a:lnTo>
                <a:lnTo>
                  <a:pt x="2222732" y="954088"/>
                </a:lnTo>
                <a:lnTo>
                  <a:pt x="2206857" y="990600"/>
                </a:lnTo>
                <a:lnTo>
                  <a:pt x="2187807" y="1028700"/>
                </a:lnTo>
                <a:lnTo>
                  <a:pt x="2168757" y="1066800"/>
                </a:lnTo>
                <a:lnTo>
                  <a:pt x="2149707" y="1103313"/>
                </a:lnTo>
                <a:lnTo>
                  <a:pt x="2133832" y="1144588"/>
                </a:lnTo>
                <a:lnTo>
                  <a:pt x="2119544" y="1190625"/>
                </a:lnTo>
                <a:lnTo>
                  <a:pt x="2108432" y="1243013"/>
                </a:lnTo>
                <a:lnTo>
                  <a:pt x="2100494" y="1303338"/>
                </a:lnTo>
                <a:lnTo>
                  <a:pt x="2098907" y="1371600"/>
                </a:lnTo>
                <a:lnTo>
                  <a:pt x="2100494" y="1439863"/>
                </a:lnTo>
                <a:lnTo>
                  <a:pt x="2108432" y="1500188"/>
                </a:lnTo>
                <a:lnTo>
                  <a:pt x="2119544" y="1552575"/>
                </a:lnTo>
                <a:lnTo>
                  <a:pt x="2133832" y="1598613"/>
                </a:lnTo>
                <a:lnTo>
                  <a:pt x="2149707" y="1639888"/>
                </a:lnTo>
                <a:lnTo>
                  <a:pt x="2168757" y="1676400"/>
                </a:lnTo>
                <a:lnTo>
                  <a:pt x="2187807" y="1714500"/>
                </a:lnTo>
                <a:lnTo>
                  <a:pt x="2206857" y="1752600"/>
                </a:lnTo>
                <a:lnTo>
                  <a:pt x="2222732" y="1789113"/>
                </a:lnTo>
                <a:lnTo>
                  <a:pt x="2238607" y="1830388"/>
                </a:lnTo>
                <a:lnTo>
                  <a:pt x="2254482" y="1876425"/>
                </a:lnTo>
                <a:lnTo>
                  <a:pt x="2265594" y="1928813"/>
                </a:lnTo>
                <a:lnTo>
                  <a:pt x="2271944" y="1989138"/>
                </a:lnTo>
                <a:lnTo>
                  <a:pt x="2275119" y="2057400"/>
                </a:lnTo>
                <a:lnTo>
                  <a:pt x="2271944" y="2125663"/>
                </a:lnTo>
                <a:lnTo>
                  <a:pt x="2265594" y="2185988"/>
                </a:lnTo>
                <a:lnTo>
                  <a:pt x="2254482" y="2238375"/>
                </a:lnTo>
                <a:lnTo>
                  <a:pt x="2238607" y="2284413"/>
                </a:lnTo>
                <a:lnTo>
                  <a:pt x="2222732" y="2325688"/>
                </a:lnTo>
                <a:lnTo>
                  <a:pt x="2206857" y="2362200"/>
                </a:lnTo>
                <a:lnTo>
                  <a:pt x="2187807" y="2400300"/>
                </a:lnTo>
                <a:lnTo>
                  <a:pt x="2168757" y="2438400"/>
                </a:lnTo>
                <a:lnTo>
                  <a:pt x="2149707" y="2474913"/>
                </a:lnTo>
                <a:lnTo>
                  <a:pt x="2133832" y="2516188"/>
                </a:lnTo>
                <a:lnTo>
                  <a:pt x="2119544" y="2562225"/>
                </a:lnTo>
                <a:lnTo>
                  <a:pt x="2108432" y="2614613"/>
                </a:lnTo>
                <a:lnTo>
                  <a:pt x="2100494" y="2674938"/>
                </a:lnTo>
                <a:lnTo>
                  <a:pt x="2098907" y="2743200"/>
                </a:lnTo>
                <a:lnTo>
                  <a:pt x="2100494" y="2811463"/>
                </a:lnTo>
                <a:lnTo>
                  <a:pt x="2108432" y="2871788"/>
                </a:lnTo>
                <a:lnTo>
                  <a:pt x="2119544" y="2924175"/>
                </a:lnTo>
                <a:lnTo>
                  <a:pt x="2133832" y="2970213"/>
                </a:lnTo>
                <a:lnTo>
                  <a:pt x="2149707" y="3011488"/>
                </a:lnTo>
                <a:lnTo>
                  <a:pt x="2168757" y="3048000"/>
                </a:lnTo>
                <a:lnTo>
                  <a:pt x="2187807" y="3086100"/>
                </a:lnTo>
                <a:lnTo>
                  <a:pt x="2206857" y="3124200"/>
                </a:lnTo>
                <a:lnTo>
                  <a:pt x="2222732" y="3160713"/>
                </a:lnTo>
                <a:lnTo>
                  <a:pt x="2238607" y="3201988"/>
                </a:lnTo>
                <a:lnTo>
                  <a:pt x="2254482" y="3248025"/>
                </a:lnTo>
                <a:lnTo>
                  <a:pt x="2265594" y="3300413"/>
                </a:lnTo>
                <a:lnTo>
                  <a:pt x="2271944" y="3360738"/>
                </a:lnTo>
                <a:lnTo>
                  <a:pt x="2275119" y="3427413"/>
                </a:lnTo>
                <a:lnTo>
                  <a:pt x="2271944" y="3497263"/>
                </a:lnTo>
                <a:lnTo>
                  <a:pt x="2265594" y="3557588"/>
                </a:lnTo>
                <a:lnTo>
                  <a:pt x="2254482" y="3609975"/>
                </a:lnTo>
                <a:lnTo>
                  <a:pt x="2238607" y="3656013"/>
                </a:lnTo>
                <a:lnTo>
                  <a:pt x="2222732" y="3697288"/>
                </a:lnTo>
                <a:lnTo>
                  <a:pt x="2206857" y="3733800"/>
                </a:lnTo>
                <a:lnTo>
                  <a:pt x="2187807" y="3771900"/>
                </a:lnTo>
                <a:lnTo>
                  <a:pt x="2168757" y="3810000"/>
                </a:lnTo>
                <a:lnTo>
                  <a:pt x="2149707" y="3846513"/>
                </a:lnTo>
                <a:lnTo>
                  <a:pt x="2133832" y="3887788"/>
                </a:lnTo>
                <a:lnTo>
                  <a:pt x="2119544" y="3933825"/>
                </a:lnTo>
                <a:lnTo>
                  <a:pt x="2108432" y="3986213"/>
                </a:lnTo>
                <a:lnTo>
                  <a:pt x="2100494" y="4046538"/>
                </a:lnTo>
                <a:lnTo>
                  <a:pt x="2098907" y="4114800"/>
                </a:lnTo>
                <a:lnTo>
                  <a:pt x="2100494" y="4183063"/>
                </a:lnTo>
                <a:lnTo>
                  <a:pt x="2108432" y="4243388"/>
                </a:lnTo>
                <a:lnTo>
                  <a:pt x="2119544" y="4295775"/>
                </a:lnTo>
                <a:lnTo>
                  <a:pt x="2133832" y="4341813"/>
                </a:lnTo>
                <a:lnTo>
                  <a:pt x="2149707" y="4383088"/>
                </a:lnTo>
                <a:lnTo>
                  <a:pt x="2168757" y="4419600"/>
                </a:lnTo>
                <a:lnTo>
                  <a:pt x="2206857" y="4495800"/>
                </a:lnTo>
                <a:lnTo>
                  <a:pt x="2222732" y="4532313"/>
                </a:lnTo>
                <a:lnTo>
                  <a:pt x="2238607" y="4573588"/>
                </a:lnTo>
                <a:lnTo>
                  <a:pt x="2254482" y="4619625"/>
                </a:lnTo>
                <a:lnTo>
                  <a:pt x="2265594" y="4672013"/>
                </a:lnTo>
                <a:lnTo>
                  <a:pt x="2271944" y="4732338"/>
                </a:lnTo>
                <a:lnTo>
                  <a:pt x="2275119" y="4800600"/>
                </a:lnTo>
                <a:lnTo>
                  <a:pt x="2271944" y="4868863"/>
                </a:lnTo>
                <a:lnTo>
                  <a:pt x="2265594" y="4929188"/>
                </a:lnTo>
                <a:lnTo>
                  <a:pt x="2254482" y="4981575"/>
                </a:lnTo>
                <a:lnTo>
                  <a:pt x="2238607" y="5027613"/>
                </a:lnTo>
                <a:lnTo>
                  <a:pt x="2222732" y="5068888"/>
                </a:lnTo>
                <a:lnTo>
                  <a:pt x="2206857" y="5105400"/>
                </a:lnTo>
                <a:lnTo>
                  <a:pt x="2187807" y="5143500"/>
                </a:lnTo>
                <a:lnTo>
                  <a:pt x="2168757" y="5181600"/>
                </a:lnTo>
                <a:lnTo>
                  <a:pt x="2149707" y="5218113"/>
                </a:lnTo>
                <a:lnTo>
                  <a:pt x="2133832" y="5259388"/>
                </a:lnTo>
                <a:lnTo>
                  <a:pt x="2119544" y="5305425"/>
                </a:lnTo>
                <a:lnTo>
                  <a:pt x="2108432" y="5357813"/>
                </a:lnTo>
                <a:lnTo>
                  <a:pt x="2100494" y="5418138"/>
                </a:lnTo>
                <a:lnTo>
                  <a:pt x="2098907" y="5486400"/>
                </a:lnTo>
                <a:lnTo>
                  <a:pt x="2100494" y="5554663"/>
                </a:lnTo>
                <a:lnTo>
                  <a:pt x="2108432" y="5614988"/>
                </a:lnTo>
                <a:lnTo>
                  <a:pt x="2119544" y="5667375"/>
                </a:lnTo>
                <a:lnTo>
                  <a:pt x="2133832" y="5713413"/>
                </a:lnTo>
                <a:lnTo>
                  <a:pt x="2149707" y="5754688"/>
                </a:lnTo>
                <a:lnTo>
                  <a:pt x="2168757" y="5791200"/>
                </a:lnTo>
                <a:lnTo>
                  <a:pt x="2187807" y="5829300"/>
                </a:lnTo>
                <a:lnTo>
                  <a:pt x="2206857" y="5867400"/>
                </a:lnTo>
                <a:lnTo>
                  <a:pt x="2222732" y="5903913"/>
                </a:lnTo>
                <a:lnTo>
                  <a:pt x="2238607" y="5945188"/>
                </a:lnTo>
                <a:lnTo>
                  <a:pt x="2254482" y="5991225"/>
                </a:lnTo>
                <a:lnTo>
                  <a:pt x="2265594" y="6043613"/>
                </a:lnTo>
                <a:lnTo>
                  <a:pt x="2271944" y="6103938"/>
                </a:lnTo>
                <a:lnTo>
                  <a:pt x="2275119" y="6172200"/>
                </a:lnTo>
                <a:lnTo>
                  <a:pt x="2271944" y="6240463"/>
                </a:lnTo>
                <a:lnTo>
                  <a:pt x="2265594" y="6300788"/>
                </a:lnTo>
                <a:lnTo>
                  <a:pt x="2254482" y="6353175"/>
                </a:lnTo>
                <a:lnTo>
                  <a:pt x="2238607" y="6399213"/>
                </a:lnTo>
                <a:lnTo>
                  <a:pt x="2222732" y="6440488"/>
                </a:lnTo>
                <a:lnTo>
                  <a:pt x="2206857" y="6477000"/>
                </a:lnTo>
                <a:lnTo>
                  <a:pt x="2187807" y="6515100"/>
                </a:lnTo>
                <a:lnTo>
                  <a:pt x="2168757" y="6553200"/>
                </a:lnTo>
                <a:lnTo>
                  <a:pt x="2149707" y="6589713"/>
                </a:lnTo>
                <a:lnTo>
                  <a:pt x="2133832" y="6630988"/>
                </a:lnTo>
                <a:lnTo>
                  <a:pt x="2119544" y="6677025"/>
                </a:lnTo>
                <a:lnTo>
                  <a:pt x="2108432" y="6729413"/>
                </a:lnTo>
                <a:lnTo>
                  <a:pt x="2100494" y="6789738"/>
                </a:lnTo>
                <a:lnTo>
                  <a:pt x="2098907" y="6858000"/>
                </a:lnTo>
                <a:lnTo>
                  <a:pt x="1556068" y="6858000"/>
                </a:lnTo>
                <a:lnTo>
                  <a:pt x="1389294" y="6858000"/>
                </a:lnTo>
                <a:lnTo>
                  <a:pt x="0" y="6858000"/>
                </a:lnTo>
                <a:close/>
              </a:path>
            </a:pathLst>
          </a:custGeom>
          <a:solidFill>
            <a:schemeClr val="accent1"/>
          </a:solidFill>
          <a:ln w="0">
            <a:noFill/>
            <a:prstDash val="solid"/>
            <a:round/>
            <a:headEnd/>
            <a:tailEnd/>
          </a:ln>
        </p:spPr>
        <p:txBody>
          <a:bodyPr/>
          <a:lstStyle/>
          <a:p>
            <a:endParaRPr lang="hu-HU"/>
          </a:p>
        </p:txBody>
      </p:sp>
      <p:sp>
        <p:nvSpPr>
          <p:cNvPr id="23564" name="Rectangle 23563">
            <a:extLst>
              <a:ext uri="{FF2B5EF4-FFF2-40B4-BE49-F238E27FC236}">
                <a16:creationId xmlns:a16="http://schemas.microsoft.com/office/drawing/2014/main" id="{A3AE1F77-1EC8-47BA-A381-B6618A2FCD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12598"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hu-HU"/>
          </a:p>
        </p:txBody>
      </p:sp>
      <p:sp>
        <p:nvSpPr>
          <p:cNvPr id="23555" name="Rectangle 3">
            <a:extLst>
              <a:ext uri="{FF2B5EF4-FFF2-40B4-BE49-F238E27FC236}">
                <a16:creationId xmlns:a16="http://schemas.microsoft.com/office/drawing/2014/main" id="{FB1EDECA-F954-2D44-66FD-026FFC56A3A2}"/>
              </a:ext>
            </a:extLst>
          </p:cNvPr>
          <p:cNvSpPr>
            <a:spLocks noGrp="1" noChangeArrowheads="1"/>
          </p:cNvSpPr>
          <p:nvPr>
            <p:ph idx="1"/>
          </p:nvPr>
        </p:nvSpPr>
        <p:spPr>
          <a:xfrm>
            <a:off x="2171700" y="2178528"/>
            <a:ext cx="6400800" cy="3701065"/>
          </a:xfrm>
        </p:spPr>
        <p:txBody>
          <a:bodyPr>
            <a:normAutofit/>
          </a:bodyPr>
          <a:lstStyle/>
          <a:p>
            <a:pPr eaLnBrk="1" hangingPunct="1">
              <a:lnSpc>
                <a:spcPct val="100000"/>
              </a:lnSpc>
            </a:pPr>
            <a:r>
              <a:rPr lang="hu-HU" altLang="hu-HU" sz="1700"/>
              <a:t>Feladata az internethez kapcsolódó szabványok dokumentálása </a:t>
            </a:r>
            <a:r>
              <a:rPr lang="hu-HU" altLang="hu-HU" sz="1700">
                <a:hlinkClick r:id="rId3"/>
              </a:rPr>
              <a:t>www.internic.net</a:t>
            </a:r>
            <a:endParaRPr lang="hu-HU" altLang="hu-HU" sz="1700"/>
          </a:p>
          <a:p>
            <a:pPr eaLnBrk="1" hangingPunct="1">
              <a:lnSpc>
                <a:spcPct val="100000"/>
              </a:lnSpc>
            </a:pPr>
            <a:r>
              <a:rPr lang="hu-HU" altLang="hu-HU" sz="1700"/>
              <a:t>Bárki előterjeszthet új javaslatot (RFC), mivel a szabvány nem tulajdona senkinek</a:t>
            </a:r>
          </a:p>
          <a:p>
            <a:pPr eaLnBrk="1" hangingPunct="1">
              <a:lnSpc>
                <a:spcPct val="100000"/>
              </a:lnSpc>
            </a:pPr>
            <a:r>
              <a:rPr lang="hu-HU" altLang="hu-HU" sz="1700"/>
              <a:t>Lehet javaslat, új ötlet ami megváltoztatja a TCP/IP működését, vagy teljesen új elemet is tartalmazhat</a:t>
            </a:r>
          </a:p>
          <a:p>
            <a:pPr eaLnBrk="1" hangingPunct="1">
              <a:lnSpc>
                <a:spcPct val="100000"/>
              </a:lnSpc>
            </a:pPr>
            <a:r>
              <a:rPr lang="hu-HU" altLang="hu-HU" sz="1700"/>
              <a:t>A javaslatokat a IETF (Internet Engineering Task Force) vizsgálja meg</a:t>
            </a:r>
          </a:p>
          <a:p>
            <a:pPr eaLnBrk="1" hangingPunct="1">
              <a:lnSpc>
                <a:spcPct val="100000"/>
              </a:lnSpc>
            </a:pPr>
            <a:r>
              <a:rPr lang="hu-HU" altLang="hu-HU" sz="1700"/>
              <a:t>Viták vizsgálódások után kerülhet csak új elem a szabványba</a:t>
            </a:r>
          </a:p>
          <a:p>
            <a:pPr eaLnBrk="1" hangingPunct="1">
              <a:lnSpc>
                <a:spcPct val="100000"/>
              </a:lnSpc>
            </a:pPr>
            <a:r>
              <a:rPr lang="hu-HU" altLang="hu-HU" sz="1700"/>
              <a:t>RFC-re számmal hivatkozunk, minden számot csak egyszer használnak fel</a:t>
            </a:r>
          </a:p>
          <a:p>
            <a:pPr eaLnBrk="1" hangingPunct="1">
              <a:lnSpc>
                <a:spcPct val="100000"/>
              </a:lnSpc>
              <a:buFontTx/>
              <a:buNone/>
            </a:pPr>
            <a:endParaRPr lang="en-US" altLang="hu-HU" sz="17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996B8DD1-7B11-4CB8-C74C-11058A995F85}"/>
              </a:ext>
            </a:extLst>
          </p:cNvPr>
          <p:cNvSpPr>
            <a:spLocks noGrp="1" noChangeArrowheads="1"/>
          </p:cNvSpPr>
          <p:nvPr>
            <p:ph type="title"/>
          </p:nvPr>
        </p:nvSpPr>
        <p:spPr/>
        <p:txBody>
          <a:bodyPr/>
          <a:lstStyle/>
          <a:p>
            <a:pPr eaLnBrk="1" hangingPunct="1"/>
            <a:r>
              <a:rPr lang="hu-HU" altLang="hu-HU"/>
              <a:t>TCP/IP szerkezeti felépítése</a:t>
            </a:r>
            <a:endParaRPr lang="en-US" altLang="hu-HU"/>
          </a:p>
        </p:txBody>
      </p:sp>
      <p:grpSp>
        <p:nvGrpSpPr>
          <p:cNvPr id="25603" name="Group 3">
            <a:extLst>
              <a:ext uri="{FF2B5EF4-FFF2-40B4-BE49-F238E27FC236}">
                <a16:creationId xmlns:a16="http://schemas.microsoft.com/office/drawing/2014/main" id="{6F6BB7C5-C149-99BA-F7A3-2FEB63073243}"/>
              </a:ext>
            </a:extLst>
          </p:cNvPr>
          <p:cNvGrpSpPr>
            <a:grpSpLocks noChangeAspect="1"/>
          </p:cNvGrpSpPr>
          <p:nvPr/>
        </p:nvGrpSpPr>
        <p:grpSpPr bwMode="auto">
          <a:xfrm>
            <a:off x="938759" y="2276873"/>
            <a:ext cx="7809706" cy="4320480"/>
            <a:chOff x="113" y="981"/>
            <a:chExt cx="5806" cy="3326"/>
          </a:xfrm>
        </p:grpSpPr>
        <p:sp>
          <p:nvSpPr>
            <p:cNvPr id="25604" name="AutoShape 4">
              <a:extLst>
                <a:ext uri="{FF2B5EF4-FFF2-40B4-BE49-F238E27FC236}">
                  <a16:creationId xmlns:a16="http://schemas.microsoft.com/office/drawing/2014/main" id="{DFC3569B-8FB8-4910-DBCB-6526F4457410}"/>
                </a:ext>
              </a:extLst>
            </p:cNvPr>
            <p:cNvSpPr>
              <a:spLocks noChangeAspect="1" noChangeArrowheads="1" noTextEdit="1"/>
            </p:cNvSpPr>
            <p:nvPr/>
          </p:nvSpPr>
          <p:spPr bwMode="auto">
            <a:xfrm>
              <a:off x="113" y="981"/>
              <a:ext cx="5806" cy="3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hu-HU"/>
            </a:p>
          </p:txBody>
        </p:sp>
        <p:grpSp>
          <p:nvGrpSpPr>
            <p:cNvPr id="25605" name="Group 5">
              <a:extLst>
                <a:ext uri="{FF2B5EF4-FFF2-40B4-BE49-F238E27FC236}">
                  <a16:creationId xmlns:a16="http://schemas.microsoft.com/office/drawing/2014/main" id="{91EA7F21-0D3C-7D9C-A0F2-72E2D54E9BB2}"/>
                </a:ext>
              </a:extLst>
            </p:cNvPr>
            <p:cNvGrpSpPr>
              <a:grpSpLocks/>
            </p:cNvGrpSpPr>
            <p:nvPr/>
          </p:nvGrpSpPr>
          <p:grpSpPr bwMode="auto">
            <a:xfrm>
              <a:off x="1297" y="1110"/>
              <a:ext cx="3341" cy="2949"/>
              <a:chOff x="1297" y="1110"/>
              <a:chExt cx="3341" cy="2949"/>
            </a:xfrm>
          </p:grpSpPr>
          <p:sp>
            <p:nvSpPr>
              <p:cNvPr id="25977" name="Rectangle 6">
                <a:extLst>
                  <a:ext uri="{FF2B5EF4-FFF2-40B4-BE49-F238E27FC236}">
                    <a16:creationId xmlns:a16="http://schemas.microsoft.com/office/drawing/2014/main" id="{84AD8112-5CE9-9027-1F5E-9F8E7E9B6577}"/>
                  </a:ext>
                </a:extLst>
              </p:cNvPr>
              <p:cNvSpPr>
                <a:spLocks noChangeArrowheads="1"/>
              </p:cNvSpPr>
              <p:nvPr/>
            </p:nvSpPr>
            <p:spPr bwMode="auto">
              <a:xfrm>
                <a:off x="1297" y="1110"/>
                <a:ext cx="3341" cy="2949"/>
              </a:xfrm>
              <a:prstGeom prst="rect">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hu-HU" altLang="hu-HU" sz="1800"/>
              </a:p>
            </p:txBody>
          </p:sp>
          <p:sp>
            <p:nvSpPr>
              <p:cNvPr id="25978" name="Rectangle 7">
                <a:extLst>
                  <a:ext uri="{FF2B5EF4-FFF2-40B4-BE49-F238E27FC236}">
                    <a16:creationId xmlns:a16="http://schemas.microsoft.com/office/drawing/2014/main" id="{78B5C750-C137-CB36-61A0-FF4E72DF9F2A}"/>
                  </a:ext>
                </a:extLst>
              </p:cNvPr>
              <p:cNvSpPr>
                <a:spLocks noChangeArrowheads="1"/>
              </p:cNvSpPr>
              <p:nvPr/>
            </p:nvSpPr>
            <p:spPr bwMode="auto">
              <a:xfrm>
                <a:off x="1412" y="1225"/>
                <a:ext cx="1443" cy="690"/>
              </a:xfrm>
              <a:prstGeom prst="rect">
                <a:avLst/>
              </a:prstGeom>
              <a:solidFill>
                <a:srgbClr val="FFFFFF"/>
              </a:solidFill>
              <a:ln w="7938">
                <a:solidFill>
                  <a:srgbClr val="000000"/>
                </a:solidFill>
                <a:miter lim="800000"/>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hu-HU" altLang="hu-HU" sz="1800"/>
              </a:p>
            </p:txBody>
          </p:sp>
          <p:sp>
            <p:nvSpPr>
              <p:cNvPr id="25979" name="Rectangle 8">
                <a:extLst>
                  <a:ext uri="{FF2B5EF4-FFF2-40B4-BE49-F238E27FC236}">
                    <a16:creationId xmlns:a16="http://schemas.microsoft.com/office/drawing/2014/main" id="{7249027E-4CD4-549B-F0EC-63F5195DD459}"/>
                  </a:ext>
                </a:extLst>
              </p:cNvPr>
              <p:cNvSpPr>
                <a:spLocks noChangeArrowheads="1"/>
              </p:cNvSpPr>
              <p:nvPr/>
            </p:nvSpPr>
            <p:spPr bwMode="auto">
              <a:xfrm>
                <a:off x="1735" y="1510"/>
                <a:ext cx="876" cy="1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hu-HU" sz="1300">
                    <a:solidFill>
                      <a:srgbClr val="000000"/>
                    </a:solidFill>
                  </a:rPr>
                  <a:t>Windows Sockets</a:t>
                </a:r>
                <a:endParaRPr lang="en-US" altLang="hu-HU" sz="1800">
                  <a:latin typeface="Tahoma" panose="020B0604030504040204" pitchFamily="34" charset="0"/>
                </a:endParaRPr>
              </a:p>
            </p:txBody>
          </p:sp>
          <p:sp>
            <p:nvSpPr>
              <p:cNvPr id="25980" name="Rectangle 9">
                <a:extLst>
                  <a:ext uri="{FF2B5EF4-FFF2-40B4-BE49-F238E27FC236}">
                    <a16:creationId xmlns:a16="http://schemas.microsoft.com/office/drawing/2014/main" id="{6DE705D1-4B76-1BD5-C5E3-A46C584AB2BA}"/>
                  </a:ext>
                </a:extLst>
              </p:cNvPr>
              <p:cNvSpPr>
                <a:spLocks noChangeArrowheads="1"/>
              </p:cNvSpPr>
              <p:nvPr/>
            </p:nvSpPr>
            <p:spPr bwMode="auto">
              <a:xfrm>
                <a:off x="2855" y="1225"/>
                <a:ext cx="1613" cy="690"/>
              </a:xfrm>
              <a:prstGeom prst="rect">
                <a:avLst/>
              </a:prstGeom>
              <a:solidFill>
                <a:srgbClr val="FFFFFF"/>
              </a:solidFill>
              <a:ln w="7938">
                <a:solidFill>
                  <a:srgbClr val="000000"/>
                </a:solidFill>
                <a:miter lim="800000"/>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hu-HU" altLang="hu-HU" sz="1800"/>
              </a:p>
            </p:txBody>
          </p:sp>
          <p:sp>
            <p:nvSpPr>
              <p:cNvPr id="25981" name="Rectangle 10">
                <a:extLst>
                  <a:ext uri="{FF2B5EF4-FFF2-40B4-BE49-F238E27FC236}">
                    <a16:creationId xmlns:a16="http://schemas.microsoft.com/office/drawing/2014/main" id="{C8AADFD6-0943-E0AF-15CC-2E2FE60410CA}"/>
                  </a:ext>
                </a:extLst>
              </p:cNvPr>
              <p:cNvSpPr>
                <a:spLocks noChangeArrowheads="1"/>
              </p:cNvSpPr>
              <p:nvPr/>
            </p:nvSpPr>
            <p:spPr bwMode="auto">
              <a:xfrm>
                <a:off x="3458" y="1510"/>
                <a:ext cx="461" cy="1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hu-HU" sz="1300">
                    <a:solidFill>
                      <a:srgbClr val="000000"/>
                    </a:solidFill>
                  </a:rPr>
                  <a:t>NetBIOS</a:t>
                </a:r>
                <a:endParaRPr lang="en-US" altLang="hu-HU" sz="1800">
                  <a:latin typeface="Tahoma" panose="020B0604030504040204" pitchFamily="34" charset="0"/>
                </a:endParaRPr>
              </a:p>
            </p:txBody>
          </p:sp>
          <p:sp>
            <p:nvSpPr>
              <p:cNvPr id="25982" name="Freeform 11">
                <a:extLst>
                  <a:ext uri="{FF2B5EF4-FFF2-40B4-BE49-F238E27FC236}">
                    <a16:creationId xmlns:a16="http://schemas.microsoft.com/office/drawing/2014/main" id="{A1BECD61-58FC-B87C-61A2-0C0E626F1C37}"/>
                  </a:ext>
                </a:extLst>
              </p:cNvPr>
              <p:cNvSpPr>
                <a:spLocks noEditPoints="1"/>
              </p:cNvSpPr>
              <p:nvPr/>
            </p:nvSpPr>
            <p:spPr bwMode="auto">
              <a:xfrm>
                <a:off x="1412" y="1915"/>
                <a:ext cx="3056" cy="230"/>
              </a:xfrm>
              <a:custGeom>
                <a:avLst/>
                <a:gdLst>
                  <a:gd name="T0" fmla="*/ 0 w 3056"/>
                  <a:gd name="T1" fmla="*/ 0 h 230"/>
                  <a:gd name="T2" fmla="*/ 3056 w 3056"/>
                  <a:gd name="T3" fmla="*/ 0 h 230"/>
                  <a:gd name="T4" fmla="*/ 3056 w 3056"/>
                  <a:gd name="T5" fmla="*/ 230 h 230"/>
                  <a:gd name="T6" fmla="*/ 0 w 3056"/>
                  <a:gd name="T7" fmla="*/ 230 h 230"/>
                  <a:gd name="T8" fmla="*/ 0 w 3056"/>
                  <a:gd name="T9" fmla="*/ 0 h 230"/>
                  <a:gd name="T10" fmla="*/ 23 w 3056"/>
                  <a:gd name="T11" fmla="*/ 0 h 230"/>
                  <a:gd name="T12" fmla="*/ 3056 w 3056"/>
                  <a:gd name="T13" fmla="*/ 0 h 230"/>
                  <a:gd name="T14" fmla="*/ 3056 w 3056"/>
                  <a:gd name="T15" fmla="*/ 230 h 230"/>
                  <a:gd name="T16" fmla="*/ 23 w 3056"/>
                  <a:gd name="T17" fmla="*/ 230 h 230"/>
                  <a:gd name="T18" fmla="*/ 23 w 3056"/>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056" h="230">
                    <a:moveTo>
                      <a:pt x="0" y="0"/>
                    </a:moveTo>
                    <a:lnTo>
                      <a:pt x="3056" y="0"/>
                    </a:lnTo>
                    <a:lnTo>
                      <a:pt x="3056" y="230"/>
                    </a:lnTo>
                    <a:lnTo>
                      <a:pt x="0" y="230"/>
                    </a:lnTo>
                    <a:lnTo>
                      <a:pt x="0" y="0"/>
                    </a:lnTo>
                    <a:close/>
                    <a:moveTo>
                      <a:pt x="23" y="0"/>
                    </a:moveTo>
                    <a:lnTo>
                      <a:pt x="3056" y="0"/>
                    </a:lnTo>
                    <a:lnTo>
                      <a:pt x="3056" y="230"/>
                    </a:lnTo>
                    <a:lnTo>
                      <a:pt x="23" y="230"/>
                    </a:lnTo>
                    <a:lnTo>
                      <a:pt x="23"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983" name="Freeform 12">
                <a:extLst>
                  <a:ext uri="{FF2B5EF4-FFF2-40B4-BE49-F238E27FC236}">
                    <a16:creationId xmlns:a16="http://schemas.microsoft.com/office/drawing/2014/main" id="{EC7904E9-422A-73F6-5F74-E6F7BD26AB92}"/>
                  </a:ext>
                </a:extLst>
              </p:cNvPr>
              <p:cNvSpPr>
                <a:spLocks noEditPoints="1"/>
              </p:cNvSpPr>
              <p:nvPr/>
            </p:nvSpPr>
            <p:spPr bwMode="auto">
              <a:xfrm>
                <a:off x="1435" y="1915"/>
                <a:ext cx="3033" cy="230"/>
              </a:xfrm>
              <a:custGeom>
                <a:avLst/>
                <a:gdLst>
                  <a:gd name="T0" fmla="*/ 0 w 3033"/>
                  <a:gd name="T1" fmla="*/ 0 h 230"/>
                  <a:gd name="T2" fmla="*/ 3033 w 3033"/>
                  <a:gd name="T3" fmla="*/ 0 h 230"/>
                  <a:gd name="T4" fmla="*/ 3033 w 3033"/>
                  <a:gd name="T5" fmla="*/ 230 h 230"/>
                  <a:gd name="T6" fmla="*/ 0 w 3033"/>
                  <a:gd name="T7" fmla="*/ 230 h 230"/>
                  <a:gd name="T8" fmla="*/ 0 w 3033"/>
                  <a:gd name="T9" fmla="*/ 0 h 230"/>
                  <a:gd name="T10" fmla="*/ 24 w 3033"/>
                  <a:gd name="T11" fmla="*/ 0 h 230"/>
                  <a:gd name="T12" fmla="*/ 3033 w 3033"/>
                  <a:gd name="T13" fmla="*/ 0 h 230"/>
                  <a:gd name="T14" fmla="*/ 3033 w 3033"/>
                  <a:gd name="T15" fmla="*/ 230 h 230"/>
                  <a:gd name="T16" fmla="*/ 24 w 3033"/>
                  <a:gd name="T17" fmla="*/ 230 h 230"/>
                  <a:gd name="T18" fmla="*/ 24 w 3033"/>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033" h="230">
                    <a:moveTo>
                      <a:pt x="0" y="0"/>
                    </a:moveTo>
                    <a:lnTo>
                      <a:pt x="3033" y="0"/>
                    </a:lnTo>
                    <a:lnTo>
                      <a:pt x="3033" y="230"/>
                    </a:lnTo>
                    <a:lnTo>
                      <a:pt x="0" y="230"/>
                    </a:lnTo>
                    <a:lnTo>
                      <a:pt x="0" y="0"/>
                    </a:lnTo>
                    <a:close/>
                    <a:moveTo>
                      <a:pt x="24" y="0"/>
                    </a:moveTo>
                    <a:lnTo>
                      <a:pt x="3033" y="0"/>
                    </a:lnTo>
                    <a:lnTo>
                      <a:pt x="3033" y="230"/>
                    </a:lnTo>
                    <a:lnTo>
                      <a:pt x="24" y="230"/>
                    </a:lnTo>
                    <a:lnTo>
                      <a:pt x="24" y="0"/>
                    </a:lnTo>
                    <a:close/>
                  </a:path>
                </a:pathLst>
              </a:custGeom>
              <a:solidFill>
                <a:srgbClr val="FEFEFE"/>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984" name="Freeform 13">
                <a:extLst>
                  <a:ext uri="{FF2B5EF4-FFF2-40B4-BE49-F238E27FC236}">
                    <a16:creationId xmlns:a16="http://schemas.microsoft.com/office/drawing/2014/main" id="{F623C853-B979-22D4-48DA-C086EDE68C15}"/>
                  </a:ext>
                </a:extLst>
              </p:cNvPr>
              <p:cNvSpPr>
                <a:spLocks noEditPoints="1"/>
              </p:cNvSpPr>
              <p:nvPr/>
            </p:nvSpPr>
            <p:spPr bwMode="auto">
              <a:xfrm>
                <a:off x="1459" y="1915"/>
                <a:ext cx="3009" cy="230"/>
              </a:xfrm>
              <a:custGeom>
                <a:avLst/>
                <a:gdLst>
                  <a:gd name="T0" fmla="*/ 0 w 3009"/>
                  <a:gd name="T1" fmla="*/ 0 h 230"/>
                  <a:gd name="T2" fmla="*/ 3009 w 3009"/>
                  <a:gd name="T3" fmla="*/ 0 h 230"/>
                  <a:gd name="T4" fmla="*/ 3009 w 3009"/>
                  <a:gd name="T5" fmla="*/ 230 h 230"/>
                  <a:gd name="T6" fmla="*/ 0 w 3009"/>
                  <a:gd name="T7" fmla="*/ 230 h 230"/>
                  <a:gd name="T8" fmla="*/ 0 w 3009"/>
                  <a:gd name="T9" fmla="*/ 0 h 230"/>
                  <a:gd name="T10" fmla="*/ 27 w 3009"/>
                  <a:gd name="T11" fmla="*/ 0 h 230"/>
                  <a:gd name="T12" fmla="*/ 3009 w 3009"/>
                  <a:gd name="T13" fmla="*/ 0 h 230"/>
                  <a:gd name="T14" fmla="*/ 3009 w 3009"/>
                  <a:gd name="T15" fmla="*/ 230 h 230"/>
                  <a:gd name="T16" fmla="*/ 27 w 3009"/>
                  <a:gd name="T17" fmla="*/ 230 h 230"/>
                  <a:gd name="T18" fmla="*/ 27 w 3009"/>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009" h="230">
                    <a:moveTo>
                      <a:pt x="0" y="0"/>
                    </a:moveTo>
                    <a:lnTo>
                      <a:pt x="3009" y="0"/>
                    </a:lnTo>
                    <a:lnTo>
                      <a:pt x="3009" y="230"/>
                    </a:lnTo>
                    <a:lnTo>
                      <a:pt x="0" y="230"/>
                    </a:lnTo>
                    <a:lnTo>
                      <a:pt x="0" y="0"/>
                    </a:lnTo>
                    <a:close/>
                    <a:moveTo>
                      <a:pt x="27" y="0"/>
                    </a:moveTo>
                    <a:lnTo>
                      <a:pt x="3009" y="0"/>
                    </a:lnTo>
                    <a:lnTo>
                      <a:pt x="3009" y="230"/>
                    </a:lnTo>
                    <a:lnTo>
                      <a:pt x="27" y="230"/>
                    </a:lnTo>
                    <a:lnTo>
                      <a:pt x="27" y="0"/>
                    </a:lnTo>
                    <a:close/>
                  </a:path>
                </a:pathLst>
              </a:custGeom>
              <a:solidFill>
                <a:srgbClr val="FDFDF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985" name="Freeform 14">
                <a:extLst>
                  <a:ext uri="{FF2B5EF4-FFF2-40B4-BE49-F238E27FC236}">
                    <a16:creationId xmlns:a16="http://schemas.microsoft.com/office/drawing/2014/main" id="{9A6C15DB-A789-91AB-F7C8-71D22F1AEEDB}"/>
                  </a:ext>
                </a:extLst>
              </p:cNvPr>
              <p:cNvSpPr>
                <a:spLocks noEditPoints="1"/>
              </p:cNvSpPr>
              <p:nvPr/>
            </p:nvSpPr>
            <p:spPr bwMode="auto">
              <a:xfrm>
                <a:off x="1486" y="1915"/>
                <a:ext cx="2982" cy="230"/>
              </a:xfrm>
              <a:custGeom>
                <a:avLst/>
                <a:gdLst>
                  <a:gd name="T0" fmla="*/ 0 w 2982"/>
                  <a:gd name="T1" fmla="*/ 0 h 230"/>
                  <a:gd name="T2" fmla="*/ 2982 w 2982"/>
                  <a:gd name="T3" fmla="*/ 0 h 230"/>
                  <a:gd name="T4" fmla="*/ 2982 w 2982"/>
                  <a:gd name="T5" fmla="*/ 230 h 230"/>
                  <a:gd name="T6" fmla="*/ 0 w 2982"/>
                  <a:gd name="T7" fmla="*/ 230 h 230"/>
                  <a:gd name="T8" fmla="*/ 0 w 2982"/>
                  <a:gd name="T9" fmla="*/ 0 h 230"/>
                  <a:gd name="T10" fmla="*/ 23 w 2982"/>
                  <a:gd name="T11" fmla="*/ 0 h 230"/>
                  <a:gd name="T12" fmla="*/ 2982 w 2982"/>
                  <a:gd name="T13" fmla="*/ 0 h 230"/>
                  <a:gd name="T14" fmla="*/ 2982 w 2982"/>
                  <a:gd name="T15" fmla="*/ 230 h 230"/>
                  <a:gd name="T16" fmla="*/ 23 w 2982"/>
                  <a:gd name="T17" fmla="*/ 230 h 230"/>
                  <a:gd name="T18" fmla="*/ 23 w 2982"/>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982" h="230">
                    <a:moveTo>
                      <a:pt x="0" y="0"/>
                    </a:moveTo>
                    <a:lnTo>
                      <a:pt x="2982" y="0"/>
                    </a:lnTo>
                    <a:lnTo>
                      <a:pt x="2982" y="230"/>
                    </a:lnTo>
                    <a:lnTo>
                      <a:pt x="0" y="230"/>
                    </a:lnTo>
                    <a:lnTo>
                      <a:pt x="0" y="0"/>
                    </a:lnTo>
                    <a:close/>
                    <a:moveTo>
                      <a:pt x="23" y="0"/>
                    </a:moveTo>
                    <a:lnTo>
                      <a:pt x="2982" y="0"/>
                    </a:lnTo>
                    <a:lnTo>
                      <a:pt x="2982" y="230"/>
                    </a:lnTo>
                    <a:lnTo>
                      <a:pt x="23" y="230"/>
                    </a:lnTo>
                    <a:lnTo>
                      <a:pt x="23" y="0"/>
                    </a:lnTo>
                    <a:close/>
                  </a:path>
                </a:pathLst>
              </a:custGeom>
              <a:solidFill>
                <a:srgbClr val="FCFCF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986" name="Freeform 15">
                <a:extLst>
                  <a:ext uri="{FF2B5EF4-FFF2-40B4-BE49-F238E27FC236}">
                    <a16:creationId xmlns:a16="http://schemas.microsoft.com/office/drawing/2014/main" id="{9CE131D0-650E-6FD7-0C3E-108B495706CE}"/>
                  </a:ext>
                </a:extLst>
              </p:cNvPr>
              <p:cNvSpPr>
                <a:spLocks noEditPoints="1"/>
              </p:cNvSpPr>
              <p:nvPr/>
            </p:nvSpPr>
            <p:spPr bwMode="auto">
              <a:xfrm>
                <a:off x="1509" y="1915"/>
                <a:ext cx="2959" cy="230"/>
              </a:xfrm>
              <a:custGeom>
                <a:avLst/>
                <a:gdLst>
                  <a:gd name="T0" fmla="*/ 0 w 2959"/>
                  <a:gd name="T1" fmla="*/ 0 h 230"/>
                  <a:gd name="T2" fmla="*/ 2959 w 2959"/>
                  <a:gd name="T3" fmla="*/ 0 h 230"/>
                  <a:gd name="T4" fmla="*/ 2959 w 2959"/>
                  <a:gd name="T5" fmla="*/ 230 h 230"/>
                  <a:gd name="T6" fmla="*/ 0 w 2959"/>
                  <a:gd name="T7" fmla="*/ 230 h 230"/>
                  <a:gd name="T8" fmla="*/ 0 w 2959"/>
                  <a:gd name="T9" fmla="*/ 0 h 230"/>
                  <a:gd name="T10" fmla="*/ 23 w 2959"/>
                  <a:gd name="T11" fmla="*/ 0 h 230"/>
                  <a:gd name="T12" fmla="*/ 2959 w 2959"/>
                  <a:gd name="T13" fmla="*/ 0 h 230"/>
                  <a:gd name="T14" fmla="*/ 2959 w 2959"/>
                  <a:gd name="T15" fmla="*/ 230 h 230"/>
                  <a:gd name="T16" fmla="*/ 23 w 2959"/>
                  <a:gd name="T17" fmla="*/ 230 h 230"/>
                  <a:gd name="T18" fmla="*/ 23 w 2959"/>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959" h="230">
                    <a:moveTo>
                      <a:pt x="0" y="0"/>
                    </a:moveTo>
                    <a:lnTo>
                      <a:pt x="2959" y="0"/>
                    </a:lnTo>
                    <a:lnTo>
                      <a:pt x="2959" y="230"/>
                    </a:lnTo>
                    <a:lnTo>
                      <a:pt x="0" y="230"/>
                    </a:lnTo>
                    <a:lnTo>
                      <a:pt x="0" y="0"/>
                    </a:lnTo>
                    <a:close/>
                    <a:moveTo>
                      <a:pt x="23" y="0"/>
                    </a:moveTo>
                    <a:lnTo>
                      <a:pt x="2959" y="0"/>
                    </a:lnTo>
                    <a:lnTo>
                      <a:pt x="2959" y="230"/>
                    </a:lnTo>
                    <a:lnTo>
                      <a:pt x="23" y="230"/>
                    </a:lnTo>
                    <a:lnTo>
                      <a:pt x="23" y="0"/>
                    </a:lnTo>
                    <a:close/>
                  </a:path>
                </a:pathLst>
              </a:custGeom>
              <a:solidFill>
                <a:srgbClr val="FBFBFB"/>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987" name="Freeform 16">
                <a:extLst>
                  <a:ext uri="{FF2B5EF4-FFF2-40B4-BE49-F238E27FC236}">
                    <a16:creationId xmlns:a16="http://schemas.microsoft.com/office/drawing/2014/main" id="{A5677F4A-9693-EF7C-949B-5AB7108E0AB9}"/>
                  </a:ext>
                </a:extLst>
              </p:cNvPr>
              <p:cNvSpPr>
                <a:spLocks noEditPoints="1"/>
              </p:cNvSpPr>
              <p:nvPr/>
            </p:nvSpPr>
            <p:spPr bwMode="auto">
              <a:xfrm>
                <a:off x="1532" y="1915"/>
                <a:ext cx="2936" cy="230"/>
              </a:xfrm>
              <a:custGeom>
                <a:avLst/>
                <a:gdLst>
                  <a:gd name="T0" fmla="*/ 0 w 2936"/>
                  <a:gd name="T1" fmla="*/ 0 h 230"/>
                  <a:gd name="T2" fmla="*/ 2936 w 2936"/>
                  <a:gd name="T3" fmla="*/ 0 h 230"/>
                  <a:gd name="T4" fmla="*/ 2936 w 2936"/>
                  <a:gd name="T5" fmla="*/ 230 h 230"/>
                  <a:gd name="T6" fmla="*/ 0 w 2936"/>
                  <a:gd name="T7" fmla="*/ 230 h 230"/>
                  <a:gd name="T8" fmla="*/ 0 w 2936"/>
                  <a:gd name="T9" fmla="*/ 0 h 230"/>
                  <a:gd name="T10" fmla="*/ 23 w 2936"/>
                  <a:gd name="T11" fmla="*/ 0 h 230"/>
                  <a:gd name="T12" fmla="*/ 2936 w 2936"/>
                  <a:gd name="T13" fmla="*/ 0 h 230"/>
                  <a:gd name="T14" fmla="*/ 2936 w 2936"/>
                  <a:gd name="T15" fmla="*/ 230 h 230"/>
                  <a:gd name="T16" fmla="*/ 23 w 2936"/>
                  <a:gd name="T17" fmla="*/ 230 h 230"/>
                  <a:gd name="T18" fmla="*/ 23 w 2936"/>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936" h="230">
                    <a:moveTo>
                      <a:pt x="0" y="0"/>
                    </a:moveTo>
                    <a:lnTo>
                      <a:pt x="2936" y="0"/>
                    </a:lnTo>
                    <a:lnTo>
                      <a:pt x="2936" y="230"/>
                    </a:lnTo>
                    <a:lnTo>
                      <a:pt x="0" y="230"/>
                    </a:lnTo>
                    <a:lnTo>
                      <a:pt x="0" y="0"/>
                    </a:lnTo>
                    <a:close/>
                    <a:moveTo>
                      <a:pt x="23" y="0"/>
                    </a:moveTo>
                    <a:lnTo>
                      <a:pt x="2936" y="0"/>
                    </a:lnTo>
                    <a:lnTo>
                      <a:pt x="2936" y="230"/>
                    </a:lnTo>
                    <a:lnTo>
                      <a:pt x="23" y="230"/>
                    </a:lnTo>
                    <a:lnTo>
                      <a:pt x="23" y="0"/>
                    </a:lnTo>
                    <a:close/>
                  </a:path>
                </a:pathLst>
              </a:custGeom>
              <a:solidFill>
                <a:srgbClr val="FAFAF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988" name="Freeform 17">
                <a:extLst>
                  <a:ext uri="{FF2B5EF4-FFF2-40B4-BE49-F238E27FC236}">
                    <a16:creationId xmlns:a16="http://schemas.microsoft.com/office/drawing/2014/main" id="{6831A8AE-56E4-192F-4D64-F835E3D2F394}"/>
                  </a:ext>
                </a:extLst>
              </p:cNvPr>
              <p:cNvSpPr>
                <a:spLocks noEditPoints="1"/>
              </p:cNvSpPr>
              <p:nvPr/>
            </p:nvSpPr>
            <p:spPr bwMode="auto">
              <a:xfrm>
                <a:off x="1555" y="1915"/>
                <a:ext cx="2913" cy="230"/>
              </a:xfrm>
              <a:custGeom>
                <a:avLst/>
                <a:gdLst>
                  <a:gd name="T0" fmla="*/ 0 w 2913"/>
                  <a:gd name="T1" fmla="*/ 0 h 230"/>
                  <a:gd name="T2" fmla="*/ 2913 w 2913"/>
                  <a:gd name="T3" fmla="*/ 0 h 230"/>
                  <a:gd name="T4" fmla="*/ 2913 w 2913"/>
                  <a:gd name="T5" fmla="*/ 230 h 230"/>
                  <a:gd name="T6" fmla="*/ 0 w 2913"/>
                  <a:gd name="T7" fmla="*/ 230 h 230"/>
                  <a:gd name="T8" fmla="*/ 0 w 2913"/>
                  <a:gd name="T9" fmla="*/ 0 h 230"/>
                  <a:gd name="T10" fmla="*/ 23 w 2913"/>
                  <a:gd name="T11" fmla="*/ 0 h 230"/>
                  <a:gd name="T12" fmla="*/ 2913 w 2913"/>
                  <a:gd name="T13" fmla="*/ 0 h 230"/>
                  <a:gd name="T14" fmla="*/ 2913 w 2913"/>
                  <a:gd name="T15" fmla="*/ 230 h 230"/>
                  <a:gd name="T16" fmla="*/ 23 w 2913"/>
                  <a:gd name="T17" fmla="*/ 230 h 230"/>
                  <a:gd name="T18" fmla="*/ 23 w 2913"/>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913" h="230">
                    <a:moveTo>
                      <a:pt x="0" y="0"/>
                    </a:moveTo>
                    <a:lnTo>
                      <a:pt x="2913" y="0"/>
                    </a:lnTo>
                    <a:lnTo>
                      <a:pt x="2913" y="230"/>
                    </a:lnTo>
                    <a:lnTo>
                      <a:pt x="0" y="230"/>
                    </a:lnTo>
                    <a:lnTo>
                      <a:pt x="0" y="0"/>
                    </a:lnTo>
                    <a:close/>
                    <a:moveTo>
                      <a:pt x="23" y="0"/>
                    </a:moveTo>
                    <a:lnTo>
                      <a:pt x="2913" y="0"/>
                    </a:lnTo>
                    <a:lnTo>
                      <a:pt x="2913" y="230"/>
                    </a:lnTo>
                    <a:lnTo>
                      <a:pt x="23" y="230"/>
                    </a:lnTo>
                    <a:lnTo>
                      <a:pt x="23" y="0"/>
                    </a:lnTo>
                    <a:close/>
                  </a:path>
                </a:pathLst>
              </a:custGeom>
              <a:solidFill>
                <a:srgbClr val="F9F9F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989" name="Freeform 18">
                <a:extLst>
                  <a:ext uri="{FF2B5EF4-FFF2-40B4-BE49-F238E27FC236}">
                    <a16:creationId xmlns:a16="http://schemas.microsoft.com/office/drawing/2014/main" id="{72DD576D-6CD7-2880-0721-9AB32D43E677}"/>
                  </a:ext>
                </a:extLst>
              </p:cNvPr>
              <p:cNvSpPr>
                <a:spLocks noEditPoints="1"/>
              </p:cNvSpPr>
              <p:nvPr/>
            </p:nvSpPr>
            <p:spPr bwMode="auto">
              <a:xfrm>
                <a:off x="1578" y="1915"/>
                <a:ext cx="2890" cy="230"/>
              </a:xfrm>
              <a:custGeom>
                <a:avLst/>
                <a:gdLst>
                  <a:gd name="T0" fmla="*/ 0 w 2890"/>
                  <a:gd name="T1" fmla="*/ 0 h 230"/>
                  <a:gd name="T2" fmla="*/ 2890 w 2890"/>
                  <a:gd name="T3" fmla="*/ 0 h 230"/>
                  <a:gd name="T4" fmla="*/ 2890 w 2890"/>
                  <a:gd name="T5" fmla="*/ 230 h 230"/>
                  <a:gd name="T6" fmla="*/ 0 w 2890"/>
                  <a:gd name="T7" fmla="*/ 230 h 230"/>
                  <a:gd name="T8" fmla="*/ 0 w 2890"/>
                  <a:gd name="T9" fmla="*/ 0 h 230"/>
                  <a:gd name="T10" fmla="*/ 28 w 2890"/>
                  <a:gd name="T11" fmla="*/ 0 h 230"/>
                  <a:gd name="T12" fmla="*/ 2890 w 2890"/>
                  <a:gd name="T13" fmla="*/ 0 h 230"/>
                  <a:gd name="T14" fmla="*/ 2890 w 2890"/>
                  <a:gd name="T15" fmla="*/ 230 h 230"/>
                  <a:gd name="T16" fmla="*/ 28 w 2890"/>
                  <a:gd name="T17" fmla="*/ 230 h 230"/>
                  <a:gd name="T18" fmla="*/ 28 w 2890"/>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890" h="230">
                    <a:moveTo>
                      <a:pt x="0" y="0"/>
                    </a:moveTo>
                    <a:lnTo>
                      <a:pt x="2890" y="0"/>
                    </a:lnTo>
                    <a:lnTo>
                      <a:pt x="2890" y="230"/>
                    </a:lnTo>
                    <a:lnTo>
                      <a:pt x="0" y="230"/>
                    </a:lnTo>
                    <a:lnTo>
                      <a:pt x="0" y="0"/>
                    </a:lnTo>
                    <a:close/>
                    <a:moveTo>
                      <a:pt x="28" y="0"/>
                    </a:moveTo>
                    <a:lnTo>
                      <a:pt x="2890" y="0"/>
                    </a:lnTo>
                    <a:lnTo>
                      <a:pt x="2890" y="230"/>
                    </a:lnTo>
                    <a:lnTo>
                      <a:pt x="28" y="230"/>
                    </a:lnTo>
                    <a:lnTo>
                      <a:pt x="28" y="0"/>
                    </a:lnTo>
                    <a:close/>
                  </a:path>
                </a:pathLst>
              </a:custGeom>
              <a:solidFill>
                <a:srgbClr val="F8F8F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990" name="Freeform 19">
                <a:extLst>
                  <a:ext uri="{FF2B5EF4-FFF2-40B4-BE49-F238E27FC236}">
                    <a16:creationId xmlns:a16="http://schemas.microsoft.com/office/drawing/2014/main" id="{726BDA15-BD16-8493-2A2A-B80AD1B42A80}"/>
                  </a:ext>
                </a:extLst>
              </p:cNvPr>
              <p:cNvSpPr>
                <a:spLocks noEditPoints="1"/>
              </p:cNvSpPr>
              <p:nvPr/>
            </p:nvSpPr>
            <p:spPr bwMode="auto">
              <a:xfrm>
                <a:off x="1606" y="1915"/>
                <a:ext cx="2862" cy="230"/>
              </a:xfrm>
              <a:custGeom>
                <a:avLst/>
                <a:gdLst>
                  <a:gd name="T0" fmla="*/ 0 w 2862"/>
                  <a:gd name="T1" fmla="*/ 0 h 230"/>
                  <a:gd name="T2" fmla="*/ 2862 w 2862"/>
                  <a:gd name="T3" fmla="*/ 0 h 230"/>
                  <a:gd name="T4" fmla="*/ 2862 w 2862"/>
                  <a:gd name="T5" fmla="*/ 230 h 230"/>
                  <a:gd name="T6" fmla="*/ 0 w 2862"/>
                  <a:gd name="T7" fmla="*/ 230 h 230"/>
                  <a:gd name="T8" fmla="*/ 0 w 2862"/>
                  <a:gd name="T9" fmla="*/ 0 h 230"/>
                  <a:gd name="T10" fmla="*/ 23 w 2862"/>
                  <a:gd name="T11" fmla="*/ 0 h 230"/>
                  <a:gd name="T12" fmla="*/ 2862 w 2862"/>
                  <a:gd name="T13" fmla="*/ 0 h 230"/>
                  <a:gd name="T14" fmla="*/ 2862 w 2862"/>
                  <a:gd name="T15" fmla="*/ 230 h 230"/>
                  <a:gd name="T16" fmla="*/ 23 w 2862"/>
                  <a:gd name="T17" fmla="*/ 230 h 230"/>
                  <a:gd name="T18" fmla="*/ 23 w 2862"/>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862" h="230">
                    <a:moveTo>
                      <a:pt x="0" y="0"/>
                    </a:moveTo>
                    <a:lnTo>
                      <a:pt x="2862" y="0"/>
                    </a:lnTo>
                    <a:lnTo>
                      <a:pt x="2862" y="230"/>
                    </a:lnTo>
                    <a:lnTo>
                      <a:pt x="0" y="230"/>
                    </a:lnTo>
                    <a:lnTo>
                      <a:pt x="0" y="0"/>
                    </a:lnTo>
                    <a:close/>
                    <a:moveTo>
                      <a:pt x="23" y="0"/>
                    </a:moveTo>
                    <a:lnTo>
                      <a:pt x="2862" y="0"/>
                    </a:lnTo>
                    <a:lnTo>
                      <a:pt x="2862" y="230"/>
                    </a:lnTo>
                    <a:lnTo>
                      <a:pt x="23" y="230"/>
                    </a:lnTo>
                    <a:lnTo>
                      <a:pt x="23" y="0"/>
                    </a:lnTo>
                    <a:close/>
                  </a:path>
                </a:pathLst>
              </a:custGeom>
              <a:solidFill>
                <a:srgbClr val="F7F7F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991" name="Freeform 20">
                <a:extLst>
                  <a:ext uri="{FF2B5EF4-FFF2-40B4-BE49-F238E27FC236}">
                    <a16:creationId xmlns:a16="http://schemas.microsoft.com/office/drawing/2014/main" id="{5EE6B50D-3407-50F4-3243-37FD9088FF78}"/>
                  </a:ext>
                </a:extLst>
              </p:cNvPr>
              <p:cNvSpPr>
                <a:spLocks noEditPoints="1"/>
              </p:cNvSpPr>
              <p:nvPr/>
            </p:nvSpPr>
            <p:spPr bwMode="auto">
              <a:xfrm>
                <a:off x="1629" y="1915"/>
                <a:ext cx="2839" cy="230"/>
              </a:xfrm>
              <a:custGeom>
                <a:avLst/>
                <a:gdLst>
                  <a:gd name="T0" fmla="*/ 0 w 2839"/>
                  <a:gd name="T1" fmla="*/ 0 h 230"/>
                  <a:gd name="T2" fmla="*/ 2839 w 2839"/>
                  <a:gd name="T3" fmla="*/ 0 h 230"/>
                  <a:gd name="T4" fmla="*/ 2839 w 2839"/>
                  <a:gd name="T5" fmla="*/ 230 h 230"/>
                  <a:gd name="T6" fmla="*/ 0 w 2839"/>
                  <a:gd name="T7" fmla="*/ 230 h 230"/>
                  <a:gd name="T8" fmla="*/ 0 w 2839"/>
                  <a:gd name="T9" fmla="*/ 0 h 230"/>
                  <a:gd name="T10" fmla="*/ 23 w 2839"/>
                  <a:gd name="T11" fmla="*/ 0 h 230"/>
                  <a:gd name="T12" fmla="*/ 2839 w 2839"/>
                  <a:gd name="T13" fmla="*/ 0 h 230"/>
                  <a:gd name="T14" fmla="*/ 2839 w 2839"/>
                  <a:gd name="T15" fmla="*/ 230 h 230"/>
                  <a:gd name="T16" fmla="*/ 23 w 2839"/>
                  <a:gd name="T17" fmla="*/ 230 h 230"/>
                  <a:gd name="T18" fmla="*/ 23 w 2839"/>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839" h="230">
                    <a:moveTo>
                      <a:pt x="0" y="0"/>
                    </a:moveTo>
                    <a:lnTo>
                      <a:pt x="2839" y="0"/>
                    </a:lnTo>
                    <a:lnTo>
                      <a:pt x="2839" y="230"/>
                    </a:lnTo>
                    <a:lnTo>
                      <a:pt x="0" y="230"/>
                    </a:lnTo>
                    <a:lnTo>
                      <a:pt x="0" y="0"/>
                    </a:lnTo>
                    <a:close/>
                    <a:moveTo>
                      <a:pt x="23" y="0"/>
                    </a:moveTo>
                    <a:lnTo>
                      <a:pt x="2839" y="0"/>
                    </a:lnTo>
                    <a:lnTo>
                      <a:pt x="2839" y="230"/>
                    </a:lnTo>
                    <a:lnTo>
                      <a:pt x="23" y="230"/>
                    </a:lnTo>
                    <a:lnTo>
                      <a:pt x="23" y="0"/>
                    </a:lnTo>
                    <a:close/>
                  </a:path>
                </a:pathLst>
              </a:custGeom>
              <a:solidFill>
                <a:srgbClr val="F6F6F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992" name="Freeform 21">
                <a:extLst>
                  <a:ext uri="{FF2B5EF4-FFF2-40B4-BE49-F238E27FC236}">
                    <a16:creationId xmlns:a16="http://schemas.microsoft.com/office/drawing/2014/main" id="{39518584-6DC9-0A21-E23D-4A64995BF27F}"/>
                  </a:ext>
                </a:extLst>
              </p:cNvPr>
              <p:cNvSpPr>
                <a:spLocks noEditPoints="1"/>
              </p:cNvSpPr>
              <p:nvPr/>
            </p:nvSpPr>
            <p:spPr bwMode="auto">
              <a:xfrm>
                <a:off x="1652" y="1915"/>
                <a:ext cx="2816" cy="230"/>
              </a:xfrm>
              <a:custGeom>
                <a:avLst/>
                <a:gdLst>
                  <a:gd name="T0" fmla="*/ 0 w 2816"/>
                  <a:gd name="T1" fmla="*/ 0 h 230"/>
                  <a:gd name="T2" fmla="*/ 2816 w 2816"/>
                  <a:gd name="T3" fmla="*/ 0 h 230"/>
                  <a:gd name="T4" fmla="*/ 2816 w 2816"/>
                  <a:gd name="T5" fmla="*/ 230 h 230"/>
                  <a:gd name="T6" fmla="*/ 0 w 2816"/>
                  <a:gd name="T7" fmla="*/ 230 h 230"/>
                  <a:gd name="T8" fmla="*/ 0 w 2816"/>
                  <a:gd name="T9" fmla="*/ 0 h 230"/>
                  <a:gd name="T10" fmla="*/ 23 w 2816"/>
                  <a:gd name="T11" fmla="*/ 0 h 230"/>
                  <a:gd name="T12" fmla="*/ 2816 w 2816"/>
                  <a:gd name="T13" fmla="*/ 0 h 230"/>
                  <a:gd name="T14" fmla="*/ 2816 w 2816"/>
                  <a:gd name="T15" fmla="*/ 230 h 230"/>
                  <a:gd name="T16" fmla="*/ 23 w 2816"/>
                  <a:gd name="T17" fmla="*/ 230 h 230"/>
                  <a:gd name="T18" fmla="*/ 23 w 2816"/>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816" h="230">
                    <a:moveTo>
                      <a:pt x="0" y="0"/>
                    </a:moveTo>
                    <a:lnTo>
                      <a:pt x="2816" y="0"/>
                    </a:lnTo>
                    <a:lnTo>
                      <a:pt x="2816" y="230"/>
                    </a:lnTo>
                    <a:lnTo>
                      <a:pt x="0" y="230"/>
                    </a:lnTo>
                    <a:lnTo>
                      <a:pt x="0" y="0"/>
                    </a:lnTo>
                    <a:close/>
                    <a:moveTo>
                      <a:pt x="23" y="0"/>
                    </a:moveTo>
                    <a:lnTo>
                      <a:pt x="2816" y="0"/>
                    </a:lnTo>
                    <a:lnTo>
                      <a:pt x="2816" y="230"/>
                    </a:lnTo>
                    <a:lnTo>
                      <a:pt x="23" y="230"/>
                    </a:lnTo>
                    <a:lnTo>
                      <a:pt x="23" y="0"/>
                    </a:lnTo>
                    <a:close/>
                  </a:path>
                </a:pathLst>
              </a:custGeom>
              <a:solidFill>
                <a:srgbClr val="F5F5F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993" name="Freeform 22">
                <a:extLst>
                  <a:ext uri="{FF2B5EF4-FFF2-40B4-BE49-F238E27FC236}">
                    <a16:creationId xmlns:a16="http://schemas.microsoft.com/office/drawing/2014/main" id="{3B5768E1-F747-0654-B22C-E12404102811}"/>
                  </a:ext>
                </a:extLst>
              </p:cNvPr>
              <p:cNvSpPr>
                <a:spLocks noEditPoints="1"/>
              </p:cNvSpPr>
              <p:nvPr/>
            </p:nvSpPr>
            <p:spPr bwMode="auto">
              <a:xfrm>
                <a:off x="1675" y="1915"/>
                <a:ext cx="2793" cy="230"/>
              </a:xfrm>
              <a:custGeom>
                <a:avLst/>
                <a:gdLst>
                  <a:gd name="T0" fmla="*/ 0 w 2793"/>
                  <a:gd name="T1" fmla="*/ 0 h 230"/>
                  <a:gd name="T2" fmla="*/ 2793 w 2793"/>
                  <a:gd name="T3" fmla="*/ 0 h 230"/>
                  <a:gd name="T4" fmla="*/ 2793 w 2793"/>
                  <a:gd name="T5" fmla="*/ 230 h 230"/>
                  <a:gd name="T6" fmla="*/ 0 w 2793"/>
                  <a:gd name="T7" fmla="*/ 230 h 230"/>
                  <a:gd name="T8" fmla="*/ 0 w 2793"/>
                  <a:gd name="T9" fmla="*/ 0 h 230"/>
                  <a:gd name="T10" fmla="*/ 28 w 2793"/>
                  <a:gd name="T11" fmla="*/ 0 h 230"/>
                  <a:gd name="T12" fmla="*/ 2793 w 2793"/>
                  <a:gd name="T13" fmla="*/ 0 h 230"/>
                  <a:gd name="T14" fmla="*/ 2793 w 2793"/>
                  <a:gd name="T15" fmla="*/ 230 h 230"/>
                  <a:gd name="T16" fmla="*/ 28 w 2793"/>
                  <a:gd name="T17" fmla="*/ 230 h 230"/>
                  <a:gd name="T18" fmla="*/ 28 w 2793"/>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793" h="230">
                    <a:moveTo>
                      <a:pt x="0" y="0"/>
                    </a:moveTo>
                    <a:lnTo>
                      <a:pt x="2793" y="0"/>
                    </a:lnTo>
                    <a:lnTo>
                      <a:pt x="2793" y="230"/>
                    </a:lnTo>
                    <a:lnTo>
                      <a:pt x="0" y="230"/>
                    </a:lnTo>
                    <a:lnTo>
                      <a:pt x="0" y="0"/>
                    </a:lnTo>
                    <a:close/>
                    <a:moveTo>
                      <a:pt x="28" y="0"/>
                    </a:moveTo>
                    <a:lnTo>
                      <a:pt x="2793" y="0"/>
                    </a:lnTo>
                    <a:lnTo>
                      <a:pt x="2793" y="230"/>
                    </a:lnTo>
                    <a:lnTo>
                      <a:pt x="28" y="230"/>
                    </a:lnTo>
                    <a:lnTo>
                      <a:pt x="28" y="0"/>
                    </a:lnTo>
                    <a:close/>
                  </a:path>
                </a:pathLst>
              </a:custGeom>
              <a:solidFill>
                <a:srgbClr val="F4F4F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994" name="Freeform 23">
                <a:extLst>
                  <a:ext uri="{FF2B5EF4-FFF2-40B4-BE49-F238E27FC236}">
                    <a16:creationId xmlns:a16="http://schemas.microsoft.com/office/drawing/2014/main" id="{BEF5837C-8363-545B-D91A-C6C87E07D933}"/>
                  </a:ext>
                </a:extLst>
              </p:cNvPr>
              <p:cNvSpPr>
                <a:spLocks noEditPoints="1"/>
              </p:cNvSpPr>
              <p:nvPr/>
            </p:nvSpPr>
            <p:spPr bwMode="auto">
              <a:xfrm>
                <a:off x="1703" y="1915"/>
                <a:ext cx="2765" cy="230"/>
              </a:xfrm>
              <a:custGeom>
                <a:avLst/>
                <a:gdLst>
                  <a:gd name="T0" fmla="*/ 0 w 2765"/>
                  <a:gd name="T1" fmla="*/ 0 h 230"/>
                  <a:gd name="T2" fmla="*/ 2765 w 2765"/>
                  <a:gd name="T3" fmla="*/ 0 h 230"/>
                  <a:gd name="T4" fmla="*/ 2765 w 2765"/>
                  <a:gd name="T5" fmla="*/ 230 h 230"/>
                  <a:gd name="T6" fmla="*/ 0 w 2765"/>
                  <a:gd name="T7" fmla="*/ 230 h 230"/>
                  <a:gd name="T8" fmla="*/ 0 w 2765"/>
                  <a:gd name="T9" fmla="*/ 0 h 230"/>
                  <a:gd name="T10" fmla="*/ 23 w 2765"/>
                  <a:gd name="T11" fmla="*/ 0 h 230"/>
                  <a:gd name="T12" fmla="*/ 2765 w 2765"/>
                  <a:gd name="T13" fmla="*/ 0 h 230"/>
                  <a:gd name="T14" fmla="*/ 2765 w 2765"/>
                  <a:gd name="T15" fmla="*/ 230 h 230"/>
                  <a:gd name="T16" fmla="*/ 23 w 2765"/>
                  <a:gd name="T17" fmla="*/ 230 h 230"/>
                  <a:gd name="T18" fmla="*/ 23 w 2765"/>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765" h="230">
                    <a:moveTo>
                      <a:pt x="0" y="0"/>
                    </a:moveTo>
                    <a:lnTo>
                      <a:pt x="2765" y="0"/>
                    </a:lnTo>
                    <a:lnTo>
                      <a:pt x="2765" y="230"/>
                    </a:lnTo>
                    <a:lnTo>
                      <a:pt x="0" y="230"/>
                    </a:lnTo>
                    <a:lnTo>
                      <a:pt x="0" y="0"/>
                    </a:lnTo>
                    <a:close/>
                    <a:moveTo>
                      <a:pt x="23" y="0"/>
                    </a:moveTo>
                    <a:lnTo>
                      <a:pt x="2765" y="0"/>
                    </a:lnTo>
                    <a:lnTo>
                      <a:pt x="2765" y="230"/>
                    </a:lnTo>
                    <a:lnTo>
                      <a:pt x="23" y="230"/>
                    </a:lnTo>
                    <a:lnTo>
                      <a:pt x="23" y="0"/>
                    </a:lnTo>
                    <a:close/>
                  </a:path>
                </a:pathLst>
              </a:custGeom>
              <a:solidFill>
                <a:srgbClr val="F3F3F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995" name="Freeform 24">
                <a:extLst>
                  <a:ext uri="{FF2B5EF4-FFF2-40B4-BE49-F238E27FC236}">
                    <a16:creationId xmlns:a16="http://schemas.microsoft.com/office/drawing/2014/main" id="{3D4BC5A0-04B3-A1F9-74CA-E96BC2289D9F}"/>
                  </a:ext>
                </a:extLst>
              </p:cNvPr>
              <p:cNvSpPr>
                <a:spLocks noEditPoints="1"/>
              </p:cNvSpPr>
              <p:nvPr/>
            </p:nvSpPr>
            <p:spPr bwMode="auto">
              <a:xfrm>
                <a:off x="1726" y="1915"/>
                <a:ext cx="2742" cy="230"/>
              </a:xfrm>
              <a:custGeom>
                <a:avLst/>
                <a:gdLst>
                  <a:gd name="T0" fmla="*/ 0 w 2742"/>
                  <a:gd name="T1" fmla="*/ 0 h 230"/>
                  <a:gd name="T2" fmla="*/ 2742 w 2742"/>
                  <a:gd name="T3" fmla="*/ 0 h 230"/>
                  <a:gd name="T4" fmla="*/ 2742 w 2742"/>
                  <a:gd name="T5" fmla="*/ 230 h 230"/>
                  <a:gd name="T6" fmla="*/ 0 w 2742"/>
                  <a:gd name="T7" fmla="*/ 230 h 230"/>
                  <a:gd name="T8" fmla="*/ 0 w 2742"/>
                  <a:gd name="T9" fmla="*/ 0 h 230"/>
                  <a:gd name="T10" fmla="*/ 23 w 2742"/>
                  <a:gd name="T11" fmla="*/ 0 h 230"/>
                  <a:gd name="T12" fmla="*/ 2742 w 2742"/>
                  <a:gd name="T13" fmla="*/ 0 h 230"/>
                  <a:gd name="T14" fmla="*/ 2742 w 2742"/>
                  <a:gd name="T15" fmla="*/ 230 h 230"/>
                  <a:gd name="T16" fmla="*/ 23 w 2742"/>
                  <a:gd name="T17" fmla="*/ 230 h 230"/>
                  <a:gd name="T18" fmla="*/ 23 w 2742"/>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742" h="230">
                    <a:moveTo>
                      <a:pt x="0" y="0"/>
                    </a:moveTo>
                    <a:lnTo>
                      <a:pt x="2742" y="0"/>
                    </a:lnTo>
                    <a:lnTo>
                      <a:pt x="2742" y="230"/>
                    </a:lnTo>
                    <a:lnTo>
                      <a:pt x="0" y="230"/>
                    </a:lnTo>
                    <a:lnTo>
                      <a:pt x="0" y="0"/>
                    </a:lnTo>
                    <a:close/>
                    <a:moveTo>
                      <a:pt x="23" y="0"/>
                    </a:moveTo>
                    <a:lnTo>
                      <a:pt x="2742" y="0"/>
                    </a:lnTo>
                    <a:lnTo>
                      <a:pt x="2742" y="230"/>
                    </a:lnTo>
                    <a:lnTo>
                      <a:pt x="23" y="230"/>
                    </a:lnTo>
                    <a:lnTo>
                      <a:pt x="23" y="0"/>
                    </a:lnTo>
                    <a:close/>
                  </a:path>
                </a:pathLst>
              </a:custGeom>
              <a:solidFill>
                <a:srgbClr val="F2F2F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996" name="Freeform 25">
                <a:extLst>
                  <a:ext uri="{FF2B5EF4-FFF2-40B4-BE49-F238E27FC236}">
                    <a16:creationId xmlns:a16="http://schemas.microsoft.com/office/drawing/2014/main" id="{F518A911-E65D-164C-C72A-A6C9757D401D}"/>
                  </a:ext>
                </a:extLst>
              </p:cNvPr>
              <p:cNvSpPr>
                <a:spLocks noEditPoints="1"/>
              </p:cNvSpPr>
              <p:nvPr/>
            </p:nvSpPr>
            <p:spPr bwMode="auto">
              <a:xfrm>
                <a:off x="1749" y="1915"/>
                <a:ext cx="2719" cy="230"/>
              </a:xfrm>
              <a:custGeom>
                <a:avLst/>
                <a:gdLst>
                  <a:gd name="T0" fmla="*/ 0 w 2719"/>
                  <a:gd name="T1" fmla="*/ 0 h 230"/>
                  <a:gd name="T2" fmla="*/ 2719 w 2719"/>
                  <a:gd name="T3" fmla="*/ 0 h 230"/>
                  <a:gd name="T4" fmla="*/ 2719 w 2719"/>
                  <a:gd name="T5" fmla="*/ 230 h 230"/>
                  <a:gd name="T6" fmla="*/ 0 w 2719"/>
                  <a:gd name="T7" fmla="*/ 230 h 230"/>
                  <a:gd name="T8" fmla="*/ 0 w 2719"/>
                  <a:gd name="T9" fmla="*/ 0 h 230"/>
                  <a:gd name="T10" fmla="*/ 23 w 2719"/>
                  <a:gd name="T11" fmla="*/ 0 h 230"/>
                  <a:gd name="T12" fmla="*/ 2719 w 2719"/>
                  <a:gd name="T13" fmla="*/ 0 h 230"/>
                  <a:gd name="T14" fmla="*/ 2719 w 2719"/>
                  <a:gd name="T15" fmla="*/ 230 h 230"/>
                  <a:gd name="T16" fmla="*/ 23 w 2719"/>
                  <a:gd name="T17" fmla="*/ 230 h 230"/>
                  <a:gd name="T18" fmla="*/ 23 w 2719"/>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719" h="230">
                    <a:moveTo>
                      <a:pt x="0" y="0"/>
                    </a:moveTo>
                    <a:lnTo>
                      <a:pt x="2719" y="0"/>
                    </a:lnTo>
                    <a:lnTo>
                      <a:pt x="2719" y="230"/>
                    </a:lnTo>
                    <a:lnTo>
                      <a:pt x="0" y="230"/>
                    </a:lnTo>
                    <a:lnTo>
                      <a:pt x="0" y="0"/>
                    </a:lnTo>
                    <a:close/>
                    <a:moveTo>
                      <a:pt x="23" y="0"/>
                    </a:moveTo>
                    <a:lnTo>
                      <a:pt x="2719" y="0"/>
                    </a:lnTo>
                    <a:lnTo>
                      <a:pt x="2719" y="230"/>
                    </a:lnTo>
                    <a:lnTo>
                      <a:pt x="23" y="230"/>
                    </a:lnTo>
                    <a:lnTo>
                      <a:pt x="23" y="0"/>
                    </a:lnTo>
                    <a:close/>
                  </a:path>
                </a:pathLst>
              </a:custGeom>
              <a:solidFill>
                <a:srgbClr val="F1F1F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997" name="Freeform 26">
                <a:extLst>
                  <a:ext uri="{FF2B5EF4-FFF2-40B4-BE49-F238E27FC236}">
                    <a16:creationId xmlns:a16="http://schemas.microsoft.com/office/drawing/2014/main" id="{7B66108D-E08F-0DA8-A36E-292D7E1F0EA9}"/>
                  </a:ext>
                </a:extLst>
              </p:cNvPr>
              <p:cNvSpPr>
                <a:spLocks noEditPoints="1"/>
              </p:cNvSpPr>
              <p:nvPr/>
            </p:nvSpPr>
            <p:spPr bwMode="auto">
              <a:xfrm>
                <a:off x="1772" y="1915"/>
                <a:ext cx="2696" cy="230"/>
              </a:xfrm>
              <a:custGeom>
                <a:avLst/>
                <a:gdLst>
                  <a:gd name="T0" fmla="*/ 0 w 2696"/>
                  <a:gd name="T1" fmla="*/ 0 h 230"/>
                  <a:gd name="T2" fmla="*/ 2696 w 2696"/>
                  <a:gd name="T3" fmla="*/ 0 h 230"/>
                  <a:gd name="T4" fmla="*/ 2696 w 2696"/>
                  <a:gd name="T5" fmla="*/ 230 h 230"/>
                  <a:gd name="T6" fmla="*/ 0 w 2696"/>
                  <a:gd name="T7" fmla="*/ 230 h 230"/>
                  <a:gd name="T8" fmla="*/ 0 w 2696"/>
                  <a:gd name="T9" fmla="*/ 0 h 230"/>
                  <a:gd name="T10" fmla="*/ 23 w 2696"/>
                  <a:gd name="T11" fmla="*/ 0 h 230"/>
                  <a:gd name="T12" fmla="*/ 2696 w 2696"/>
                  <a:gd name="T13" fmla="*/ 0 h 230"/>
                  <a:gd name="T14" fmla="*/ 2696 w 2696"/>
                  <a:gd name="T15" fmla="*/ 230 h 230"/>
                  <a:gd name="T16" fmla="*/ 23 w 2696"/>
                  <a:gd name="T17" fmla="*/ 230 h 230"/>
                  <a:gd name="T18" fmla="*/ 23 w 2696"/>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696" h="230">
                    <a:moveTo>
                      <a:pt x="0" y="0"/>
                    </a:moveTo>
                    <a:lnTo>
                      <a:pt x="2696" y="0"/>
                    </a:lnTo>
                    <a:lnTo>
                      <a:pt x="2696" y="230"/>
                    </a:lnTo>
                    <a:lnTo>
                      <a:pt x="0" y="230"/>
                    </a:lnTo>
                    <a:lnTo>
                      <a:pt x="0" y="0"/>
                    </a:lnTo>
                    <a:close/>
                    <a:moveTo>
                      <a:pt x="23" y="0"/>
                    </a:moveTo>
                    <a:lnTo>
                      <a:pt x="2696" y="0"/>
                    </a:lnTo>
                    <a:lnTo>
                      <a:pt x="2696" y="230"/>
                    </a:lnTo>
                    <a:lnTo>
                      <a:pt x="23" y="230"/>
                    </a:lnTo>
                    <a:lnTo>
                      <a:pt x="23" y="0"/>
                    </a:lnTo>
                    <a:close/>
                  </a:path>
                </a:pathLst>
              </a:custGeom>
              <a:solidFill>
                <a:srgbClr val="F0F0F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998" name="Freeform 27">
                <a:extLst>
                  <a:ext uri="{FF2B5EF4-FFF2-40B4-BE49-F238E27FC236}">
                    <a16:creationId xmlns:a16="http://schemas.microsoft.com/office/drawing/2014/main" id="{444D3774-13C7-D229-F55E-A102CEA427B4}"/>
                  </a:ext>
                </a:extLst>
              </p:cNvPr>
              <p:cNvSpPr>
                <a:spLocks noEditPoints="1"/>
              </p:cNvSpPr>
              <p:nvPr/>
            </p:nvSpPr>
            <p:spPr bwMode="auto">
              <a:xfrm>
                <a:off x="1795" y="1915"/>
                <a:ext cx="2673" cy="230"/>
              </a:xfrm>
              <a:custGeom>
                <a:avLst/>
                <a:gdLst>
                  <a:gd name="T0" fmla="*/ 0 w 2673"/>
                  <a:gd name="T1" fmla="*/ 0 h 230"/>
                  <a:gd name="T2" fmla="*/ 2673 w 2673"/>
                  <a:gd name="T3" fmla="*/ 0 h 230"/>
                  <a:gd name="T4" fmla="*/ 2673 w 2673"/>
                  <a:gd name="T5" fmla="*/ 230 h 230"/>
                  <a:gd name="T6" fmla="*/ 0 w 2673"/>
                  <a:gd name="T7" fmla="*/ 230 h 230"/>
                  <a:gd name="T8" fmla="*/ 0 w 2673"/>
                  <a:gd name="T9" fmla="*/ 0 h 230"/>
                  <a:gd name="T10" fmla="*/ 28 w 2673"/>
                  <a:gd name="T11" fmla="*/ 0 h 230"/>
                  <a:gd name="T12" fmla="*/ 2673 w 2673"/>
                  <a:gd name="T13" fmla="*/ 0 h 230"/>
                  <a:gd name="T14" fmla="*/ 2673 w 2673"/>
                  <a:gd name="T15" fmla="*/ 230 h 230"/>
                  <a:gd name="T16" fmla="*/ 28 w 2673"/>
                  <a:gd name="T17" fmla="*/ 230 h 230"/>
                  <a:gd name="T18" fmla="*/ 28 w 2673"/>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673" h="230">
                    <a:moveTo>
                      <a:pt x="0" y="0"/>
                    </a:moveTo>
                    <a:lnTo>
                      <a:pt x="2673" y="0"/>
                    </a:lnTo>
                    <a:lnTo>
                      <a:pt x="2673" y="230"/>
                    </a:lnTo>
                    <a:lnTo>
                      <a:pt x="0" y="230"/>
                    </a:lnTo>
                    <a:lnTo>
                      <a:pt x="0" y="0"/>
                    </a:lnTo>
                    <a:close/>
                    <a:moveTo>
                      <a:pt x="28" y="0"/>
                    </a:moveTo>
                    <a:lnTo>
                      <a:pt x="2673" y="0"/>
                    </a:lnTo>
                    <a:lnTo>
                      <a:pt x="2673" y="230"/>
                    </a:lnTo>
                    <a:lnTo>
                      <a:pt x="28" y="230"/>
                    </a:lnTo>
                    <a:lnTo>
                      <a:pt x="28" y="0"/>
                    </a:lnTo>
                    <a:close/>
                  </a:path>
                </a:pathLst>
              </a:custGeom>
              <a:solidFill>
                <a:srgbClr val="EFEFE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999" name="Freeform 28">
                <a:extLst>
                  <a:ext uri="{FF2B5EF4-FFF2-40B4-BE49-F238E27FC236}">
                    <a16:creationId xmlns:a16="http://schemas.microsoft.com/office/drawing/2014/main" id="{89513F21-E30F-EECF-2832-C6B98032A477}"/>
                  </a:ext>
                </a:extLst>
              </p:cNvPr>
              <p:cNvSpPr>
                <a:spLocks noEditPoints="1"/>
              </p:cNvSpPr>
              <p:nvPr/>
            </p:nvSpPr>
            <p:spPr bwMode="auto">
              <a:xfrm>
                <a:off x="1823" y="1915"/>
                <a:ext cx="2645" cy="230"/>
              </a:xfrm>
              <a:custGeom>
                <a:avLst/>
                <a:gdLst>
                  <a:gd name="T0" fmla="*/ 0 w 2645"/>
                  <a:gd name="T1" fmla="*/ 0 h 230"/>
                  <a:gd name="T2" fmla="*/ 2645 w 2645"/>
                  <a:gd name="T3" fmla="*/ 0 h 230"/>
                  <a:gd name="T4" fmla="*/ 2645 w 2645"/>
                  <a:gd name="T5" fmla="*/ 230 h 230"/>
                  <a:gd name="T6" fmla="*/ 0 w 2645"/>
                  <a:gd name="T7" fmla="*/ 230 h 230"/>
                  <a:gd name="T8" fmla="*/ 0 w 2645"/>
                  <a:gd name="T9" fmla="*/ 0 h 230"/>
                  <a:gd name="T10" fmla="*/ 23 w 2645"/>
                  <a:gd name="T11" fmla="*/ 0 h 230"/>
                  <a:gd name="T12" fmla="*/ 2645 w 2645"/>
                  <a:gd name="T13" fmla="*/ 0 h 230"/>
                  <a:gd name="T14" fmla="*/ 2645 w 2645"/>
                  <a:gd name="T15" fmla="*/ 230 h 230"/>
                  <a:gd name="T16" fmla="*/ 23 w 2645"/>
                  <a:gd name="T17" fmla="*/ 230 h 230"/>
                  <a:gd name="T18" fmla="*/ 23 w 2645"/>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645" h="230">
                    <a:moveTo>
                      <a:pt x="0" y="0"/>
                    </a:moveTo>
                    <a:lnTo>
                      <a:pt x="2645" y="0"/>
                    </a:lnTo>
                    <a:lnTo>
                      <a:pt x="2645" y="230"/>
                    </a:lnTo>
                    <a:lnTo>
                      <a:pt x="0" y="230"/>
                    </a:lnTo>
                    <a:lnTo>
                      <a:pt x="0" y="0"/>
                    </a:lnTo>
                    <a:close/>
                    <a:moveTo>
                      <a:pt x="23" y="0"/>
                    </a:moveTo>
                    <a:lnTo>
                      <a:pt x="2645" y="0"/>
                    </a:lnTo>
                    <a:lnTo>
                      <a:pt x="2645" y="230"/>
                    </a:lnTo>
                    <a:lnTo>
                      <a:pt x="23" y="230"/>
                    </a:lnTo>
                    <a:lnTo>
                      <a:pt x="23" y="0"/>
                    </a:lnTo>
                    <a:close/>
                  </a:path>
                </a:pathLst>
              </a:custGeom>
              <a:solidFill>
                <a:srgbClr val="EEEEEE"/>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000" name="Freeform 29">
                <a:extLst>
                  <a:ext uri="{FF2B5EF4-FFF2-40B4-BE49-F238E27FC236}">
                    <a16:creationId xmlns:a16="http://schemas.microsoft.com/office/drawing/2014/main" id="{94A7FEFB-CDAB-5252-F1A1-80C458C7DFF0}"/>
                  </a:ext>
                </a:extLst>
              </p:cNvPr>
              <p:cNvSpPr>
                <a:spLocks noEditPoints="1"/>
              </p:cNvSpPr>
              <p:nvPr/>
            </p:nvSpPr>
            <p:spPr bwMode="auto">
              <a:xfrm>
                <a:off x="1846" y="1915"/>
                <a:ext cx="2622" cy="230"/>
              </a:xfrm>
              <a:custGeom>
                <a:avLst/>
                <a:gdLst>
                  <a:gd name="T0" fmla="*/ 0 w 2622"/>
                  <a:gd name="T1" fmla="*/ 0 h 230"/>
                  <a:gd name="T2" fmla="*/ 2622 w 2622"/>
                  <a:gd name="T3" fmla="*/ 0 h 230"/>
                  <a:gd name="T4" fmla="*/ 2622 w 2622"/>
                  <a:gd name="T5" fmla="*/ 230 h 230"/>
                  <a:gd name="T6" fmla="*/ 0 w 2622"/>
                  <a:gd name="T7" fmla="*/ 230 h 230"/>
                  <a:gd name="T8" fmla="*/ 0 w 2622"/>
                  <a:gd name="T9" fmla="*/ 0 h 230"/>
                  <a:gd name="T10" fmla="*/ 23 w 2622"/>
                  <a:gd name="T11" fmla="*/ 0 h 230"/>
                  <a:gd name="T12" fmla="*/ 2622 w 2622"/>
                  <a:gd name="T13" fmla="*/ 0 h 230"/>
                  <a:gd name="T14" fmla="*/ 2622 w 2622"/>
                  <a:gd name="T15" fmla="*/ 230 h 230"/>
                  <a:gd name="T16" fmla="*/ 23 w 2622"/>
                  <a:gd name="T17" fmla="*/ 230 h 230"/>
                  <a:gd name="T18" fmla="*/ 23 w 2622"/>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622" h="230">
                    <a:moveTo>
                      <a:pt x="0" y="0"/>
                    </a:moveTo>
                    <a:lnTo>
                      <a:pt x="2622" y="0"/>
                    </a:lnTo>
                    <a:lnTo>
                      <a:pt x="2622" y="230"/>
                    </a:lnTo>
                    <a:lnTo>
                      <a:pt x="0" y="230"/>
                    </a:lnTo>
                    <a:lnTo>
                      <a:pt x="0" y="0"/>
                    </a:lnTo>
                    <a:close/>
                    <a:moveTo>
                      <a:pt x="23" y="0"/>
                    </a:moveTo>
                    <a:lnTo>
                      <a:pt x="2622" y="0"/>
                    </a:lnTo>
                    <a:lnTo>
                      <a:pt x="2622" y="230"/>
                    </a:lnTo>
                    <a:lnTo>
                      <a:pt x="23" y="230"/>
                    </a:lnTo>
                    <a:lnTo>
                      <a:pt x="23" y="0"/>
                    </a:lnTo>
                    <a:close/>
                  </a:path>
                </a:pathLst>
              </a:custGeom>
              <a:solidFill>
                <a:srgbClr val="EDEDE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001" name="Freeform 30">
                <a:extLst>
                  <a:ext uri="{FF2B5EF4-FFF2-40B4-BE49-F238E27FC236}">
                    <a16:creationId xmlns:a16="http://schemas.microsoft.com/office/drawing/2014/main" id="{A776CA54-A33B-6F96-CF7B-BCC97097E203}"/>
                  </a:ext>
                </a:extLst>
              </p:cNvPr>
              <p:cNvSpPr>
                <a:spLocks noEditPoints="1"/>
              </p:cNvSpPr>
              <p:nvPr/>
            </p:nvSpPr>
            <p:spPr bwMode="auto">
              <a:xfrm>
                <a:off x="1869" y="1915"/>
                <a:ext cx="2599" cy="230"/>
              </a:xfrm>
              <a:custGeom>
                <a:avLst/>
                <a:gdLst>
                  <a:gd name="T0" fmla="*/ 0 w 2599"/>
                  <a:gd name="T1" fmla="*/ 0 h 230"/>
                  <a:gd name="T2" fmla="*/ 2599 w 2599"/>
                  <a:gd name="T3" fmla="*/ 0 h 230"/>
                  <a:gd name="T4" fmla="*/ 2599 w 2599"/>
                  <a:gd name="T5" fmla="*/ 230 h 230"/>
                  <a:gd name="T6" fmla="*/ 0 w 2599"/>
                  <a:gd name="T7" fmla="*/ 230 h 230"/>
                  <a:gd name="T8" fmla="*/ 0 w 2599"/>
                  <a:gd name="T9" fmla="*/ 0 h 230"/>
                  <a:gd name="T10" fmla="*/ 23 w 2599"/>
                  <a:gd name="T11" fmla="*/ 0 h 230"/>
                  <a:gd name="T12" fmla="*/ 2599 w 2599"/>
                  <a:gd name="T13" fmla="*/ 0 h 230"/>
                  <a:gd name="T14" fmla="*/ 2599 w 2599"/>
                  <a:gd name="T15" fmla="*/ 230 h 230"/>
                  <a:gd name="T16" fmla="*/ 23 w 2599"/>
                  <a:gd name="T17" fmla="*/ 230 h 230"/>
                  <a:gd name="T18" fmla="*/ 23 w 2599"/>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599" h="230">
                    <a:moveTo>
                      <a:pt x="0" y="0"/>
                    </a:moveTo>
                    <a:lnTo>
                      <a:pt x="2599" y="0"/>
                    </a:lnTo>
                    <a:lnTo>
                      <a:pt x="2599" y="230"/>
                    </a:lnTo>
                    <a:lnTo>
                      <a:pt x="0" y="230"/>
                    </a:lnTo>
                    <a:lnTo>
                      <a:pt x="0" y="0"/>
                    </a:lnTo>
                    <a:close/>
                    <a:moveTo>
                      <a:pt x="23" y="0"/>
                    </a:moveTo>
                    <a:lnTo>
                      <a:pt x="2599" y="0"/>
                    </a:lnTo>
                    <a:lnTo>
                      <a:pt x="2599" y="230"/>
                    </a:lnTo>
                    <a:lnTo>
                      <a:pt x="23" y="230"/>
                    </a:lnTo>
                    <a:lnTo>
                      <a:pt x="23" y="0"/>
                    </a:lnTo>
                    <a:close/>
                  </a:path>
                </a:pathLst>
              </a:custGeom>
              <a:solidFill>
                <a:srgbClr val="ECECE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002" name="Freeform 31">
                <a:extLst>
                  <a:ext uri="{FF2B5EF4-FFF2-40B4-BE49-F238E27FC236}">
                    <a16:creationId xmlns:a16="http://schemas.microsoft.com/office/drawing/2014/main" id="{CB920B23-A3EB-020C-1BFC-54BE65145173}"/>
                  </a:ext>
                </a:extLst>
              </p:cNvPr>
              <p:cNvSpPr>
                <a:spLocks noEditPoints="1"/>
              </p:cNvSpPr>
              <p:nvPr/>
            </p:nvSpPr>
            <p:spPr bwMode="auto">
              <a:xfrm>
                <a:off x="1892" y="1915"/>
                <a:ext cx="2576" cy="230"/>
              </a:xfrm>
              <a:custGeom>
                <a:avLst/>
                <a:gdLst>
                  <a:gd name="T0" fmla="*/ 0 w 2576"/>
                  <a:gd name="T1" fmla="*/ 0 h 230"/>
                  <a:gd name="T2" fmla="*/ 2576 w 2576"/>
                  <a:gd name="T3" fmla="*/ 0 h 230"/>
                  <a:gd name="T4" fmla="*/ 2576 w 2576"/>
                  <a:gd name="T5" fmla="*/ 230 h 230"/>
                  <a:gd name="T6" fmla="*/ 0 w 2576"/>
                  <a:gd name="T7" fmla="*/ 230 h 230"/>
                  <a:gd name="T8" fmla="*/ 0 w 2576"/>
                  <a:gd name="T9" fmla="*/ 0 h 230"/>
                  <a:gd name="T10" fmla="*/ 27 w 2576"/>
                  <a:gd name="T11" fmla="*/ 0 h 230"/>
                  <a:gd name="T12" fmla="*/ 2576 w 2576"/>
                  <a:gd name="T13" fmla="*/ 0 h 230"/>
                  <a:gd name="T14" fmla="*/ 2576 w 2576"/>
                  <a:gd name="T15" fmla="*/ 230 h 230"/>
                  <a:gd name="T16" fmla="*/ 27 w 2576"/>
                  <a:gd name="T17" fmla="*/ 230 h 230"/>
                  <a:gd name="T18" fmla="*/ 27 w 2576"/>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576" h="230">
                    <a:moveTo>
                      <a:pt x="0" y="0"/>
                    </a:moveTo>
                    <a:lnTo>
                      <a:pt x="2576" y="0"/>
                    </a:lnTo>
                    <a:lnTo>
                      <a:pt x="2576" y="230"/>
                    </a:lnTo>
                    <a:lnTo>
                      <a:pt x="0" y="230"/>
                    </a:lnTo>
                    <a:lnTo>
                      <a:pt x="0" y="0"/>
                    </a:lnTo>
                    <a:close/>
                    <a:moveTo>
                      <a:pt x="27" y="0"/>
                    </a:moveTo>
                    <a:lnTo>
                      <a:pt x="2576" y="0"/>
                    </a:lnTo>
                    <a:lnTo>
                      <a:pt x="2576" y="230"/>
                    </a:lnTo>
                    <a:lnTo>
                      <a:pt x="27" y="230"/>
                    </a:lnTo>
                    <a:lnTo>
                      <a:pt x="27" y="0"/>
                    </a:lnTo>
                    <a:close/>
                  </a:path>
                </a:pathLst>
              </a:custGeom>
              <a:solidFill>
                <a:srgbClr val="EBEBEB"/>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003" name="Freeform 32">
                <a:extLst>
                  <a:ext uri="{FF2B5EF4-FFF2-40B4-BE49-F238E27FC236}">
                    <a16:creationId xmlns:a16="http://schemas.microsoft.com/office/drawing/2014/main" id="{188A5684-36BC-40E9-9591-76FE2A4B5AA5}"/>
                  </a:ext>
                </a:extLst>
              </p:cNvPr>
              <p:cNvSpPr>
                <a:spLocks noEditPoints="1"/>
              </p:cNvSpPr>
              <p:nvPr/>
            </p:nvSpPr>
            <p:spPr bwMode="auto">
              <a:xfrm>
                <a:off x="1919" y="1915"/>
                <a:ext cx="2549" cy="230"/>
              </a:xfrm>
              <a:custGeom>
                <a:avLst/>
                <a:gdLst>
                  <a:gd name="T0" fmla="*/ 0 w 2549"/>
                  <a:gd name="T1" fmla="*/ 0 h 230"/>
                  <a:gd name="T2" fmla="*/ 2549 w 2549"/>
                  <a:gd name="T3" fmla="*/ 0 h 230"/>
                  <a:gd name="T4" fmla="*/ 2549 w 2549"/>
                  <a:gd name="T5" fmla="*/ 230 h 230"/>
                  <a:gd name="T6" fmla="*/ 0 w 2549"/>
                  <a:gd name="T7" fmla="*/ 230 h 230"/>
                  <a:gd name="T8" fmla="*/ 0 w 2549"/>
                  <a:gd name="T9" fmla="*/ 0 h 230"/>
                  <a:gd name="T10" fmla="*/ 23 w 2549"/>
                  <a:gd name="T11" fmla="*/ 0 h 230"/>
                  <a:gd name="T12" fmla="*/ 2549 w 2549"/>
                  <a:gd name="T13" fmla="*/ 0 h 230"/>
                  <a:gd name="T14" fmla="*/ 2549 w 2549"/>
                  <a:gd name="T15" fmla="*/ 230 h 230"/>
                  <a:gd name="T16" fmla="*/ 23 w 2549"/>
                  <a:gd name="T17" fmla="*/ 230 h 230"/>
                  <a:gd name="T18" fmla="*/ 23 w 2549"/>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549" h="230">
                    <a:moveTo>
                      <a:pt x="0" y="0"/>
                    </a:moveTo>
                    <a:lnTo>
                      <a:pt x="2549" y="0"/>
                    </a:lnTo>
                    <a:lnTo>
                      <a:pt x="2549" y="230"/>
                    </a:lnTo>
                    <a:lnTo>
                      <a:pt x="0" y="230"/>
                    </a:lnTo>
                    <a:lnTo>
                      <a:pt x="0" y="0"/>
                    </a:lnTo>
                    <a:close/>
                    <a:moveTo>
                      <a:pt x="23" y="0"/>
                    </a:moveTo>
                    <a:lnTo>
                      <a:pt x="2549" y="0"/>
                    </a:lnTo>
                    <a:lnTo>
                      <a:pt x="2549" y="230"/>
                    </a:lnTo>
                    <a:lnTo>
                      <a:pt x="23" y="230"/>
                    </a:lnTo>
                    <a:lnTo>
                      <a:pt x="23" y="0"/>
                    </a:lnTo>
                    <a:close/>
                  </a:path>
                </a:pathLst>
              </a:custGeom>
              <a:solidFill>
                <a:srgbClr val="EAEAE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004" name="Freeform 33">
                <a:extLst>
                  <a:ext uri="{FF2B5EF4-FFF2-40B4-BE49-F238E27FC236}">
                    <a16:creationId xmlns:a16="http://schemas.microsoft.com/office/drawing/2014/main" id="{039875C8-989C-30D9-804A-59C33A9BDFB7}"/>
                  </a:ext>
                </a:extLst>
              </p:cNvPr>
              <p:cNvSpPr>
                <a:spLocks noEditPoints="1"/>
              </p:cNvSpPr>
              <p:nvPr/>
            </p:nvSpPr>
            <p:spPr bwMode="auto">
              <a:xfrm>
                <a:off x="1942" y="1915"/>
                <a:ext cx="2526" cy="230"/>
              </a:xfrm>
              <a:custGeom>
                <a:avLst/>
                <a:gdLst>
                  <a:gd name="T0" fmla="*/ 0 w 2526"/>
                  <a:gd name="T1" fmla="*/ 0 h 230"/>
                  <a:gd name="T2" fmla="*/ 2526 w 2526"/>
                  <a:gd name="T3" fmla="*/ 0 h 230"/>
                  <a:gd name="T4" fmla="*/ 2526 w 2526"/>
                  <a:gd name="T5" fmla="*/ 230 h 230"/>
                  <a:gd name="T6" fmla="*/ 0 w 2526"/>
                  <a:gd name="T7" fmla="*/ 230 h 230"/>
                  <a:gd name="T8" fmla="*/ 0 w 2526"/>
                  <a:gd name="T9" fmla="*/ 0 h 230"/>
                  <a:gd name="T10" fmla="*/ 23 w 2526"/>
                  <a:gd name="T11" fmla="*/ 0 h 230"/>
                  <a:gd name="T12" fmla="*/ 2526 w 2526"/>
                  <a:gd name="T13" fmla="*/ 0 h 230"/>
                  <a:gd name="T14" fmla="*/ 2526 w 2526"/>
                  <a:gd name="T15" fmla="*/ 230 h 230"/>
                  <a:gd name="T16" fmla="*/ 23 w 2526"/>
                  <a:gd name="T17" fmla="*/ 230 h 230"/>
                  <a:gd name="T18" fmla="*/ 23 w 2526"/>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526" h="230">
                    <a:moveTo>
                      <a:pt x="0" y="0"/>
                    </a:moveTo>
                    <a:lnTo>
                      <a:pt x="2526" y="0"/>
                    </a:lnTo>
                    <a:lnTo>
                      <a:pt x="2526" y="230"/>
                    </a:lnTo>
                    <a:lnTo>
                      <a:pt x="0" y="230"/>
                    </a:lnTo>
                    <a:lnTo>
                      <a:pt x="0" y="0"/>
                    </a:lnTo>
                    <a:close/>
                    <a:moveTo>
                      <a:pt x="23" y="0"/>
                    </a:moveTo>
                    <a:lnTo>
                      <a:pt x="2526" y="0"/>
                    </a:lnTo>
                    <a:lnTo>
                      <a:pt x="2526" y="230"/>
                    </a:lnTo>
                    <a:lnTo>
                      <a:pt x="23" y="230"/>
                    </a:lnTo>
                    <a:lnTo>
                      <a:pt x="23" y="0"/>
                    </a:lnTo>
                    <a:close/>
                  </a:path>
                </a:pathLst>
              </a:custGeom>
              <a:solidFill>
                <a:srgbClr val="E9E9E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005" name="Freeform 34">
                <a:extLst>
                  <a:ext uri="{FF2B5EF4-FFF2-40B4-BE49-F238E27FC236}">
                    <a16:creationId xmlns:a16="http://schemas.microsoft.com/office/drawing/2014/main" id="{35458A25-F060-636C-3583-BC5958C321D9}"/>
                  </a:ext>
                </a:extLst>
              </p:cNvPr>
              <p:cNvSpPr>
                <a:spLocks noEditPoints="1"/>
              </p:cNvSpPr>
              <p:nvPr/>
            </p:nvSpPr>
            <p:spPr bwMode="auto">
              <a:xfrm>
                <a:off x="1965" y="1915"/>
                <a:ext cx="2503" cy="230"/>
              </a:xfrm>
              <a:custGeom>
                <a:avLst/>
                <a:gdLst>
                  <a:gd name="T0" fmla="*/ 0 w 2503"/>
                  <a:gd name="T1" fmla="*/ 0 h 230"/>
                  <a:gd name="T2" fmla="*/ 2503 w 2503"/>
                  <a:gd name="T3" fmla="*/ 0 h 230"/>
                  <a:gd name="T4" fmla="*/ 2503 w 2503"/>
                  <a:gd name="T5" fmla="*/ 230 h 230"/>
                  <a:gd name="T6" fmla="*/ 0 w 2503"/>
                  <a:gd name="T7" fmla="*/ 230 h 230"/>
                  <a:gd name="T8" fmla="*/ 0 w 2503"/>
                  <a:gd name="T9" fmla="*/ 0 h 230"/>
                  <a:gd name="T10" fmla="*/ 23 w 2503"/>
                  <a:gd name="T11" fmla="*/ 0 h 230"/>
                  <a:gd name="T12" fmla="*/ 2503 w 2503"/>
                  <a:gd name="T13" fmla="*/ 0 h 230"/>
                  <a:gd name="T14" fmla="*/ 2503 w 2503"/>
                  <a:gd name="T15" fmla="*/ 230 h 230"/>
                  <a:gd name="T16" fmla="*/ 23 w 2503"/>
                  <a:gd name="T17" fmla="*/ 230 h 230"/>
                  <a:gd name="T18" fmla="*/ 23 w 2503"/>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503" h="230">
                    <a:moveTo>
                      <a:pt x="0" y="0"/>
                    </a:moveTo>
                    <a:lnTo>
                      <a:pt x="2503" y="0"/>
                    </a:lnTo>
                    <a:lnTo>
                      <a:pt x="2503" y="230"/>
                    </a:lnTo>
                    <a:lnTo>
                      <a:pt x="0" y="230"/>
                    </a:lnTo>
                    <a:lnTo>
                      <a:pt x="0" y="0"/>
                    </a:lnTo>
                    <a:close/>
                    <a:moveTo>
                      <a:pt x="23" y="0"/>
                    </a:moveTo>
                    <a:lnTo>
                      <a:pt x="2503" y="0"/>
                    </a:lnTo>
                    <a:lnTo>
                      <a:pt x="2503" y="230"/>
                    </a:lnTo>
                    <a:lnTo>
                      <a:pt x="23" y="230"/>
                    </a:lnTo>
                    <a:lnTo>
                      <a:pt x="23" y="0"/>
                    </a:lnTo>
                    <a:close/>
                  </a:path>
                </a:pathLst>
              </a:custGeom>
              <a:solidFill>
                <a:srgbClr val="E8E8E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006" name="Freeform 35">
                <a:extLst>
                  <a:ext uri="{FF2B5EF4-FFF2-40B4-BE49-F238E27FC236}">
                    <a16:creationId xmlns:a16="http://schemas.microsoft.com/office/drawing/2014/main" id="{B687759C-230A-2352-DD94-331030A5E90B}"/>
                  </a:ext>
                </a:extLst>
              </p:cNvPr>
              <p:cNvSpPr>
                <a:spLocks noEditPoints="1"/>
              </p:cNvSpPr>
              <p:nvPr/>
            </p:nvSpPr>
            <p:spPr bwMode="auto">
              <a:xfrm>
                <a:off x="1988" y="1915"/>
                <a:ext cx="2480" cy="230"/>
              </a:xfrm>
              <a:custGeom>
                <a:avLst/>
                <a:gdLst>
                  <a:gd name="T0" fmla="*/ 0 w 2480"/>
                  <a:gd name="T1" fmla="*/ 0 h 230"/>
                  <a:gd name="T2" fmla="*/ 2480 w 2480"/>
                  <a:gd name="T3" fmla="*/ 0 h 230"/>
                  <a:gd name="T4" fmla="*/ 2480 w 2480"/>
                  <a:gd name="T5" fmla="*/ 230 h 230"/>
                  <a:gd name="T6" fmla="*/ 0 w 2480"/>
                  <a:gd name="T7" fmla="*/ 230 h 230"/>
                  <a:gd name="T8" fmla="*/ 0 w 2480"/>
                  <a:gd name="T9" fmla="*/ 0 h 230"/>
                  <a:gd name="T10" fmla="*/ 23 w 2480"/>
                  <a:gd name="T11" fmla="*/ 0 h 230"/>
                  <a:gd name="T12" fmla="*/ 2480 w 2480"/>
                  <a:gd name="T13" fmla="*/ 0 h 230"/>
                  <a:gd name="T14" fmla="*/ 2480 w 2480"/>
                  <a:gd name="T15" fmla="*/ 230 h 230"/>
                  <a:gd name="T16" fmla="*/ 23 w 2480"/>
                  <a:gd name="T17" fmla="*/ 230 h 230"/>
                  <a:gd name="T18" fmla="*/ 23 w 2480"/>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480" h="230">
                    <a:moveTo>
                      <a:pt x="0" y="0"/>
                    </a:moveTo>
                    <a:lnTo>
                      <a:pt x="2480" y="0"/>
                    </a:lnTo>
                    <a:lnTo>
                      <a:pt x="2480" y="230"/>
                    </a:lnTo>
                    <a:lnTo>
                      <a:pt x="0" y="230"/>
                    </a:lnTo>
                    <a:lnTo>
                      <a:pt x="0" y="0"/>
                    </a:lnTo>
                    <a:close/>
                    <a:moveTo>
                      <a:pt x="23" y="0"/>
                    </a:moveTo>
                    <a:lnTo>
                      <a:pt x="2480" y="0"/>
                    </a:lnTo>
                    <a:lnTo>
                      <a:pt x="2480" y="230"/>
                    </a:lnTo>
                    <a:lnTo>
                      <a:pt x="23" y="230"/>
                    </a:lnTo>
                    <a:lnTo>
                      <a:pt x="23" y="0"/>
                    </a:lnTo>
                    <a:close/>
                  </a:path>
                </a:pathLst>
              </a:custGeom>
              <a:solidFill>
                <a:srgbClr val="E7E7E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007" name="Freeform 36">
                <a:extLst>
                  <a:ext uri="{FF2B5EF4-FFF2-40B4-BE49-F238E27FC236}">
                    <a16:creationId xmlns:a16="http://schemas.microsoft.com/office/drawing/2014/main" id="{DB0C3445-7944-263F-E22D-9CE93888334F}"/>
                  </a:ext>
                </a:extLst>
              </p:cNvPr>
              <p:cNvSpPr>
                <a:spLocks noEditPoints="1"/>
              </p:cNvSpPr>
              <p:nvPr/>
            </p:nvSpPr>
            <p:spPr bwMode="auto">
              <a:xfrm>
                <a:off x="2011" y="1915"/>
                <a:ext cx="2457" cy="230"/>
              </a:xfrm>
              <a:custGeom>
                <a:avLst/>
                <a:gdLst>
                  <a:gd name="T0" fmla="*/ 0 w 2457"/>
                  <a:gd name="T1" fmla="*/ 0 h 230"/>
                  <a:gd name="T2" fmla="*/ 2457 w 2457"/>
                  <a:gd name="T3" fmla="*/ 0 h 230"/>
                  <a:gd name="T4" fmla="*/ 2457 w 2457"/>
                  <a:gd name="T5" fmla="*/ 230 h 230"/>
                  <a:gd name="T6" fmla="*/ 0 w 2457"/>
                  <a:gd name="T7" fmla="*/ 230 h 230"/>
                  <a:gd name="T8" fmla="*/ 0 w 2457"/>
                  <a:gd name="T9" fmla="*/ 0 h 230"/>
                  <a:gd name="T10" fmla="*/ 28 w 2457"/>
                  <a:gd name="T11" fmla="*/ 0 h 230"/>
                  <a:gd name="T12" fmla="*/ 2457 w 2457"/>
                  <a:gd name="T13" fmla="*/ 0 h 230"/>
                  <a:gd name="T14" fmla="*/ 2457 w 2457"/>
                  <a:gd name="T15" fmla="*/ 230 h 230"/>
                  <a:gd name="T16" fmla="*/ 28 w 2457"/>
                  <a:gd name="T17" fmla="*/ 230 h 230"/>
                  <a:gd name="T18" fmla="*/ 28 w 2457"/>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457" h="230">
                    <a:moveTo>
                      <a:pt x="0" y="0"/>
                    </a:moveTo>
                    <a:lnTo>
                      <a:pt x="2457" y="0"/>
                    </a:lnTo>
                    <a:lnTo>
                      <a:pt x="2457" y="230"/>
                    </a:lnTo>
                    <a:lnTo>
                      <a:pt x="0" y="230"/>
                    </a:lnTo>
                    <a:lnTo>
                      <a:pt x="0" y="0"/>
                    </a:lnTo>
                    <a:close/>
                    <a:moveTo>
                      <a:pt x="28" y="0"/>
                    </a:moveTo>
                    <a:lnTo>
                      <a:pt x="2457" y="0"/>
                    </a:lnTo>
                    <a:lnTo>
                      <a:pt x="2457" y="230"/>
                    </a:lnTo>
                    <a:lnTo>
                      <a:pt x="28" y="230"/>
                    </a:lnTo>
                    <a:lnTo>
                      <a:pt x="28" y="0"/>
                    </a:lnTo>
                    <a:close/>
                  </a:path>
                </a:pathLst>
              </a:custGeom>
              <a:solidFill>
                <a:srgbClr val="E6E6E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008" name="Freeform 37">
                <a:extLst>
                  <a:ext uri="{FF2B5EF4-FFF2-40B4-BE49-F238E27FC236}">
                    <a16:creationId xmlns:a16="http://schemas.microsoft.com/office/drawing/2014/main" id="{C2637E7E-1B12-101F-D243-D3EA0D1C7447}"/>
                  </a:ext>
                </a:extLst>
              </p:cNvPr>
              <p:cNvSpPr>
                <a:spLocks noEditPoints="1"/>
              </p:cNvSpPr>
              <p:nvPr/>
            </p:nvSpPr>
            <p:spPr bwMode="auto">
              <a:xfrm>
                <a:off x="2039" y="1915"/>
                <a:ext cx="2429" cy="230"/>
              </a:xfrm>
              <a:custGeom>
                <a:avLst/>
                <a:gdLst>
                  <a:gd name="T0" fmla="*/ 0 w 2429"/>
                  <a:gd name="T1" fmla="*/ 0 h 230"/>
                  <a:gd name="T2" fmla="*/ 2429 w 2429"/>
                  <a:gd name="T3" fmla="*/ 0 h 230"/>
                  <a:gd name="T4" fmla="*/ 2429 w 2429"/>
                  <a:gd name="T5" fmla="*/ 230 h 230"/>
                  <a:gd name="T6" fmla="*/ 0 w 2429"/>
                  <a:gd name="T7" fmla="*/ 230 h 230"/>
                  <a:gd name="T8" fmla="*/ 0 w 2429"/>
                  <a:gd name="T9" fmla="*/ 0 h 230"/>
                  <a:gd name="T10" fmla="*/ 23 w 2429"/>
                  <a:gd name="T11" fmla="*/ 0 h 230"/>
                  <a:gd name="T12" fmla="*/ 2429 w 2429"/>
                  <a:gd name="T13" fmla="*/ 0 h 230"/>
                  <a:gd name="T14" fmla="*/ 2429 w 2429"/>
                  <a:gd name="T15" fmla="*/ 230 h 230"/>
                  <a:gd name="T16" fmla="*/ 23 w 2429"/>
                  <a:gd name="T17" fmla="*/ 230 h 230"/>
                  <a:gd name="T18" fmla="*/ 23 w 2429"/>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429" h="230">
                    <a:moveTo>
                      <a:pt x="0" y="0"/>
                    </a:moveTo>
                    <a:lnTo>
                      <a:pt x="2429" y="0"/>
                    </a:lnTo>
                    <a:lnTo>
                      <a:pt x="2429" y="230"/>
                    </a:lnTo>
                    <a:lnTo>
                      <a:pt x="0" y="230"/>
                    </a:lnTo>
                    <a:lnTo>
                      <a:pt x="0" y="0"/>
                    </a:lnTo>
                    <a:close/>
                    <a:moveTo>
                      <a:pt x="23" y="0"/>
                    </a:moveTo>
                    <a:lnTo>
                      <a:pt x="2429" y="0"/>
                    </a:lnTo>
                    <a:lnTo>
                      <a:pt x="2429" y="230"/>
                    </a:lnTo>
                    <a:lnTo>
                      <a:pt x="23" y="230"/>
                    </a:lnTo>
                    <a:lnTo>
                      <a:pt x="23" y="0"/>
                    </a:lnTo>
                    <a:close/>
                  </a:path>
                </a:pathLst>
              </a:custGeom>
              <a:solidFill>
                <a:srgbClr val="E5E5E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009" name="Freeform 38">
                <a:extLst>
                  <a:ext uri="{FF2B5EF4-FFF2-40B4-BE49-F238E27FC236}">
                    <a16:creationId xmlns:a16="http://schemas.microsoft.com/office/drawing/2014/main" id="{6143CAF4-BA3B-5A58-7059-BA188D311EA2}"/>
                  </a:ext>
                </a:extLst>
              </p:cNvPr>
              <p:cNvSpPr>
                <a:spLocks noEditPoints="1"/>
              </p:cNvSpPr>
              <p:nvPr/>
            </p:nvSpPr>
            <p:spPr bwMode="auto">
              <a:xfrm>
                <a:off x="2062" y="1915"/>
                <a:ext cx="2406" cy="230"/>
              </a:xfrm>
              <a:custGeom>
                <a:avLst/>
                <a:gdLst>
                  <a:gd name="T0" fmla="*/ 0 w 2406"/>
                  <a:gd name="T1" fmla="*/ 0 h 230"/>
                  <a:gd name="T2" fmla="*/ 2406 w 2406"/>
                  <a:gd name="T3" fmla="*/ 0 h 230"/>
                  <a:gd name="T4" fmla="*/ 2406 w 2406"/>
                  <a:gd name="T5" fmla="*/ 230 h 230"/>
                  <a:gd name="T6" fmla="*/ 0 w 2406"/>
                  <a:gd name="T7" fmla="*/ 230 h 230"/>
                  <a:gd name="T8" fmla="*/ 0 w 2406"/>
                  <a:gd name="T9" fmla="*/ 0 h 230"/>
                  <a:gd name="T10" fmla="*/ 23 w 2406"/>
                  <a:gd name="T11" fmla="*/ 0 h 230"/>
                  <a:gd name="T12" fmla="*/ 2406 w 2406"/>
                  <a:gd name="T13" fmla="*/ 0 h 230"/>
                  <a:gd name="T14" fmla="*/ 2406 w 2406"/>
                  <a:gd name="T15" fmla="*/ 230 h 230"/>
                  <a:gd name="T16" fmla="*/ 23 w 2406"/>
                  <a:gd name="T17" fmla="*/ 230 h 230"/>
                  <a:gd name="T18" fmla="*/ 23 w 2406"/>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406" h="230">
                    <a:moveTo>
                      <a:pt x="0" y="0"/>
                    </a:moveTo>
                    <a:lnTo>
                      <a:pt x="2406" y="0"/>
                    </a:lnTo>
                    <a:lnTo>
                      <a:pt x="2406" y="230"/>
                    </a:lnTo>
                    <a:lnTo>
                      <a:pt x="0" y="230"/>
                    </a:lnTo>
                    <a:lnTo>
                      <a:pt x="0" y="0"/>
                    </a:lnTo>
                    <a:close/>
                    <a:moveTo>
                      <a:pt x="23" y="0"/>
                    </a:moveTo>
                    <a:lnTo>
                      <a:pt x="2406" y="0"/>
                    </a:lnTo>
                    <a:lnTo>
                      <a:pt x="2406" y="230"/>
                    </a:lnTo>
                    <a:lnTo>
                      <a:pt x="23" y="230"/>
                    </a:lnTo>
                    <a:lnTo>
                      <a:pt x="23" y="0"/>
                    </a:lnTo>
                    <a:close/>
                  </a:path>
                </a:pathLst>
              </a:custGeom>
              <a:solidFill>
                <a:srgbClr val="E4E4E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010" name="Freeform 39">
                <a:extLst>
                  <a:ext uri="{FF2B5EF4-FFF2-40B4-BE49-F238E27FC236}">
                    <a16:creationId xmlns:a16="http://schemas.microsoft.com/office/drawing/2014/main" id="{C5BF5930-4774-9AF0-06D5-694601BE97B4}"/>
                  </a:ext>
                </a:extLst>
              </p:cNvPr>
              <p:cNvSpPr>
                <a:spLocks noEditPoints="1"/>
              </p:cNvSpPr>
              <p:nvPr/>
            </p:nvSpPr>
            <p:spPr bwMode="auto">
              <a:xfrm>
                <a:off x="2085" y="1915"/>
                <a:ext cx="2383" cy="230"/>
              </a:xfrm>
              <a:custGeom>
                <a:avLst/>
                <a:gdLst>
                  <a:gd name="T0" fmla="*/ 0 w 2383"/>
                  <a:gd name="T1" fmla="*/ 0 h 230"/>
                  <a:gd name="T2" fmla="*/ 2383 w 2383"/>
                  <a:gd name="T3" fmla="*/ 0 h 230"/>
                  <a:gd name="T4" fmla="*/ 2383 w 2383"/>
                  <a:gd name="T5" fmla="*/ 230 h 230"/>
                  <a:gd name="T6" fmla="*/ 0 w 2383"/>
                  <a:gd name="T7" fmla="*/ 230 h 230"/>
                  <a:gd name="T8" fmla="*/ 0 w 2383"/>
                  <a:gd name="T9" fmla="*/ 0 h 230"/>
                  <a:gd name="T10" fmla="*/ 23 w 2383"/>
                  <a:gd name="T11" fmla="*/ 0 h 230"/>
                  <a:gd name="T12" fmla="*/ 2383 w 2383"/>
                  <a:gd name="T13" fmla="*/ 0 h 230"/>
                  <a:gd name="T14" fmla="*/ 2383 w 2383"/>
                  <a:gd name="T15" fmla="*/ 230 h 230"/>
                  <a:gd name="T16" fmla="*/ 23 w 2383"/>
                  <a:gd name="T17" fmla="*/ 230 h 230"/>
                  <a:gd name="T18" fmla="*/ 23 w 2383"/>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383" h="230">
                    <a:moveTo>
                      <a:pt x="0" y="0"/>
                    </a:moveTo>
                    <a:lnTo>
                      <a:pt x="2383" y="0"/>
                    </a:lnTo>
                    <a:lnTo>
                      <a:pt x="2383" y="230"/>
                    </a:lnTo>
                    <a:lnTo>
                      <a:pt x="0" y="230"/>
                    </a:lnTo>
                    <a:lnTo>
                      <a:pt x="0" y="0"/>
                    </a:lnTo>
                    <a:close/>
                    <a:moveTo>
                      <a:pt x="23" y="0"/>
                    </a:moveTo>
                    <a:lnTo>
                      <a:pt x="2383" y="0"/>
                    </a:lnTo>
                    <a:lnTo>
                      <a:pt x="2383" y="230"/>
                    </a:lnTo>
                    <a:lnTo>
                      <a:pt x="23" y="230"/>
                    </a:lnTo>
                    <a:lnTo>
                      <a:pt x="23" y="0"/>
                    </a:lnTo>
                    <a:close/>
                  </a:path>
                </a:pathLst>
              </a:custGeom>
              <a:solidFill>
                <a:srgbClr val="E3E3E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011" name="Freeform 40">
                <a:extLst>
                  <a:ext uri="{FF2B5EF4-FFF2-40B4-BE49-F238E27FC236}">
                    <a16:creationId xmlns:a16="http://schemas.microsoft.com/office/drawing/2014/main" id="{9996D55B-F976-1B27-A780-5B13888600FB}"/>
                  </a:ext>
                </a:extLst>
              </p:cNvPr>
              <p:cNvSpPr>
                <a:spLocks noEditPoints="1"/>
              </p:cNvSpPr>
              <p:nvPr/>
            </p:nvSpPr>
            <p:spPr bwMode="auto">
              <a:xfrm>
                <a:off x="2108" y="1915"/>
                <a:ext cx="2360" cy="230"/>
              </a:xfrm>
              <a:custGeom>
                <a:avLst/>
                <a:gdLst>
                  <a:gd name="T0" fmla="*/ 0 w 2360"/>
                  <a:gd name="T1" fmla="*/ 0 h 230"/>
                  <a:gd name="T2" fmla="*/ 2360 w 2360"/>
                  <a:gd name="T3" fmla="*/ 0 h 230"/>
                  <a:gd name="T4" fmla="*/ 2360 w 2360"/>
                  <a:gd name="T5" fmla="*/ 230 h 230"/>
                  <a:gd name="T6" fmla="*/ 0 w 2360"/>
                  <a:gd name="T7" fmla="*/ 230 h 230"/>
                  <a:gd name="T8" fmla="*/ 0 w 2360"/>
                  <a:gd name="T9" fmla="*/ 0 h 230"/>
                  <a:gd name="T10" fmla="*/ 23 w 2360"/>
                  <a:gd name="T11" fmla="*/ 0 h 230"/>
                  <a:gd name="T12" fmla="*/ 2360 w 2360"/>
                  <a:gd name="T13" fmla="*/ 0 h 230"/>
                  <a:gd name="T14" fmla="*/ 2360 w 2360"/>
                  <a:gd name="T15" fmla="*/ 230 h 230"/>
                  <a:gd name="T16" fmla="*/ 23 w 2360"/>
                  <a:gd name="T17" fmla="*/ 230 h 230"/>
                  <a:gd name="T18" fmla="*/ 23 w 2360"/>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360" h="230">
                    <a:moveTo>
                      <a:pt x="0" y="0"/>
                    </a:moveTo>
                    <a:lnTo>
                      <a:pt x="2360" y="0"/>
                    </a:lnTo>
                    <a:lnTo>
                      <a:pt x="2360" y="230"/>
                    </a:lnTo>
                    <a:lnTo>
                      <a:pt x="0" y="230"/>
                    </a:lnTo>
                    <a:lnTo>
                      <a:pt x="0" y="0"/>
                    </a:lnTo>
                    <a:close/>
                    <a:moveTo>
                      <a:pt x="23" y="0"/>
                    </a:moveTo>
                    <a:lnTo>
                      <a:pt x="2360" y="0"/>
                    </a:lnTo>
                    <a:lnTo>
                      <a:pt x="2360" y="230"/>
                    </a:lnTo>
                    <a:lnTo>
                      <a:pt x="23" y="230"/>
                    </a:lnTo>
                    <a:lnTo>
                      <a:pt x="23" y="0"/>
                    </a:lnTo>
                    <a:close/>
                  </a:path>
                </a:pathLst>
              </a:custGeom>
              <a:solidFill>
                <a:srgbClr val="E2E2E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012" name="Freeform 41">
                <a:extLst>
                  <a:ext uri="{FF2B5EF4-FFF2-40B4-BE49-F238E27FC236}">
                    <a16:creationId xmlns:a16="http://schemas.microsoft.com/office/drawing/2014/main" id="{8E1ABF1F-5D98-68EC-687F-6763013C1A89}"/>
                  </a:ext>
                </a:extLst>
              </p:cNvPr>
              <p:cNvSpPr>
                <a:spLocks noEditPoints="1"/>
              </p:cNvSpPr>
              <p:nvPr/>
            </p:nvSpPr>
            <p:spPr bwMode="auto">
              <a:xfrm>
                <a:off x="2131" y="1915"/>
                <a:ext cx="2337" cy="230"/>
              </a:xfrm>
              <a:custGeom>
                <a:avLst/>
                <a:gdLst>
                  <a:gd name="T0" fmla="*/ 0 w 2337"/>
                  <a:gd name="T1" fmla="*/ 0 h 230"/>
                  <a:gd name="T2" fmla="*/ 2337 w 2337"/>
                  <a:gd name="T3" fmla="*/ 0 h 230"/>
                  <a:gd name="T4" fmla="*/ 2337 w 2337"/>
                  <a:gd name="T5" fmla="*/ 230 h 230"/>
                  <a:gd name="T6" fmla="*/ 0 w 2337"/>
                  <a:gd name="T7" fmla="*/ 230 h 230"/>
                  <a:gd name="T8" fmla="*/ 0 w 2337"/>
                  <a:gd name="T9" fmla="*/ 0 h 230"/>
                  <a:gd name="T10" fmla="*/ 28 w 2337"/>
                  <a:gd name="T11" fmla="*/ 0 h 230"/>
                  <a:gd name="T12" fmla="*/ 2337 w 2337"/>
                  <a:gd name="T13" fmla="*/ 0 h 230"/>
                  <a:gd name="T14" fmla="*/ 2337 w 2337"/>
                  <a:gd name="T15" fmla="*/ 230 h 230"/>
                  <a:gd name="T16" fmla="*/ 28 w 2337"/>
                  <a:gd name="T17" fmla="*/ 230 h 230"/>
                  <a:gd name="T18" fmla="*/ 28 w 2337"/>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337" h="230">
                    <a:moveTo>
                      <a:pt x="0" y="0"/>
                    </a:moveTo>
                    <a:lnTo>
                      <a:pt x="2337" y="0"/>
                    </a:lnTo>
                    <a:lnTo>
                      <a:pt x="2337" y="230"/>
                    </a:lnTo>
                    <a:lnTo>
                      <a:pt x="0" y="230"/>
                    </a:lnTo>
                    <a:lnTo>
                      <a:pt x="0" y="0"/>
                    </a:lnTo>
                    <a:close/>
                    <a:moveTo>
                      <a:pt x="28" y="0"/>
                    </a:moveTo>
                    <a:lnTo>
                      <a:pt x="2337" y="0"/>
                    </a:lnTo>
                    <a:lnTo>
                      <a:pt x="2337" y="230"/>
                    </a:lnTo>
                    <a:lnTo>
                      <a:pt x="28" y="230"/>
                    </a:lnTo>
                    <a:lnTo>
                      <a:pt x="28" y="0"/>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013" name="Freeform 42">
                <a:extLst>
                  <a:ext uri="{FF2B5EF4-FFF2-40B4-BE49-F238E27FC236}">
                    <a16:creationId xmlns:a16="http://schemas.microsoft.com/office/drawing/2014/main" id="{DFC9F7FC-2FFA-252B-FE0C-A635167845E2}"/>
                  </a:ext>
                </a:extLst>
              </p:cNvPr>
              <p:cNvSpPr>
                <a:spLocks noEditPoints="1"/>
              </p:cNvSpPr>
              <p:nvPr/>
            </p:nvSpPr>
            <p:spPr bwMode="auto">
              <a:xfrm>
                <a:off x="2159" y="1915"/>
                <a:ext cx="2309" cy="230"/>
              </a:xfrm>
              <a:custGeom>
                <a:avLst/>
                <a:gdLst>
                  <a:gd name="T0" fmla="*/ 0 w 2309"/>
                  <a:gd name="T1" fmla="*/ 0 h 230"/>
                  <a:gd name="T2" fmla="*/ 2309 w 2309"/>
                  <a:gd name="T3" fmla="*/ 0 h 230"/>
                  <a:gd name="T4" fmla="*/ 2309 w 2309"/>
                  <a:gd name="T5" fmla="*/ 230 h 230"/>
                  <a:gd name="T6" fmla="*/ 0 w 2309"/>
                  <a:gd name="T7" fmla="*/ 230 h 230"/>
                  <a:gd name="T8" fmla="*/ 0 w 2309"/>
                  <a:gd name="T9" fmla="*/ 0 h 230"/>
                  <a:gd name="T10" fmla="*/ 23 w 2309"/>
                  <a:gd name="T11" fmla="*/ 0 h 230"/>
                  <a:gd name="T12" fmla="*/ 2309 w 2309"/>
                  <a:gd name="T13" fmla="*/ 0 h 230"/>
                  <a:gd name="T14" fmla="*/ 2309 w 2309"/>
                  <a:gd name="T15" fmla="*/ 230 h 230"/>
                  <a:gd name="T16" fmla="*/ 23 w 2309"/>
                  <a:gd name="T17" fmla="*/ 230 h 230"/>
                  <a:gd name="T18" fmla="*/ 23 w 2309"/>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309" h="230">
                    <a:moveTo>
                      <a:pt x="0" y="0"/>
                    </a:moveTo>
                    <a:lnTo>
                      <a:pt x="2309" y="0"/>
                    </a:lnTo>
                    <a:lnTo>
                      <a:pt x="2309" y="230"/>
                    </a:lnTo>
                    <a:lnTo>
                      <a:pt x="0" y="230"/>
                    </a:lnTo>
                    <a:lnTo>
                      <a:pt x="0" y="0"/>
                    </a:lnTo>
                    <a:close/>
                    <a:moveTo>
                      <a:pt x="23" y="0"/>
                    </a:moveTo>
                    <a:lnTo>
                      <a:pt x="2309" y="0"/>
                    </a:lnTo>
                    <a:lnTo>
                      <a:pt x="2309" y="230"/>
                    </a:lnTo>
                    <a:lnTo>
                      <a:pt x="23" y="230"/>
                    </a:lnTo>
                    <a:lnTo>
                      <a:pt x="23" y="0"/>
                    </a:lnTo>
                    <a:close/>
                  </a:path>
                </a:pathLst>
              </a:custGeom>
              <a:solidFill>
                <a:srgbClr val="E0E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014" name="Freeform 43">
                <a:extLst>
                  <a:ext uri="{FF2B5EF4-FFF2-40B4-BE49-F238E27FC236}">
                    <a16:creationId xmlns:a16="http://schemas.microsoft.com/office/drawing/2014/main" id="{3E5B6C57-05C9-8A77-DFF1-A2F32886BA8B}"/>
                  </a:ext>
                </a:extLst>
              </p:cNvPr>
              <p:cNvSpPr>
                <a:spLocks noEditPoints="1"/>
              </p:cNvSpPr>
              <p:nvPr/>
            </p:nvSpPr>
            <p:spPr bwMode="auto">
              <a:xfrm>
                <a:off x="2182" y="1915"/>
                <a:ext cx="2286" cy="230"/>
              </a:xfrm>
              <a:custGeom>
                <a:avLst/>
                <a:gdLst>
                  <a:gd name="T0" fmla="*/ 0 w 2286"/>
                  <a:gd name="T1" fmla="*/ 0 h 230"/>
                  <a:gd name="T2" fmla="*/ 2286 w 2286"/>
                  <a:gd name="T3" fmla="*/ 0 h 230"/>
                  <a:gd name="T4" fmla="*/ 2286 w 2286"/>
                  <a:gd name="T5" fmla="*/ 230 h 230"/>
                  <a:gd name="T6" fmla="*/ 0 w 2286"/>
                  <a:gd name="T7" fmla="*/ 230 h 230"/>
                  <a:gd name="T8" fmla="*/ 0 w 2286"/>
                  <a:gd name="T9" fmla="*/ 0 h 230"/>
                  <a:gd name="T10" fmla="*/ 23 w 2286"/>
                  <a:gd name="T11" fmla="*/ 0 h 230"/>
                  <a:gd name="T12" fmla="*/ 2286 w 2286"/>
                  <a:gd name="T13" fmla="*/ 0 h 230"/>
                  <a:gd name="T14" fmla="*/ 2286 w 2286"/>
                  <a:gd name="T15" fmla="*/ 230 h 230"/>
                  <a:gd name="T16" fmla="*/ 23 w 2286"/>
                  <a:gd name="T17" fmla="*/ 230 h 230"/>
                  <a:gd name="T18" fmla="*/ 23 w 2286"/>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286" h="230">
                    <a:moveTo>
                      <a:pt x="0" y="0"/>
                    </a:moveTo>
                    <a:lnTo>
                      <a:pt x="2286" y="0"/>
                    </a:lnTo>
                    <a:lnTo>
                      <a:pt x="2286" y="230"/>
                    </a:lnTo>
                    <a:lnTo>
                      <a:pt x="0" y="230"/>
                    </a:lnTo>
                    <a:lnTo>
                      <a:pt x="0" y="0"/>
                    </a:lnTo>
                    <a:close/>
                    <a:moveTo>
                      <a:pt x="23" y="0"/>
                    </a:moveTo>
                    <a:lnTo>
                      <a:pt x="2286" y="0"/>
                    </a:lnTo>
                    <a:lnTo>
                      <a:pt x="2286" y="230"/>
                    </a:lnTo>
                    <a:lnTo>
                      <a:pt x="23" y="230"/>
                    </a:lnTo>
                    <a:lnTo>
                      <a:pt x="23" y="0"/>
                    </a:lnTo>
                    <a:close/>
                  </a:path>
                </a:pathLst>
              </a:custGeom>
              <a:solidFill>
                <a:srgbClr val="DFDFD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015" name="Freeform 44">
                <a:extLst>
                  <a:ext uri="{FF2B5EF4-FFF2-40B4-BE49-F238E27FC236}">
                    <a16:creationId xmlns:a16="http://schemas.microsoft.com/office/drawing/2014/main" id="{E8272A9D-36D9-24D8-330D-C902CAEC496E}"/>
                  </a:ext>
                </a:extLst>
              </p:cNvPr>
              <p:cNvSpPr>
                <a:spLocks noEditPoints="1"/>
              </p:cNvSpPr>
              <p:nvPr/>
            </p:nvSpPr>
            <p:spPr bwMode="auto">
              <a:xfrm>
                <a:off x="2205" y="1915"/>
                <a:ext cx="2263" cy="230"/>
              </a:xfrm>
              <a:custGeom>
                <a:avLst/>
                <a:gdLst>
                  <a:gd name="T0" fmla="*/ 0 w 2263"/>
                  <a:gd name="T1" fmla="*/ 0 h 230"/>
                  <a:gd name="T2" fmla="*/ 2263 w 2263"/>
                  <a:gd name="T3" fmla="*/ 0 h 230"/>
                  <a:gd name="T4" fmla="*/ 2263 w 2263"/>
                  <a:gd name="T5" fmla="*/ 230 h 230"/>
                  <a:gd name="T6" fmla="*/ 0 w 2263"/>
                  <a:gd name="T7" fmla="*/ 230 h 230"/>
                  <a:gd name="T8" fmla="*/ 0 w 2263"/>
                  <a:gd name="T9" fmla="*/ 0 h 230"/>
                  <a:gd name="T10" fmla="*/ 23 w 2263"/>
                  <a:gd name="T11" fmla="*/ 0 h 230"/>
                  <a:gd name="T12" fmla="*/ 2263 w 2263"/>
                  <a:gd name="T13" fmla="*/ 0 h 230"/>
                  <a:gd name="T14" fmla="*/ 2263 w 2263"/>
                  <a:gd name="T15" fmla="*/ 230 h 230"/>
                  <a:gd name="T16" fmla="*/ 23 w 2263"/>
                  <a:gd name="T17" fmla="*/ 230 h 230"/>
                  <a:gd name="T18" fmla="*/ 23 w 2263"/>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263" h="230">
                    <a:moveTo>
                      <a:pt x="0" y="0"/>
                    </a:moveTo>
                    <a:lnTo>
                      <a:pt x="2263" y="0"/>
                    </a:lnTo>
                    <a:lnTo>
                      <a:pt x="2263" y="230"/>
                    </a:lnTo>
                    <a:lnTo>
                      <a:pt x="0" y="230"/>
                    </a:lnTo>
                    <a:lnTo>
                      <a:pt x="0" y="0"/>
                    </a:lnTo>
                    <a:close/>
                    <a:moveTo>
                      <a:pt x="23" y="0"/>
                    </a:moveTo>
                    <a:lnTo>
                      <a:pt x="2263" y="0"/>
                    </a:lnTo>
                    <a:lnTo>
                      <a:pt x="2263" y="230"/>
                    </a:lnTo>
                    <a:lnTo>
                      <a:pt x="23" y="230"/>
                    </a:lnTo>
                    <a:lnTo>
                      <a:pt x="23" y="0"/>
                    </a:lnTo>
                    <a:close/>
                  </a:path>
                </a:pathLst>
              </a:custGeom>
              <a:solidFill>
                <a:srgbClr val="DEDEDE"/>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016" name="Freeform 45">
                <a:extLst>
                  <a:ext uri="{FF2B5EF4-FFF2-40B4-BE49-F238E27FC236}">
                    <a16:creationId xmlns:a16="http://schemas.microsoft.com/office/drawing/2014/main" id="{37E8AB26-7E59-523D-3BAA-153BAB1153DE}"/>
                  </a:ext>
                </a:extLst>
              </p:cNvPr>
              <p:cNvSpPr>
                <a:spLocks noEditPoints="1"/>
              </p:cNvSpPr>
              <p:nvPr/>
            </p:nvSpPr>
            <p:spPr bwMode="auto">
              <a:xfrm>
                <a:off x="2228" y="1915"/>
                <a:ext cx="2240" cy="230"/>
              </a:xfrm>
              <a:custGeom>
                <a:avLst/>
                <a:gdLst>
                  <a:gd name="T0" fmla="*/ 0 w 2240"/>
                  <a:gd name="T1" fmla="*/ 0 h 230"/>
                  <a:gd name="T2" fmla="*/ 2240 w 2240"/>
                  <a:gd name="T3" fmla="*/ 0 h 230"/>
                  <a:gd name="T4" fmla="*/ 2240 w 2240"/>
                  <a:gd name="T5" fmla="*/ 230 h 230"/>
                  <a:gd name="T6" fmla="*/ 0 w 2240"/>
                  <a:gd name="T7" fmla="*/ 230 h 230"/>
                  <a:gd name="T8" fmla="*/ 0 w 2240"/>
                  <a:gd name="T9" fmla="*/ 0 h 230"/>
                  <a:gd name="T10" fmla="*/ 28 w 2240"/>
                  <a:gd name="T11" fmla="*/ 0 h 230"/>
                  <a:gd name="T12" fmla="*/ 2240 w 2240"/>
                  <a:gd name="T13" fmla="*/ 0 h 230"/>
                  <a:gd name="T14" fmla="*/ 2240 w 2240"/>
                  <a:gd name="T15" fmla="*/ 230 h 230"/>
                  <a:gd name="T16" fmla="*/ 28 w 2240"/>
                  <a:gd name="T17" fmla="*/ 230 h 230"/>
                  <a:gd name="T18" fmla="*/ 28 w 2240"/>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240" h="230">
                    <a:moveTo>
                      <a:pt x="0" y="0"/>
                    </a:moveTo>
                    <a:lnTo>
                      <a:pt x="2240" y="0"/>
                    </a:lnTo>
                    <a:lnTo>
                      <a:pt x="2240" y="230"/>
                    </a:lnTo>
                    <a:lnTo>
                      <a:pt x="0" y="230"/>
                    </a:lnTo>
                    <a:lnTo>
                      <a:pt x="0" y="0"/>
                    </a:lnTo>
                    <a:close/>
                    <a:moveTo>
                      <a:pt x="28" y="0"/>
                    </a:moveTo>
                    <a:lnTo>
                      <a:pt x="2240" y="0"/>
                    </a:lnTo>
                    <a:lnTo>
                      <a:pt x="2240" y="230"/>
                    </a:lnTo>
                    <a:lnTo>
                      <a:pt x="28" y="230"/>
                    </a:lnTo>
                    <a:lnTo>
                      <a:pt x="28" y="0"/>
                    </a:lnTo>
                    <a:close/>
                  </a:path>
                </a:pathLst>
              </a:cu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017" name="Freeform 46">
                <a:extLst>
                  <a:ext uri="{FF2B5EF4-FFF2-40B4-BE49-F238E27FC236}">
                    <a16:creationId xmlns:a16="http://schemas.microsoft.com/office/drawing/2014/main" id="{89E87C5C-83FA-ACE8-8408-F49C02993695}"/>
                  </a:ext>
                </a:extLst>
              </p:cNvPr>
              <p:cNvSpPr>
                <a:spLocks noEditPoints="1"/>
              </p:cNvSpPr>
              <p:nvPr/>
            </p:nvSpPr>
            <p:spPr bwMode="auto">
              <a:xfrm>
                <a:off x="2256" y="1915"/>
                <a:ext cx="2212" cy="230"/>
              </a:xfrm>
              <a:custGeom>
                <a:avLst/>
                <a:gdLst>
                  <a:gd name="T0" fmla="*/ 0 w 2212"/>
                  <a:gd name="T1" fmla="*/ 0 h 230"/>
                  <a:gd name="T2" fmla="*/ 2212 w 2212"/>
                  <a:gd name="T3" fmla="*/ 0 h 230"/>
                  <a:gd name="T4" fmla="*/ 2212 w 2212"/>
                  <a:gd name="T5" fmla="*/ 230 h 230"/>
                  <a:gd name="T6" fmla="*/ 0 w 2212"/>
                  <a:gd name="T7" fmla="*/ 230 h 230"/>
                  <a:gd name="T8" fmla="*/ 0 w 2212"/>
                  <a:gd name="T9" fmla="*/ 0 h 230"/>
                  <a:gd name="T10" fmla="*/ 23 w 2212"/>
                  <a:gd name="T11" fmla="*/ 0 h 230"/>
                  <a:gd name="T12" fmla="*/ 2212 w 2212"/>
                  <a:gd name="T13" fmla="*/ 0 h 230"/>
                  <a:gd name="T14" fmla="*/ 2212 w 2212"/>
                  <a:gd name="T15" fmla="*/ 230 h 230"/>
                  <a:gd name="T16" fmla="*/ 23 w 2212"/>
                  <a:gd name="T17" fmla="*/ 230 h 230"/>
                  <a:gd name="T18" fmla="*/ 23 w 2212"/>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212" h="230">
                    <a:moveTo>
                      <a:pt x="0" y="0"/>
                    </a:moveTo>
                    <a:lnTo>
                      <a:pt x="2212" y="0"/>
                    </a:lnTo>
                    <a:lnTo>
                      <a:pt x="2212" y="230"/>
                    </a:lnTo>
                    <a:lnTo>
                      <a:pt x="0" y="230"/>
                    </a:lnTo>
                    <a:lnTo>
                      <a:pt x="0" y="0"/>
                    </a:lnTo>
                    <a:close/>
                    <a:moveTo>
                      <a:pt x="23" y="0"/>
                    </a:moveTo>
                    <a:lnTo>
                      <a:pt x="2212" y="0"/>
                    </a:lnTo>
                    <a:lnTo>
                      <a:pt x="2212" y="230"/>
                    </a:lnTo>
                    <a:lnTo>
                      <a:pt x="23" y="230"/>
                    </a:lnTo>
                    <a:lnTo>
                      <a:pt x="23" y="0"/>
                    </a:lnTo>
                    <a:close/>
                  </a:path>
                </a:pathLst>
              </a:custGeom>
              <a:solidFill>
                <a:srgbClr val="DCDCD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018" name="Freeform 47">
                <a:extLst>
                  <a:ext uri="{FF2B5EF4-FFF2-40B4-BE49-F238E27FC236}">
                    <a16:creationId xmlns:a16="http://schemas.microsoft.com/office/drawing/2014/main" id="{E2C04058-1274-07E7-78F8-6D140F13CEF9}"/>
                  </a:ext>
                </a:extLst>
              </p:cNvPr>
              <p:cNvSpPr>
                <a:spLocks noEditPoints="1"/>
              </p:cNvSpPr>
              <p:nvPr/>
            </p:nvSpPr>
            <p:spPr bwMode="auto">
              <a:xfrm>
                <a:off x="2279" y="1915"/>
                <a:ext cx="2189" cy="230"/>
              </a:xfrm>
              <a:custGeom>
                <a:avLst/>
                <a:gdLst>
                  <a:gd name="T0" fmla="*/ 0 w 2189"/>
                  <a:gd name="T1" fmla="*/ 0 h 230"/>
                  <a:gd name="T2" fmla="*/ 2189 w 2189"/>
                  <a:gd name="T3" fmla="*/ 0 h 230"/>
                  <a:gd name="T4" fmla="*/ 2189 w 2189"/>
                  <a:gd name="T5" fmla="*/ 230 h 230"/>
                  <a:gd name="T6" fmla="*/ 0 w 2189"/>
                  <a:gd name="T7" fmla="*/ 230 h 230"/>
                  <a:gd name="T8" fmla="*/ 0 w 2189"/>
                  <a:gd name="T9" fmla="*/ 0 h 230"/>
                  <a:gd name="T10" fmla="*/ 23 w 2189"/>
                  <a:gd name="T11" fmla="*/ 0 h 230"/>
                  <a:gd name="T12" fmla="*/ 2189 w 2189"/>
                  <a:gd name="T13" fmla="*/ 0 h 230"/>
                  <a:gd name="T14" fmla="*/ 2189 w 2189"/>
                  <a:gd name="T15" fmla="*/ 230 h 230"/>
                  <a:gd name="T16" fmla="*/ 23 w 2189"/>
                  <a:gd name="T17" fmla="*/ 230 h 230"/>
                  <a:gd name="T18" fmla="*/ 23 w 2189"/>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189" h="230">
                    <a:moveTo>
                      <a:pt x="0" y="0"/>
                    </a:moveTo>
                    <a:lnTo>
                      <a:pt x="2189" y="0"/>
                    </a:lnTo>
                    <a:lnTo>
                      <a:pt x="2189" y="230"/>
                    </a:lnTo>
                    <a:lnTo>
                      <a:pt x="0" y="230"/>
                    </a:lnTo>
                    <a:lnTo>
                      <a:pt x="0" y="0"/>
                    </a:lnTo>
                    <a:close/>
                    <a:moveTo>
                      <a:pt x="23" y="0"/>
                    </a:moveTo>
                    <a:lnTo>
                      <a:pt x="2189" y="0"/>
                    </a:lnTo>
                    <a:lnTo>
                      <a:pt x="2189" y="230"/>
                    </a:lnTo>
                    <a:lnTo>
                      <a:pt x="23" y="230"/>
                    </a:lnTo>
                    <a:lnTo>
                      <a:pt x="23" y="0"/>
                    </a:lnTo>
                    <a:close/>
                  </a:path>
                </a:pathLst>
              </a:custGeom>
              <a:solidFill>
                <a:srgbClr val="DBDBDB"/>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019" name="Freeform 48">
                <a:extLst>
                  <a:ext uri="{FF2B5EF4-FFF2-40B4-BE49-F238E27FC236}">
                    <a16:creationId xmlns:a16="http://schemas.microsoft.com/office/drawing/2014/main" id="{DF5BCA4E-FC6E-9B84-A2BB-202B1C0F697F}"/>
                  </a:ext>
                </a:extLst>
              </p:cNvPr>
              <p:cNvSpPr>
                <a:spLocks noEditPoints="1"/>
              </p:cNvSpPr>
              <p:nvPr/>
            </p:nvSpPr>
            <p:spPr bwMode="auto">
              <a:xfrm>
                <a:off x="2302" y="1915"/>
                <a:ext cx="2166" cy="230"/>
              </a:xfrm>
              <a:custGeom>
                <a:avLst/>
                <a:gdLst>
                  <a:gd name="T0" fmla="*/ 0 w 2166"/>
                  <a:gd name="T1" fmla="*/ 0 h 230"/>
                  <a:gd name="T2" fmla="*/ 2166 w 2166"/>
                  <a:gd name="T3" fmla="*/ 0 h 230"/>
                  <a:gd name="T4" fmla="*/ 2166 w 2166"/>
                  <a:gd name="T5" fmla="*/ 230 h 230"/>
                  <a:gd name="T6" fmla="*/ 0 w 2166"/>
                  <a:gd name="T7" fmla="*/ 230 h 230"/>
                  <a:gd name="T8" fmla="*/ 0 w 2166"/>
                  <a:gd name="T9" fmla="*/ 0 h 230"/>
                  <a:gd name="T10" fmla="*/ 23 w 2166"/>
                  <a:gd name="T11" fmla="*/ 0 h 230"/>
                  <a:gd name="T12" fmla="*/ 2166 w 2166"/>
                  <a:gd name="T13" fmla="*/ 0 h 230"/>
                  <a:gd name="T14" fmla="*/ 2166 w 2166"/>
                  <a:gd name="T15" fmla="*/ 230 h 230"/>
                  <a:gd name="T16" fmla="*/ 23 w 2166"/>
                  <a:gd name="T17" fmla="*/ 230 h 230"/>
                  <a:gd name="T18" fmla="*/ 23 w 2166"/>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166" h="230">
                    <a:moveTo>
                      <a:pt x="0" y="0"/>
                    </a:moveTo>
                    <a:lnTo>
                      <a:pt x="2166" y="0"/>
                    </a:lnTo>
                    <a:lnTo>
                      <a:pt x="2166" y="230"/>
                    </a:lnTo>
                    <a:lnTo>
                      <a:pt x="0" y="230"/>
                    </a:lnTo>
                    <a:lnTo>
                      <a:pt x="0" y="0"/>
                    </a:lnTo>
                    <a:close/>
                    <a:moveTo>
                      <a:pt x="23" y="0"/>
                    </a:moveTo>
                    <a:lnTo>
                      <a:pt x="2166" y="0"/>
                    </a:lnTo>
                    <a:lnTo>
                      <a:pt x="2166" y="230"/>
                    </a:lnTo>
                    <a:lnTo>
                      <a:pt x="23" y="230"/>
                    </a:lnTo>
                    <a:lnTo>
                      <a:pt x="23" y="0"/>
                    </a:lnTo>
                    <a:close/>
                  </a:path>
                </a:pathLst>
              </a:custGeom>
              <a:solidFill>
                <a:srgbClr val="DADAD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020" name="Freeform 49">
                <a:extLst>
                  <a:ext uri="{FF2B5EF4-FFF2-40B4-BE49-F238E27FC236}">
                    <a16:creationId xmlns:a16="http://schemas.microsoft.com/office/drawing/2014/main" id="{FEB650F4-D3F0-367D-0B4D-1D8B57412CB0}"/>
                  </a:ext>
                </a:extLst>
              </p:cNvPr>
              <p:cNvSpPr>
                <a:spLocks noEditPoints="1"/>
              </p:cNvSpPr>
              <p:nvPr/>
            </p:nvSpPr>
            <p:spPr bwMode="auto">
              <a:xfrm>
                <a:off x="2325" y="1915"/>
                <a:ext cx="2143" cy="230"/>
              </a:xfrm>
              <a:custGeom>
                <a:avLst/>
                <a:gdLst>
                  <a:gd name="T0" fmla="*/ 0 w 2143"/>
                  <a:gd name="T1" fmla="*/ 0 h 230"/>
                  <a:gd name="T2" fmla="*/ 2143 w 2143"/>
                  <a:gd name="T3" fmla="*/ 0 h 230"/>
                  <a:gd name="T4" fmla="*/ 2143 w 2143"/>
                  <a:gd name="T5" fmla="*/ 230 h 230"/>
                  <a:gd name="T6" fmla="*/ 0 w 2143"/>
                  <a:gd name="T7" fmla="*/ 230 h 230"/>
                  <a:gd name="T8" fmla="*/ 0 w 2143"/>
                  <a:gd name="T9" fmla="*/ 0 h 230"/>
                  <a:gd name="T10" fmla="*/ 23 w 2143"/>
                  <a:gd name="T11" fmla="*/ 0 h 230"/>
                  <a:gd name="T12" fmla="*/ 2143 w 2143"/>
                  <a:gd name="T13" fmla="*/ 0 h 230"/>
                  <a:gd name="T14" fmla="*/ 2143 w 2143"/>
                  <a:gd name="T15" fmla="*/ 230 h 230"/>
                  <a:gd name="T16" fmla="*/ 23 w 2143"/>
                  <a:gd name="T17" fmla="*/ 230 h 230"/>
                  <a:gd name="T18" fmla="*/ 23 w 2143"/>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143" h="230">
                    <a:moveTo>
                      <a:pt x="0" y="0"/>
                    </a:moveTo>
                    <a:lnTo>
                      <a:pt x="2143" y="0"/>
                    </a:lnTo>
                    <a:lnTo>
                      <a:pt x="2143" y="230"/>
                    </a:lnTo>
                    <a:lnTo>
                      <a:pt x="0" y="230"/>
                    </a:lnTo>
                    <a:lnTo>
                      <a:pt x="0" y="0"/>
                    </a:lnTo>
                    <a:close/>
                    <a:moveTo>
                      <a:pt x="23" y="0"/>
                    </a:moveTo>
                    <a:lnTo>
                      <a:pt x="2143" y="0"/>
                    </a:lnTo>
                    <a:lnTo>
                      <a:pt x="2143" y="230"/>
                    </a:lnTo>
                    <a:lnTo>
                      <a:pt x="23" y="230"/>
                    </a:lnTo>
                    <a:lnTo>
                      <a:pt x="23" y="0"/>
                    </a:lnTo>
                    <a:close/>
                  </a:path>
                </a:pathLst>
              </a:custGeom>
              <a:solidFill>
                <a:srgbClr val="D9D9D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021" name="Freeform 50">
                <a:extLst>
                  <a:ext uri="{FF2B5EF4-FFF2-40B4-BE49-F238E27FC236}">
                    <a16:creationId xmlns:a16="http://schemas.microsoft.com/office/drawing/2014/main" id="{D017F4C2-8B6F-6621-FDC7-E229EF5442D1}"/>
                  </a:ext>
                </a:extLst>
              </p:cNvPr>
              <p:cNvSpPr>
                <a:spLocks noEditPoints="1"/>
              </p:cNvSpPr>
              <p:nvPr/>
            </p:nvSpPr>
            <p:spPr bwMode="auto">
              <a:xfrm>
                <a:off x="2348" y="1915"/>
                <a:ext cx="2120" cy="230"/>
              </a:xfrm>
              <a:custGeom>
                <a:avLst/>
                <a:gdLst>
                  <a:gd name="T0" fmla="*/ 0 w 2120"/>
                  <a:gd name="T1" fmla="*/ 0 h 230"/>
                  <a:gd name="T2" fmla="*/ 2120 w 2120"/>
                  <a:gd name="T3" fmla="*/ 0 h 230"/>
                  <a:gd name="T4" fmla="*/ 2120 w 2120"/>
                  <a:gd name="T5" fmla="*/ 230 h 230"/>
                  <a:gd name="T6" fmla="*/ 0 w 2120"/>
                  <a:gd name="T7" fmla="*/ 230 h 230"/>
                  <a:gd name="T8" fmla="*/ 0 w 2120"/>
                  <a:gd name="T9" fmla="*/ 0 h 230"/>
                  <a:gd name="T10" fmla="*/ 27 w 2120"/>
                  <a:gd name="T11" fmla="*/ 0 h 230"/>
                  <a:gd name="T12" fmla="*/ 2120 w 2120"/>
                  <a:gd name="T13" fmla="*/ 0 h 230"/>
                  <a:gd name="T14" fmla="*/ 2120 w 2120"/>
                  <a:gd name="T15" fmla="*/ 230 h 230"/>
                  <a:gd name="T16" fmla="*/ 27 w 2120"/>
                  <a:gd name="T17" fmla="*/ 230 h 230"/>
                  <a:gd name="T18" fmla="*/ 27 w 2120"/>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120" h="230">
                    <a:moveTo>
                      <a:pt x="0" y="0"/>
                    </a:moveTo>
                    <a:lnTo>
                      <a:pt x="2120" y="0"/>
                    </a:lnTo>
                    <a:lnTo>
                      <a:pt x="2120" y="230"/>
                    </a:lnTo>
                    <a:lnTo>
                      <a:pt x="0" y="230"/>
                    </a:lnTo>
                    <a:lnTo>
                      <a:pt x="0" y="0"/>
                    </a:lnTo>
                    <a:close/>
                    <a:moveTo>
                      <a:pt x="27" y="0"/>
                    </a:moveTo>
                    <a:lnTo>
                      <a:pt x="2120" y="0"/>
                    </a:lnTo>
                    <a:lnTo>
                      <a:pt x="2120" y="230"/>
                    </a:lnTo>
                    <a:lnTo>
                      <a:pt x="27" y="230"/>
                    </a:lnTo>
                    <a:lnTo>
                      <a:pt x="27" y="0"/>
                    </a:lnTo>
                    <a:close/>
                  </a:path>
                </a:pathLst>
              </a:custGeom>
              <a:solidFill>
                <a:srgbClr val="D8D8D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022" name="Freeform 51">
                <a:extLst>
                  <a:ext uri="{FF2B5EF4-FFF2-40B4-BE49-F238E27FC236}">
                    <a16:creationId xmlns:a16="http://schemas.microsoft.com/office/drawing/2014/main" id="{F55F4E93-853A-126D-C74A-EED6E0EB7F29}"/>
                  </a:ext>
                </a:extLst>
              </p:cNvPr>
              <p:cNvSpPr>
                <a:spLocks noEditPoints="1"/>
              </p:cNvSpPr>
              <p:nvPr/>
            </p:nvSpPr>
            <p:spPr bwMode="auto">
              <a:xfrm>
                <a:off x="2375" y="1915"/>
                <a:ext cx="2093" cy="230"/>
              </a:xfrm>
              <a:custGeom>
                <a:avLst/>
                <a:gdLst>
                  <a:gd name="T0" fmla="*/ 0 w 2093"/>
                  <a:gd name="T1" fmla="*/ 0 h 230"/>
                  <a:gd name="T2" fmla="*/ 2093 w 2093"/>
                  <a:gd name="T3" fmla="*/ 0 h 230"/>
                  <a:gd name="T4" fmla="*/ 2093 w 2093"/>
                  <a:gd name="T5" fmla="*/ 230 h 230"/>
                  <a:gd name="T6" fmla="*/ 0 w 2093"/>
                  <a:gd name="T7" fmla="*/ 230 h 230"/>
                  <a:gd name="T8" fmla="*/ 0 w 2093"/>
                  <a:gd name="T9" fmla="*/ 0 h 230"/>
                  <a:gd name="T10" fmla="*/ 24 w 2093"/>
                  <a:gd name="T11" fmla="*/ 0 h 230"/>
                  <a:gd name="T12" fmla="*/ 2093 w 2093"/>
                  <a:gd name="T13" fmla="*/ 0 h 230"/>
                  <a:gd name="T14" fmla="*/ 2093 w 2093"/>
                  <a:gd name="T15" fmla="*/ 230 h 230"/>
                  <a:gd name="T16" fmla="*/ 24 w 2093"/>
                  <a:gd name="T17" fmla="*/ 230 h 230"/>
                  <a:gd name="T18" fmla="*/ 24 w 2093"/>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093" h="230">
                    <a:moveTo>
                      <a:pt x="0" y="0"/>
                    </a:moveTo>
                    <a:lnTo>
                      <a:pt x="2093" y="0"/>
                    </a:lnTo>
                    <a:lnTo>
                      <a:pt x="2093" y="230"/>
                    </a:lnTo>
                    <a:lnTo>
                      <a:pt x="0" y="230"/>
                    </a:lnTo>
                    <a:lnTo>
                      <a:pt x="0" y="0"/>
                    </a:lnTo>
                    <a:close/>
                    <a:moveTo>
                      <a:pt x="24" y="0"/>
                    </a:moveTo>
                    <a:lnTo>
                      <a:pt x="2093" y="0"/>
                    </a:lnTo>
                    <a:lnTo>
                      <a:pt x="2093" y="230"/>
                    </a:lnTo>
                    <a:lnTo>
                      <a:pt x="24" y="230"/>
                    </a:lnTo>
                    <a:lnTo>
                      <a:pt x="24" y="0"/>
                    </a:lnTo>
                    <a:close/>
                  </a:path>
                </a:pathLst>
              </a:custGeom>
              <a:solidFill>
                <a:srgbClr val="D7D7D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023" name="Freeform 52">
                <a:extLst>
                  <a:ext uri="{FF2B5EF4-FFF2-40B4-BE49-F238E27FC236}">
                    <a16:creationId xmlns:a16="http://schemas.microsoft.com/office/drawing/2014/main" id="{EAD5CACA-395C-D8DE-20B1-FBD2A287292A}"/>
                  </a:ext>
                </a:extLst>
              </p:cNvPr>
              <p:cNvSpPr>
                <a:spLocks noEditPoints="1"/>
              </p:cNvSpPr>
              <p:nvPr/>
            </p:nvSpPr>
            <p:spPr bwMode="auto">
              <a:xfrm>
                <a:off x="2399" y="1915"/>
                <a:ext cx="2069" cy="230"/>
              </a:xfrm>
              <a:custGeom>
                <a:avLst/>
                <a:gdLst>
                  <a:gd name="T0" fmla="*/ 0 w 2069"/>
                  <a:gd name="T1" fmla="*/ 0 h 230"/>
                  <a:gd name="T2" fmla="*/ 2069 w 2069"/>
                  <a:gd name="T3" fmla="*/ 0 h 230"/>
                  <a:gd name="T4" fmla="*/ 2069 w 2069"/>
                  <a:gd name="T5" fmla="*/ 230 h 230"/>
                  <a:gd name="T6" fmla="*/ 0 w 2069"/>
                  <a:gd name="T7" fmla="*/ 230 h 230"/>
                  <a:gd name="T8" fmla="*/ 0 w 2069"/>
                  <a:gd name="T9" fmla="*/ 0 h 230"/>
                  <a:gd name="T10" fmla="*/ 23 w 2069"/>
                  <a:gd name="T11" fmla="*/ 0 h 230"/>
                  <a:gd name="T12" fmla="*/ 2069 w 2069"/>
                  <a:gd name="T13" fmla="*/ 0 h 230"/>
                  <a:gd name="T14" fmla="*/ 2069 w 2069"/>
                  <a:gd name="T15" fmla="*/ 230 h 230"/>
                  <a:gd name="T16" fmla="*/ 23 w 2069"/>
                  <a:gd name="T17" fmla="*/ 230 h 230"/>
                  <a:gd name="T18" fmla="*/ 23 w 2069"/>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069" h="230">
                    <a:moveTo>
                      <a:pt x="0" y="0"/>
                    </a:moveTo>
                    <a:lnTo>
                      <a:pt x="2069" y="0"/>
                    </a:lnTo>
                    <a:lnTo>
                      <a:pt x="2069" y="230"/>
                    </a:lnTo>
                    <a:lnTo>
                      <a:pt x="0" y="230"/>
                    </a:lnTo>
                    <a:lnTo>
                      <a:pt x="0" y="0"/>
                    </a:lnTo>
                    <a:close/>
                    <a:moveTo>
                      <a:pt x="23" y="0"/>
                    </a:moveTo>
                    <a:lnTo>
                      <a:pt x="2069" y="0"/>
                    </a:lnTo>
                    <a:lnTo>
                      <a:pt x="2069" y="230"/>
                    </a:lnTo>
                    <a:lnTo>
                      <a:pt x="23" y="230"/>
                    </a:lnTo>
                    <a:lnTo>
                      <a:pt x="23" y="0"/>
                    </a:lnTo>
                    <a:close/>
                  </a:path>
                </a:pathLst>
              </a:custGeom>
              <a:solidFill>
                <a:srgbClr val="D6D6D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024" name="Freeform 53">
                <a:extLst>
                  <a:ext uri="{FF2B5EF4-FFF2-40B4-BE49-F238E27FC236}">
                    <a16:creationId xmlns:a16="http://schemas.microsoft.com/office/drawing/2014/main" id="{2CF3B3D0-574A-FFF9-909A-D27AA9A4DEF2}"/>
                  </a:ext>
                </a:extLst>
              </p:cNvPr>
              <p:cNvSpPr>
                <a:spLocks noEditPoints="1"/>
              </p:cNvSpPr>
              <p:nvPr/>
            </p:nvSpPr>
            <p:spPr bwMode="auto">
              <a:xfrm>
                <a:off x="2422" y="1915"/>
                <a:ext cx="2046" cy="230"/>
              </a:xfrm>
              <a:custGeom>
                <a:avLst/>
                <a:gdLst>
                  <a:gd name="T0" fmla="*/ 0 w 2046"/>
                  <a:gd name="T1" fmla="*/ 0 h 230"/>
                  <a:gd name="T2" fmla="*/ 2046 w 2046"/>
                  <a:gd name="T3" fmla="*/ 0 h 230"/>
                  <a:gd name="T4" fmla="*/ 2046 w 2046"/>
                  <a:gd name="T5" fmla="*/ 230 h 230"/>
                  <a:gd name="T6" fmla="*/ 0 w 2046"/>
                  <a:gd name="T7" fmla="*/ 230 h 230"/>
                  <a:gd name="T8" fmla="*/ 0 w 2046"/>
                  <a:gd name="T9" fmla="*/ 0 h 230"/>
                  <a:gd name="T10" fmla="*/ 23 w 2046"/>
                  <a:gd name="T11" fmla="*/ 0 h 230"/>
                  <a:gd name="T12" fmla="*/ 2046 w 2046"/>
                  <a:gd name="T13" fmla="*/ 0 h 230"/>
                  <a:gd name="T14" fmla="*/ 2046 w 2046"/>
                  <a:gd name="T15" fmla="*/ 230 h 230"/>
                  <a:gd name="T16" fmla="*/ 23 w 2046"/>
                  <a:gd name="T17" fmla="*/ 230 h 230"/>
                  <a:gd name="T18" fmla="*/ 23 w 2046"/>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046" h="230">
                    <a:moveTo>
                      <a:pt x="0" y="0"/>
                    </a:moveTo>
                    <a:lnTo>
                      <a:pt x="2046" y="0"/>
                    </a:lnTo>
                    <a:lnTo>
                      <a:pt x="2046" y="230"/>
                    </a:lnTo>
                    <a:lnTo>
                      <a:pt x="0" y="230"/>
                    </a:lnTo>
                    <a:lnTo>
                      <a:pt x="0" y="0"/>
                    </a:lnTo>
                    <a:close/>
                    <a:moveTo>
                      <a:pt x="23" y="0"/>
                    </a:moveTo>
                    <a:lnTo>
                      <a:pt x="2046" y="0"/>
                    </a:lnTo>
                    <a:lnTo>
                      <a:pt x="2046" y="230"/>
                    </a:lnTo>
                    <a:lnTo>
                      <a:pt x="23" y="230"/>
                    </a:lnTo>
                    <a:lnTo>
                      <a:pt x="23" y="0"/>
                    </a:lnTo>
                    <a:close/>
                  </a:path>
                </a:pathLst>
              </a:custGeom>
              <a:solidFill>
                <a:srgbClr val="D5D5D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025" name="Freeform 54">
                <a:extLst>
                  <a:ext uri="{FF2B5EF4-FFF2-40B4-BE49-F238E27FC236}">
                    <a16:creationId xmlns:a16="http://schemas.microsoft.com/office/drawing/2014/main" id="{81BD3AF9-2A9D-0E15-6040-CAE9967FA3ED}"/>
                  </a:ext>
                </a:extLst>
              </p:cNvPr>
              <p:cNvSpPr>
                <a:spLocks noEditPoints="1"/>
              </p:cNvSpPr>
              <p:nvPr/>
            </p:nvSpPr>
            <p:spPr bwMode="auto">
              <a:xfrm>
                <a:off x="2445" y="1915"/>
                <a:ext cx="2023" cy="230"/>
              </a:xfrm>
              <a:custGeom>
                <a:avLst/>
                <a:gdLst>
                  <a:gd name="T0" fmla="*/ 0 w 2023"/>
                  <a:gd name="T1" fmla="*/ 0 h 230"/>
                  <a:gd name="T2" fmla="*/ 2023 w 2023"/>
                  <a:gd name="T3" fmla="*/ 0 h 230"/>
                  <a:gd name="T4" fmla="*/ 2023 w 2023"/>
                  <a:gd name="T5" fmla="*/ 230 h 230"/>
                  <a:gd name="T6" fmla="*/ 0 w 2023"/>
                  <a:gd name="T7" fmla="*/ 230 h 230"/>
                  <a:gd name="T8" fmla="*/ 0 w 2023"/>
                  <a:gd name="T9" fmla="*/ 0 h 230"/>
                  <a:gd name="T10" fmla="*/ 27 w 2023"/>
                  <a:gd name="T11" fmla="*/ 0 h 230"/>
                  <a:gd name="T12" fmla="*/ 2023 w 2023"/>
                  <a:gd name="T13" fmla="*/ 0 h 230"/>
                  <a:gd name="T14" fmla="*/ 2023 w 2023"/>
                  <a:gd name="T15" fmla="*/ 230 h 230"/>
                  <a:gd name="T16" fmla="*/ 27 w 2023"/>
                  <a:gd name="T17" fmla="*/ 230 h 230"/>
                  <a:gd name="T18" fmla="*/ 27 w 2023"/>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023" h="230">
                    <a:moveTo>
                      <a:pt x="0" y="0"/>
                    </a:moveTo>
                    <a:lnTo>
                      <a:pt x="2023" y="0"/>
                    </a:lnTo>
                    <a:lnTo>
                      <a:pt x="2023" y="230"/>
                    </a:lnTo>
                    <a:lnTo>
                      <a:pt x="0" y="230"/>
                    </a:lnTo>
                    <a:lnTo>
                      <a:pt x="0" y="0"/>
                    </a:lnTo>
                    <a:close/>
                    <a:moveTo>
                      <a:pt x="27" y="0"/>
                    </a:moveTo>
                    <a:lnTo>
                      <a:pt x="2023" y="0"/>
                    </a:lnTo>
                    <a:lnTo>
                      <a:pt x="2023" y="230"/>
                    </a:lnTo>
                    <a:lnTo>
                      <a:pt x="27" y="230"/>
                    </a:lnTo>
                    <a:lnTo>
                      <a:pt x="27" y="0"/>
                    </a:lnTo>
                    <a:close/>
                  </a:path>
                </a:pathLst>
              </a:custGeom>
              <a:solidFill>
                <a:srgbClr val="D4D4D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026" name="Freeform 55">
                <a:extLst>
                  <a:ext uri="{FF2B5EF4-FFF2-40B4-BE49-F238E27FC236}">
                    <a16:creationId xmlns:a16="http://schemas.microsoft.com/office/drawing/2014/main" id="{C773263D-F02A-8100-3AA8-91C9F0D65A4A}"/>
                  </a:ext>
                </a:extLst>
              </p:cNvPr>
              <p:cNvSpPr>
                <a:spLocks noEditPoints="1"/>
              </p:cNvSpPr>
              <p:nvPr/>
            </p:nvSpPr>
            <p:spPr bwMode="auto">
              <a:xfrm>
                <a:off x="2472" y="1915"/>
                <a:ext cx="1996" cy="230"/>
              </a:xfrm>
              <a:custGeom>
                <a:avLst/>
                <a:gdLst>
                  <a:gd name="T0" fmla="*/ 0 w 1996"/>
                  <a:gd name="T1" fmla="*/ 0 h 230"/>
                  <a:gd name="T2" fmla="*/ 1996 w 1996"/>
                  <a:gd name="T3" fmla="*/ 0 h 230"/>
                  <a:gd name="T4" fmla="*/ 1996 w 1996"/>
                  <a:gd name="T5" fmla="*/ 230 h 230"/>
                  <a:gd name="T6" fmla="*/ 0 w 1996"/>
                  <a:gd name="T7" fmla="*/ 230 h 230"/>
                  <a:gd name="T8" fmla="*/ 0 w 1996"/>
                  <a:gd name="T9" fmla="*/ 0 h 230"/>
                  <a:gd name="T10" fmla="*/ 23 w 1996"/>
                  <a:gd name="T11" fmla="*/ 0 h 230"/>
                  <a:gd name="T12" fmla="*/ 1996 w 1996"/>
                  <a:gd name="T13" fmla="*/ 0 h 230"/>
                  <a:gd name="T14" fmla="*/ 1996 w 1996"/>
                  <a:gd name="T15" fmla="*/ 230 h 230"/>
                  <a:gd name="T16" fmla="*/ 23 w 1996"/>
                  <a:gd name="T17" fmla="*/ 230 h 230"/>
                  <a:gd name="T18" fmla="*/ 23 w 1996"/>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996" h="230">
                    <a:moveTo>
                      <a:pt x="0" y="0"/>
                    </a:moveTo>
                    <a:lnTo>
                      <a:pt x="1996" y="0"/>
                    </a:lnTo>
                    <a:lnTo>
                      <a:pt x="1996" y="230"/>
                    </a:lnTo>
                    <a:lnTo>
                      <a:pt x="0" y="230"/>
                    </a:lnTo>
                    <a:lnTo>
                      <a:pt x="0" y="0"/>
                    </a:lnTo>
                    <a:close/>
                    <a:moveTo>
                      <a:pt x="23" y="0"/>
                    </a:moveTo>
                    <a:lnTo>
                      <a:pt x="1996" y="0"/>
                    </a:lnTo>
                    <a:lnTo>
                      <a:pt x="1996" y="230"/>
                    </a:lnTo>
                    <a:lnTo>
                      <a:pt x="23" y="230"/>
                    </a:lnTo>
                    <a:lnTo>
                      <a:pt x="23" y="0"/>
                    </a:lnTo>
                    <a:close/>
                  </a:path>
                </a:pathLst>
              </a:custGeom>
              <a:solidFill>
                <a:srgbClr val="D3D3D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027" name="Freeform 56">
                <a:extLst>
                  <a:ext uri="{FF2B5EF4-FFF2-40B4-BE49-F238E27FC236}">
                    <a16:creationId xmlns:a16="http://schemas.microsoft.com/office/drawing/2014/main" id="{C81C6C19-55BC-6317-22F5-DE19873EAD73}"/>
                  </a:ext>
                </a:extLst>
              </p:cNvPr>
              <p:cNvSpPr>
                <a:spLocks noEditPoints="1"/>
              </p:cNvSpPr>
              <p:nvPr/>
            </p:nvSpPr>
            <p:spPr bwMode="auto">
              <a:xfrm>
                <a:off x="2495" y="1915"/>
                <a:ext cx="1973" cy="230"/>
              </a:xfrm>
              <a:custGeom>
                <a:avLst/>
                <a:gdLst>
                  <a:gd name="T0" fmla="*/ 0 w 1973"/>
                  <a:gd name="T1" fmla="*/ 0 h 230"/>
                  <a:gd name="T2" fmla="*/ 1973 w 1973"/>
                  <a:gd name="T3" fmla="*/ 0 h 230"/>
                  <a:gd name="T4" fmla="*/ 1973 w 1973"/>
                  <a:gd name="T5" fmla="*/ 230 h 230"/>
                  <a:gd name="T6" fmla="*/ 0 w 1973"/>
                  <a:gd name="T7" fmla="*/ 230 h 230"/>
                  <a:gd name="T8" fmla="*/ 0 w 1973"/>
                  <a:gd name="T9" fmla="*/ 0 h 230"/>
                  <a:gd name="T10" fmla="*/ 23 w 1973"/>
                  <a:gd name="T11" fmla="*/ 0 h 230"/>
                  <a:gd name="T12" fmla="*/ 1973 w 1973"/>
                  <a:gd name="T13" fmla="*/ 0 h 230"/>
                  <a:gd name="T14" fmla="*/ 1973 w 1973"/>
                  <a:gd name="T15" fmla="*/ 230 h 230"/>
                  <a:gd name="T16" fmla="*/ 23 w 1973"/>
                  <a:gd name="T17" fmla="*/ 230 h 230"/>
                  <a:gd name="T18" fmla="*/ 23 w 1973"/>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973" h="230">
                    <a:moveTo>
                      <a:pt x="0" y="0"/>
                    </a:moveTo>
                    <a:lnTo>
                      <a:pt x="1973" y="0"/>
                    </a:lnTo>
                    <a:lnTo>
                      <a:pt x="1973" y="230"/>
                    </a:lnTo>
                    <a:lnTo>
                      <a:pt x="0" y="230"/>
                    </a:lnTo>
                    <a:lnTo>
                      <a:pt x="0" y="0"/>
                    </a:lnTo>
                    <a:close/>
                    <a:moveTo>
                      <a:pt x="23" y="0"/>
                    </a:moveTo>
                    <a:lnTo>
                      <a:pt x="1973" y="0"/>
                    </a:lnTo>
                    <a:lnTo>
                      <a:pt x="1973" y="230"/>
                    </a:lnTo>
                    <a:lnTo>
                      <a:pt x="23" y="230"/>
                    </a:lnTo>
                    <a:lnTo>
                      <a:pt x="23" y="0"/>
                    </a:lnTo>
                    <a:close/>
                  </a:path>
                </a:pathLst>
              </a:custGeom>
              <a:solidFill>
                <a:srgbClr val="D2D2D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028" name="Freeform 57">
                <a:extLst>
                  <a:ext uri="{FF2B5EF4-FFF2-40B4-BE49-F238E27FC236}">
                    <a16:creationId xmlns:a16="http://schemas.microsoft.com/office/drawing/2014/main" id="{88943877-619F-A020-A1D2-F80F134FE573}"/>
                  </a:ext>
                </a:extLst>
              </p:cNvPr>
              <p:cNvSpPr>
                <a:spLocks noEditPoints="1"/>
              </p:cNvSpPr>
              <p:nvPr/>
            </p:nvSpPr>
            <p:spPr bwMode="auto">
              <a:xfrm>
                <a:off x="2518" y="1915"/>
                <a:ext cx="1950" cy="230"/>
              </a:xfrm>
              <a:custGeom>
                <a:avLst/>
                <a:gdLst>
                  <a:gd name="T0" fmla="*/ 0 w 1950"/>
                  <a:gd name="T1" fmla="*/ 0 h 230"/>
                  <a:gd name="T2" fmla="*/ 1950 w 1950"/>
                  <a:gd name="T3" fmla="*/ 0 h 230"/>
                  <a:gd name="T4" fmla="*/ 1950 w 1950"/>
                  <a:gd name="T5" fmla="*/ 230 h 230"/>
                  <a:gd name="T6" fmla="*/ 0 w 1950"/>
                  <a:gd name="T7" fmla="*/ 230 h 230"/>
                  <a:gd name="T8" fmla="*/ 0 w 1950"/>
                  <a:gd name="T9" fmla="*/ 0 h 230"/>
                  <a:gd name="T10" fmla="*/ 23 w 1950"/>
                  <a:gd name="T11" fmla="*/ 0 h 230"/>
                  <a:gd name="T12" fmla="*/ 1950 w 1950"/>
                  <a:gd name="T13" fmla="*/ 0 h 230"/>
                  <a:gd name="T14" fmla="*/ 1950 w 1950"/>
                  <a:gd name="T15" fmla="*/ 230 h 230"/>
                  <a:gd name="T16" fmla="*/ 23 w 1950"/>
                  <a:gd name="T17" fmla="*/ 230 h 230"/>
                  <a:gd name="T18" fmla="*/ 23 w 1950"/>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950" h="230">
                    <a:moveTo>
                      <a:pt x="0" y="0"/>
                    </a:moveTo>
                    <a:lnTo>
                      <a:pt x="1950" y="0"/>
                    </a:lnTo>
                    <a:lnTo>
                      <a:pt x="1950" y="230"/>
                    </a:lnTo>
                    <a:lnTo>
                      <a:pt x="0" y="230"/>
                    </a:lnTo>
                    <a:lnTo>
                      <a:pt x="0" y="0"/>
                    </a:lnTo>
                    <a:close/>
                    <a:moveTo>
                      <a:pt x="23" y="0"/>
                    </a:moveTo>
                    <a:lnTo>
                      <a:pt x="1950" y="0"/>
                    </a:lnTo>
                    <a:lnTo>
                      <a:pt x="1950" y="230"/>
                    </a:lnTo>
                    <a:lnTo>
                      <a:pt x="23" y="230"/>
                    </a:lnTo>
                    <a:lnTo>
                      <a:pt x="23" y="0"/>
                    </a:lnTo>
                    <a:close/>
                  </a:path>
                </a:pathLst>
              </a:custGeom>
              <a:solidFill>
                <a:srgbClr val="D1D1D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029" name="Freeform 58">
                <a:extLst>
                  <a:ext uri="{FF2B5EF4-FFF2-40B4-BE49-F238E27FC236}">
                    <a16:creationId xmlns:a16="http://schemas.microsoft.com/office/drawing/2014/main" id="{B6A38DCA-9FE8-A150-76FF-82E1F34A2C26}"/>
                  </a:ext>
                </a:extLst>
              </p:cNvPr>
              <p:cNvSpPr>
                <a:spLocks noEditPoints="1"/>
              </p:cNvSpPr>
              <p:nvPr/>
            </p:nvSpPr>
            <p:spPr bwMode="auto">
              <a:xfrm>
                <a:off x="2541" y="1915"/>
                <a:ext cx="1927" cy="230"/>
              </a:xfrm>
              <a:custGeom>
                <a:avLst/>
                <a:gdLst>
                  <a:gd name="T0" fmla="*/ 0 w 1927"/>
                  <a:gd name="T1" fmla="*/ 0 h 230"/>
                  <a:gd name="T2" fmla="*/ 1927 w 1927"/>
                  <a:gd name="T3" fmla="*/ 0 h 230"/>
                  <a:gd name="T4" fmla="*/ 1927 w 1927"/>
                  <a:gd name="T5" fmla="*/ 230 h 230"/>
                  <a:gd name="T6" fmla="*/ 0 w 1927"/>
                  <a:gd name="T7" fmla="*/ 230 h 230"/>
                  <a:gd name="T8" fmla="*/ 0 w 1927"/>
                  <a:gd name="T9" fmla="*/ 0 h 230"/>
                  <a:gd name="T10" fmla="*/ 23 w 1927"/>
                  <a:gd name="T11" fmla="*/ 0 h 230"/>
                  <a:gd name="T12" fmla="*/ 1927 w 1927"/>
                  <a:gd name="T13" fmla="*/ 0 h 230"/>
                  <a:gd name="T14" fmla="*/ 1927 w 1927"/>
                  <a:gd name="T15" fmla="*/ 230 h 230"/>
                  <a:gd name="T16" fmla="*/ 23 w 1927"/>
                  <a:gd name="T17" fmla="*/ 230 h 230"/>
                  <a:gd name="T18" fmla="*/ 23 w 1927"/>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927" h="230">
                    <a:moveTo>
                      <a:pt x="0" y="0"/>
                    </a:moveTo>
                    <a:lnTo>
                      <a:pt x="1927" y="0"/>
                    </a:lnTo>
                    <a:lnTo>
                      <a:pt x="1927" y="230"/>
                    </a:lnTo>
                    <a:lnTo>
                      <a:pt x="0" y="230"/>
                    </a:lnTo>
                    <a:lnTo>
                      <a:pt x="0" y="0"/>
                    </a:lnTo>
                    <a:close/>
                    <a:moveTo>
                      <a:pt x="23" y="0"/>
                    </a:moveTo>
                    <a:lnTo>
                      <a:pt x="1927" y="0"/>
                    </a:lnTo>
                    <a:lnTo>
                      <a:pt x="1927" y="230"/>
                    </a:lnTo>
                    <a:lnTo>
                      <a:pt x="23" y="230"/>
                    </a:lnTo>
                    <a:lnTo>
                      <a:pt x="23" y="0"/>
                    </a:lnTo>
                    <a:close/>
                  </a:path>
                </a:pathLst>
              </a:custGeom>
              <a:solidFill>
                <a:srgbClr val="D0D0D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030" name="Freeform 59">
                <a:extLst>
                  <a:ext uri="{FF2B5EF4-FFF2-40B4-BE49-F238E27FC236}">
                    <a16:creationId xmlns:a16="http://schemas.microsoft.com/office/drawing/2014/main" id="{FBFDC1A4-04D9-ED69-0E7F-E1B117C2ACEA}"/>
                  </a:ext>
                </a:extLst>
              </p:cNvPr>
              <p:cNvSpPr>
                <a:spLocks noEditPoints="1"/>
              </p:cNvSpPr>
              <p:nvPr/>
            </p:nvSpPr>
            <p:spPr bwMode="auto">
              <a:xfrm>
                <a:off x="2564" y="1915"/>
                <a:ext cx="1904" cy="230"/>
              </a:xfrm>
              <a:custGeom>
                <a:avLst/>
                <a:gdLst>
                  <a:gd name="T0" fmla="*/ 0 w 1904"/>
                  <a:gd name="T1" fmla="*/ 0 h 230"/>
                  <a:gd name="T2" fmla="*/ 1904 w 1904"/>
                  <a:gd name="T3" fmla="*/ 0 h 230"/>
                  <a:gd name="T4" fmla="*/ 1904 w 1904"/>
                  <a:gd name="T5" fmla="*/ 230 h 230"/>
                  <a:gd name="T6" fmla="*/ 0 w 1904"/>
                  <a:gd name="T7" fmla="*/ 230 h 230"/>
                  <a:gd name="T8" fmla="*/ 0 w 1904"/>
                  <a:gd name="T9" fmla="*/ 0 h 230"/>
                  <a:gd name="T10" fmla="*/ 28 w 1904"/>
                  <a:gd name="T11" fmla="*/ 0 h 230"/>
                  <a:gd name="T12" fmla="*/ 1904 w 1904"/>
                  <a:gd name="T13" fmla="*/ 0 h 230"/>
                  <a:gd name="T14" fmla="*/ 1904 w 1904"/>
                  <a:gd name="T15" fmla="*/ 230 h 230"/>
                  <a:gd name="T16" fmla="*/ 28 w 1904"/>
                  <a:gd name="T17" fmla="*/ 230 h 230"/>
                  <a:gd name="T18" fmla="*/ 28 w 1904"/>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904" h="230">
                    <a:moveTo>
                      <a:pt x="0" y="0"/>
                    </a:moveTo>
                    <a:lnTo>
                      <a:pt x="1904" y="0"/>
                    </a:lnTo>
                    <a:lnTo>
                      <a:pt x="1904" y="230"/>
                    </a:lnTo>
                    <a:lnTo>
                      <a:pt x="0" y="230"/>
                    </a:lnTo>
                    <a:lnTo>
                      <a:pt x="0" y="0"/>
                    </a:lnTo>
                    <a:close/>
                    <a:moveTo>
                      <a:pt x="28" y="0"/>
                    </a:moveTo>
                    <a:lnTo>
                      <a:pt x="1904" y="0"/>
                    </a:lnTo>
                    <a:lnTo>
                      <a:pt x="1904" y="230"/>
                    </a:lnTo>
                    <a:lnTo>
                      <a:pt x="28" y="230"/>
                    </a:lnTo>
                    <a:lnTo>
                      <a:pt x="28" y="0"/>
                    </a:lnTo>
                    <a:close/>
                  </a:path>
                </a:pathLst>
              </a:custGeom>
              <a:solidFill>
                <a:srgbClr val="CFCFC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031" name="Freeform 60">
                <a:extLst>
                  <a:ext uri="{FF2B5EF4-FFF2-40B4-BE49-F238E27FC236}">
                    <a16:creationId xmlns:a16="http://schemas.microsoft.com/office/drawing/2014/main" id="{4FC38552-7528-1CB0-F7E0-4A8A2B399951}"/>
                  </a:ext>
                </a:extLst>
              </p:cNvPr>
              <p:cNvSpPr>
                <a:spLocks noEditPoints="1"/>
              </p:cNvSpPr>
              <p:nvPr/>
            </p:nvSpPr>
            <p:spPr bwMode="auto">
              <a:xfrm>
                <a:off x="2592" y="1915"/>
                <a:ext cx="1876" cy="230"/>
              </a:xfrm>
              <a:custGeom>
                <a:avLst/>
                <a:gdLst>
                  <a:gd name="T0" fmla="*/ 0 w 1876"/>
                  <a:gd name="T1" fmla="*/ 0 h 230"/>
                  <a:gd name="T2" fmla="*/ 1876 w 1876"/>
                  <a:gd name="T3" fmla="*/ 0 h 230"/>
                  <a:gd name="T4" fmla="*/ 1876 w 1876"/>
                  <a:gd name="T5" fmla="*/ 230 h 230"/>
                  <a:gd name="T6" fmla="*/ 0 w 1876"/>
                  <a:gd name="T7" fmla="*/ 230 h 230"/>
                  <a:gd name="T8" fmla="*/ 0 w 1876"/>
                  <a:gd name="T9" fmla="*/ 0 h 230"/>
                  <a:gd name="T10" fmla="*/ 23 w 1876"/>
                  <a:gd name="T11" fmla="*/ 0 h 230"/>
                  <a:gd name="T12" fmla="*/ 1876 w 1876"/>
                  <a:gd name="T13" fmla="*/ 0 h 230"/>
                  <a:gd name="T14" fmla="*/ 1876 w 1876"/>
                  <a:gd name="T15" fmla="*/ 230 h 230"/>
                  <a:gd name="T16" fmla="*/ 23 w 1876"/>
                  <a:gd name="T17" fmla="*/ 230 h 230"/>
                  <a:gd name="T18" fmla="*/ 23 w 1876"/>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876" h="230">
                    <a:moveTo>
                      <a:pt x="0" y="0"/>
                    </a:moveTo>
                    <a:lnTo>
                      <a:pt x="1876" y="0"/>
                    </a:lnTo>
                    <a:lnTo>
                      <a:pt x="1876" y="230"/>
                    </a:lnTo>
                    <a:lnTo>
                      <a:pt x="0" y="230"/>
                    </a:lnTo>
                    <a:lnTo>
                      <a:pt x="0" y="0"/>
                    </a:lnTo>
                    <a:close/>
                    <a:moveTo>
                      <a:pt x="23" y="0"/>
                    </a:moveTo>
                    <a:lnTo>
                      <a:pt x="1876" y="0"/>
                    </a:lnTo>
                    <a:lnTo>
                      <a:pt x="1876" y="230"/>
                    </a:lnTo>
                    <a:lnTo>
                      <a:pt x="23" y="230"/>
                    </a:lnTo>
                    <a:lnTo>
                      <a:pt x="23" y="0"/>
                    </a:lnTo>
                    <a:close/>
                  </a:path>
                </a:pathLst>
              </a:custGeom>
              <a:solidFill>
                <a:srgbClr val="CECECE"/>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032" name="Freeform 61">
                <a:extLst>
                  <a:ext uri="{FF2B5EF4-FFF2-40B4-BE49-F238E27FC236}">
                    <a16:creationId xmlns:a16="http://schemas.microsoft.com/office/drawing/2014/main" id="{9A8177FB-0A4A-AC47-844A-28ED1F1709B2}"/>
                  </a:ext>
                </a:extLst>
              </p:cNvPr>
              <p:cNvSpPr>
                <a:spLocks noEditPoints="1"/>
              </p:cNvSpPr>
              <p:nvPr/>
            </p:nvSpPr>
            <p:spPr bwMode="auto">
              <a:xfrm>
                <a:off x="2615" y="1915"/>
                <a:ext cx="1853" cy="230"/>
              </a:xfrm>
              <a:custGeom>
                <a:avLst/>
                <a:gdLst>
                  <a:gd name="T0" fmla="*/ 0 w 1853"/>
                  <a:gd name="T1" fmla="*/ 0 h 230"/>
                  <a:gd name="T2" fmla="*/ 1853 w 1853"/>
                  <a:gd name="T3" fmla="*/ 0 h 230"/>
                  <a:gd name="T4" fmla="*/ 1853 w 1853"/>
                  <a:gd name="T5" fmla="*/ 230 h 230"/>
                  <a:gd name="T6" fmla="*/ 0 w 1853"/>
                  <a:gd name="T7" fmla="*/ 230 h 230"/>
                  <a:gd name="T8" fmla="*/ 0 w 1853"/>
                  <a:gd name="T9" fmla="*/ 0 h 230"/>
                  <a:gd name="T10" fmla="*/ 23 w 1853"/>
                  <a:gd name="T11" fmla="*/ 0 h 230"/>
                  <a:gd name="T12" fmla="*/ 1853 w 1853"/>
                  <a:gd name="T13" fmla="*/ 0 h 230"/>
                  <a:gd name="T14" fmla="*/ 1853 w 1853"/>
                  <a:gd name="T15" fmla="*/ 230 h 230"/>
                  <a:gd name="T16" fmla="*/ 23 w 1853"/>
                  <a:gd name="T17" fmla="*/ 230 h 230"/>
                  <a:gd name="T18" fmla="*/ 23 w 1853"/>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853" h="230">
                    <a:moveTo>
                      <a:pt x="0" y="0"/>
                    </a:moveTo>
                    <a:lnTo>
                      <a:pt x="1853" y="0"/>
                    </a:lnTo>
                    <a:lnTo>
                      <a:pt x="1853" y="230"/>
                    </a:lnTo>
                    <a:lnTo>
                      <a:pt x="0" y="230"/>
                    </a:lnTo>
                    <a:lnTo>
                      <a:pt x="0" y="0"/>
                    </a:lnTo>
                    <a:close/>
                    <a:moveTo>
                      <a:pt x="23" y="0"/>
                    </a:moveTo>
                    <a:lnTo>
                      <a:pt x="1853" y="0"/>
                    </a:lnTo>
                    <a:lnTo>
                      <a:pt x="1853" y="230"/>
                    </a:lnTo>
                    <a:lnTo>
                      <a:pt x="23" y="230"/>
                    </a:lnTo>
                    <a:lnTo>
                      <a:pt x="23" y="0"/>
                    </a:lnTo>
                    <a:close/>
                  </a:path>
                </a:pathLst>
              </a:custGeom>
              <a:solidFill>
                <a:srgbClr val="CDCDC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033" name="Freeform 62">
                <a:extLst>
                  <a:ext uri="{FF2B5EF4-FFF2-40B4-BE49-F238E27FC236}">
                    <a16:creationId xmlns:a16="http://schemas.microsoft.com/office/drawing/2014/main" id="{36856321-F27B-7BFA-9257-A53BC004CD45}"/>
                  </a:ext>
                </a:extLst>
              </p:cNvPr>
              <p:cNvSpPr>
                <a:spLocks noEditPoints="1"/>
              </p:cNvSpPr>
              <p:nvPr/>
            </p:nvSpPr>
            <p:spPr bwMode="auto">
              <a:xfrm>
                <a:off x="2638" y="1915"/>
                <a:ext cx="1830" cy="230"/>
              </a:xfrm>
              <a:custGeom>
                <a:avLst/>
                <a:gdLst>
                  <a:gd name="T0" fmla="*/ 0 w 1830"/>
                  <a:gd name="T1" fmla="*/ 0 h 230"/>
                  <a:gd name="T2" fmla="*/ 1830 w 1830"/>
                  <a:gd name="T3" fmla="*/ 0 h 230"/>
                  <a:gd name="T4" fmla="*/ 1830 w 1830"/>
                  <a:gd name="T5" fmla="*/ 230 h 230"/>
                  <a:gd name="T6" fmla="*/ 0 w 1830"/>
                  <a:gd name="T7" fmla="*/ 230 h 230"/>
                  <a:gd name="T8" fmla="*/ 0 w 1830"/>
                  <a:gd name="T9" fmla="*/ 0 h 230"/>
                  <a:gd name="T10" fmla="*/ 23 w 1830"/>
                  <a:gd name="T11" fmla="*/ 0 h 230"/>
                  <a:gd name="T12" fmla="*/ 1830 w 1830"/>
                  <a:gd name="T13" fmla="*/ 0 h 230"/>
                  <a:gd name="T14" fmla="*/ 1830 w 1830"/>
                  <a:gd name="T15" fmla="*/ 230 h 230"/>
                  <a:gd name="T16" fmla="*/ 23 w 1830"/>
                  <a:gd name="T17" fmla="*/ 230 h 230"/>
                  <a:gd name="T18" fmla="*/ 23 w 1830"/>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830" h="230">
                    <a:moveTo>
                      <a:pt x="0" y="0"/>
                    </a:moveTo>
                    <a:lnTo>
                      <a:pt x="1830" y="0"/>
                    </a:lnTo>
                    <a:lnTo>
                      <a:pt x="1830" y="230"/>
                    </a:lnTo>
                    <a:lnTo>
                      <a:pt x="0" y="230"/>
                    </a:lnTo>
                    <a:lnTo>
                      <a:pt x="0" y="0"/>
                    </a:lnTo>
                    <a:close/>
                    <a:moveTo>
                      <a:pt x="23" y="0"/>
                    </a:moveTo>
                    <a:lnTo>
                      <a:pt x="1830" y="0"/>
                    </a:lnTo>
                    <a:lnTo>
                      <a:pt x="1830" y="230"/>
                    </a:lnTo>
                    <a:lnTo>
                      <a:pt x="23" y="230"/>
                    </a:lnTo>
                    <a:lnTo>
                      <a:pt x="23" y="0"/>
                    </a:ln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034" name="Freeform 63">
                <a:extLst>
                  <a:ext uri="{FF2B5EF4-FFF2-40B4-BE49-F238E27FC236}">
                    <a16:creationId xmlns:a16="http://schemas.microsoft.com/office/drawing/2014/main" id="{7C75E762-8C86-63EB-0E39-4F4CEF2F76F4}"/>
                  </a:ext>
                </a:extLst>
              </p:cNvPr>
              <p:cNvSpPr>
                <a:spLocks noEditPoints="1"/>
              </p:cNvSpPr>
              <p:nvPr/>
            </p:nvSpPr>
            <p:spPr bwMode="auto">
              <a:xfrm>
                <a:off x="2661" y="1915"/>
                <a:ext cx="1807" cy="230"/>
              </a:xfrm>
              <a:custGeom>
                <a:avLst/>
                <a:gdLst>
                  <a:gd name="T0" fmla="*/ 0 w 1807"/>
                  <a:gd name="T1" fmla="*/ 0 h 230"/>
                  <a:gd name="T2" fmla="*/ 1807 w 1807"/>
                  <a:gd name="T3" fmla="*/ 0 h 230"/>
                  <a:gd name="T4" fmla="*/ 1807 w 1807"/>
                  <a:gd name="T5" fmla="*/ 230 h 230"/>
                  <a:gd name="T6" fmla="*/ 0 w 1807"/>
                  <a:gd name="T7" fmla="*/ 230 h 230"/>
                  <a:gd name="T8" fmla="*/ 0 w 1807"/>
                  <a:gd name="T9" fmla="*/ 0 h 230"/>
                  <a:gd name="T10" fmla="*/ 28 w 1807"/>
                  <a:gd name="T11" fmla="*/ 0 h 230"/>
                  <a:gd name="T12" fmla="*/ 1807 w 1807"/>
                  <a:gd name="T13" fmla="*/ 0 h 230"/>
                  <a:gd name="T14" fmla="*/ 1807 w 1807"/>
                  <a:gd name="T15" fmla="*/ 230 h 230"/>
                  <a:gd name="T16" fmla="*/ 28 w 1807"/>
                  <a:gd name="T17" fmla="*/ 230 h 230"/>
                  <a:gd name="T18" fmla="*/ 28 w 1807"/>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807" h="230">
                    <a:moveTo>
                      <a:pt x="0" y="0"/>
                    </a:moveTo>
                    <a:lnTo>
                      <a:pt x="1807" y="0"/>
                    </a:lnTo>
                    <a:lnTo>
                      <a:pt x="1807" y="230"/>
                    </a:lnTo>
                    <a:lnTo>
                      <a:pt x="0" y="230"/>
                    </a:lnTo>
                    <a:lnTo>
                      <a:pt x="0" y="0"/>
                    </a:lnTo>
                    <a:close/>
                    <a:moveTo>
                      <a:pt x="28" y="0"/>
                    </a:moveTo>
                    <a:lnTo>
                      <a:pt x="1807" y="0"/>
                    </a:lnTo>
                    <a:lnTo>
                      <a:pt x="1807" y="230"/>
                    </a:lnTo>
                    <a:lnTo>
                      <a:pt x="28" y="230"/>
                    </a:lnTo>
                    <a:lnTo>
                      <a:pt x="28" y="0"/>
                    </a:lnTo>
                    <a:close/>
                  </a:path>
                </a:pathLst>
              </a:custGeom>
              <a:solidFill>
                <a:srgbClr val="CBCBCB"/>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035" name="Freeform 64">
                <a:extLst>
                  <a:ext uri="{FF2B5EF4-FFF2-40B4-BE49-F238E27FC236}">
                    <a16:creationId xmlns:a16="http://schemas.microsoft.com/office/drawing/2014/main" id="{56DC64F3-69E9-0B3D-B295-132C88EE3E11}"/>
                  </a:ext>
                </a:extLst>
              </p:cNvPr>
              <p:cNvSpPr>
                <a:spLocks noEditPoints="1"/>
              </p:cNvSpPr>
              <p:nvPr/>
            </p:nvSpPr>
            <p:spPr bwMode="auto">
              <a:xfrm>
                <a:off x="2689" y="1915"/>
                <a:ext cx="1779" cy="230"/>
              </a:xfrm>
              <a:custGeom>
                <a:avLst/>
                <a:gdLst>
                  <a:gd name="T0" fmla="*/ 0 w 1779"/>
                  <a:gd name="T1" fmla="*/ 0 h 230"/>
                  <a:gd name="T2" fmla="*/ 1779 w 1779"/>
                  <a:gd name="T3" fmla="*/ 0 h 230"/>
                  <a:gd name="T4" fmla="*/ 1779 w 1779"/>
                  <a:gd name="T5" fmla="*/ 230 h 230"/>
                  <a:gd name="T6" fmla="*/ 0 w 1779"/>
                  <a:gd name="T7" fmla="*/ 230 h 230"/>
                  <a:gd name="T8" fmla="*/ 0 w 1779"/>
                  <a:gd name="T9" fmla="*/ 0 h 230"/>
                  <a:gd name="T10" fmla="*/ 23 w 1779"/>
                  <a:gd name="T11" fmla="*/ 0 h 230"/>
                  <a:gd name="T12" fmla="*/ 1779 w 1779"/>
                  <a:gd name="T13" fmla="*/ 0 h 230"/>
                  <a:gd name="T14" fmla="*/ 1779 w 1779"/>
                  <a:gd name="T15" fmla="*/ 230 h 230"/>
                  <a:gd name="T16" fmla="*/ 23 w 1779"/>
                  <a:gd name="T17" fmla="*/ 230 h 230"/>
                  <a:gd name="T18" fmla="*/ 23 w 1779"/>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779" h="230">
                    <a:moveTo>
                      <a:pt x="0" y="0"/>
                    </a:moveTo>
                    <a:lnTo>
                      <a:pt x="1779" y="0"/>
                    </a:lnTo>
                    <a:lnTo>
                      <a:pt x="1779" y="230"/>
                    </a:lnTo>
                    <a:lnTo>
                      <a:pt x="0" y="230"/>
                    </a:lnTo>
                    <a:lnTo>
                      <a:pt x="0" y="0"/>
                    </a:lnTo>
                    <a:close/>
                    <a:moveTo>
                      <a:pt x="23" y="0"/>
                    </a:moveTo>
                    <a:lnTo>
                      <a:pt x="1779" y="0"/>
                    </a:lnTo>
                    <a:lnTo>
                      <a:pt x="1779" y="230"/>
                    </a:lnTo>
                    <a:lnTo>
                      <a:pt x="23" y="230"/>
                    </a:lnTo>
                    <a:lnTo>
                      <a:pt x="23" y="0"/>
                    </a:lnTo>
                    <a:close/>
                  </a:path>
                </a:pathLst>
              </a:custGeom>
              <a:solidFill>
                <a:srgbClr val="CACAC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036" name="Freeform 65">
                <a:extLst>
                  <a:ext uri="{FF2B5EF4-FFF2-40B4-BE49-F238E27FC236}">
                    <a16:creationId xmlns:a16="http://schemas.microsoft.com/office/drawing/2014/main" id="{C4D7B564-2FCB-C2FE-DA18-CD7DE6B1241B}"/>
                  </a:ext>
                </a:extLst>
              </p:cNvPr>
              <p:cNvSpPr>
                <a:spLocks noEditPoints="1"/>
              </p:cNvSpPr>
              <p:nvPr/>
            </p:nvSpPr>
            <p:spPr bwMode="auto">
              <a:xfrm>
                <a:off x="2712" y="1915"/>
                <a:ext cx="1756" cy="230"/>
              </a:xfrm>
              <a:custGeom>
                <a:avLst/>
                <a:gdLst>
                  <a:gd name="T0" fmla="*/ 0 w 1756"/>
                  <a:gd name="T1" fmla="*/ 0 h 230"/>
                  <a:gd name="T2" fmla="*/ 1756 w 1756"/>
                  <a:gd name="T3" fmla="*/ 0 h 230"/>
                  <a:gd name="T4" fmla="*/ 1756 w 1756"/>
                  <a:gd name="T5" fmla="*/ 230 h 230"/>
                  <a:gd name="T6" fmla="*/ 0 w 1756"/>
                  <a:gd name="T7" fmla="*/ 230 h 230"/>
                  <a:gd name="T8" fmla="*/ 0 w 1756"/>
                  <a:gd name="T9" fmla="*/ 0 h 230"/>
                  <a:gd name="T10" fmla="*/ 23 w 1756"/>
                  <a:gd name="T11" fmla="*/ 0 h 230"/>
                  <a:gd name="T12" fmla="*/ 1756 w 1756"/>
                  <a:gd name="T13" fmla="*/ 0 h 230"/>
                  <a:gd name="T14" fmla="*/ 1756 w 1756"/>
                  <a:gd name="T15" fmla="*/ 230 h 230"/>
                  <a:gd name="T16" fmla="*/ 23 w 1756"/>
                  <a:gd name="T17" fmla="*/ 230 h 230"/>
                  <a:gd name="T18" fmla="*/ 23 w 1756"/>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756" h="230">
                    <a:moveTo>
                      <a:pt x="0" y="0"/>
                    </a:moveTo>
                    <a:lnTo>
                      <a:pt x="1756" y="0"/>
                    </a:lnTo>
                    <a:lnTo>
                      <a:pt x="1756" y="230"/>
                    </a:lnTo>
                    <a:lnTo>
                      <a:pt x="0" y="230"/>
                    </a:lnTo>
                    <a:lnTo>
                      <a:pt x="0" y="0"/>
                    </a:lnTo>
                    <a:close/>
                    <a:moveTo>
                      <a:pt x="23" y="0"/>
                    </a:moveTo>
                    <a:lnTo>
                      <a:pt x="1756" y="0"/>
                    </a:lnTo>
                    <a:lnTo>
                      <a:pt x="1756" y="230"/>
                    </a:lnTo>
                    <a:lnTo>
                      <a:pt x="23" y="230"/>
                    </a:lnTo>
                    <a:lnTo>
                      <a:pt x="23" y="0"/>
                    </a:lnTo>
                    <a:close/>
                  </a:path>
                </a:pathLst>
              </a:custGeom>
              <a:solidFill>
                <a:srgbClr val="C9C9C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037" name="Freeform 66">
                <a:extLst>
                  <a:ext uri="{FF2B5EF4-FFF2-40B4-BE49-F238E27FC236}">
                    <a16:creationId xmlns:a16="http://schemas.microsoft.com/office/drawing/2014/main" id="{1F08CC76-E643-2428-B81D-399854D79834}"/>
                  </a:ext>
                </a:extLst>
              </p:cNvPr>
              <p:cNvSpPr>
                <a:spLocks noEditPoints="1"/>
              </p:cNvSpPr>
              <p:nvPr/>
            </p:nvSpPr>
            <p:spPr bwMode="auto">
              <a:xfrm>
                <a:off x="2735" y="1915"/>
                <a:ext cx="1733" cy="230"/>
              </a:xfrm>
              <a:custGeom>
                <a:avLst/>
                <a:gdLst>
                  <a:gd name="T0" fmla="*/ 0 w 1733"/>
                  <a:gd name="T1" fmla="*/ 0 h 230"/>
                  <a:gd name="T2" fmla="*/ 1733 w 1733"/>
                  <a:gd name="T3" fmla="*/ 0 h 230"/>
                  <a:gd name="T4" fmla="*/ 1733 w 1733"/>
                  <a:gd name="T5" fmla="*/ 230 h 230"/>
                  <a:gd name="T6" fmla="*/ 0 w 1733"/>
                  <a:gd name="T7" fmla="*/ 230 h 230"/>
                  <a:gd name="T8" fmla="*/ 0 w 1733"/>
                  <a:gd name="T9" fmla="*/ 0 h 230"/>
                  <a:gd name="T10" fmla="*/ 23 w 1733"/>
                  <a:gd name="T11" fmla="*/ 0 h 230"/>
                  <a:gd name="T12" fmla="*/ 1733 w 1733"/>
                  <a:gd name="T13" fmla="*/ 0 h 230"/>
                  <a:gd name="T14" fmla="*/ 1733 w 1733"/>
                  <a:gd name="T15" fmla="*/ 230 h 230"/>
                  <a:gd name="T16" fmla="*/ 23 w 1733"/>
                  <a:gd name="T17" fmla="*/ 230 h 230"/>
                  <a:gd name="T18" fmla="*/ 23 w 1733"/>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733" h="230">
                    <a:moveTo>
                      <a:pt x="0" y="0"/>
                    </a:moveTo>
                    <a:lnTo>
                      <a:pt x="1733" y="0"/>
                    </a:lnTo>
                    <a:lnTo>
                      <a:pt x="1733" y="230"/>
                    </a:lnTo>
                    <a:lnTo>
                      <a:pt x="0" y="230"/>
                    </a:lnTo>
                    <a:lnTo>
                      <a:pt x="0" y="0"/>
                    </a:lnTo>
                    <a:close/>
                    <a:moveTo>
                      <a:pt x="23" y="0"/>
                    </a:moveTo>
                    <a:lnTo>
                      <a:pt x="1733" y="0"/>
                    </a:lnTo>
                    <a:lnTo>
                      <a:pt x="1733" y="230"/>
                    </a:lnTo>
                    <a:lnTo>
                      <a:pt x="23" y="230"/>
                    </a:lnTo>
                    <a:lnTo>
                      <a:pt x="23" y="0"/>
                    </a:lnTo>
                    <a:close/>
                  </a:path>
                </a:pathLst>
              </a:custGeom>
              <a:solidFill>
                <a:srgbClr val="C8C8C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038" name="Freeform 67">
                <a:extLst>
                  <a:ext uri="{FF2B5EF4-FFF2-40B4-BE49-F238E27FC236}">
                    <a16:creationId xmlns:a16="http://schemas.microsoft.com/office/drawing/2014/main" id="{758118D2-868C-22EA-FF7F-1971B69D7491}"/>
                  </a:ext>
                </a:extLst>
              </p:cNvPr>
              <p:cNvSpPr>
                <a:spLocks noEditPoints="1"/>
              </p:cNvSpPr>
              <p:nvPr/>
            </p:nvSpPr>
            <p:spPr bwMode="auto">
              <a:xfrm>
                <a:off x="2758" y="1915"/>
                <a:ext cx="1710" cy="230"/>
              </a:xfrm>
              <a:custGeom>
                <a:avLst/>
                <a:gdLst>
                  <a:gd name="T0" fmla="*/ 0 w 1710"/>
                  <a:gd name="T1" fmla="*/ 0 h 230"/>
                  <a:gd name="T2" fmla="*/ 1710 w 1710"/>
                  <a:gd name="T3" fmla="*/ 0 h 230"/>
                  <a:gd name="T4" fmla="*/ 1710 w 1710"/>
                  <a:gd name="T5" fmla="*/ 230 h 230"/>
                  <a:gd name="T6" fmla="*/ 0 w 1710"/>
                  <a:gd name="T7" fmla="*/ 230 h 230"/>
                  <a:gd name="T8" fmla="*/ 0 w 1710"/>
                  <a:gd name="T9" fmla="*/ 0 h 230"/>
                  <a:gd name="T10" fmla="*/ 23 w 1710"/>
                  <a:gd name="T11" fmla="*/ 0 h 230"/>
                  <a:gd name="T12" fmla="*/ 1710 w 1710"/>
                  <a:gd name="T13" fmla="*/ 0 h 230"/>
                  <a:gd name="T14" fmla="*/ 1710 w 1710"/>
                  <a:gd name="T15" fmla="*/ 230 h 230"/>
                  <a:gd name="T16" fmla="*/ 23 w 1710"/>
                  <a:gd name="T17" fmla="*/ 230 h 230"/>
                  <a:gd name="T18" fmla="*/ 23 w 1710"/>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710" h="230">
                    <a:moveTo>
                      <a:pt x="0" y="0"/>
                    </a:moveTo>
                    <a:lnTo>
                      <a:pt x="1710" y="0"/>
                    </a:lnTo>
                    <a:lnTo>
                      <a:pt x="1710" y="230"/>
                    </a:lnTo>
                    <a:lnTo>
                      <a:pt x="0" y="230"/>
                    </a:lnTo>
                    <a:lnTo>
                      <a:pt x="0" y="0"/>
                    </a:lnTo>
                    <a:close/>
                    <a:moveTo>
                      <a:pt x="23" y="0"/>
                    </a:moveTo>
                    <a:lnTo>
                      <a:pt x="1710" y="0"/>
                    </a:lnTo>
                    <a:lnTo>
                      <a:pt x="1710" y="230"/>
                    </a:lnTo>
                    <a:lnTo>
                      <a:pt x="23" y="230"/>
                    </a:lnTo>
                    <a:lnTo>
                      <a:pt x="23" y="0"/>
                    </a:lnTo>
                    <a:close/>
                  </a:path>
                </a:pathLst>
              </a:custGeom>
              <a:solidFill>
                <a:srgbClr val="C7C7C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039" name="Freeform 68">
                <a:extLst>
                  <a:ext uri="{FF2B5EF4-FFF2-40B4-BE49-F238E27FC236}">
                    <a16:creationId xmlns:a16="http://schemas.microsoft.com/office/drawing/2014/main" id="{055B5393-E717-365E-365F-EB87E4014CF1}"/>
                  </a:ext>
                </a:extLst>
              </p:cNvPr>
              <p:cNvSpPr>
                <a:spLocks noEditPoints="1"/>
              </p:cNvSpPr>
              <p:nvPr/>
            </p:nvSpPr>
            <p:spPr bwMode="auto">
              <a:xfrm>
                <a:off x="2781" y="1915"/>
                <a:ext cx="1687" cy="230"/>
              </a:xfrm>
              <a:custGeom>
                <a:avLst/>
                <a:gdLst>
                  <a:gd name="T0" fmla="*/ 0 w 1687"/>
                  <a:gd name="T1" fmla="*/ 0 h 230"/>
                  <a:gd name="T2" fmla="*/ 1687 w 1687"/>
                  <a:gd name="T3" fmla="*/ 0 h 230"/>
                  <a:gd name="T4" fmla="*/ 1687 w 1687"/>
                  <a:gd name="T5" fmla="*/ 230 h 230"/>
                  <a:gd name="T6" fmla="*/ 0 w 1687"/>
                  <a:gd name="T7" fmla="*/ 230 h 230"/>
                  <a:gd name="T8" fmla="*/ 0 w 1687"/>
                  <a:gd name="T9" fmla="*/ 0 h 230"/>
                  <a:gd name="T10" fmla="*/ 28 w 1687"/>
                  <a:gd name="T11" fmla="*/ 0 h 230"/>
                  <a:gd name="T12" fmla="*/ 1687 w 1687"/>
                  <a:gd name="T13" fmla="*/ 0 h 230"/>
                  <a:gd name="T14" fmla="*/ 1687 w 1687"/>
                  <a:gd name="T15" fmla="*/ 230 h 230"/>
                  <a:gd name="T16" fmla="*/ 28 w 1687"/>
                  <a:gd name="T17" fmla="*/ 230 h 230"/>
                  <a:gd name="T18" fmla="*/ 28 w 1687"/>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687" h="230">
                    <a:moveTo>
                      <a:pt x="0" y="0"/>
                    </a:moveTo>
                    <a:lnTo>
                      <a:pt x="1687" y="0"/>
                    </a:lnTo>
                    <a:lnTo>
                      <a:pt x="1687" y="230"/>
                    </a:lnTo>
                    <a:lnTo>
                      <a:pt x="0" y="230"/>
                    </a:lnTo>
                    <a:lnTo>
                      <a:pt x="0" y="0"/>
                    </a:lnTo>
                    <a:close/>
                    <a:moveTo>
                      <a:pt x="28" y="0"/>
                    </a:moveTo>
                    <a:lnTo>
                      <a:pt x="1687" y="0"/>
                    </a:lnTo>
                    <a:lnTo>
                      <a:pt x="1687" y="230"/>
                    </a:lnTo>
                    <a:lnTo>
                      <a:pt x="28" y="230"/>
                    </a:lnTo>
                    <a:lnTo>
                      <a:pt x="28" y="0"/>
                    </a:lnTo>
                    <a:close/>
                  </a:path>
                </a:pathLst>
              </a:custGeom>
              <a:solidFill>
                <a:srgbClr val="C6C6C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040" name="Freeform 69">
                <a:extLst>
                  <a:ext uri="{FF2B5EF4-FFF2-40B4-BE49-F238E27FC236}">
                    <a16:creationId xmlns:a16="http://schemas.microsoft.com/office/drawing/2014/main" id="{A160F2CE-022E-316A-AE27-CED1CBE26D9B}"/>
                  </a:ext>
                </a:extLst>
              </p:cNvPr>
              <p:cNvSpPr>
                <a:spLocks noEditPoints="1"/>
              </p:cNvSpPr>
              <p:nvPr/>
            </p:nvSpPr>
            <p:spPr bwMode="auto">
              <a:xfrm>
                <a:off x="2809" y="1915"/>
                <a:ext cx="1659" cy="230"/>
              </a:xfrm>
              <a:custGeom>
                <a:avLst/>
                <a:gdLst>
                  <a:gd name="T0" fmla="*/ 0 w 1659"/>
                  <a:gd name="T1" fmla="*/ 0 h 230"/>
                  <a:gd name="T2" fmla="*/ 1659 w 1659"/>
                  <a:gd name="T3" fmla="*/ 0 h 230"/>
                  <a:gd name="T4" fmla="*/ 1659 w 1659"/>
                  <a:gd name="T5" fmla="*/ 230 h 230"/>
                  <a:gd name="T6" fmla="*/ 0 w 1659"/>
                  <a:gd name="T7" fmla="*/ 230 h 230"/>
                  <a:gd name="T8" fmla="*/ 0 w 1659"/>
                  <a:gd name="T9" fmla="*/ 0 h 230"/>
                  <a:gd name="T10" fmla="*/ 23 w 1659"/>
                  <a:gd name="T11" fmla="*/ 0 h 230"/>
                  <a:gd name="T12" fmla="*/ 1659 w 1659"/>
                  <a:gd name="T13" fmla="*/ 0 h 230"/>
                  <a:gd name="T14" fmla="*/ 1659 w 1659"/>
                  <a:gd name="T15" fmla="*/ 230 h 230"/>
                  <a:gd name="T16" fmla="*/ 23 w 1659"/>
                  <a:gd name="T17" fmla="*/ 230 h 230"/>
                  <a:gd name="T18" fmla="*/ 23 w 1659"/>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659" h="230">
                    <a:moveTo>
                      <a:pt x="0" y="0"/>
                    </a:moveTo>
                    <a:lnTo>
                      <a:pt x="1659" y="0"/>
                    </a:lnTo>
                    <a:lnTo>
                      <a:pt x="1659" y="230"/>
                    </a:lnTo>
                    <a:lnTo>
                      <a:pt x="0" y="230"/>
                    </a:lnTo>
                    <a:lnTo>
                      <a:pt x="0" y="0"/>
                    </a:lnTo>
                    <a:close/>
                    <a:moveTo>
                      <a:pt x="23" y="0"/>
                    </a:moveTo>
                    <a:lnTo>
                      <a:pt x="1659" y="0"/>
                    </a:lnTo>
                    <a:lnTo>
                      <a:pt x="1659" y="230"/>
                    </a:lnTo>
                    <a:lnTo>
                      <a:pt x="23" y="230"/>
                    </a:lnTo>
                    <a:lnTo>
                      <a:pt x="23" y="0"/>
                    </a:lnTo>
                    <a:close/>
                  </a:path>
                </a:pathLst>
              </a:custGeom>
              <a:solidFill>
                <a:srgbClr val="C5C5C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041" name="Freeform 70">
                <a:extLst>
                  <a:ext uri="{FF2B5EF4-FFF2-40B4-BE49-F238E27FC236}">
                    <a16:creationId xmlns:a16="http://schemas.microsoft.com/office/drawing/2014/main" id="{945E2861-7271-7985-DCDC-897C9F88BF1E}"/>
                  </a:ext>
                </a:extLst>
              </p:cNvPr>
              <p:cNvSpPr>
                <a:spLocks noEditPoints="1"/>
              </p:cNvSpPr>
              <p:nvPr/>
            </p:nvSpPr>
            <p:spPr bwMode="auto">
              <a:xfrm>
                <a:off x="2832" y="1915"/>
                <a:ext cx="1636" cy="230"/>
              </a:xfrm>
              <a:custGeom>
                <a:avLst/>
                <a:gdLst>
                  <a:gd name="T0" fmla="*/ 0 w 1636"/>
                  <a:gd name="T1" fmla="*/ 0 h 230"/>
                  <a:gd name="T2" fmla="*/ 1636 w 1636"/>
                  <a:gd name="T3" fmla="*/ 0 h 230"/>
                  <a:gd name="T4" fmla="*/ 1636 w 1636"/>
                  <a:gd name="T5" fmla="*/ 230 h 230"/>
                  <a:gd name="T6" fmla="*/ 0 w 1636"/>
                  <a:gd name="T7" fmla="*/ 230 h 230"/>
                  <a:gd name="T8" fmla="*/ 0 w 1636"/>
                  <a:gd name="T9" fmla="*/ 0 h 230"/>
                  <a:gd name="T10" fmla="*/ 23 w 1636"/>
                  <a:gd name="T11" fmla="*/ 0 h 230"/>
                  <a:gd name="T12" fmla="*/ 1636 w 1636"/>
                  <a:gd name="T13" fmla="*/ 0 h 230"/>
                  <a:gd name="T14" fmla="*/ 1636 w 1636"/>
                  <a:gd name="T15" fmla="*/ 230 h 230"/>
                  <a:gd name="T16" fmla="*/ 23 w 1636"/>
                  <a:gd name="T17" fmla="*/ 230 h 230"/>
                  <a:gd name="T18" fmla="*/ 23 w 1636"/>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636" h="230">
                    <a:moveTo>
                      <a:pt x="0" y="0"/>
                    </a:moveTo>
                    <a:lnTo>
                      <a:pt x="1636" y="0"/>
                    </a:lnTo>
                    <a:lnTo>
                      <a:pt x="1636" y="230"/>
                    </a:lnTo>
                    <a:lnTo>
                      <a:pt x="0" y="230"/>
                    </a:lnTo>
                    <a:lnTo>
                      <a:pt x="0" y="0"/>
                    </a:lnTo>
                    <a:close/>
                    <a:moveTo>
                      <a:pt x="23" y="0"/>
                    </a:moveTo>
                    <a:lnTo>
                      <a:pt x="1636" y="0"/>
                    </a:lnTo>
                    <a:lnTo>
                      <a:pt x="1636" y="230"/>
                    </a:lnTo>
                    <a:lnTo>
                      <a:pt x="23" y="230"/>
                    </a:lnTo>
                    <a:lnTo>
                      <a:pt x="23" y="0"/>
                    </a:lnTo>
                    <a:close/>
                  </a:path>
                </a:pathLst>
              </a:custGeom>
              <a:solidFill>
                <a:srgbClr val="C4C4C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042" name="Freeform 71">
                <a:extLst>
                  <a:ext uri="{FF2B5EF4-FFF2-40B4-BE49-F238E27FC236}">
                    <a16:creationId xmlns:a16="http://schemas.microsoft.com/office/drawing/2014/main" id="{5EEB1B61-1B69-F9A9-B5C1-444A5456C505}"/>
                  </a:ext>
                </a:extLst>
              </p:cNvPr>
              <p:cNvSpPr>
                <a:spLocks noEditPoints="1"/>
              </p:cNvSpPr>
              <p:nvPr/>
            </p:nvSpPr>
            <p:spPr bwMode="auto">
              <a:xfrm>
                <a:off x="2855" y="1915"/>
                <a:ext cx="1613" cy="230"/>
              </a:xfrm>
              <a:custGeom>
                <a:avLst/>
                <a:gdLst>
                  <a:gd name="T0" fmla="*/ 0 w 1613"/>
                  <a:gd name="T1" fmla="*/ 0 h 230"/>
                  <a:gd name="T2" fmla="*/ 1613 w 1613"/>
                  <a:gd name="T3" fmla="*/ 0 h 230"/>
                  <a:gd name="T4" fmla="*/ 1613 w 1613"/>
                  <a:gd name="T5" fmla="*/ 230 h 230"/>
                  <a:gd name="T6" fmla="*/ 0 w 1613"/>
                  <a:gd name="T7" fmla="*/ 230 h 230"/>
                  <a:gd name="T8" fmla="*/ 0 w 1613"/>
                  <a:gd name="T9" fmla="*/ 0 h 230"/>
                  <a:gd name="T10" fmla="*/ 23 w 1613"/>
                  <a:gd name="T11" fmla="*/ 0 h 230"/>
                  <a:gd name="T12" fmla="*/ 1613 w 1613"/>
                  <a:gd name="T13" fmla="*/ 0 h 230"/>
                  <a:gd name="T14" fmla="*/ 1613 w 1613"/>
                  <a:gd name="T15" fmla="*/ 230 h 230"/>
                  <a:gd name="T16" fmla="*/ 23 w 1613"/>
                  <a:gd name="T17" fmla="*/ 230 h 230"/>
                  <a:gd name="T18" fmla="*/ 23 w 1613"/>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613" h="230">
                    <a:moveTo>
                      <a:pt x="0" y="0"/>
                    </a:moveTo>
                    <a:lnTo>
                      <a:pt x="1613" y="0"/>
                    </a:lnTo>
                    <a:lnTo>
                      <a:pt x="1613" y="230"/>
                    </a:lnTo>
                    <a:lnTo>
                      <a:pt x="0" y="230"/>
                    </a:lnTo>
                    <a:lnTo>
                      <a:pt x="0" y="0"/>
                    </a:lnTo>
                    <a:close/>
                    <a:moveTo>
                      <a:pt x="23" y="0"/>
                    </a:moveTo>
                    <a:lnTo>
                      <a:pt x="1613" y="0"/>
                    </a:lnTo>
                    <a:lnTo>
                      <a:pt x="1613" y="230"/>
                    </a:lnTo>
                    <a:lnTo>
                      <a:pt x="23" y="230"/>
                    </a:lnTo>
                    <a:lnTo>
                      <a:pt x="23" y="0"/>
                    </a:lnTo>
                    <a:close/>
                  </a:path>
                </a:pathLst>
              </a:custGeom>
              <a:solidFill>
                <a:srgbClr val="C3C3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043" name="Freeform 72">
                <a:extLst>
                  <a:ext uri="{FF2B5EF4-FFF2-40B4-BE49-F238E27FC236}">
                    <a16:creationId xmlns:a16="http://schemas.microsoft.com/office/drawing/2014/main" id="{69E65CDB-FAC0-5FA3-4085-FA869ED1F37E}"/>
                  </a:ext>
                </a:extLst>
              </p:cNvPr>
              <p:cNvSpPr>
                <a:spLocks noEditPoints="1"/>
              </p:cNvSpPr>
              <p:nvPr/>
            </p:nvSpPr>
            <p:spPr bwMode="auto">
              <a:xfrm>
                <a:off x="2878" y="1915"/>
                <a:ext cx="1590" cy="230"/>
              </a:xfrm>
              <a:custGeom>
                <a:avLst/>
                <a:gdLst>
                  <a:gd name="T0" fmla="*/ 0 w 1590"/>
                  <a:gd name="T1" fmla="*/ 0 h 230"/>
                  <a:gd name="T2" fmla="*/ 1590 w 1590"/>
                  <a:gd name="T3" fmla="*/ 0 h 230"/>
                  <a:gd name="T4" fmla="*/ 1590 w 1590"/>
                  <a:gd name="T5" fmla="*/ 230 h 230"/>
                  <a:gd name="T6" fmla="*/ 0 w 1590"/>
                  <a:gd name="T7" fmla="*/ 230 h 230"/>
                  <a:gd name="T8" fmla="*/ 0 w 1590"/>
                  <a:gd name="T9" fmla="*/ 0 h 230"/>
                  <a:gd name="T10" fmla="*/ 23 w 1590"/>
                  <a:gd name="T11" fmla="*/ 0 h 230"/>
                  <a:gd name="T12" fmla="*/ 1590 w 1590"/>
                  <a:gd name="T13" fmla="*/ 0 h 230"/>
                  <a:gd name="T14" fmla="*/ 1590 w 1590"/>
                  <a:gd name="T15" fmla="*/ 230 h 230"/>
                  <a:gd name="T16" fmla="*/ 23 w 1590"/>
                  <a:gd name="T17" fmla="*/ 230 h 230"/>
                  <a:gd name="T18" fmla="*/ 23 w 1590"/>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590" h="230">
                    <a:moveTo>
                      <a:pt x="0" y="0"/>
                    </a:moveTo>
                    <a:lnTo>
                      <a:pt x="1590" y="0"/>
                    </a:lnTo>
                    <a:lnTo>
                      <a:pt x="1590" y="230"/>
                    </a:lnTo>
                    <a:lnTo>
                      <a:pt x="0" y="230"/>
                    </a:lnTo>
                    <a:lnTo>
                      <a:pt x="0" y="0"/>
                    </a:lnTo>
                    <a:close/>
                    <a:moveTo>
                      <a:pt x="23" y="0"/>
                    </a:moveTo>
                    <a:lnTo>
                      <a:pt x="1590" y="0"/>
                    </a:lnTo>
                    <a:lnTo>
                      <a:pt x="1590" y="230"/>
                    </a:lnTo>
                    <a:lnTo>
                      <a:pt x="23" y="230"/>
                    </a:lnTo>
                    <a:lnTo>
                      <a:pt x="23" y="0"/>
                    </a:lnTo>
                    <a:close/>
                  </a:path>
                </a:pathLst>
              </a:custGeom>
              <a:solidFill>
                <a:srgbClr val="C2C2C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044" name="Freeform 73">
                <a:extLst>
                  <a:ext uri="{FF2B5EF4-FFF2-40B4-BE49-F238E27FC236}">
                    <a16:creationId xmlns:a16="http://schemas.microsoft.com/office/drawing/2014/main" id="{702648B3-6CD1-3F03-1BCB-F6BEEAA091EA}"/>
                  </a:ext>
                </a:extLst>
              </p:cNvPr>
              <p:cNvSpPr>
                <a:spLocks noEditPoints="1"/>
              </p:cNvSpPr>
              <p:nvPr/>
            </p:nvSpPr>
            <p:spPr bwMode="auto">
              <a:xfrm>
                <a:off x="2901" y="1915"/>
                <a:ext cx="1567" cy="230"/>
              </a:xfrm>
              <a:custGeom>
                <a:avLst/>
                <a:gdLst>
                  <a:gd name="T0" fmla="*/ 0 w 1567"/>
                  <a:gd name="T1" fmla="*/ 0 h 230"/>
                  <a:gd name="T2" fmla="*/ 1567 w 1567"/>
                  <a:gd name="T3" fmla="*/ 0 h 230"/>
                  <a:gd name="T4" fmla="*/ 1567 w 1567"/>
                  <a:gd name="T5" fmla="*/ 230 h 230"/>
                  <a:gd name="T6" fmla="*/ 0 w 1567"/>
                  <a:gd name="T7" fmla="*/ 230 h 230"/>
                  <a:gd name="T8" fmla="*/ 0 w 1567"/>
                  <a:gd name="T9" fmla="*/ 0 h 230"/>
                  <a:gd name="T10" fmla="*/ 27 w 1567"/>
                  <a:gd name="T11" fmla="*/ 0 h 230"/>
                  <a:gd name="T12" fmla="*/ 1567 w 1567"/>
                  <a:gd name="T13" fmla="*/ 0 h 230"/>
                  <a:gd name="T14" fmla="*/ 1567 w 1567"/>
                  <a:gd name="T15" fmla="*/ 230 h 230"/>
                  <a:gd name="T16" fmla="*/ 27 w 1567"/>
                  <a:gd name="T17" fmla="*/ 230 h 230"/>
                  <a:gd name="T18" fmla="*/ 27 w 1567"/>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567" h="230">
                    <a:moveTo>
                      <a:pt x="0" y="0"/>
                    </a:moveTo>
                    <a:lnTo>
                      <a:pt x="1567" y="0"/>
                    </a:lnTo>
                    <a:lnTo>
                      <a:pt x="1567" y="230"/>
                    </a:lnTo>
                    <a:lnTo>
                      <a:pt x="0" y="230"/>
                    </a:lnTo>
                    <a:lnTo>
                      <a:pt x="0" y="0"/>
                    </a:lnTo>
                    <a:close/>
                    <a:moveTo>
                      <a:pt x="27" y="0"/>
                    </a:moveTo>
                    <a:lnTo>
                      <a:pt x="1567" y="0"/>
                    </a:lnTo>
                    <a:lnTo>
                      <a:pt x="1567" y="230"/>
                    </a:lnTo>
                    <a:lnTo>
                      <a:pt x="27" y="230"/>
                    </a:lnTo>
                    <a:lnTo>
                      <a:pt x="27" y="0"/>
                    </a:lnTo>
                    <a:close/>
                  </a:path>
                </a:pathLst>
              </a:custGeom>
              <a:solidFill>
                <a:srgbClr val="C1C1C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045" name="Freeform 74">
                <a:extLst>
                  <a:ext uri="{FF2B5EF4-FFF2-40B4-BE49-F238E27FC236}">
                    <a16:creationId xmlns:a16="http://schemas.microsoft.com/office/drawing/2014/main" id="{E62D3471-CD78-F80E-A79D-705EDD26585B}"/>
                  </a:ext>
                </a:extLst>
              </p:cNvPr>
              <p:cNvSpPr>
                <a:spLocks noEditPoints="1"/>
              </p:cNvSpPr>
              <p:nvPr/>
            </p:nvSpPr>
            <p:spPr bwMode="auto">
              <a:xfrm>
                <a:off x="2928" y="1915"/>
                <a:ext cx="1540" cy="230"/>
              </a:xfrm>
              <a:custGeom>
                <a:avLst/>
                <a:gdLst>
                  <a:gd name="T0" fmla="*/ 0 w 1540"/>
                  <a:gd name="T1" fmla="*/ 0 h 230"/>
                  <a:gd name="T2" fmla="*/ 1540 w 1540"/>
                  <a:gd name="T3" fmla="*/ 0 h 230"/>
                  <a:gd name="T4" fmla="*/ 1540 w 1540"/>
                  <a:gd name="T5" fmla="*/ 230 h 230"/>
                  <a:gd name="T6" fmla="*/ 0 w 1540"/>
                  <a:gd name="T7" fmla="*/ 230 h 230"/>
                  <a:gd name="T8" fmla="*/ 0 w 1540"/>
                  <a:gd name="T9" fmla="*/ 0 h 230"/>
                  <a:gd name="T10" fmla="*/ 23 w 1540"/>
                  <a:gd name="T11" fmla="*/ 0 h 230"/>
                  <a:gd name="T12" fmla="*/ 1540 w 1540"/>
                  <a:gd name="T13" fmla="*/ 0 h 230"/>
                  <a:gd name="T14" fmla="*/ 1540 w 1540"/>
                  <a:gd name="T15" fmla="*/ 230 h 230"/>
                  <a:gd name="T16" fmla="*/ 23 w 1540"/>
                  <a:gd name="T17" fmla="*/ 230 h 230"/>
                  <a:gd name="T18" fmla="*/ 23 w 1540"/>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540" h="230">
                    <a:moveTo>
                      <a:pt x="0" y="0"/>
                    </a:moveTo>
                    <a:lnTo>
                      <a:pt x="1540" y="0"/>
                    </a:lnTo>
                    <a:lnTo>
                      <a:pt x="1540" y="230"/>
                    </a:lnTo>
                    <a:lnTo>
                      <a:pt x="0" y="230"/>
                    </a:lnTo>
                    <a:lnTo>
                      <a:pt x="0" y="0"/>
                    </a:lnTo>
                    <a:close/>
                    <a:moveTo>
                      <a:pt x="23" y="0"/>
                    </a:moveTo>
                    <a:lnTo>
                      <a:pt x="1540" y="0"/>
                    </a:lnTo>
                    <a:lnTo>
                      <a:pt x="1540" y="230"/>
                    </a:lnTo>
                    <a:lnTo>
                      <a:pt x="23" y="230"/>
                    </a:lnTo>
                    <a:lnTo>
                      <a:pt x="23" y="0"/>
                    </a:lnTo>
                    <a:close/>
                  </a:path>
                </a:pathLst>
              </a:custGeom>
              <a:solidFill>
                <a:srgbClr val="C0C0C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046" name="Freeform 75">
                <a:extLst>
                  <a:ext uri="{FF2B5EF4-FFF2-40B4-BE49-F238E27FC236}">
                    <a16:creationId xmlns:a16="http://schemas.microsoft.com/office/drawing/2014/main" id="{42286081-29CD-45E7-6629-786A8B8E4553}"/>
                  </a:ext>
                </a:extLst>
              </p:cNvPr>
              <p:cNvSpPr>
                <a:spLocks noEditPoints="1"/>
              </p:cNvSpPr>
              <p:nvPr/>
            </p:nvSpPr>
            <p:spPr bwMode="auto">
              <a:xfrm>
                <a:off x="2951" y="1915"/>
                <a:ext cx="1517" cy="230"/>
              </a:xfrm>
              <a:custGeom>
                <a:avLst/>
                <a:gdLst>
                  <a:gd name="T0" fmla="*/ 0 w 1517"/>
                  <a:gd name="T1" fmla="*/ 0 h 230"/>
                  <a:gd name="T2" fmla="*/ 1517 w 1517"/>
                  <a:gd name="T3" fmla="*/ 0 h 230"/>
                  <a:gd name="T4" fmla="*/ 1517 w 1517"/>
                  <a:gd name="T5" fmla="*/ 230 h 230"/>
                  <a:gd name="T6" fmla="*/ 0 w 1517"/>
                  <a:gd name="T7" fmla="*/ 230 h 230"/>
                  <a:gd name="T8" fmla="*/ 0 w 1517"/>
                  <a:gd name="T9" fmla="*/ 0 h 230"/>
                  <a:gd name="T10" fmla="*/ 24 w 1517"/>
                  <a:gd name="T11" fmla="*/ 0 h 230"/>
                  <a:gd name="T12" fmla="*/ 1517 w 1517"/>
                  <a:gd name="T13" fmla="*/ 0 h 230"/>
                  <a:gd name="T14" fmla="*/ 1517 w 1517"/>
                  <a:gd name="T15" fmla="*/ 230 h 230"/>
                  <a:gd name="T16" fmla="*/ 24 w 1517"/>
                  <a:gd name="T17" fmla="*/ 230 h 230"/>
                  <a:gd name="T18" fmla="*/ 24 w 1517"/>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517" h="230">
                    <a:moveTo>
                      <a:pt x="0" y="0"/>
                    </a:moveTo>
                    <a:lnTo>
                      <a:pt x="1517" y="0"/>
                    </a:lnTo>
                    <a:lnTo>
                      <a:pt x="1517" y="230"/>
                    </a:lnTo>
                    <a:lnTo>
                      <a:pt x="0" y="230"/>
                    </a:lnTo>
                    <a:lnTo>
                      <a:pt x="0" y="0"/>
                    </a:lnTo>
                    <a:close/>
                    <a:moveTo>
                      <a:pt x="24" y="0"/>
                    </a:moveTo>
                    <a:lnTo>
                      <a:pt x="1517" y="0"/>
                    </a:lnTo>
                    <a:lnTo>
                      <a:pt x="1517" y="230"/>
                    </a:lnTo>
                    <a:lnTo>
                      <a:pt x="24" y="230"/>
                    </a:lnTo>
                    <a:lnTo>
                      <a:pt x="24" y="0"/>
                    </a:lnTo>
                    <a:close/>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047" name="Freeform 76">
                <a:extLst>
                  <a:ext uri="{FF2B5EF4-FFF2-40B4-BE49-F238E27FC236}">
                    <a16:creationId xmlns:a16="http://schemas.microsoft.com/office/drawing/2014/main" id="{773DEEC1-A797-BF9F-2071-7B493377CD4C}"/>
                  </a:ext>
                </a:extLst>
              </p:cNvPr>
              <p:cNvSpPr>
                <a:spLocks noEditPoints="1"/>
              </p:cNvSpPr>
              <p:nvPr/>
            </p:nvSpPr>
            <p:spPr bwMode="auto">
              <a:xfrm>
                <a:off x="2975" y="1915"/>
                <a:ext cx="1493" cy="230"/>
              </a:xfrm>
              <a:custGeom>
                <a:avLst/>
                <a:gdLst>
                  <a:gd name="T0" fmla="*/ 0 w 1493"/>
                  <a:gd name="T1" fmla="*/ 0 h 230"/>
                  <a:gd name="T2" fmla="*/ 1493 w 1493"/>
                  <a:gd name="T3" fmla="*/ 0 h 230"/>
                  <a:gd name="T4" fmla="*/ 1493 w 1493"/>
                  <a:gd name="T5" fmla="*/ 230 h 230"/>
                  <a:gd name="T6" fmla="*/ 0 w 1493"/>
                  <a:gd name="T7" fmla="*/ 230 h 230"/>
                  <a:gd name="T8" fmla="*/ 0 w 1493"/>
                  <a:gd name="T9" fmla="*/ 0 h 230"/>
                  <a:gd name="T10" fmla="*/ 23 w 1493"/>
                  <a:gd name="T11" fmla="*/ 0 h 230"/>
                  <a:gd name="T12" fmla="*/ 1493 w 1493"/>
                  <a:gd name="T13" fmla="*/ 0 h 230"/>
                  <a:gd name="T14" fmla="*/ 1493 w 1493"/>
                  <a:gd name="T15" fmla="*/ 230 h 230"/>
                  <a:gd name="T16" fmla="*/ 23 w 1493"/>
                  <a:gd name="T17" fmla="*/ 230 h 230"/>
                  <a:gd name="T18" fmla="*/ 23 w 1493"/>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493" h="230">
                    <a:moveTo>
                      <a:pt x="0" y="0"/>
                    </a:moveTo>
                    <a:lnTo>
                      <a:pt x="1493" y="0"/>
                    </a:lnTo>
                    <a:lnTo>
                      <a:pt x="1493" y="230"/>
                    </a:lnTo>
                    <a:lnTo>
                      <a:pt x="0" y="230"/>
                    </a:lnTo>
                    <a:lnTo>
                      <a:pt x="0" y="0"/>
                    </a:lnTo>
                    <a:close/>
                    <a:moveTo>
                      <a:pt x="23" y="0"/>
                    </a:moveTo>
                    <a:lnTo>
                      <a:pt x="1493" y="0"/>
                    </a:lnTo>
                    <a:lnTo>
                      <a:pt x="1493" y="230"/>
                    </a:lnTo>
                    <a:lnTo>
                      <a:pt x="23" y="230"/>
                    </a:lnTo>
                    <a:lnTo>
                      <a:pt x="23" y="0"/>
                    </a:lnTo>
                    <a:close/>
                  </a:path>
                </a:pathLst>
              </a:custGeom>
              <a:solidFill>
                <a:srgbClr val="BEBEBE"/>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048" name="Freeform 77">
                <a:extLst>
                  <a:ext uri="{FF2B5EF4-FFF2-40B4-BE49-F238E27FC236}">
                    <a16:creationId xmlns:a16="http://schemas.microsoft.com/office/drawing/2014/main" id="{430CAD65-1961-57BA-2842-EB84B44E8C96}"/>
                  </a:ext>
                </a:extLst>
              </p:cNvPr>
              <p:cNvSpPr>
                <a:spLocks noEditPoints="1"/>
              </p:cNvSpPr>
              <p:nvPr/>
            </p:nvSpPr>
            <p:spPr bwMode="auto">
              <a:xfrm>
                <a:off x="2998" y="1915"/>
                <a:ext cx="1470" cy="230"/>
              </a:xfrm>
              <a:custGeom>
                <a:avLst/>
                <a:gdLst>
                  <a:gd name="T0" fmla="*/ 0 w 1470"/>
                  <a:gd name="T1" fmla="*/ 0 h 230"/>
                  <a:gd name="T2" fmla="*/ 1470 w 1470"/>
                  <a:gd name="T3" fmla="*/ 0 h 230"/>
                  <a:gd name="T4" fmla="*/ 1470 w 1470"/>
                  <a:gd name="T5" fmla="*/ 230 h 230"/>
                  <a:gd name="T6" fmla="*/ 0 w 1470"/>
                  <a:gd name="T7" fmla="*/ 230 h 230"/>
                  <a:gd name="T8" fmla="*/ 0 w 1470"/>
                  <a:gd name="T9" fmla="*/ 0 h 230"/>
                  <a:gd name="T10" fmla="*/ 27 w 1470"/>
                  <a:gd name="T11" fmla="*/ 0 h 230"/>
                  <a:gd name="T12" fmla="*/ 1470 w 1470"/>
                  <a:gd name="T13" fmla="*/ 0 h 230"/>
                  <a:gd name="T14" fmla="*/ 1470 w 1470"/>
                  <a:gd name="T15" fmla="*/ 230 h 230"/>
                  <a:gd name="T16" fmla="*/ 27 w 1470"/>
                  <a:gd name="T17" fmla="*/ 230 h 230"/>
                  <a:gd name="T18" fmla="*/ 27 w 1470"/>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470" h="230">
                    <a:moveTo>
                      <a:pt x="0" y="0"/>
                    </a:moveTo>
                    <a:lnTo>
                      <a:pt x="1470" y="0"/>
                    </a:lnTo>
                    <a:lnTo>
                      <a:pt x="1470" y="230"/>
                    </a:lnTo>
                    <a:lnTo>
                      <a:pt x="0" y="230"/>
                    </a:lnTo>
                    <a:lnTo>
                      <a:pt x="0" y="0"/>
                    </a:lnTo>
                    <a:close/>
                    <a:moveTo>
                      <a:pt x="27" y="0"/>
                    </a:moveTo>
                    <a:lnTo>
                      <a:pt x="1470" y="0"/>
                    </a:lnTo>
                    <a:lnTo>
                      <a:pt x="1470" y="230"/>
                    </a:lnTo>
                    <a:lnTo>
                      <a:pt x="27" y="230"/>
                    </a:lnTo>
                    <a:lnTo>
                      <a:pt x="27" y="0"/>
                    </a:lnTo>
                    <a:close/>
                  </a:path>
                </a:pathLst>
              </a:custGeom>
              <a:solidFill>
                <a:srgbClr val="BDBDB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049" name="Freeform 78">
                <a:extLst>
                  <a:ext uri="{FF2B5EF4-FFF2-40B4-BE49-F238E27FC236}">
                    <a16:creationId xmlns:a16="http://schemas.microsoft.com/office/drawing/2014/main" id="{A88A2490-CC3C-651A-02D5-BFC005D4DF2D}"/>
                  </a:ext>
                </a:extLst>
              </p:cNvPr>
              <p:cNvSpPr>
                <a:spLocks noEditPoints="1"/>
              </p:cNvSpPr>
              <p:nvPr/>
            </p:nvSpPr>
            <p:spPr bwMode="auto">
              <a:xfrm>
                <a:off x="3025" y="1915"/>
                <a:ext cx="1443" cy="230"/>
              </a:xfrm>
              <a:custGeom>
                <a:avLst/>
                <a:gdLst>
                  <a:gd name="T0" fmla="*/ 0 w 1443"/>
                  <a:gd name="T1" fmla="*/ 0 h 230"/>
                  <a:gd name="T2" fmla="*/ 1443 w 1443"/>
                  <a:gd name="T3" fmla="*/ 0 h 230"/>
                  <a:gd name="T4" fmla="*/ 1443 w 1443"/>
                  <a:gd name="T5" fmla="*/ 230 h 230"/>
                  <a:gd name="T6" fmla="*/ 0 w 1443"/>
                  <a:gd name="T7" fmla="*/ 230 h 230"/>
                  <a:gd name="T8" fmla="*/ 0 w 1443"/>
                  <a:gd name="T9" fmla="*/ 0 h 230"/>
                  <a:gd name="T10" fmla="*/ 23 w 1443"/>
                  <a:gd name="T11" fmla="*/ 0 h 230"/>
                  <a:gd name="T12" fmla="*/ 1443 w 1443"/>
                  <a:gd name="T13" fmla="*/ 0 h 230"/>
                  <a:gd name="T14" fmla="*/ 1443 w 1443"/>
                  <a:gd name="T15" fmla="*/ 230 h 230"/>
                  <a:gd name="T16" fmla="*/ 23 w 1443"/>
                  <a:gd name="T17" fmla="*/ 230 h 230"/>
                  <a:gd name="T18" fmla="*/ 23 w 1443"/>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443" h="230">
                    <a:moveTo>
                      <a:pt x="0" y="0"/>
                    </a:moveTo>
                    <a:lnTo>
                      <a:pt x="1443" y="0"/>
                    </a:lnTo>
                    <a:lnTo>
                      <a:pt x="1443" y="230"/>
                    </a:lnTo>
                    <a:lnTo>
                      <a:pt x="0" y="230"/>
                    </a:lnTo>
                    <a:lnTo>
                      <a:pt x="0" y="0"/>
                    </a:lnTo>
                    <a:close/>
                    <a:moveTo>
                      <a:pt x="23" y="0"/>
                    </a:moveTo>
                    <a:lnTo>
                      <a:pt x="1443" y="0"/>
                    </a:lnTo>
                    <a:lnTo>
                      <a:pt x="1443" y="230"/>
                    </a:lnTo>
                    <a:lnTo>
                      <a:pt x="23" y="230"/>
                    </a:lnTo>
                    <a:lnTo>
                      <a:pt x="23" y="0"/>
                    </a:lnTo>
                    <a:close/>
                  </a:path>
                </a:pathLst>
              </a:custGeom>
              <a:solidFill>
                <a:srgbClr val="BCBCB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050" name="Freeform 79">
                <a:extLst>
                  <a:ext uri="{FF2B5EF4-FFF2-40B4-BE49-F238E27FC236}">
                    <a16:creationId xmlns:a16="http://schemas.microsoft.com/office/drawing/2014/main" id="{E62C5B8B-6EC2-A700-EB0A-C673FCBAAEE9}"/>
                  </a:ext>
                </a:extLst>
              </p:cNvPr>
              <p:cNvSpPr>
                <a:spLocks noEditPoints="1"/>
              </p:cNvSpPr>
              <p:nvPr/>
            </p:nvSpPr>
            <p:spPr bwMode="auto">
              <a:xfrm>
                <a:off x="3048" y="1915"/>
                <a:ext cx="1420" cy="230"/>
              </a:xfrm>
              <a:custGeom>
                <a:avLst/>
                <a:gdLst>
                  <a:gd name="T0" fmla="*/ 0 w 1420"/>
                  <a:gd name="T1" fmla="*/ 0 h 230"/>
                  <a:gd name="T2" fmla="*/ 1420 w 1420"/>
                  <a:gd name="T3" fmla="*/ 0 h 230"/>
                  <a:gd name="T4" fmla="*/ 1420 w 1420"/>
                  <a:gd name="T5" fmla="*/ 230 h 230"/>
                  <a:gd name="T6" fmla="*/ 0 w 1420"/>
                  <a:gd name="T7" fmla="*/ 230 h 230"/>
                  <a:gd name="T8" fmla="*/ 0 w 1420"/>
                  <a:gd name="T9" fmla="*/ 0 h 230"/>
                  <a:gd name="T10" fmla="*/ 23 w 1420"/>
                  <a:gd name="T11" fmla="*/ 0 h 230"/>
                  <a:gd name="T12" fmla="*/ 1420 w 1420"/>
                  <a:gd name="T13" fmla="*/ 0 h 230"/>
                  <a:gd name="T14" fmla="*/ 1420 w 1420"/>
                  <a:gd name="T15" fmla="*/ 230 h 230"/>
                  <a:gd name="T16" fmla="*/ 23 w 1420"/>
                  <a:gd name="T17" fmla="*/ 230 h 230"/>
                  <a:gd name="T18" fmla="*/ 23 w 1420"/>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420" h="230">
                    <a:moveTo>
                      <a:pt x="0" y="0"/>
                    </a:moveTo>
                    <a:lnTo>
                      <a:pt x="1420" y="0"/>
                    </a:lnTo>
                    <a:lnTo>
                      <a:pt x="1420" y="230"/>
                    </a:lnTo>
                    <a:lnTo>
                      <a:pt x="0" y="230"/>
                    </a:lnTo>
                    <a:lnTo>
                      <a:pt x="0" y="0"/>
                    </a:lnTo>
                    <a:close/>
                    <a:moveTo>
                      <a:pt x="23" y="0"/>
                    </a:moveTo>
                    <a:lnTo>
                      <a:pt x="1420" y="0"/>
                    </a:lnTo>
                    <a:lnTo>
                      <a:pt x="1420" y="230"/>
                    </a:lnTo>
                    <a:lnTo>
                      <a:pt x="23" y="230"/>
                    </a:lnTo>
                    <a:lnTo>
                      <a:pt x="23" y="0"/>
                    </a:lnTo>
                    <a:close/>
                  </a:path>
                </a:pathLst>
              </a:custGeom>
              <a:solidFill>
                <a:srgbClr val="BBBBBB"/>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051" name="Freeform 80">
                <a:extLst>
                  <a:ext uri="{FF2B5EF4-FFF2-40B4-BE49-F238E27FC236}">
                    <a16:creationId xmlns:a16="http://schemas.microsoft.com/office/drawing/2014/main" id="{C33D26D8-7377-43E3-E159-E7E4B8A14FF3}"/>
                  </a:ext>
                </a:extLst>
              </p:cNvPr>
              <p:cNvSpPr>
                <a:spLocks noEditPoints="1"/>
              </p:cNvSpPr>
              <p:nvPr/>
            </p:nvSpPr>
            <p:spPr bwMode="auto">
              <a:xfrm>
                <a:off x="3071" y="1915"/>
                <a:ext cx="1397" cy="230"/>
              </a:xfrm>
              <a:custGeom>
                <a:avLst/>
                <a:gdLst>
                  <a:gd name="T0" fmla="*/ 0 w 1397"/>
                  <a:gd name="T1" fmla="*/ 0 h 230"/>
                  <a:gd name="T2" fmla="*/ 1397 w 1397"/>
                  <a:gd name="T3" fmla="*/ 0 h 230"/>
                  <a:gd name="T4" fmla="*/ 1397 w 1397"/>
                  <a:gd name="T5" fmla="*/ 230 h 230"/>
                  <a:gd name="T6" fmla="*/ 0 w 1397"/>
                  <a:gd name="T7" fmla="*/ 230 h 230"/>
                  <a:gd name="T8" fmla="*/ 0 w 1397"/>
                  <a:gd name="T9" fmla="*/ 0 h 230"/>
                  <a:gd name="T10" fmla="*/ 23 w 1397"/>
                  <a:gd name="T11" fmla="*/ 0 h 230"/>
                  <a:gd name="T12" fmla="*/ 1397 w 1397"/>
                  <a:gd name="T13" fmla="*/ 0 h 230"/>
                  <a:gd name="T14" fmla="*/ 1397 w 1397"/>
                  <a:gd name="T15" fmla="*/ 230 h 230"/>
                  <a:gd name="T16" fmla="*/ 23 w 1397"/>
                  <a:gd name="T17" fmla="*/ 230 h 230"/>
                  <a:gd name="T18" fmla="*/ 23 w 1397"/>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397" h="230">
                    <a:moveTo>
                      <a:pt x="0" y="0"/>
                    </a:moveTo>
                    <a:lnTo>
                      <a:pt x="1397" y="0"/>
                    </a:lnTo>
                    <a:lnTo>
                      <a:pt x="1397" y="230"/>
                    </a:lnTo>
                    <a:lnTo>
                      <a:pt x="0" y="230"/>
                    </a:lnTo>
                    <a:lnTo>
                      <a:pt x="0" y="0"/>
                    </a:lnTo>
                    <a:close/>
                    <a:moveTo>
                      <a:pt x="23" y="0"/>
                    </a:moveTo>
                    <a:lnTo>
                      <a:pt x="1397" y="0"/>
                    </a:lnTo>
                    <a:lnTo>
                      <a:pt x="1397" y="230"/>
                    </a:lnTo>
                    <a:lnTo>
                      <a:pt x="23" y="230"/>
                    </a:lnTo>
                    <a:lnTo>
                      <a:pt x="23" y="0"/>
                    </a:lnTo>
                    <a:close/>
                  </a:path>
                </a:pathLst>
              </a:custGeom>
              <a:solidFill>
                <a:srgbClr val="BABAB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052" name="Freeform 81">
                <a:extLst>
                  <a:ext uri="{FF2B5EF4-FFF2-40B4-BE49-F238E27FC236}">
                    <a16:creationId xmlns:a16="http://schemas.microsoft.com/office/drawing/2014/main" id="{8A61FF29-40A4-002B-029E-169E886968D9}"/>
                  </a:ext>
                </a:extLst>
              </p:cNvPr>
              <p:cNvSpPr>
                <a:spLocks noEditPoints="1"/>
              </p:cNvSpPr>
              <p:nvPr/>
            </p:nvSpPr>
            <p:spPr bwMode="auto">
              <a:xfrm>
                <a:off x="3094" y="1915"/>
                <a:ext cx="1374" cy="230"/>
              </a:xfrm>
              <a:custGeom>
                <a:avLst/>
                <a:gdLst>
                  <a:gd name="T0" fmla="*/ 0 w 1374"/>
                  <a:gd name="T1" fmla="*/ 0 h 230"/>
                  <a:gd name="T2" fmla="*/ 1374 w 1374"/>
                  <a:gd name="T3" fmla="*/ 0 h 230"/>
                  <a:gd name="T4" fmla="*/ 1374 w 1374"/>
                  <a:gd name="T5" fmla="*/ 230 h 230"/>
                  <a:gd name="T6" fmla="*/ 0 w 1374"/>
                  <a:gd name="T7" fmla="*/ 230 h 230"/>
                  <a:gd name="T8" fmla="*/ 0 w 1374"/>
                  <a:gd name="T9" fmla="*/ 0 h 230"/>
                  <a:gd name="T10" fmla="*/ 23 w 1374"/>
                  <a:gd name="T11" fmla="*/ 0 h 230"/>
                  <a:gd name="T12" fmla="*/ 1374 w 1374"/>
                  <a:gd name="T13" fmla="*/ 0 h 230"/>
                  <a:gd name="T14" fmla="*/ 1374 w 1374"/>
                  <a:gd name="T15" fmla="*/ 230 h 230"/>
                  <a:gd name="T16" fmla="*/ 23 w 1374"/>
                  <a:gd name="T17" fmla="*/ 230 h 230"/>
                  <a:gd name="T18" fmla="*/ 23 w 1374"/>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374" h="230">
                    <a:moveTo>
                      <a:pt x="0" y="0"/>
                    </a:moveTo>
                    <a:lnTo>
                      <a:pt x="1374" y="0"/>
                    </a:lnTo>
                    <a:lnTo>
                      <a:pt x="1374" y="230"/>
                    </a:lnTo>
                    <a:lnTo>
                      <a:pt x="0" y="230"/>
                    </a:lnTo>
                    <a:lnTo>
                      <a:pt x="0" y="0"/>
                    </a:lnTo>
                    <a:close/>
                    <a:moveTo>
                      <a:pt x="23" y="0"/>
                    </a:moveTo>
                    <a:lnTo>
                      <a:pt x="1374" y="0"/>
                    </a:lnTo>
                    <a:lnTo>
                      <a:pt x="1374" y="230"/>
                    </a:lnTo>
                    <a:lnTo>
                      <a:pt x="23" y="230"/>
                    </a:lnTo>
                    <a:lnTo>
                      <a:pt x="23" y="0"/>
                    </a:lnTo>
                    <a:close/>
                  </a:path>
                </a:pathLst>
              </a:custGeom>
              <a:solidFill>
                <a:srgbClr val="B9B9B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053" name="Freeform 82">
                <a:extLst>
                  <a:ext uri="{FF2B5EF4-FFF2-40B4-BE49-F238E27FC236}">
                    <a16:creationId xmlns:a16="http://schemas.microsoft.com/office/drawing/2014/main" id="{8082879A-BA87-2DFD-20DB-97F148AA9884}"/>
                  </a:ext>
                </a:extLst>
              </p:cNvPr>
              <p:cNvSpPr>
                <a:spLocks noEditPoints="1"/>
              </p:cNvSpPr>
              <p:nvPr/>
            </p:nvSpPr>
            <p:spPr bwMode="auto">
              <a:xfrm>
                <a:off x="3117" y="1915"/>
                <a:ext cx="1351" cy="230"/>
              </a:xfrm>
              <a:custGeom>
                <a:avLst/>
                <a:gdLst>
                  <a:gd name="T0" fmla="*/ 0 w 1351"/>
                  <a:gd name="T1" fmla="*/ 0 h 230"/>
                  <a:gd name="T2" fmla="*/ 1351 w 1351"/>
                  <a:gd name="T3" fmla="*/ 0 h 230"/>
                  <a:gd name="T4" fmla="*/ 1351 w 1351"/>
                  <a:gd name="T5" fmla="*/ 230 h 230"/>
                  <a:gd name="T6" fmla="*/ 0 w 1351"/>
                  <a:gd name="T7" fmla="*/ 230 h 230"/>
                  <a:gd name="T8" fmla="*/ 0 w 1351"/>
                  <a:gd name="T9" fmla="*/ 0 h 230"/>
                  <a:gd name="T10" fmla="*/ 28 w 1351"/>
                  <a:gd name="T11" fmla="*/ 0 h 230"/>
                  <a:gd name="T12" fmla="*/ 1351 w 1351"/>
                  <a:gd name="T13" fmla="*/ 0 h 230"/>
                  <a:gd name="T14" fmla="*/ 1351 w 1351"/>
                  <a:gd name="T15" fmla="*/ 230 h 230"/>
                  <a:gd name="T16" fmla="*/ 28 w 1351"/>
                  <a:gd name="T17" fmla="*/ 230 h 230"/>
                  <a:gd name="T18" fmla="*/ 28 w 1351"/>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351" h="230">
                    <a:moveTo>
                      <a:pt x="0" y="0"/>
                    </a:moveTo>
                    <a:lnTo>
                      <a:pt x="1351" y="0"/>
                    </a:lnTo>
                    <a:lnTo>
                      <a:pt x="1351" y="230"/>
                    </a:lnTo>
                    <a:lnTo>
                      <a:pt x="0" y="230"/>
                    </a:lnTo>
                    <a:lnTo>
                      <a:pt x="0" y="0"/>
                    </a:lnTo>
                    <a:close/>
                    <a:moveTo>
                      <a:pt x="28" y="0"/>
                    </a:moveTo>
                    <a:lnTo>
                      <a:pt x="1351" y="0"/>
                    </a:lnTo>
                    <a:lnTo>
                      <a:pt x="1351" y="230"/>
                    </a:lnTo>
                    <a:lnTo>
                      <a:pt x="28" y="230"/>
                    </a:lnTo>
                    <a:lnTo>
                      <a:pt x="28" y="0"/>
                    </a:lnTo>
                    <a:close/>
                  </a:path>
                </a:pathLst>
              </a:custGeom>
              <a:solidFill>
                <a:srgbClr val="B8B8B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054" name="Freeform 83">
                <a:extLst>
                  <a:ext uri="{FF2B5EF4-FFF2-40B4-BE49-F238E27FC236}">
                    <a16:creationId xmlns:a16="http://schemas.microsoft.com/office/drawing/2014/main" id="{EC0F813D-EBF8-2196-9E94-CF54A4268775}"/>
                  </a:ext>
                </a:extLst>
              </p:cNvPr>
              <p:cNvSpPr>
                <a:spLocks noEditPoints="1"/>
              </p:cNvSpPr>
              <p:nvPr/>
            </p:nvSpPr>
            <p:spPr bwMode="auto">
              <a:xfrm>
                <a:off x="3145" y="1915"/>
                <a:ext cx="1323" cy="230"/>
              </a:xfrm>
              <a:custGeom>
                <a:avLst/>
                <a:gdLst>
                  <a:gd name="T0" fmla="*/ 0 w 1323"/>
                  <a:gd name="T1" fmla="*/ 0 h 230"/>
                  <a:gd name="T2" fmla="*/ 1323 w 1323"/>
                  <a:gd name="T3" fmla="*/ 0 h 230"/>
                  <a:gd name="T4" fmla="*/ 1323 w 1323"/>
                  <a:gd name="T5" fmla="*/ 230 h 230"/>
                  <a:gd name="T6" fmla="*/ 0 w 1323"/>
                  <a:gd name="T7" fmla="*/ 230 h 230"/>
                  <a:gd name="T8" fmla="*/ 0 w 1323"/>
                  <a:gd name="T9" fmla="*/ 0 h 230"/>
                  <a:gd name="T10" fmla="*/ 23 w 1323"/>
                  <a:gd name="T11" fmla="*/ 0 h 230"/>
                  <a:gd name="T12" fmla="*/ 1323 w 1323"/>
                  <a:gd name="T13" fmla="*/ 0 h 230"/>
                  <a:gd name="T14" fmla="*/ 1323 w 1323"/>
                  <a:gd name="T15" fmla="*/ 230 h 230"/>
                  <a:gd name="T16" fmla="*/ 23 w 1323"/>
                  <a:gd name="T17" fmla="*/ 230 h 230"/>
                  <a:gd name="T18" fmla="*/ 23 w 1323"/>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323" h="230">
                    <a:moveTo>
                      <a:pt x="0" y="0"/>
                    </a:moveTo>
                    <a:lnTo>
                      <a:pt x="1323" y="0"/>
                    </a:lnTo>
                    <a:lnTo>
                      <a:pt x="1323" y="230"/>
                    </a:lnTo>
                    <a:lnTo>
                      <a:pt x="0" y="230"/>
                    </a:lnTo>
                    <a:lnTo>
                      <a:pt x="0" y="0"/>
                    </a:lnTo>
                    <a:close/>
                    <a:moveTo>
                      <a:pt x="23" y="0"/>
                    </a:moveTo>
                    <a:lnTo>
                      <a:pt x="1323" y="0"/>
                    </a:lnTo>
                    <a:lnTo>
                      <a:pt x="1323" y="230"/>
                    </a:lnTo>
                    <a:lnTo>
                      <a:pt x="23" y="230"/>
                    </a:lnTo>
                    <a:lnTo>
                      <a:pt x="23" y="0"/>
                    </a:lnTo>
                    <a:close/>
                  </a:path>
                </a:pathLst>
              </a:custGeom>
              <a:solidFill>
                <a:srgbClr val="B7B7B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055" name="Freeform 84">
                <a:extLst>
                  <a:ext uri="{FF2B5EF4-FFF2-40B4-BE49-F238E27FC236}">
                    <a16:creationId xmlns:a16="http://schemas.microsoft.com/office/drawing/2014/main" id="{6780181A-A461-F87C-FAC8-B8BFD65B7005}"/>
                  </a:ext>
                </a:extLst>
              </p:cNvPr>
              <p:cNvSpPr>
                <a:spLocks noEditPoints="1"/>
              </p:cNvSpPr>
              <p:nvPr/>
            </p:nvSpPr>
            <p:spPr bwMode="auto">
              <a:xfrm>
                <a:off x="3168" y="1915"/>
                <a:ext cx="1300" cy="230"/>
              </a:xfrm>
              <a:custGeom>
                <a:avLst/>
                <a:gdLst>
                  <a:gd name="T0" fmla="*/ 0 w 1300"/>
                  <a:gd name="T1" fmla="*/ 0 h 230"/>
                  <a:gd name="T2" fmla="*/ 1300 w 1300"/>
                  <a:gd name="T3" fmla="*/ 0 h 230"/>
                  <a:gd name="T4" fmla="*/ 1300 w 1300"/>
                  <a:gd name="T5" fmla="*/ 230 h 230"/>
                  <a:gd name="T6" fmla="*/ 0 w 1300"/>
                  <a:gd name="T7" fmla="*/ 230 h 230"/>
                  <a:gd name="T8" fmla="*/ 0 w 1300"/>
                  <a:gd name="T9" fmla="*/ 0 h 230"/>
                  <a:gd name="T10" fmla="*/ 23 w 1300"/>
                  <a:gd name="T11" fmla="*/ 0 h 230"/>
                  <a:gd name="T12" fmla="*/ 1300 w 1300"/>
                  <a:gd name="T13" fmla="*/ 0 h 230"/>
                  <a:gd name="T14" fmla="*/ 1300 w 1300"/>
                  <a:gd name="T15" fmla="*/ 230 h 230"/>
                  <a:gd name="T16" fmla="*/ 23 w 1300"/>
                  <a:gd name="T17" fmla="*/ 230 h 230"/>
                  <a:gd name="T18" fmla="*/ 23 w 1300"/>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300" h="230">
                    <a:moveTo>
                      <a:pt x="0" y="0"/>
                    </a:moveTo>
                    <a:lnTo>
                      <a:pt x="1300" y="0"/>
                    </a:lnTo>
                    <a:lnTo>
                      <a:pt x="1300" y="230"/>
                    </a:lnTo>
                    <a:lnTo>
                      <a:pt x="0" y="230"/>
                    </a:lnTo>
                    <a:lnTo>
                      <a:pt x="0" y="0"/>
                    </a:lnTo>
                    <a:close/>
                    <a:moveTo>
                      <a:pt x="23" y="0"/>
                    </a:moveTo>
                    <a:lnTo>
                      <a:pt x="1300" y="0"/>
                    </a:lnTo>
                    <a:lnTo>
                      <a:pt x="1300" y="230"/>
                    </a:lnTo>
                    <a:lnTo>
                      <a:pt x="23" y="230"/>
                    </a:lnTo>
                    <a:lnTo>
                      <a:pt x="23" y="0"/>
                    </a:lnTo>
                    <a:close/>
                  </a:path>
                </a:pathLst>
              </a:custGeom>
              <a:solidFill>
                <a:srgbClr val="B6B6B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056" name="Freeform 85">
                <a:extLst>
                  <a:ext uri="{FF2B5EF4-FFF2-40B4-BE49-F238E27FC236}">
                    <a16:creationId xmlns:a16="http://schemas.microsoft.com/office/drawing/2014/main" id="{1D065B4A-9802-78FF-0ABD-6780CA640DBB}"/>
                  </a:ext>
                </a:extLst>
              </p:cNvPr>
              <p:cNvSpPr>
                <a:spLocks noEditPoints="1"/>
              </p:cNvSpPr>
              <p:nvPr/>
            </p:nvSpPr>
            <p:spPr bwMode="auto">
              <a:xfrm>
                <a:off x="3191" y="1915"/>
                <a:ext cx="1277" cy="230"/>
              </a:xfrm>
              <a:custGeom>
                <a:avLst/>
                <a:gdLst>
                  <a:gd name="T0" fmla="*/ 0 w 1277"/>
                  <a:gd name="T1" fmla="*/ 0 h 230"/>
                  <a:gd name="T2" fmla="*/ 1277 w 1277"/>
                  <a:gd name="T3" fmla="*/ 0 h 230"/>
                  <a:gd name="T4" fmla="*/ 1277 w 1277"/>
                  <a:gd name="T5" fmla="*/ 230 h 230"/>
                  <a:gd name="T6" fmla="*/ 0 w 1277"/>
                  <a:gd name="T7" fmla="*/ 230 h 230"/>
                  <a:gd name="T8" fmla="*/ 0 w 1277"/>
                  <a:gd name="T9" fmla="*/ 0 h 230"/>
                  <a:gd name="T10" fmla="*/ 23 w 1277"/>
                  <a:gd name="T11" fmla="*/ 0 h 230"/>
                  <a:gd name="T12" fmla="*/ 1277 w 1277"/>
                  <a:gd name="T13" fmla="*/ 0 h 230"/>
                  <a:gd name="T14" fmla="*/ 1277 w 1277"/>
                  <a:gd name="T15" fmla="*/ 230 h 230"/>
                  <a:gd name="T16" fmla="*/ 23 w 1277"/>
                  <a:gd name="T17" fmla="*/ 230 h 230"/>
                  <a:gd name="T18" fmla="*/ 23 w 1277"/>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277" h="230">
                    <a:moveTo>
                      <a:pt x="0" y="0"/>
                    </a:moveTo>
                    <a:lnTo>
                      <a:pt x="1277" y="0"/>
                    </a:lnTo>
                    <a:lnTo>
                      <a:pt x="1277" y="230"/>
                    </a:lnTo>
                    <a:lnTo>
                      <a:pt x="0" y="230"/>
                    </a:lnTo>
                    <a:lnTo>
                      <a:pt x="0" y="0"/>
                    </a:lnTo>
                    <a:close/>
                    <a:moveTo>
                      <a:pt x="23" y="0"/>
                    </a:moveTo>
                    <a:lnTo>
                      <a:pt x="1277" y="0"/>
                    </a:lnTo>
                    <a:lnTo>
                      <a:pt x="1277" y="230"/>
                    </a:lnTo>
                    <a:lnTo>
                      <a:pt x="23" y="230"/>
                    </a:lnTo>
                    <a:lnTo>
                      <a:pt x="23" y="0"/>
                    </a:lnTo>
                    <a:close/>
                  </a:path>
                </a:pathLst>
              </a:custGeom>
              <a:solidFill>
                <a:srgbClr val="B5B5B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057" name="Freeform 86">
                <a:extLst>
                  <a:ext uri="{FF2B5EF4-FFF2-40B4-BE49-F238E27FC236}">
                    <a16:creationId xmlns:a16="http://schemas.microsoft.com/office/drawing/2014/main" id="{898AFEC1-36EC-5681-A73A-629698E2B604}"/>
                  </a:ext>
                </a:extLst>
              </p:cNvPr>
              <p:cNvSpPr>
                <a:spLocks noEditPoints="1"/>
              </p:cNvSpPr>
              <p:nvPr/>
            </p:nvSpPr>
            <p:spPr bwMode="auto">
              <a:xfrm>
                <a:off x="3214" y="1915"/>
                <a:ext cx="1254" cy="230"/>
              </a:xfrm>
              <a:custGeom>
                <a:avLst/>
                <a:gdLst>
                  <a:gd name="T0" fmla="*/ 0 w 1254"/>
                  <a:gd name="T1" fmla="*/ 0 h 230"/>
                  <a:gd name="T2" fmla="*/ 1254 w 1254"/>
                  <a:gd name="T3" fmla="*/ 0 h 230"/>
                  <a:gd name="T4" fmla="*/ 1254 w 1254"/>
                  <a:gd name="T5" fmla="*/ 230 h 230"/>
                  <a:gd name="T6" fmla="*/ 0 w 1254"/>
                  <a:gd name="T7" fmla="*/ 230 h 230"/>
                  <a:gd name="T8" fmla="*/ 0 w 1254"/>
                  <a:gd name="T9" fmla="*/ 0 h 230"/>
                  <a:gd name="T10" fmla="*/ 28 w 1254"/>
                  <a:gd name="T11" fmla="*/ 0 h 230"/>
                  <a:gd name="T12" fmla="*/ 1254 w 1254"/>
                  <a:gd name="T13" fmla="*/ 0 h 230"/>
                  <a:gd name="T14" fmla="*/ 1254 w 1254"/>
                  <a:gd name="T15" fmla="*/ 230 h 230"/>
                  <a:gd name="T16" fmla="*/ 28 w 1254"/>
                  <a:gd name="T17" fmla="*/ 230 h 230"/>
                  <a:gd name="T18" fmla="*/ 28 w 1254"/>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254" h="230">
                    <a:moveTo>
                      <a:pt x="0" y="0"/>
                    </a:moveTo>
                    <a:lnTo>
                      <a:pt x="1254" y="0"/>
                    </a:lnTo>
                    <a:lnTo>
                      <a:pt x="1254" y="230"/>
                    </a:lnTo>
                    <a:lnTo>
                      <a:pt x="0" y="230"/>
                    </a:lnTo>
                    <a:lnTo>
                      <a:pt x="0" y="0"/>
                    </a:lnTo>
                    <a:close/>
                    <a:moveTo>
                      <a:pt x="28" y="0"/>
                    </a:moveTo>
                    <a:lnTo>
                      <a:pt x="1254" y="0"/>
                    </a:lnTo>
                    <a:lnTo>
                      <a:pt x="1254" y="230"/>
                    </a:lnTo>
                    <a:lnTo>
                      <a:pt x="28" y="230"/>
                    </a:lnTo>
                    <a:lnTo>
                      <a:pt x="28" y="0"/>
                    </a:lnTo>
                    <a:close/>
                  </a:path>
                </a:pathLst>
              </a:custGeom>
              <a:solidFill>
                <a:srgbClr val="B4B4B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058" name="Freeform 87">
                <a:extLst>
                  <a:ext uri="{FF2B5EF4-FFF2-40B4-BE49-F238E27FC236}">
                    <a16:creationId xmlns:a16="http://schemas.microsoft.com/office/drawing/2014/main" id="{05CF7EEC-3184-5FC2-9997-932D532A5577}"/>
                  </a:ext>
                </a:extLst>
              </p:cNvPr>
              <p:cNvSpPr>
                <a:spLocks noEditPoints="1"/>
              </p:cNvSpPr>
              <p:nvPr/>
            </p:nvSpPr>
            <p:spPr bwMode="auto">
              <a:xfrm>
                <a:off x="3242" y="1915"/>
                <a:ext cx="1226" cy="230"/>
              </a:xfrm>
              <a:custGeom>
                <a:avLst/>
                <a:gdLst>
                  <a:gd name="T0" fmla="*/ 0 w 1226"/>
                  <a:gd name="T1" fmla="*/ 0 h 230"/>
                  <a:gd name="T2" fmla="*/ 1226 w 1226"/>
                  <a:gd name="T3" fmla="*/ 0 h 230"/>
                  <a:gd name="T4" fmla="*/ 1226 w 1226"/>
                  <a:gd name="T5" fmla="*/ 230 h 230"/>
                  <a:gd name="T6" fmla="*/ 0 w 1226"/>
                  <a:gd name="T7" fmla="*/ 230 h 230"/>
                  <a:gd name="T8" fmla="*/ 0 w 1226"/>
                  <a:gd name="T9" fmla="*/ 0 h 230"/>
                  <a:gd name="T10" fmla="*/ 23 w 1226"/>
                  <a:gd name="T11" fmla="*/ 0 h 230"/>
                  <a:gd name="T12" fmla="*/ 1226 w 1226"/>
                  <a:gd name="T13" fmla="*/ 0 h 230"/>
                  <a:gd name="T14" fmla="*/ 1226 w 1226"/>
                  <a:gd name="T15" fmla="*/ 230 h 230"/>
                  <a:gd name="T16" fmla="*/ 23 w 1226"/>
                  <a:gd name="T17" fmla="*/ 230 h 230"/>
                  <a:gd name="T18" fmla="*/ 23 w 1226"/>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226" h="230">
                    <a:moveTo>
                      <a:pt x="0" y="0"/>
                    </a:moveTo>
                    <a:lnTo>
                      <a:pt x="1226" y="0"/>
                    </a:lnTo>
                    <a:lnTo>
                      <a:pt x="1226" y="230"/>
                    </a:lnTo>
                    <a:lnTo>
                      <a:pt x="0" y="230"/>
                    </a:lnTo>
                    <a:lnTo>
                      <a:pt x="0" y="0"/>
                    </a:lnTo>
                    <a:close/>
                    <a:moveTo>
                      <a:pt x="23" y="0"/>
                    </a:moveTo>
                    <a:lnTo>
                      <a:pt x="1226" y="0"/>
                    </a:lnTo>
                    <a:lnTo>
                      <a:pt x="1226" y="230"/>
                    </a:lnTo>
                    <a:lnTo>
                      <a:pt x="23" y="230"/>
                    </a:lnTo>
                    <a:lnTo>
                      <a:pt x="23" y="0"/>
                    </a:lnTo>
                    <a:close/>
                  </a:path>
                </a:pathLst>
              </a:custGeom>
              <a:solidFill>
                <a:srgbClr val="B3B3B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059" name="Freeform 88">
                <a:extLst>
                  <a:ext uri="{FF2B5EF4-FFF2-40B4-BE49-F238E27FC236}">
                    <a16:creationId xmlns:a16="http://schemas.microsoft.com/office/drawing/2014/main" id="{BC15153E-0CE8-2D71-6D5F-20953FDF3599}"/>
                  </a:ext>
                </a:extLst>
              </p:cNvPr>
              <p:cNvSpPr>
                <a:spLocks noEditPoints="1"/>
              </p:cNvSpPr>
              <p:nvPr/>
            </p:nvSpPr>
            <p:spPr bwMode="auto">
              <a:xfrm>
                <a:off x="3265" y="1915"/>
                <a:ext cx="1203" cy="230"/>
              </a:xfrm>
              <a:custGeom>
                <a:avLst/>
                <a:gdLst>
                  <a:gd name="T0" fmla="*/ 0 w 1203"/>
                  <a:gd name="T1" fmla="*/ 0 h 230"/>
                  <a:gd name="T2" fmla="*/ 1203 w 1203"/>
                  <a:gd name="T3" fmla="*/ 0 h 230"/>
                  <a:gd name="T4" fmla="*/ 1203 w 1203"/>
                  <a:gd name="T5" fmla="*/ 230 h 230"/>
                  <a:gd name="T6" fmla="*/ 0 w 1203"/>
                  <a:gd name="T7" fmla="*/ 230 h 230"/>
                  <a:gd name="T8" fmla="*/ 0 w 1203"/>
                  <a:gd name="T9" fmla="*/ 0 h 230"/>
                  <a:gd name="T10" fmla="*/ 23 w 1203"/>
                  <a:gd name="T11" fmla="*/ 0 h 230"/>
                  <a:gd name="T12" fmla="*/ 1203 w 1203"/>
                  <a:gd name="T13" fmla="*/ 0 h 230"/>
                  <a:gd name="T14" fmla="*/ 1203 w 1203"/>
                  <a:gd name="T15" fmla="*/ 230 h 230"/>
                  <a:gd name="T16" fmla="*/ 23 w 1203"/>
                  <a:gd name="T17" fmla="*/ 230 h 230"/>
                  <a:gd name="T18" fmla="*/ 23 w 1203"/>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203" h="230">
                    <a:moveTo>
                      <a:pt x="0" y="0"/>
                    </a:moveTo>
                    <a:lnTo>
                      <a:pt x="1203" y="0"/>
                    </a:lnTo>
                    <a:lnTo>
                      <a:pt x="1203" y="230"/>
                    </a:lnTo>
                    <a:lnTo>
                      <a:pt x="0" y="230"/>
                    </a:lnTo>
                    <a:lnTo>
                      <a:pt x="0" y="0"/>
                    </a:lnTo>
                    <a:close/>
                    <a:moveTo>
                      <a:pt x="23" y="0"/>
                    </a:moveTo>
                    <a:lnTo>
                      <a:pt x="1203" y="0"/>
                    </a:lnTo>
                    <a:lnTo>
                      <a:pt x="1203" y="230"/>
                    </a:lnTo>
                    <a:lnTo>
                      <a:pt x="23" y="230"/>
                    </a:lnTo>
                    <a:lnTo>
                      <a:pt x="23" y="0"/>
                    </a:lnTo>
                    <a:close/>
                  </a:path>
                </a:pathLst>
              </a:custGeom>
              <a:solidFill>
                <a:srgbClr val="B2B2B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060" name="Freeform 89">
                <a:extLst>
                  <a:ext uri="{FF2B5EF4-FFF2-40B4-BE49-F238E27FC236}">
                    <a16:creationId xmlns:a16="http://schemas.microsoft.com/office/drawing/2014/main" id="{BD837380-F92C-8DD3-EE80-74444F6B8439}"/>
                  </a:ext>
                </a:extLst>
              </p:cNvPr>
              <p:cNvSpPr>
                <a:spLocks noEditPoints="1"/>
              </p:cNvSpPr>
              <p:nvPr/>
            </p:nvSpPr>
            <p:spPr bwMode="auto">
              <a:xfrm>
                <a:off x="3288" y="1915"/>
                <a:ext cx="1180" cy="230"/>
              </a:xfrm>
              <a:custGeom>
                <a:avLst/>
                <a:gdLst>
                  <a:gd name="T0" fmla="*/ 0 w 1180"/>
                  <a:gd name="T1" fmla="*/ 0 h 230"/>
                  <a:gd name="T2" fmla="*/ 1180 w 1180"/>
                  <a:gd name="T3" fmla="*/ 0 h 230"/>
                  <a:gd name="T4" fmla="*/ 1180 w 1180"/>
                  <a:gd name="T5" fmla="*/ 230 h 230"/>
                  <a:gd name="T6" fmla="*/ 0 w 1180"/>
                  <a:gd name="T7" fmla="*/ 230 h 230"/>
                  <a:gd name="T8" fmla="*/ 0 w 1180"/>
                  <a:gd name="T9" fmla="*/ 0 h 230"/>
                  <a:gd name="T10" fmla="*/ 23 w 1180"/>
                  <a:gd name="T11" fmla="*/ 0 h 230"/>
                  <a:gd name="T12" fmla="*/ 1180 w 1180"/>
                  <a:gd name="T13" fmla="*/ 0 h 230"/>
                  <a:gd name="T14" fmla="*/ 1180 w 1180"/>
                  <a:gd name="T15" fmla="*/ 230 h 230"/>
                  <a:gd name="T16" fmla="*/ 23 w 1180"/>
                  <a:gd name="T17" fmla="*/ 230 h 230"/>
                  <a:gd name="T18" fmla="*/ 23 w 1180"/>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180" h="230">
                    <a:moveTo>
                      <a:pt x="0" y="0"/>
                    </a:moveTo>
                    <a:lnTo>
                      <a:pt x="1180" y="0"/>
                    </a:lnTo>
                    <a:lnTo>
                      <a:pt x="1180" y="230"/>
                    </a:lnTo>
                    <a:lnTo>
                      <a:pt x="0" y="230"/>
                    </a:lnTo>
                    <a:lnTo>
                      <a:pt x="0" y="0"/>
                    </a:lnTo>
                    <a:close/>
                    <a:moveTo>
                      <a:pt x="23" y="0"/>
                    </a:moveTo>
                    <a:lnTo>
                      <a:pt x="1180" y="0"/>
                    </a:lnTo>
                    <a:lnTo>
                      <a:pt x="1180" y="230"/>
                    </a:lnTo>
                    <a:lnTo>
                      <a:pt x="23" y="230"/>
                    </a:lnTo>
                    <a:lnTo>
                      <a:pt x="23" y="0"/>
                    </a:lnTo>
                    <a:close/>
                  </a:path>
                </a:pathLst>
              </a:custGeom>
              <a:solidFill>
                <a:srgbClr val="B1B1B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061" name="Freeform 90">
                <a:extLst>
                  <a:ext uri="{FF2B5EF4-FFF2-40B4-BE49-F238E27FC236}">
                    <a16:creationId xmlns:a16="http://schemas.microsoft.com/office/drawing/2014/main" id="{14CC243B-4397-A3A8-8B07-D220587E4EF4}"/>
                  </a:ext>
                </a:extLst>
              </p:cNvPr>
              <p:cNvSpPr>
                <a:spLocks noEditPoints="1"/>
              </p:cNvSpPr>
              <p:nvPr/>
            </p:nvSpPr>
            <p:spPr bwMode="auto">
              <a:xfrm>
                <a:off x="3311" y="1915"/>
                <a:ext cx="1157" cy="230"/>
              </a:xfrm>
              <a:custGeom>
                <a:avLst/>
                <a:gdLst>
                  <a:gd name="T0" fmla="*/ 0 w 1157"/>
                  <a:gd name="T1" fmla="*/ 0 h 230"/>
                  <a:gd name="T2" fmla="*/ 1157 w 1157"/>
                  <a:gd name="T3" fmla="*/ 0 h 230"/>
                  <a:gd name="T4" fmla="*/ 1157 w 1157"/>
                  <a:gd name="T5" fmla="*/ 230 h 230"/>
                  <a:gd name="T6" fmla="*/ 0 w 1157"/>
                  <a:gd name="T7" fmla="*/ 230 h 230"/>
                  <a:gd name="T8" fmla="*/ 0 w 1157"/>
                  <a:gd name="T9" fmla="*/ 0 h 230"/>
                  <a:gd name="T10" fmla="*/ 23 w 1157"/>
                  <a:gd name="T11" fmla="*/ 0 h 230"/>
                  <a:gd name="T12" fmla="*/ 1157 w 1157"/>
                  <a:gd name="T13" fmla="*/ 0 h 230"/>
                  <a:gd name="T14" fmla="*/ 1157 w 1157"/>
                  <a:gd name="T15" fmla="*/ 230 h 230"/>
                  <a:gd name="T16" fmla="*/ 23 w 1157"/>
                  <a:gd name="T17" fmla="*/ 230 h 230"/>
                  <a:gd name="T18" fmla="*/ 23 w 1157"/>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157" h="230">
                    <a:moveTo>
                      <a:pt x="0" y="0"/>
                    </a:moveTo>
                    <a:lnTo>
                      <a:pt x="1157" y="0"/>
                    </a:lnTo>
                    <a:lnTo>
                      <a:pt x="1157" y="230"/>
                    </a:lnTo>
                    <a:lnTo>
                      <a:pt x="0" y="230"/>
                    </a:lnTo>
                    <a:lnTo>
                      <a:pt x="0" y="0"/>
                    </a:lnTo>
                    <a:close/>
                    <a:moveTo>
                      <a:pt x="23" y="0"/>
                    </a:moveTo>
                    <a:lnTo>
                      <a:pt x="1157" y="0"/>
                    </a:lnTo>
                    <a:lnTo>
                      <a:pt x="1157" y="230"/>
                    </a:lnTo>
                    <a:lnTo>
                      <a:pt x="23" y="230"/>
                    </a:lnTo>
                    <a:lnTo>
                      <a:pt x="23" y="0"/>
                    </a:lnTo>
                    <a:close/>
                  </a:path>
                </a:pathLst>
              </a:custGeom>
              <a:solidFill>
                <a:srgbClr val="B0B0B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062" name="Freeform 91">
                <a:extLst>
                  <a:ext uri="{FF2B5EF4-FFF2-40B4-BE49-F238E27FC236}">
                    <a16:creationId xmlns:a16="http://schemas.microsoft.com/office/drawing/2014/main" id="{AD24EB5D-4ED8-8603-F235-6BE740EF17F6}"/>
                  </a:ext>
                </a:extLst>
              </p:cNvPr>
              <p:cNvSpPr>
                <a:spLocks noEditPoints="1"/>
              </p:cNvSpPr>
              <p:nvPr/>
            </p:nvSpPr>
            <p:spPr bwMode="auto">
              <a:xfrm>
                <a:off x="3334" y="1915"/>
                <a:ext cx="1134" cy="230"/>
              </a:xfrm>
              <a:custGeom>
                <a:avLst/>
                <a:gdLst>
                  <a:gd name="T0" fmla="*/ 0 w 1134"/>
                  <a:gd name="T1" fmla="*/ 0 h 230"/>
                  <a:gd name="T2" fmla="*/ 1134 w 1134"/>
                  <a:gd name="T3" fmla="*/ 0 h 230"/>
                  <a:gd name="T4" fmla="*/ 1134 w 1134"/>
                  <a:gd name="T5" fmla="*/ 230 h 230"/>
                  <a:gd name="T6" fmla="*/ 0 w 1134"/>
                  <a:gd name="T7" fmla="*/ 230 h 230"/>
                  <a:gd name="T8" fmla="*/ 0 w 1134"/>
                  <a:gd name="T9" fmla="*/ 0 h 230"/>
                  <a:gd name="T10" fmla="*/ 28 w 1134"/>
                  <a:gd name="T11" fmla="*/ 0 h 230"/>
                  <a:gd name="T12" fmla="*/ 1134 w 1134"/>
                  <a:gd name="T13" fmla="*/ 0 h 230"/>
                  <a:gd name="T14" fmla="*/ 1134 w 1134"/>
                  <a:gd name="T15" fmla="*/ 230 h 230"/>
                  <a:gd name="T16" fmla="*/ 28 w 1134"/>
                  <a:gd name="T17" fmla="*/ 230 h 230"/>
                  <a:gd name="T18" fmla="*/ 28 w 1134"/>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134" h="230">
                    <a:moveTo>
                      <a:pt x="0" y="0"/>
                    </a:moveTo>
                    <a:lnTo>
                      <a:pt x="1134" y="0"/>
                    </a:lnTo>
                    <a:lnTo>
                      <a:pt x="1134" y="230"/>
                    </a:lnTo>
                    <a:lnTo>
                      <a:pt x="0" y="230"/>
                    </a:lnTo>
                    <a:lnTo>
                      <a:pt x="0" y="0"/>
                    </a:lnTo>
                    <a:close/>
                    <a:moveTo>
                      <a:pt x="28" y="0"/>
                    </a:moveTo>
                    <a:lnTo>
                      <a:pt x="1134" y="0"/>
                    </a:lnTo>
                    <a:lnTo>
                      <a:pt x="1134" y="230"/>
                    </a:lnTo>
                    <a:lnTo>
                      <a:pt x="28" y="230"/>
                    </a:lnTo>
                    <a:lnTo>
                      <a:pt x="28" y="0"/>
                    </a:lnTo>
                    <a:close/>
                  </a:path>
                </a:pathLst>
              </a:custGeom>
              <a:solidFill>
                <a:srgbClr val="AFAFA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063" name="Freeform 92">
                <a:extLst>
                  <a:ext uri="{FF2B5EF4-FFF2-40B4-BE49-F238E27FC236}">
                    <a16:creationId xmlns:a16="http://schemas.microsoft.com/office/drawing/2014/main" id="{F1405D69-2794-B774-73EA-569B4E5F85E6}"/>
                  </a:ext>
                </a:extLst>
              </p:cNvPr>
              <p:cNvSpPr>
                <a:spLocks noEditPoints="1"/>
              </p:cNvSpPr>
              <p:nvPr/>
            </p:nvSpPr>
            <p:spPr bwMode="auto">
              <a:xfrm>
                <a:off x="3362" y="1915"/>
                <a:ext cx="1106" cy="230"/>
              </a:xfrm>
              <a:custGeom>
                <a:avLst/>
                <a:gdLst>
                  <a:gd name="T0" fmla="*/ 0 w 1106"/>
                  <a:gd name="T1" fmla="*/ 0 h 230"/>
                  <a:gd name="T2" fmla="*/ 1106 w 1106"/>
                  <a:gd name="T3" fmla="*/ 0 h 230"/>
                  <a:gd name="T4" fmla="*/ 1106 w 1106"/>
                  <a:gd name="T5" fmla="*/ 230 h 230"/>
                  <a:gd name="T6" fmla="*/ 0 w 1106"/>
                  <a:gd name="T7" fmla="*/ 230 h 230"/>
                  <a:gd name="T8" fmla="*/ 0 w 1106"/>
                  <a:gd name="T9" fmla="*/ 0 h 230"/>
                  <a:gd name="T10" fmla="*/ 23 w 1106"/>
                  <a:gd name="T11" fmla="*/ 0 h 230"/>
                  <a:gd name="T12" fmla="*/ 1106 w 1106"/>
                  <a:gd name="T13" fmla="*/ 0 h 230"/>
                  <a:gd name="T14" fmla="*/ 1106 w 1106"/>
                  <a:gd name="T15" fmla="*/ 230 h 230"/>
                  <a:gd name="T16" fmla="*/ 23 w 1106"/>
                  <a:gd name="T17" fmla="*/ 230 h 230"/>
                  <a:gd name="T18" fmla="*/ 23 w 1106"/>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106" h="230">
                    <a:moveTo>
                      <a:pt x="0" y="0"/>
                    </a:moveTo>
                    <a:lnTo>
                      <a:pt x="1106" y="0"/>
                    </a:lnTo>
                    <a:lnTo>
                      <a:pt x="1106" y="230"/>
                    </a:lnTo>
                    <a:lnTo>
                      <a:pt x="0" y="230"/>
                    </a:lnTo>
                    <a:lnTo>
                      <a:pt x="0" y="0"/>
                    </a:lnTo>
                    <a:close/>
                    <a:moveTo>
                      <a:pt x="23" y="0"/>
                    </a:moveTo>
                    <a:lnTo>
                      <a:pt x="1106" y="0"/>
                    </a:lnTo>
                    <a:lnTo>
                      <a:pt x="1106" y="230"/>
                    </a:lnTo>
                    <a:lnTo>
                      <a:pt x="23" y="230"/>
                    </a:lnTo>
                    <a:lnTo>
                      <a:pt x="23" y="0"/>
                    </a:lnTo>
                    <a:close/>
                  </a:path>
                </a:pathLst>
              </a:custGeom>
              <a:solidFill>
                <a:srgbClr val="AEAEAE"/>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064" name="Freeform 93">
                <a:extLst>
                  <a:ext uri="{FF2B5EF4-FFF2-40B4-BE49-F238E27FC236}">
                    <a16:creationId xmlns:a16="http://schemas.microsoft.com/office/drawing/2014/main" id="{A1AA7A12-BDDC-992B-4709-37C172F03286}"/>
                  </a:ext>
                </a:extLst>
              </p:cNvPr>
              <p:cNvSpPr>
                <a:spLocks noEditPoints="1"/>
              </p:cNvSpPr>
              <p:nvPr/>
            </p:nvSpPr>
            <p:spPr bwMode="auto">
              <a:xfrm>
                <a:off x="3385" y="1915"/>
                <a:ext cx="1083" cy="230"/>
              </a:xfrm>
              <a:custGeom>
                <a:avLst/>
                <a:gdLst>
                  <a:gd name="T0" fmla="*/ 0 w 1083"/>
                  <a:gd name="T1" fmla="*/ 0 h 230"/>
                  <a:gd name="T2" fmla="*/ 1083 w 1083"/>
                  <a:gd name="T3" fmla="*/ 0 h 230"/>
                  <a:gd name="T4" fmla="*/ 1083 w 1083"/>
                  <a:gd name="T5" fmla="*/ 230 h 230"/>
                  <a:gd name="T6" fmla="*/ 0 w 1083"/>
                  <a:gd name="T7" fmla="*/ 230 h 230"/>
                  <a:gd name="T8" fmla="*/ 0 w 1083"/>
                  <a:gd name="T9" fmla="*/ 0 h 230"/>
                  <a:gd name="T10" fmla="*/ 23 w 1083"/>
                  <a:gd name="T11" fmla="*/ 0 h 230"/>
                  <a:gd name="T12" fmla="*/ 1083 w 1083"/>
                  <a:gd name="T13" fmla="*/ 0 h 230"/>
                  <a:gd name="T14" fmla="*/ 1083 w 1083"/>
                  <a:gd name="T15" fmla="*/ 230 h 230"/>
                  <a:gd name="T16" fmla="*/ 23 w 1083"/>
                  <a:gd name="T17" fmla="*/ 230 h 230"/>
                  <a:gd name="T18" fmla="*/ 23 w 1083"/>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083" h="230">
                    <a:moveTo>
                      <a:pt x="0" y="0"/>
                    </a:moveTo>
                    <a:lnTo>
                      <a:pt x="1083" y="0"/>
                    </a:lnTo>
                    <a:lnTo>
                      <a:pt x="1083" y="230"/>
                    </a:lnTo>
                    <a:lnTo>
                      <a:pt x="0" y="230"/>
                    </a:lnTo>
                    <a:lnTo>
                      <a:pt x="0" y="0"/>
                    </a:lnTo>
                    <a:close/>
                    <a:moveTo>
                      <a:pt x="23" y="0"/>
                    </a:moveTo>
                    <a:lnTo>
                      <a:pt x="1083" y="0"/>
                    </a:lnTo>
                    <a:lnTo>
                      <a:pt x="1083" y="230"/>
                    </a:lnTo>
                    <a:lnTo>
                      <a:pt x="23" y="230"/>
                    </a:lnTo>
                    <a:lnTo>
                      <a:pt x="23" y="0"/>
                    </a:lnTo>
                    <a:close/>
                  </a:path>
                </a:pathLst>
              </a:custGeom>
              <a:solidFill>
                <a:srgbClr val="ADADA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065" name="Freeform 94">
                <a:extLst>
                  <a:ext uri="{FF2B5EF4-FFF2-40B4-BE49-F238E27FC236}">
                    <a16:creationId xmlns:a16="http://schemas.microsoft.com/office/drawing/2014/main" id="{961120AA-45A4-95F6-E6E6-8A03A3A20B3E}"/>
                  </a:ext>
                </a:extLst>
              </p:cNvPr>
              <p:cNvSpPr>
                <a:spLocks noEditPoints="1"/>
              </p:cNvSpPr>
              <p:nvPr/>
            </p:nvSpPr>
            <p:spPr bwMode="auto">
              <a:xfrm>
                <a:off x="3408" y="1915"/>
                <a:ext cx="1060" cy="230"/>
              </a:xfrm>
              <a:custGeom>
                <a:avLst/>
                <a:gdLst>
                  <a:gd name="T0" fmla="*/ 0 w 1060"/>
                  <a:gd name="T1" fmla="*/ 0 h 230"/>
                  <a:gd name="T2" fmla="*/ 1060 w 1060"/>
                  <a:gd name="T3" fmla="*/ 0 h 230"/>
                  <a:gd name="T4" fmla="*/ 1060 w 1060"/>
                  <a:gd name="T5" fmla="*/ 230 h 230"/>
                  <a:gd name="T6" fmla="*/ 0 w 1060"/>
                  <a:gd name="T7" fmla="*/ 230 h 230"/>
                  <a:gd name="T8" fmla="*/ 0 w 1060"/>
                  <a:gd name="T9" fmla="*/ 0 h 230"/>
                  <a:gd name="T10" fmla="*/ 23 w 1060"/>
                  <a:gd name="T11" fmla="*/ 0 h 230"/>
                  <a:gd name="T12" fmla="*/ 1060 w 1060"/>
                  <a:gd name="T13" fmla="*/ 0 h 230"/>
                  <a:gd name="T14" fmla="*/ 1060 w 1060"/>
                  <a:gd name="T15" fmla="*/ 230 h 230"/>
                  <a:gd name="T16" fmla="*/ 23 w 1060"/>
                  <a:gd name="T17" fmla="*/ 230 h 230"/>
                  <a:gd name="T18" fmla="*/ 23 w 1060"/>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060" h="230">
                    <a:moveTo>
                      <a:pt x="0" y="0"/>
                    </a:moveTo>
                    <a:lnTo>
                      <a:pt x="1060" y="0"/>
                    </a:lnTo>
                    <a:lnTo>
                      <a:pt x="1060" y="230"/>
                    </a:lnTo>
                    <a:lnTo>
                      <a:pt x="0" y="230"/>
                    </a:lnTo>
                    <a:lnTo>
                      <a:pt x="0" y="0"/>
                    </a:lnTo>
                    <a:close/>
                    <a:moveTo>
                      <a:pt x="23" y="0"/>
                    </a:moveTo>
                    <a:lnTo>
                      <a:pt x="1060" y="0"/>
                    </a:lnTo>
                    <a:lnTo>
                      <a:pt x="1060" y="230"/>
                    </a:lnTo>
                    <a:lnTo>
                      <a:pt x="23" y="230"/>
                    </a:lnTo>
                    <a:lnTo>
                      <a:pt x="23" y="0"/>
                    </a:lnTo>
                    <a:close/>
                  </a:path>
                </a:pathLst>
              </a:custGeom>
              <a:solidFill>
                <a:srgbClr val="ACACA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066" name="Freeform 95">
                <a:extLst>
                  <a:ext uri="{FF2B5EF4-FFF2-40B4-BE49-F238E27FC236}">
                    <a16:creationId xmlns:a16="http://schemas.microsoft.com/office/drawing/2014/main" id="{9B1585BA-E228-0B32-D712-922C5FCB8AD0}"/>
                  </a:ext>
                </a:extLst>
              </p:cNvPr>
              <p:cNvSpPr>
                <a:spLocks noEditPoints="1"/>
              </p:cNvSpPr>
              <p:nvPr/>
            </p:nvSpPr>
            <p:spPr bwMode="auto">
              <a:xfrm>
                <a:off x="3431" y="1915"/>
                <a:ext cx="1037" cy="230"/>
              </a:xfrm>
              <a:custGeom>
                <a:avLst/>
                <a:gdLst>
                  <a:gd name="T0" fmla="*/ 0 w 1037"/>
                  <a:gd name="T1" fmla="*/ 0 h 230"/>
                  <a:gd name="T2" fmla="*/ 1037 w 1037"/>
                  <a:gd name="T3" fmla="*/ 0 h 230"/>
                  <a:gd name="T4" fmla="*/ 1037 w 1037"/>
                  <a:gd name="T5" fmla="*/ 230 h 230"/>
                  <a:gd name="T6" fmla="*/ 0 w 1037"/>
                  <a:gd name="T7" fmla="*/ 230 h 230"/>
                  <a:gd name="T8" fmla="*/ 0 w 1037"/>
                  <a:gd name="T9" fmla="*/ 0 h 230"/>
                  <a:gd name="T10" fmla="*/ 27 w 1037"/>
                  <a:gd name="T11" fmla="*/ 0 h 230"/>
                  <a:gd name="T12" fmla="*/ 1037 w 1037"/>
                  <a:gd name="T13" fmla="*/ 0 h 230"/>
                  <a:gd name="T14" fmla="*/ 1037 w 1037"/>
                  <a:gd name="T15" fmla="*/ 230 h 230"/>
                  <a:gd name="T16" fmla="*/ 27 w 1037"/>
                  <a:gd name="T17" fmla="*/ 230 h 230"/>
                  <a:gd name="T18" fmla="*/ 27 w 1037"/>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037" h="230">
                    <a:moveTo>
                      <a:pt x="0" y="0"/>
                    </a:moveTo>
                    <a:lnTo>
                      <a:pt x="1037" y="0"/>
                    </a:lnTo>
                    <a:lnTo>
                      <a:pt x="1037" y="230"/>
                    </a:lnTo>
                    <a:lnTo>
                      <a:pt x="0" y="230"/>
                    </a:lnTo>
                    <a:lnTo>
                      <a:pt x="0" y="0"/>
                    </a:lnTo>
                    <a:close/>
                    <a:moveTo>
                      <a:pt x="27" y="0"/>
                    </a:moveTo>
                    <a:lnTo>
                      <a:pt x="1037" y="0"/>
                    </a:lnTo>
                    <a:lnTo>
                      <a:pt x="1037" y="230"/>
                    </a:lnTo>
                    <a:lnTo>
                      <a:pt x="27" y="230"/>
                    </a:lnTo>
                    <a:lnTo>
                      <a:pt x="27" y="0"/>
                    </a:lnTo>
                    <a:close/>
                  </a:path>
                </a:pathLst>
              </a:custGeom>
              <a:solidFill>
                <a:srgbClr val="ABABAB"/>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067" name="Freeform 96">
                <a:extLst>
                  <a:ext uri="{FF2B5EF4-FFF2-40B4-BE49-F238E27FC236}">
                    <a16:creationId xmlns:a16="http://schemas.microsoft.com/office/drawing/2014/main" id="{147B571E-EDBE-F316-30B0-1D5639DC2CA0}"/>
                  </a:ext>
                </a:extLst>
              </p:cNvPr>
              <p:cNvSpPr>
                <a:spLocks noEditPoints="1"/>
              </p:cNvSpPr>
              <p:nvPr/>
            </p:nvSpPr>
            <p:spPr bwMode="auto">
              <a:xfrm>
                <a:off x="3458" y="1915"/>
                <a:ext cx="1010" cy="230"/>
              </a:xfrm>
              <a:custGeom>
                <a:avLst/>
                <a:gdLst>
                  <a:gd name="T0" fmla="*/ 0 w 1010"/>
                  <a:gd name="T1" fmla="*/ 0 h 230"/>
                  <a:gd name="T2" fmla="*/ 1010 w 1010"/>
                  <a:gd name="T3" fmla="*/ 0 h 230"/>
                  <a:gd name="T4" fmla="*/ 1010 w 1010"/>
                  <a:gd name="T5" fmla="*/ 230 h 230"/>
                  <a:gd name="T6" fmla="*/ 0 w 1010"/>
                  <a:gd name="T7" fmla="*/ 230 h 230"/>
                  <a:gd name="T8" fmla="*/ 0 w 1010"/>
                  <a:gd name="T9" fmla="*/ 0 h 230"/>
                  <a:gd name="T10" fmla="*/ 23 w 1010"/>
                  <a:gd name="T11" fmla="*/ 0 h 230"/>
                  <a:gd name="T12" fmla="*/ 1010 w 1010"/>
                  <a:gd name="T13" fmla="*/ 0 h 230"/>
                  <a:gd name="T14" fmla="*/ 1010 w 1010"/>
                  <a:gd name="T15" fmla="*/ 230 h 230"/>
                  <a:gd name="T16" fmla="*/ 23 w 1010"/>
                  <a:gd name="T17" fmla="*/ 230 h 230"/>
                  <a:gd name="T18" fmla="*/ 23 w 1010"/>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010" h="230">
                    <a:moveTo>
                      <a:pt x="0" y="0"/>
                    </a:moveTo>
                    <a:lnTo>
                      <a:pt x="1010" y="0"/>
                    </a:lnTo>
                    <a:lnTo>
                      <a:pt x="1010" y="230"/>
                    </a:lnTo>
                    <a:lnTo>
                      <a:pt x="0" y="230"/>
                    </a:lnTo>
                    <a:lnTo>
                      <a:pt x="0" y="0"/>
                    </a:lnTo>
                    <a:close/>
                    <a:moveTo>
                      <a:pt x="23" y="0"/>
                    </a:moveTo>
                    <a:lnTo>
                      <a:pt x="1010" y="0"/>
                    </a:lnTo>
                    <a:lnTo>
                      <a:pt x="1010" y="230"/>
                    </a:lnTo>
                    <a:lnTo>
                      <a:pt x="23" y="230"/>
                    </a:lnTo>
                    <a:lnTo>
                      <a:pt x="23" y="0"/>
                    </a:lnTo>
                    <a:close/>
                  </a:path>
                </a:pathLst>
              </a:custGeom>
              <a:solidFill>
                <a:srgbClr val="AAAA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068" name="Freeform 97">
                <a:extLst>
                  <a:ext uri="{FF2B5EF4-FFF2-40B4-BE49-F238E27FC236}">
                    <a16:creationId xmlns:a16="http://schemas.microsoft.com/office/drawing/2014/main" id="{F863ED28-B94A-1604-9F3B-4FEEB343B03E}"/>
                  </a:ext>
                </a:extLst>
              </p:cNvPr>
              <p:cNvSpPr>
                <a:spLocks noEditPoints="1"/>
              </p:cNvSpPr>
              <p:nvPr/>
            </p:nvSpPr>
            <p:spPr bwMode="auto">
              <a:xfrm>
                <a:off x="3481" y="1915"/>
                <a:ext cx="987" cy="230"/>
              </a:xfrm>
              <a:custGeom>
                <a:avLst/>
                <a:gdLst>
                  <a:gd name="T0" fmla="*/ 0 w 987"/>
                  <a:gd name="T1" fmla="*/ 0 h 230"/>
                  <a:gd name="T2" fmla="*/ 987 w 987"/>
                  <a:gd name="T3" fmla="*/ 0 h 230"/>
                  <a:gd name="T4" fmla="*/ 987 w 987"/>
                  <a:gd name="T5" fmla="*/ 230 h 230"/>
                  <a:gd name="T6" fmla="*/ 0 w 987"/>
                  <a:gd name="T7" fmla="*/ 230 h 230"/>
                  <a:gd name="T8" fmla="*/ 0 w 987"/>
                  <a:gd name="T9" fmla="*/ 0 h 230"/>
                  <a:gd name="T10" fmla="*/ 23 w 987"/>
                  <a:gd name="T11" fmla="*/ 0 h 230"/>
                  <a:gd name="T12" fmla="*/ 987 w 987"/>
                  <a:gd name="T13" fmla="*/ 0 h 230"/>
                  <a:gd name="T14" fmla="*/ 987 w 987"/>
                  <a:gd name="T15" fmla="*/ 230 h 230"/>
                  <a:gd name="T16" fmla="*/ 23 w 987"/>
                  <a:gd name="T17" fmla="*/ 230 h 230"/>
                  <a:gd name="T18" fmla="*/ 23 w 987"/>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987" h="230">
                    <a:moveTo>
                      <a:pt x="0" y="0"/>
                    </a:moveTo>
                    <a:lnTo>
                      <a:pt x="987" y="0"/>
                    </a:lnTo>
                    <a:lnTo>
                      <a:pt x="987" y="230"/>
                    </a:lnTo>
                    <a:lnTo>
                      <a:pt x="0" y="230"/>
                    </a:lnTo>
                    <a:lnTo>
                      <a:pt x="0" y="0"/>
                    </a:lnTo>
                    <a:close/>
                    <a:moveTo>
                      <a:pt x="23" y="0"/>
                    </a:moveTo>
                    <a:lnTo>
                      <a:pt x="987" y="0"/>
                    </a:lnTo>
                    <a:lnTo>
                      <a:pt x="987" y="230"/>
                    </a:lnTo>
                    <a:lnTo>
                      <a:pt x="23" y="230"/>
                    </a:lnTo>
                    <a:lnTo>
                      <a:pt x="23" y="0"/>
                    </a:lnTo>
                    <a:close/>
                  </a:path>
                </a:pathLst>
              </a:custGeom>
              <a:solidFill>
                <a:srgbClr val="A9A9A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069" name="Freeform 98">
                <a:extLst>
                  <a:ext uri="{FF2B5EF4-FFF2-40B4-BE49-F238E27FC236}">
                    <a16:creationId xmlns:a16="http://schemas.microsoft.com/office/drawing/2014/main" id="{B0BF0B95-12CC-5E0B-B167-E25AED782C60}"/>
                  </a:ext>
                </a:extLst>
              </p:cNvPr>
              <p:cNvSpPr>
                <a:spLocks noEditPoints="1"/>
              </p:cNvSpPr>
              <p:nvPr/>
            </p:nvSpPr>
            <p:spPr bwMode="auto">
              <a:xfrm>
                <a:off x="3504" y="1915"/>
                <a:ext cx="964" cy="230"/>
              </a:xfrm>
              <a:custGeom>
                <a:avLst/>
                <a:gdLst>
                  <a:gd name="T0" fmla="*/ 0 w 964"/>
                  <a:gd name="T1" fmla="*/ 0 h 230"/>
                  <a:gd name="T2" fmla="*/ 964 w 964"/>
                  <a:gd name="T3" fmla="*/ 0 h 230"/>
                  <a:gd name="T4" fmla="*/ 964 w 964"/>
                  <a:gd name="T5" fmla="*/ 230 h 230"/>
                  <a:gd name="T6" fmla="*/ 0 w 964"/>
                  <a:gd name="T7" fmla="*/ 230 h 230"/>
                  <a:gd name="T8" fmla="*/ 0 w 964"/>
                  <a:gd name="T9" fmla="*/ 0 h 230"/>
                  <a:gd name="T10" fmla="*/ 23 w 964"/>
                  <a:gd name="T11" fmla="*/ 0 h 230"/>
                  <a:gd name="T12" fmla="*/ 964 w 964"/>
                  <a:gd name="T13" fmla="*/ 0 h 230"/>
                  <a:gd name="T14" fmla="*/ 964 w 964"/>
                  <a:gd name="T15" fmla="*/ 230 h 230"/>
                  <a:gd name="T16" fmla="*/ 23 w 964"/>
                  <a:gd name="T17" fmla="*/ 230 h 230"/>
                  <a:gd name="T18" fmla="*/ 23 w 964"/>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964" h="230">
                    <a:moveTo>
                      <a:pt x="0" y="0"/>
                    </a:moveTo>
                    <a:lnTo>
                      <a:pt x="964" y="0"/>
                    </a:lnTo>
                    <a:lnTo>
                      <a:pt x="964" y="230"/>
                    </a:lnTo>
                    <a:lnTo>
                      <a:pt x="0" y="230"/>
                    </a:lnTo>
                    <a:lnTo>
                      <a:pt x="0" y="0"/>
                    </a:lnTo>
                    <a:close/>
                    <a:moveTo>
                      <a:pt x="23" y="0"/>
                    </a:moveTo>
                    <a:lnTo>
                      <a:pt x="964" y="0"/>
                    </a:lnTo>
                    <a:lnTo>
                      <a:pt x="964" y="230"/>
                    </a:lnTo>
                    <a:lnTo>
                      <a:pt x="23" y="230"/>
                    </a:lnTo>
                    <a:lnTo>
                      <a:pt x="23" y="0"/>
                    </a:lnTo>
                    <a:close/>
                  </a:path>
                </a:pathLst>
              </a:custGeom>
              <a:solidFill>
                <a:srgbClr val="A8A8A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070" name="Freeform 99">
                <a:extLst>
                  <a:ext uri="{FF2B5EF4-FFF2-40B4-BE49-F238E27FC236}">
                    <a16:creationId xmlns:a16="http://schemas.microsoft.com/office/drawing/2014/main" id="{D1B21588-4699-0BB9-88A0-E6F655588BAC}"/>
                  </a:ext>
                </a:extLst>
              </p:cNvPr>
              <p:cNvSpPr>
                <a:spLocks noEditPoints="1"/>
              </p:cNvSpPr>
              <p:nvPr/>
            </p:nvSpPr>
            <p:spPr bwMode="auto">
              <a:xfrm>
                <a:off x="3527" y="1915"/>
                <a:ext cx="941" cy="230"/>
              </a:xfrm>
              <a:custGeom>
                <a:avLst/>
                <a:gdLst>
                  <a:gd name="T0" fmla="*/ 0 w 941"/>
                  <a:gd name="T1" fmla="*/ 0 h 230"/>
                  <a:gd name="T2" fmla="*/ 941 w 941"/>
                  <a:gd name="T3" fmla="*/ 0 h 230"/>
                  <a:gd name="T4" fmla="*/ 941 w 941"/>
                  <a:gd name="T5" fmla="*/ 230 h 230"/>
                  <a:gd name="T6" fmla="*/ 0 w 941"/>
                  <a:gd name="T7" fmla="*/ 230 h 230"/>
                  <a:gd name="T8" fmla="*/ 0 w 941"/>
                  <a:gd name="T9" fmla="*/ 0 h 230"/>
                  <a:gd name="T10" fmla="*/ 24 w 941"/>
                  <a:gd name="T11" fmla="*/ 0 h 230"/>
                  <a:gd name="T12" fmla="*/ 941 w 941"/>
                  <a:gd name="T13" fmla="*/ 0 h 230"/>
                  <a:gd name="T14" fmla="*/ 941 w 941"/>
                  <a:gd name="T15" fmla="*/ 230 h 230"/>
                  <a:gd name="T16" fmla="*/ 24 w 941"/>
                  <a:gd name="T17" fmla="*/ 230 h 230"/>
                  <a:gd name="T18" fmla="*/ 24 w 941"/>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941" h="230">
                    <a:moveTo>
                      <a:pt x="0" y="0"/>
                    </a:moveTo>
                    <a:lnTo>
                      <a:pt x="941" y="0"/>
                    </a:lnTo>
                    <a:lnTo>
                      <a:pt x="941" y="230"/>
                    </a:lnTo>
                    <a:lnTo>
                      <a:pt x="0" y="230"/>
                    </a:lnTo>
                    <a:lnTo>
                      <a:pt x="0" y="0"/>
                    </a:lnTo>
                    <a:close/>
                    <a:moveTo>
                      <a:pt x="24" y="0"/>
                    </a:moveTo>
                    <a:lnTo>
                      <a:pt x="941" y="0"/>
                    </a:lnTo>
                    <a:lnTo>
                      <a:pt x="941" y="230"/>
                    </a:lnTo>
                    <a:lnTo>
                      <a:pt x="24" y="230"/>
                    </a:lnTo>
                    <a:lnTo>
                      <a:pt x="24" y="0"/>
                    </a:lnTo>
                    <a:close/>
                  </a:path>
                </a:pathLst>
              </a:custGeom>
              <a:solidFill>
                <a:srgbClr val="A7A7A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071" name="Freeform 100">
                <a:extLst>
                  <a:ext uri="{FF2B5EF4-FFF2-40B4-BE49-F238E27FC236}">
                    <a16:creationId xmlns:a16="http://schemas.microsoft.com/office/drawing/2014/main" id="{2AE06C98-7AD1-2C84-A220-75D2621E81CC}"/>
                  </a:ext>
                </a:extLst>
              </p:cNvPr>
              <p:cNvSpPr>
                <a:spLocks noEditPoints="1"/>
              </p:cNvSpPr>
              <p:nvPr/>
            </p:nvSpPr>
            <p:spPr bwMode="auto">
              <a:xfrm>
                <a:off x="3551" y="1915"/>
                <a:ext cx="917" cy="230"/>
              </a:xfrm>
              <a:custGeom>
                <a:avLst/>
                <a:gdLst>
                  <a:gd name="T0" fmla="*/ 0 w 917"/>
                  <a:gd name="T1" fmla="*/ 0 h 230"/>
                  <a:gd name="T2" fmla="*/ 917 w 917"/>
                  <a:gd name="T3" fmla="*/ 0 h 230"/>
                  <a:gd name="T4" fmla="*/ 917 w 917"/>
                  <a:gd name="T5" fmla="*/ 230 h 230"/>
                  <a:gd name="T6" fmla="*/ 0 w 917"/>
                  <a:gd name="T7" fmla="*/ 230 h 230"/>
                  <a:gd name="T8" fmla="*/ 0 w 917"/>
                  <a:gd name="T9" fmla="*/ 0 h 230"/>
                  <a:gd name="T10" fmla="*/ 27 w 917"/>
                  <a:gd name="T11" fmla="*/ 0 h 230"/>
                  <a:gd name="T12" fmla="*/ 917 w 917"/>
                  <a:gd name="T13" fmla="*/ 0 h 230"/>
                  <a:gd name="T14" fmla="*/ 917 w 917"/>
                  <a:gd name="T15" fmla="*/ 230 h 230"/>
                  <a:gd name="T16" fmla="*/ 27 w 917"/>
                  <a:gd name="T17" fmla="*/ 230 h 230"/>
                  <a:gd name="T18" fmla="*/ 27 w 917"/>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917" h="230">
                    <a:moveTo>
                      <a:pt x="0" y="0"/>
                    </a:moveTo>
                    <a:lnTo>
                      <a:pt x="917" y="0"/>
                    </a:lnTo>
                    <a:lnTo>
                      <a:pt x="917" y="230"/>
                    </a:lnTo>
                    <a:lnTo>
                      <a:pt x="0" y="230"/>
                    </a:lnTo>
                    <a:lnTo>
                      <a:pt x="0" y="0"/>
                    </a:lnTo>
                    <a:close/>
                    <a:moveTo>
                      <a:pt x="27" y="0"/>
                    </a:moveTo>
                    <a:lnTo>
                      <a:pt x="917" y="0"/>
                    </a:lnTo>
                    <a:lnTo>
                      <a:pt x="917" y="230"/>
                    </a:lnTo>
                    <a:lnTo>
                      <a:pt x="27" y="230"/>
                    </a:lnTo>
                    <a:lnTo>
                      <a:pt x="27" y="0"/>
                    </a:lnTo>
                    <a:close/>
                  </a:path>
                </a:pathLst>
              </a:custGeom>
              <a:solidFill>
                <a:srgbClr val="A6A6A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072" name="Freeform 101">
                <a:extLst>
                  <a:ext uri="{FF2B5EF4-FFF2-40B4-BE49-F238E27FC236}">
                    <a16:creationId xmlns:a16="http://schemas.microsoft.com/office/drawing/2014/main" id="{18FA24BD-2829-D0D4-9A99-CAAB4A3B2863}"/>
                  </a:ext>
                </a:extLst>
              </p:cNvPr>
              <p:cNvSpPr>
                <a:spLocks noEditPoints="1"/>
              </p:cNvSpPr>
              <p:nvPr/>
            </p:nvSpPr>
            <p:spPr bwMode="auto">
              <a:xfrm>
                <a:off x="3578" y="1915"/>
                <a:ext cx="890" cy="230"/>
              </a:xfrm>
              <a:custGeom>
                <a:avLst/>
                <a:gdLst>
                  <a:gd name="T0" fmla="*/ 0 w 890"/>
                  <a:gd name="T1" fmla="*/ 0 h 230"/>
                  <a:gd name="T2" fmla="*/ 890 w 890"/>
                  <a:gd name="T3" fmla="*/ 0 h 230"/>
                  <a:gd name="T4" fmla="*/ 890 w 890"/>
                  <a:gd name="T5" fmla="*/ 230 h 230"/>
                  <a:gd name="T6" fmla="*/ 0 w 890"/>
                  <a:gd name="T7" fmla="*/ 230 h 230"/>
                  <a:gd name="T8" fmla="*/ 0 w 890"/>
                  <a:gd name="T9" fmla="*/ 0 h 230"/>
                  <a:gd name="T10" fmla="*/ 23 w 890"/>
                  <a:gd name="T11" fmla="*/ 0 h 230"/>
                  <a:gd name="T12" fmla="*/ 890 w 890"/>
                  <a:gd name="T13" fmla="*/ 0 h 230"/>
                  <a:gd name="T14" fmla="*/ 890 w 890"/>
                  <a:gd name="T15" fmla="*/ 230 h 230"/>
                  <a:gd name="T16" fmla="*/ 23 w 890"/>
                  <a:gd name="T17" fmla="*/ 230 h 230"/>
                  <a:gd name="T18" fmla="*/ 23 w 890"/>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890" h="230">
                    <a:moveTo>
                      <a:pt x="0" y="0"/>
                    </a:moveTo>
                    <a:lnTo>
                      <a:pt x="890" y="0"/>
                    </a:lnTo>
                    <a:lnTo>
                      <a:pt x="890" y="230"/>
                    </a:lnTo>
                    <a:lnTo>
                      <a:pt x="0" y="230"/>
                    </a:lnTo>
                    <a:lnTo>
                      <a:pt x="0" y="0"/>
                    </a:lnTo>
                    <a:close/>
                    <a:moveTo>
                      <a:pt x="23" y="0"/>
                    </a:moveTo>
                    <a:lnTo>
                      <a:pt x="890" y="0"/>
                    </a:lnTo>
                    <a:lnTo>
                      <a:pt x="890" y="230"/>
                    </a:lnTo>
                    <a:lnTo>
                      <a:pt x="23" y="230"/>
                    </a:lnTo>
                    <a:lnTo>
                      <a:pt x="23" y="0"/>
                    </a:lnTo>
                    <a:close/>
                  </a:path>
                </a:pathLst>
              </a:custGeom>
              <a:solidFill>
                <a:srgbClr val="A5A5A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073" name="Freeform 102">
                <a:extLst>
                  <a:ext uri="{FF2B5EF4-FFF2-40B4-BE49-F238E27FC236}">
                    <a16:creationId xmlns:a16="http://schemas.microsoft.com/office/drawing/2014/main" id="{B3E634EC-D2E5-7225-0362-4F4059EE8D9D}"/>
                  </a:ext>
                </a:extLst>
              </p:cNvPr>
              <p:cNvSpPr>
                <a:spLocks noEditPoints="1"/>
              </p:cNvSpPr>
              <p:nvPr/>
            </p:nvSpPr>
            <p:spPr bwMode="auto">
              <a:xfrm>
                <a:off x="3601" y="1915"/>
                <a:ext cx="867" cy="230"/>
              </a:xfrm>
              <a:custGeom>
                <a:avLst/>
                <a:gdLst>
                  <a:gd name="T0" fmla="*/ 0 w 867"/>
                  <a:gd name="T1" fmla="*/ 0 h 230"/>
                  <a:gd name="T2" fmla="*/ 867 w 867"/>
                  <a:gd name="T3" fmla="*/ 0 h 230"/>
                  <a:gd name="T4" fmla="*/ 867 w 867"/>
                  <a:gd name="T5" fmla="*/ 230 h 230"/>
                  <a:gd name="T6" fmla="*/ 0 w 867"/>
                  <a:gd name="T7" fmla="*/ 230 h 230"/>
                  <a:gd name="T8" fmla="*/ 0 w 867"/>
                  <a:gd name="T9" fmla="*/ 0 h 230"/>
                  <a:gd name="T10" fmla="*/ 23 w 867"/>
                  <a:gd name="T11" fmla="*/ 0 h 230"/>
                  <a:gd name="T12" fmla="*/ 867 w 867"/>
                  <a:gd name="T13" fmla="*/ 0 h 230"/>
                  <a:gd name="T14" fmla="*/ 867 w 867"/>
                  <a:gd name="T15" fmla="*/ 230 h 230"/>
                  <a:gd name="T16" fmla="*/ 23 w 867"/>
                  <a:gd name="T17" fmla="*/ 230 h 230"/>
                  <a:gd name="T18" fmla="*/ 23 w 867"/>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867" h="230">
                    <a:moveTo>
                      <a:pt x="0" y="0"/>
                    </a:moveTo>
                    <a:lnTo>
                      <a:pt x="867" y="0"/>
                    </a:lnTo>
                    <a:lnTo>
                      <a:pt x="867" y="230"/>
                    </a:lnTo>
                    <a:lnTo>
                      <a:pt x="0" y="230"/>
                    </a:lnTo>
                    <a:lnTo>
                      <a:pt x="0" y="0"/>
                    </a:lnTo>
                    <a:close/>
                    <a:moveTo>
                      <a:pt x="23" y="0"/>
                    </a:moveTo>
                    <a:lnTo>
                      <a:pt x="867" y="0"/>
                    </a:lnTo>
                    <a:lnTo>
                      <a:pt x="867" y="230"/>
                    </a:lnTo>
                    <a:lnTo>
                      <a:pt x="23" y="230"/>
                    </a:lnTo>
                    <a:lnTo>
                      <a:pt x="23" y="0"/>
                    </a:lnTo>
                    <a:close/>
                  </a:path>
                </a:pathLst>
              </a:custGeom>
              <a:solidFill>
                <a:srgbClr val="A4A4A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074" name="Freeform 103">
                <a:extLst>
                  <a:ext uri="{FF2B5EF4-FFF2-40B4-BE49-F238E27FC236}">
                    <a16:creationId xmlns:a16="http://schemas.microsoft.com/office/drawing/2014/main" id="{5F612FA6-C44F-5439-7C23-1F3758243891}"/>
                  </a:ext>
                </a:extLst>
              </p:cNvPr>
              <p:cNvSpPr>
                <a:spLocks noEditPoints="1"/>
              </p:cNvSpPr>
              <p:nvPr/>
            </p:nvSpPr>
            <p:spPr bwMode="auto">
              <a:xfrm>
                <a:off x="3624" y="1915"/>
                <a:ext cx="844" cy="230"/>
              </a:xfrm>
              <a:custGeom>
                <a:avLst/>
                <a:gdLst>
                  <a:gd name="T0" fmla="*/ 0 w 844"/>
                  <a:gd name="T1" fmla="*/ 0 h 230"/>
                  <a:gd name="T2" fmla="*/ 844 w 844"/>
                  <a:gd name="T3" fmla="*/ 0 h 230"/>
                  <a:gd name="T4" fmla="*/ 844 w 844"/>
                  <a:gd name="T5" fmla="*/ 230 h 230"/>
                  <a:gd name="T6" fmla="*/ 0 w 844"/>
                  <a:gd name="T7" fmla="*/ 230 h 230"/>
                  <a:gd name="T8" fmla="*/ 0 w 844"/>
                  <a:gd name="T9" fmla="*/ 0 h 230"/>
                  <a:gd name="T10" fmla="*/ 23 w 844"/>
                  <a:gd name="T11" fmla="*/ 0 h 230"/>
                  <a:gd name="T12" fmla="*/ 844 w 844"/>
                  <a:gd name="T13" fmla="*/ 0 h 230"/>
                  <a:gd name="T14" fmla="*/ 844 w 844"/>
                  <a:gd name="T15" fmla="*/ 230 h 230"/>
                  <a:gd name="T16" fmla="*/ 23 w 844"/>
                  <a:gd name="T17" fmla="*/ 230 h 230"/>
                  <a:gd name="T18" fmla="*/ 23 w 844"/>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844" h="230">
                    <a:moveTo>
                      <a:pt x="0" y="0"/>
                    </a:moveTo>
                    <a:lnTo>
                      <a:pt x="844" y="0"/>
                    </a:lnTo>
                    <a:lnTo>
                      <a:pt x="844" y="230"/>
                    </a:lnTo>
                    <a:lnTo>
                      <a:pt x="0" y="230"/>
                    </a:lnTo>
                    <a:lnTo>
                      <a:pt x="0" y="0"/>
                    </a:lnTo>
                    <a:close/>
                    <a:moveTo>
                      <a:pt x="23" y="0"/>
                    </a:moveTo>
                    <a:lnTo>
                      <a:pt x="844" y="0"/>
                    </a:lnTo>
                    <a:lnTo>
                      <a:pt x="844" y="230"/>
                    </a:lnTo>
                    <a:lnTo>
                      <a:pt x="23" y="230"/>
                    </a:lnTo>
                    <a:lnTo>
                      <a:pt x="23" y="0"/>
                    </a:lnTo>
                    <a:close/>
                  </a:path>
                </a:pathLst>
              </a:custGeom>
              <a:solidFill>
                <a:srgbClr val="A3A3A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075" name="Freeform 104">
                <a:extLst>
                  <a:ext uri="{FF2B5EF4-FFF2-40B4-BE49-F238E27FC236}">
                    <a16:creationId xmlns:a16="http://schemas.microsoft.com/office/drawing/2014/main" id="{B2FB3226-BF73-A88C-DCF9-C5ED5F2B9246}"/>
                  </a:ext>
                </a:extLst>
              </p:cNvPr>
              <p:cNvSpPr>
                <a:spLocks noEditPoints="1"/>
              </p:cNvSpPr>
              <p:nvPr/>
            </p:nvSpPr>
            <p:spPr bwMode="auto">
              <a:xfrm>
                <a:off x="3647" y="1915"/>
                <a:ext cx="821" cy="230"/>
              </a:xfrm>
              <a:custGeom>
                <a:avLst/>
                <a:gdLst>
                  <a:gd name="T0" fmla="*/ 0 w 821"/>
                  <a:gd name="T1" fmla="*/ 0 h 230"/>
                  <a:gd name="T2" fmla="*/ 821 w 821"/>
                  <a:gd name="T3" fmla="*/ 0 h 230"/>
                  <a:gd name="T4" fmla="*/ 821 w 821"/>
                  <a:gd name="T5" fmla="*/ 230 h 230"/>
                  <a:gd name="T6" fmla="*/ 0 w 821"/>
                  <a:gd name="T7" fmla="*/ 230 h 230"/>
                  <a:gd name="T8" fmla="*/ 0 w 821"/>
                  <a:gd name="T9" fmla="*/ 0 h 230"/>
                  <a:gd name="T10" fmla="*/ 28 w 821"/>
                  <a:gd name="T11" fmla="*/ 0 h 230"/>
                  <a:gd name="T12" fmla="*/ 821 w 821"/>
                  <a:gd name="T13" fmla="*/ 0 h 230"/>
                  <a:gd name="T14" fmla="*/ 821 w 821"/>
                  <a:gd name="T15" fmla="*/ 230 h 230"/>
                  <a:gd name="T16" fmla="*/ 28 w 821"/>
                  <a:gd name="T17" fmla="*/ 230 h 230"/>
                  <a:gd name="T18" fmla="*/ 28 w 821"/>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821" h="230">
                    <a:moveTo>
                      <a:pt x="0" y="0"/>
                    </a:moveTo>
                    <a:lnTo>
                      <a:pt x="821" y="0"/>
                    </a:lnTo>
                    <a:lnTo>
                      <a:pt x="821" y="230"/>
                    </a:lnTo>
                    <a:lnTo>
                      <a:pt x="0" y="230"/>
                    </a:lnTo>
                    <a:lnTo>
                      <a:pt x="0" y="0"/>
                    </a:lnTo>
                    <a:close/>
                    <a:moveTo>
                      <a:pt x="28" y="0"/>
                    </a:moveTo>
                    <a:lnTo>
                      <a:pt x="821" y="0"/>
                    </a:lnTo>
                    <a:lnTo>
                      <a:pt x="821" y="230"/>
                    </a:lnTo>
                    <a:lnTo>
                      <a:pt x="28" y="230"/>
                    </a:lnTo>
                    <a:lnTo>
                      <a:pt x="28" y="0"/>
                    </a:lnTo>
                    <a:close/>
                  </a:path>
                </a:pathLst>
              </a:custGeom>
              <a:solidFill>
                <a:srgbClr val="A2A2A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076" name="Freeform 105">
                <a:extLst>
                  <a:ext uri="{FF2B5EF4-FFF2-40B4-BE49-F238E27FC236}">
                    <a16:creationId xmlns:a16="http://schemas.microsoft.com/office/drawing/2014/main" id="{360C57CB-5949-0EB4-CAED-BA1DC9A00F0F}"/>
                  </a:ext>
                </a:extLst>
              </p:cNvPr>
              <p:cNvSpPr>
                <a:spLocks noEditPoints="1"/>
              </p:cNvSpPr>
              <p:nvPr/>
            </p:nvSpPr>
            <p:spPr bwMode="auto">
              <a:xfrm>
                <a:off x="3675" y="1915"/>
                <a:ext cx="793" cy="230"/>
              </a:xfrm>
              <a:custGeom>
                <a:avLst/>
                <a:gdLst>
                  <a:gd name="T0" fmla="*/ 0 w 793"/>
                  <a:gd name="T1" fmla="*/ 0 h 230"/>
                  <a:gd name="T2" fmla="*/ 793 w 793"/>
                  <a:gd name="T3" fmla="*/ 0 h 230"/>
                  <a:gd name="T4" fmla="*/ 793 w 793"/>
                  <a:gd name="T5" fmla="*/ 230 h 230"/>
                  <a:gd name="T6" fmla="*/ 0 w 793"/>
                  <a:gd name="T7" fmla="*/ 230 h 230"/>
                  <a:gd name="T8" fmla="*/ 0 w 793"/>
                  <a:gd name="T9" fmla="*/ 0 h 230"/>
                  <a:gd name="T10" fmla="*/ 23 w 793"/>
                  <a:gd name="T11" fmla="*/ 0 h 230"/>
                  <a:gd name="T12" fmla="*/ 793 w 793"/>
                  <a:gd name="T13" fmla="*/ 0 h 230"/>
                  <a:gd name="T14" fmla="*/ 793 w 793"/>
                  <a:gd name="T15" fmla="*/ 230 h 230"/>
                  <a:gd name="T16" fmla="*/ 23 w 793"/>
                  <a:gd name="T17" fmla="*/ 230 h 230"/>
                  <a:gd name="T18" fmla="*/ 23 w 793"/>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793" h="230">
                    <a:moveTo>
                      <a:pt x="0" y="0"/>
                    </a:moveTo>
                    <a:lnTo>
                      <a:pt x="793" y="0"/>
                    </a:lnTo>
                    <a:lnTo>
                      <a:pt x="793" y="230"/>
                    </a:lnTo>
                    <a:lnTo>
                      <a:pt x="0" y="230"/>
                    </a:lnTo>
                    <a:lnTo>
                      <a:pt x="0" y="0"/>
                    </a:lnTo>
                    <a:close/>
                    <a:moveTo>
                      <a:pt x="23" y="0"/>
                    </a:moveTo>
                    <a:lnTo>
                      <a:pt x="793" y="0"/>
                    </a:lnTo>
                    <a:lnTo>
                      <a:pt x="793" y="230"/>
                    </a:lnTo>
                    <a:lnTo>
                      <a:pt x="23" y="230"/>
                    </a:lnTo>
                    <a:lnTo>
                      <a:pt x="23" y="0"/>
                    </a:lnTo>
                    <a:close/>
                  </a:path>
                </a:pathLst>
              </a:custGeom>
              <a:solidFill>
                <a:srgbClr val="A1A1A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077" name="Freeform 106">
                <a:extLst>
                  <a:ext uri="{FF2B5EF4-FFF2-40B4-BE49-F238E27FC236}">
                    <a16:creationId xmlns:a16="http://schemas.microsoft.com/office/drawing/2014/main" id="{A5979240-FC74-11D9-5593-C6042F070822}"/>
                  </a:ext>
                </a:extLst>
              </p:cNvPr>
              <p:cNvSpPr>
                <a:spLocks noEditPoints="1"/>
              </p:cNvSpPr>
              <p:nvPr/>
            </p:nvSpPr>
            <p:spPr bwMode="auto">
              <a:xfrm>
                <a:off x="3698" y="1915"/>
                <a:ext cx="770" cy="230"/>
              </a:xfrm>
              <a:custGeom>
                <a:avLst/>
                <a:gdLst>
                  <a:gd name="T0" fmla="*/ 0 w 770"/>
                  <a:gd name="T1" fmla="*/ 0 h 230"/>
                  <a:gd name="T2" fmla="*/ 770 w 770"/>
                  <a:gd name="T3" fmla="*/ 0 h 230"/>
                  <a:gd name="T4" fmla="*/ 770 w 770"/>
                  <a:gd name="T5" fmla="*/ 230 h 230"/>
                  <a:gd name="T6" fmla="*/ 0 w 770"/>
                  <a:gd name="T7" fmla="*/ 230 h 230"/>
                  <a:gd name="T8" fmla="*/ 0 w 770"/>
                  <a:gd name="T9" fmla="*/ 0 h 230"/>
                  <a:gd name="T10" fmla="*/ 23 w 770"/>
                  <a:gd name="T11" fmla="*/ 0 h 230"/>
                  <a:gd name="T12" fmla="*/ 770 w 770"/>
                  <a:gd name="T13" fmla="*/ 0 h 230"/>
                  <a:gd name="T14" fmla="*/ 770 w 770"/>
                  <a:gd name="T15" fmla="*/ 230 h 230"/>
                  <a:gd name="T16" fmla="*/ 23 w 770"/>
                  <a:gd name="T17" fmla="*/ 230 h 230"/>
                  <a:gd name="T18" fmla="*/ 23 w 770"/>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770" h="230">
                    <a:moveTo>
                      <a:pt x="0" y="0"/>
                    </a:moveTo>
                    <a:lnTo>
                      <a:pt x="770" y="0"/>
                    </a:lnTo>
                    <a:lnTo>
                      <a:pt x="770" y="230"/>
                    </a:lnTo>
                    <a:lnTo>
                      <a:pt x="0" y="230"/>
                    </a:lnTo>
                    <a:lnTo>
                      <a:pt x="0" y="0"/>
                    </a:lnTo>
                    <a:close/>
                    <a:moveTo>
                      <a:pt x="23" y="0"/>
                    </a:moveTo>
                    <a:lnTo>
                      <a:pt x="770" y="0"/>
                    </a:lnTo>
                    <a:lnTo>
                      <a:pt x="770" y="230"/>
                    </a:lnTo>
                    <a:lnTo>
                      <a:pt x="23" y="230"/>
                    </a:lnTo>
                    <a:lnTo>
                      <a:pt x="23" y="0"/>
                    </a:lnTo>
                    <a:close/>
                  </a:path>
                </a:pathLst>
              </a:custGeom>
              <a:solidFill>
                <a:srgbClr val="A0A0A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078" name="Freeform 107">
                <a:extLst>
                  <a:ext uri="{FF2B5EF4-FFF2-40B4-BE49-F238E27FC236}">
                    <a16:creationId xmlns:a16="http://schemas.microsoft.com/office/drawing/2014/main" id="{2917FDCD-6742-CC55-5D91-BC14FA0BB8A2}"/>
                  </a:ext>
                </a:extLst>
              </p:cNvPr>
              <p:cNvSpPr>
                <a:spLocks noEditPoints="1"/>
              </p:cNvSpPr>
              <p:nvPr/>
            </p:nvSpPr>
            <p:spPr bwMode="auto">
              <a:xfrm>
                <a:off x="3721" y="1915"/>
                <a:ext cx="747" cy="230"/>
              </a:xfrm>
              <a:custGeom>
                <a:avLst/>
                <a:gdLst>
                  <a:gd name="T0" fmla="*/ 0 w 747"/>
                  <a:gd name="T1" fmla="*/ 0 h 230"/>
                  <a:gd name="T2" fmla="*/ 747 w 747"/>
                  <a:gd name="T3" fmla="*/ 0 h 230"/>
                  <a:gd name="T4" fmla="*/ 747 w 747"/>
                  <a:gd name="T5" fmla="*/ 230 h 230"/>
                  <a:gd name="T6" fmla="*/ 0 w 747"/>
                  <a:gd name="T7" fmla="*/ 230 h 230"/>
                  <a:gd name="T8" fmla="*/ 0 w 747"/>
                  <a:gd name="T9" fmla="*/ 0 h 230"/>
                  <a:gd name="T10" fmla="*/ 23 w 747"/>
                  <a:gd name="T11" fmla="*/ 0 h 230"/>
                  <a:gd name="T12" fmla="*/ 747 w 747"/>
                  <a:gd name="T13" fmla="*/ 0 h 230"/>
                  <a:gd name="T14" fmla="*/ 747 w 747"/>
                  <a:gd name="T15" fmla="*/ 230 h 230"/>
                  <a:gd name="T16" fmla="*/ 23 w 747"/>
                  <a:gd name="T17" fmla="*/ 230 h 230"/>
                  <a:gd name="T18" fmla="*/ 23 w 747"/>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747" h="230">
                    <a:moveTo>
                      <a:pt x="0" y="0"/>
                    </a:moveTo>
                    <a:lnTo>
                      <a:pt x="747" y="0"/>
                    </a:lnTo>
                    <a:lnTo>
                      <a:pt x="747" y="230"/>
                    </a:lnTo>
                    <a:lnTo>
                      <a:pt x="0" y="230"/>
                    </a:lnTo>
                    <a:lnTo>
                      <a:pt x="0" y="0"/>
                    </a:lnTo>
                    <a:close/>
                    <a:moveTo>
                      <a:pt x="23" y="0"/>
                    </a:moveTo>
                    <a:lnTo>
                      <a:pt x="747" y="0"/>
                    </a:lnTo>
                    <a:lnTo>
                      <a:pt x="747" y="230"/>
                    </a:lnTo>
                    <a:lnTo>
                      <a:pt x="23" y="230"/>
                    </a:lnTo>
                    <a:lnTo>
                      <a:pt x="23" y="0"/>
                    </a:lnTo>
                    <a:close/>
                  </a:path>
                </a:pathLst>
              </a:custGeom>
              <a:solidFill>
                <a:srgbClr val="9F9F9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079" name="Freeform 108">
                <a:extLst>
                  <a:ext uri="{FF2B5EF4-FFF2-40B4-BE49-F238E27FC236}">
                    <a16:creationId xmlns:a16="http://schemas.microsoft.com/office/drawing/2014/main" id="{72FB97FE-A048-2E77-08CE-D0A2EE5A4074}"/>
                  </a:ext>
                </a:extLst>
              </p:cNvPr>
              <p:cNvSpPr>
                <a:spLocks noEditPoints="1"/>
              </p:cNvSpPr>
              <p:nvPr/>
            </p:nvSpPr>
            <p:spPr bwMode="auto">
              <a:xfrm>
                <a:off x="3744" y="1915"/>
                <a:ext cx="724" cy="230"/>
              </a:xfrm>
              <a:custGeom>
                <a:avLst/>
                <a:gdLst>
                  <a:gd name="T0" fmla="*/ 0 w 724"/>
                  <a:gd name="T1" fmla="*/ 0 h 230"/>
                  <a:gd name="T2" fmla="*/ 724 w 724"/>
                  <a:gd name="T3" fmla="*/ 0 h 230"/>
                  <a:gd name="T4" fmla="*/ 724 w 724"/>
                  <a:gd name="T5" fmla="*/ 230 h 230"/>
                  <a:gd name="T6" fmla="*/ 0 w 724"/>
                  <a:gd name="T7" fmla="*/ 230 h 230"/>
                  <a:gd name="T8" fmla="*/ 0 w 724"/>
                  <a:gd name="T9" fmla="*/ 0 h 230"/>
                  <a:gd name="T10" fmla="*/ 23 w 724"/>
                  <a:gd name="T11" fmla="*/ 0 h 230"/>
                  <a:gd name="T12" fmla="*/ 724 w 724"/>
                  <a:gd name="T13" fmla="*/ 0 h 230"/>
                  <a:gd name="T14" fmla="*/ 724 w 724"/>
                  <a:gd name="T15" fmla="*/ 230 h 230"/>
                  <a:gd name="T16" fmla="*/ 23 w 724"/>
                  <a:gd name="T17" fmla="*/ 230 h 230"/>
                  <a:gd name="T18" fmla="*/ 23 w 724"/>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724" h="230">
                    <a:moveTo>
                      <a:pt x="0" y="0"/>
                    </a:moveTo>
                    <a:lnTo>
                      <a:pt x="724" y="0"/>
                    </a:lnTo>
                    <a:lnTo>
                      <a:pt x="724" y="230"/>
                    </a:lnTo>
                    <a:lnTo>
                      <a:pt x="0" y="230"/>
                    </a:lnTo>
                    <a:lnTo>
                      <a:pt x="0" y="0"/>
                    </a:lnTo>
                    <a:close/>
                    <a:moveTo>
                      <a:pt x="23" y="0"/>
                    </a:moveTo>
                    <a:lnTo>
                      <a:pt x="724" y="0"/>
                    </a:lnTo>
                    <a:lnTo>
                      <a:pt x="724" y="230"/>
                    </a:lnTo>
                    <a:lnTo>
                      <a:pt x="23" y="230"/>
                    </a:lnTo>
                    <a:lnTo>
                      <a:pt x="23" y="0"/>
                    </a:lnTo>
                    <a:close/>
                  </a:path>
                </a:pathLst>
              </a:custGeom>
              <a:solidFill>
                <a:srgbClr val="9E9E9E"/>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080" name="Freeform 109">
                <a:extLst>
                  <a:ext uri="{FF2B5EF4-FFF2-40B4-BE49-F238E27FC236}">
                    <a16:creationId xmlns:a16="http://schemas.microsoft.com/office/drawing/2014/main" id="{ADE3AC35-FCAD-CF9A-C5AA-785F03164D0F}"/>
                  </a:ext>
                </a:extLst>
              </p:cNvPr>
              <p:cNvSpPr>
                <a:spLocks noEditPoints="1"/>
              </p:cNvSpPr>
              <p:nvPr/>
            </p:nvSpPr>
            <p:spPr bwMode="auto">
              <a:xfrm>
                <a:off x="3767" y="1915"/>
                <a:ext cx="701" cy="230"/>
              </a:xfrm>
              <a:custGeom>
                <a:avLst/>
                <a:gdLst>
                  <a:gd name="T0" fmla="*/ 0 w 701"/>
                  <a:gd name="T1" fmla="*/ 0 h 230"/>
                  <a:gd name="T2" fmla="*/ 701 w 701"/>
                  <a:gd name="T3" fmla="*/ 0 h 230"/>
                  <a:gd name="T4" fmla="*/ 701 w 701"/>
                  <a:gd name="T5" fmla="*/ 230 h 230"/>
                  <a:gd name="T6" fmla="*/ 0 w 701"/>
                  <a:gd name="T7" fmla="*/ 230 h 230"/>
                  <a:gd name="T8" fmla="*/ 0 w 701"/>
                  <a:gd name="T9" fmla="*/ 0 h 230"/>
                  <a:gd name="T10" fmla="*/ 28 w 701"/>
                  <a:gd name="T11" fmla="*/ 0 h 230"/>
                  <a:gd name="T12" fmla="*/ 701 w 701"/>
                  <a:gd name="T13" fmla="*/ 0 h 230"/>
                  <a:gd name="T14" fmla="*/ 701 w 701"/>
                  <a:gd name="T15" fmla="*/ 230 h 230"/>
                  <a:gd name="T16" fmla="*/ 28 w 701"/>
                  <a:gd name="T17" fmla="*/ 230 h 230"/>
                  <a:gd name="T18" fmla="*/ 28 w 701"/>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701" h="230">
                    <a:moveTo>
                      <a:pt x="0" y="0"/>
                    </a:moveTo>
                    <a:lnTo>
                      <a:pt x="701" y="0"/>
                    </a:lnTo>
                    <a:lnTo>
                      <a:pt x="701" y="230"/>
                    </a:lnTo>
                    <a:lnTo>
                      <a:pt x="0" y="230"/>
                    </a:lnTo>
                    <a:lnTo>
                      <a:pt x="0" y="0"/>
                    </a:lnTo>
                    <a:close/>
                    <a:moveTo>
                      <a:pt x="28" y="0"/>
                    </a:moveTo>
                    <a:lnTo>
                      <a:pt x="701" y="0"/>
                    </a:lnTo>
                    <a:lnTo>
                      <a:pt x="701" y="230"/>
                    </a:lnTo>
                    <a:lnTo>
                      <a:pt x="28" y="230"/>
                    </a:lnTo>
                    <a:lnTo>
                      <a:pt x="28" y="0"/>
                    </a:lnTo>
                    <a:close/>
                  </a:path>
                </a:pathLst>
              </a:custGeom>
              <a:solidFill>
                <a:srgbClr val="9D9D9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081" name="Freeform 110">
                <a:extLst>
                  <a:ext uri="{FF2B5EF4-FFF2-40B4-BE49-F238E27FC236}">
                    <a16:creationId xmlns:a16="http://schemas.microsoft.com/office/drawing/2014/main" id="{53114F2D-3C9C-6357-A339-2DD093508DCA}"/>
                  </a:ext>
                </a:extLst>
              </p:cNvPr>
              <p:cNvSpPr>
                <a:spLocks noEditPoints="1"/>
              </p:cNvSpPr>
              <p:nvPr/>
            </p:nvSpPr>
            <p:spPr bwMode="auto">
              <a:xfrm>
                <a:off x="3795" y="1915"/>
                <a:ext cx="673" cy="230"/>
              </a:xfrm>
              <a:custGeom>
                <a:avLst/>
                <a:gdLst>
                  <a:gd name="T0" fmla="*/ 0 w 673"/>
                  <a:gd name="T1" fmla="*/ 0 h 230"/>
                  <a:gd name="T2" fmla="*/ 673 w 673"/>
                  <a:gd name="T3" fmla="*/ 0 h 230"/>
                  <a:gd name="T4" fmla="*/ 673 w 673"/>
                  <a:gd name="T5" fmla="*/ 230 h 230"/>
                  <a:gd name="T6" fmla="*/ 0 w 673"/>
                  <a:gd name="T7" fmla="*/ 230 h 230"/>
                  <a:gd name="T8" fmla="*/ 0 w 673"/>
                  <a:gd name="T9" fmla="*/ 0 h 230"/>
                  <a:gd name="T10" fmla="*/ 23 w 673"/>
                  <a:gd name="T11" fmla="*/ 0 h 230"/>
                  <a:gd name="T12" fmla="*/ 673 w 673"/>
                  <a:gd name="T13" fmla="*/ 0 h 230"/>
                  <a:gd name="T14" fmla="*/ 673 w 673"/>
                  <a:gd name="T15" fmla="*/ 230 h 230"/>
                  <a:gd name="T16" fmla="*/ 23 w 673"/>
                  <a:gd name="T17" fmla="*/ 230 h 230"/>
                  <a:gd name="T18" fmla="*/ 23 w 673"/>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673" h="230">
                    <a:moveTo>
                      <a:pt x="0" y="0"/>
                    </a:moveTo>
                    <a:lnTo>
                      <a:pt x="673" y="0"/>
                    </a:lnTo>
                    <a:lnTo>
                      <a:pt x="673" y="230"/>
                    </a:lnTo>
                    <a:lnTo>
                      <a:pt x="0" y="230"/>
                    </a:lnTo>
                    <a:lnTo>
                      <a:pt x="0" y="0"/>
                    </a:lnTo>
                    <a:close/>
                    <a:moveTo>
                      <a:pt x="23" y="0"/>
                    </a:moveTo>
                    <a:lnTo>
                      <a:pt x="673" y="0"/>
                    </a:lnTo>
                    <a:lnTo>
                      <a:pt x="673" y="230"/>
                    </a:lnTo>
                    <a:lnTo>
                      <a:pt x="23" y="230"/>
                    </a:lnTo>
                    <a:lnTo>
                      <a:pt x="23" y="0"/>
                    </a:lnTo>
                    <a:close/>
                  </a:path>
                </a:pathLst>
              </a:custGeom>
              <a:solidFill>
                <a:srgbClr val="9C9C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082" name="Freeform 111">
                <a:extLst>
                  <a:ext uri="{FF2B5EF4-FFF2-40B4-BE49-F238E27FC236}">
                    <a16:creationId xmlns:a16="http://schemas.microsoft.com/office/drawing/2014/main" id="{8D8B3587-2A58-4DE3-5E8D-30571EF6E849}"/>
                  </a:ext>
                </a:extLst>
              </p:cNvPr>
              <p:cNvSpPr>
                <a:spLocks noEditPoints="1"/>
              </p:cNvSpPr>
              <p:nvPr/>
            </p:nvSpPr>
            <p:spPr bwMode="auto">
              <a:xfrm>
                <a:off x="3818" y="1915"/>
                <a:ext cx="650" cy="230"/>
              </a:xfrm>
              <a:custGeom>
                <a:avLst/>
                <a:gdLst>
                  <a:gd name="T0" fmla="*/ 0 w 650"/>
                  <a:gd name="T1" fmla="*/ 0 h 230"/>
                  <a:gd name="T2" fmla="*/ 650 w 650"/>
                  <a:gd name="T3" fmla="*/ 0 h 230"/>
                  <a:gd name="T4" fmla="*/ 650 w 650"/>
                  <a:gd name="T5" fmla="*/ 230 h 230"/>
                  <a:gd name="T6" fmla="*/ 0 w 650"/>
                  <a:gd name="T7" fmla="*/ 230 h 230"/>
                  <a:gd name="T8" fmla="*/ 0 w 650"/>
                  <a:gd name="T9" fmla="*/ 0 h 230"/>
                  <a:gd name="T10" fmla="*/ 23 w 650"/>
                  <a:gd name="T11" fmla="*/ 0 h 230"/>
                  <a:gd name="T12" fmla="*/ 650 w 650"/>
                  <a:gd name="T13" fmla="*/ 0 h 230"/>
                  <a:gd name="T14" fmla="*/ 650 w 650"/>
                  <a:gd name="T15" fmla="*/ 230 h 230"/>
                  <a:gd name="T16" fmla="*/ 23 w 650"/>
                  <a:gd name="T17" fmla="*/ 230 h 230"/>
                  <a:gd name="T18" fmla="*/ 23 w 650"/>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650" h="230">
                    <a:moveTo>
                      <a:pt x="0" y="0"/>
                    </a:moveTo>
                    <a:lnTo>
                      <a:pt x="650" y="0"/>
                    </a:lnTo>
                    <a:lnTo>
                      <a:pt x="650" y="230"/>
                    </a:lnTo>
                    <a:lnTo>
                      <a:pt x="0" y="230"/>
                    </a:lnTo>
                    <a:lnTo>
                      <a:pt x="0" y="0"/>
                    </a:lnTo>
                    <a:close/>
                    <a:moveTo>
                      <a:pt x="23" y="0"/>
                    </a:moveTo>
                    <a:lnTo>
                      <a:pt x="650" y="0"/>
                    </a:lnTo>
                    <a:lnTo>
                      <a:pt x="650" y="230"/>
                    </a:lnTo>
                    <a:lnTo>
                      <a:pt x="23" y="230"/>
                    </a:lnTo>
                    <a:lnTo>
                      <a:pt x="23" y="0"/>
                    </a:lnTo>
                    <a:close/>
                  </a:path>
                </a:pathLst>
              </a:custGeom>
              <a:solidFill>
                <a:srgbClr val="9B9B9B"/>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083" name="Freeform 112">
                <a:extLst>
                  <a:ext uri="{FF2B5EF4-FFF2-40B4-BE49-F238E27FC236}">
                    <a16:creationId xmlns:a16="http://schemas.microsoft.com/office/drawing/2014/main" id="{021D84EF-C745-5D74-3890-B08911C5DEF2}"/>
                  </a:ext>
                </a:extLst>
              </p:cNvPr>
              <p:cNvSpPr>
                <a:spLocks noEditPoints="1"/>
              </p:cNvSpPr>
              <p:nvPr/>
            </p:nvSpPr>
            <p:spPr bwMode="auto">
              <a:xfrm>
                <a:off x="3841" y="1915"/>
                <a:ext cx="627" cy="230"/>
              </a:xfrm>
              <a:custGeom>
                <a:avLst/>
                <a:gdLst>
                  <a:gd name="T0" fmla="*/ 0 w 627"/>
                  <a:gd name="T1" fmla="*/ 0 h 230"/>
                  <a:gd name="T2" fmla="*/ 627 w 627"/>
                  <a:gd name="T3" fmla="*/ 0 h 230"/>
                  <a:gd name="T4" fmla="*/ 627 w 627"/>
                  <a:gd name="T5" fmla="*/ 230 h 230"/>
                  <a:gd name="T6" fmla="*/ 0 w 627"/>
                  <a:gd name="T7" fmla="*/ 230 h 230"/>
                  <a:gd name="T8" fmla="*/ 0 w 627"/>
                  <a:gd name="T9" fmla="*/ 0 h 230"/>
                  <a:gd name="T10" fmla="*/ 23 w 627"/>
                  <a:gd name="T11" fmla="*/ 0 h 230"/>
                  <a:gd name="T12" fmla="*/ 627 w 627"/>
                  <a:gd name="T13" fmla="*/ 0 h 230"/>
                  <a:gd name="T14" fmla="*/ 627 w 627"/>
                  <a:gd name="T15" fmla="*/ 230 h 230"/>
                  <a:gd name="T16" fmla="*/ 23 w 627"/>
                  <a:gd name="T17" fmla="*/ 230 h 230"/>
                  <a:gd name="T18" fmla="*/ 23 w 627"/>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627" h="230">
                    <a:moveTo>
                      <a:pt x="0" y="0"/>
                    </a:moveTo>
                    <a:lnTo>
                      <a:pt x="627" y="0"/>
                    </a:lnTo>
                    <a:lnTo>
                      <a:pt x="627" y="230"/>
                    </a:lnTo>
                    <a:lnTo>
                      <a:pt x="0" y="230"/>
                    </a:lnTo>
                    <a:lnTo>
                      <a:pt x="0" y="0"/>
                    </a:lnTo>
                    <a:close/>
                    <a:moveTo>
                      <a:pt x="23" y="0"/>
                    </a:moveTo>
                    <a:lnTo>
                      <a:pt x="627" y="0"/>
                    </a:lnTo>
                    <a:lnTo>
                      <a:pt x="627" y="230"/>
                    </a:lnTo>
                    <a:lnTo>
                      <a:pt x="23" y="230"/>
                    </a:lnTo>
                    <a:lnTo>
                      <a:pt x="23" y="0"/>
                    </a:lnTo>
                    <a:close/>
                  </a:path>
                </a:pathLst>
              </a:custGeom>
              <a:solidFill>
                <a:srgbClr val="9A9A9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084" name="Freeform 113">
                <a:extLst>
                  <a:ext uri="{FF2B5EF4-FFF2-40B4-BE49-F238E27FC236}">
                    <a16:creationId xmlns:a16="http://schemas.microsoft.com/office/drawing/2014/main" id="{1FABED6C-17EF-92AD-7120-F8014FE79B04}"/>
                  </a:ext>
                </a:extLst>
              </p:cNvPr>
              <p:cNvSpPr>
                <a:spLocks noEditPoints="1"/>
              </p:cNvSpPr>
              <p:nvPr/>
            </p:nvSpPr>
            <p:spPr bwMode="auto">
              <a:xfrm>
                <a:off x="3864" y="1915"/>
                <a:ext cx="604" cy="230"/>
              </a:xfrm>
              <a:custGeom>
                <a:avLst/>
                <a:gdLst>
                  <a:gd name="T0" fmla="*/ 0 w 604"/>
                  <a:gd name="T1" fmla="*/ 0 h 230"/>
                  <a:gd name="T2" fmla="*/ 604 w 604"/>
                  <a:gd name="T3" fmla="*/ 0 h 230"/>
                  <a:gd name="T4" fmla="*/ 604 w 604"/>
                  <a:gd name="T5" fmla="*/ 230 h 230"/>
                  <a:gd name="T6" fmla="*/ 0 w 604"/>
                  <a:gd name="T7" fmla="*/ 230 h 230"/>
                  <a:gd name="T8" fmla="*/ 0 w 604"/>
                  <a:gd name="T9" fmla="*/ 0 h 230"/>
                  <a:gd name="T10" fmla="*/ 23 w 604"/>
                  <a:gd name="T11" fmla="*/ 0 h 230"/>
                  <a:gd name="T12" fmla="*/ 604 w 604"/>
                  <a:gd name="T13" fmla="*/ 0 h 230"/>
                  <a:gd name="T14" fmla="*/ 604 w 604"/>
                  <a:gd name="T15" fmla="*/ 230 h 230"/>
                  <a:gd name="T16" fmla="*/ 23 w 604"/>
                  <a:gd name="T17" fmla="*/ 230 h 230"/>
                  <a:gd name="T18" fmla="*/ 23 w 604"/>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604" h="230">
                    <a:moveTo>
                      <a:pt x="0" y="0"/>
                    </a:moveTo>
                    <a:lnTo>
                      <a:pt x="604" y="0"/>
                    </a:lnTo>
                    <a:lnTo>
                      <a:pt x="604" y="230"/>
                    </a:lnTo>
                    <a:lnTo>
                      <a:pt x="0" y="230"/>
                    </a:lnTo>
                    <a:lnTo>
                      <a:pt x="0" y="0"/>
                    </a:lnTo>
                    <a:close/>
                    <a:moveTo>
                      <a:pt x="23" y="0"/>
                    </a:moveTo>
                    <a:lnTo>
                      <a:pt x="604" y="0"/>
                    </a:lnTo>
                    <a:lnTo>
                      <a:pt x="604" y="230"/>
                    </a:lnTo>
                    <a:lnTo>
                      <a:pt x="23" y="230"/>
                    </a:lnTo>
                    <a:lnTo>
                      <a:pt x="23" y="0"/>
                    </a:lnTo>
                    <a:close/>
                  </a:path>
                </a:pathLst>
              </a:custGeom>
              <a:solidFill>
                <a:srgbClr val="9999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085" name="Freeform 114">
                <a:extLst>
                  <a:ext uri="{FF2B5EF4-FFF2-40B4-BE49-F238E27FC236}">
                    <a16:creationId xmlns:a16="http://schemas.microsoft.com/office/drawing/2014/main" id="{AC7E0278-7FCE-7E0F-FB27-465EE67E7439}"/>
                  </a:ext>
                </a:extLst>
              </p:cNvPr>
              <p:cNvSpPr>
                <a:spLocks noEditPoints="1"/>
              </p:cNvSpPr>
              <p:nvPr/>
            </p:nvSpPr>
            <p:spPr bwMode="auto">
              <a:xfrm>
                <a:off x="3887" y="1915"/>
                <a:ext cx="581" cy="230"/>
              </a:xfrm>
              <a:custGeom>
                <a:avLst/>
                <a:gdLst>
                  <a:gd name="T0" fmla="*/ 0 w 581"/>
                  <a:gd name="T1" fmla="*/ 0 h 230"/>
                  <a:gd name="T2" fmla="*/ 581 w 581"/>
                  <a:gd name="T3" fmla="*/ 0 h 230"/>
                  <a:gd name="T4" fmla="*/ 581 w 581"/>
                  <a:gd name="T5" fmla="*/ 230 h 230"/>
                  <a:gd name="T6" fmla="*/ 0 w 581"/>
                  <a:gd name="T7" fmla="*/ 230 h 230"/>
                  <a:gd name="T8" fmla="*/ 0 w 581"/>
                  <a:gd name="T9" fmla="*/ 0 h 230"/>
                  <a:gd name="T10" fmla="*/ 28 w 581"/>
                  <a:gd name="T11" fmla="*/ 0 h 230"/>
                  <a:gd name="T12" fmla="*/ 581 w 581"/>
                  <a:gd name="T13" fmla="*/ 0 h 230"/>
                  <a:gd name="T14" fmla="*/ 581 w 581"/>
                  <a:gd name="T15" fmla="*/ 230 h 230"/>
                  <a:gd name="T16" fmla="*/ 28 w 581"/>
                  <a:gd name="T17" fmla="*/ 230 h 230"/>
                  <a:gd name="T18" fmla="*/ 28 w 581"/>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81" h="230">
                    <a:moveTo>
                      <a:pt x="0" y="0"/>
                    </a:moveTo>
                    <a:lnTo>
                      <a:pt x="581" y="0"/>
                    </a:lnTo>
                    <a:lnTo>
                      <a:pt x="581" y="230"/>
                    </a:lnTo>
                    <a:lnTo>
                      <a:pt x="0" y="230"/>
                    </a:lnTo>
                    <a:lnTo>
                      <a:pt x="0" y="0"/>
                    </a:lnTo>
                    <a:close/>
                    <a:moveTo>
                      <a:pt x="28" y="0"/>
                    </a:moveTo>
                    <a:lnTo>
                      <a:pt x="581" y="0"/>
                    </a:lnTo>
                    <a:lnTo>
                      <a:pt x="581" y="230"/>
                    </a:lnTo>
                    <a:lnTo>
                      <a:pt x="28" y="230"/>
                    </a:lnTo>
                    <a:lnTo>
                      <a:pt x="28" y="0"/>
                    </a:lnTo>
                    <a:close/>
                  </a:path>
                </a:pathLst>
              </a:custGeom>
              <a:solidFill>
                <a:srgbClr val="98989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086" name="Freeform 115">
                <a:extLst>
                  <a:ext uri="{FF2B5EF4-FFF2-40B4-BE49-F238E27FC236}">
                    <a16:creationId xmlns:a16="http://schemas.microsoft.com/office/drawing/2014/main" id="{0DC0F3E8-7AE2-E6B3-ECEB-58FEA9B3AF31}"/>
                  </a:ext>
                </a:extLst>
              </p:cNvPr>
              <p:cNvSpPr>
                <a:spLocks noEditPoints="1"/>
              </p:cNvSpPr>
              <p:nvPr/>
            </p:nvSpPr>
            <p:spPr bwMode="auto">
              <a:xfrm>
                <a:off x="3915" y="1915"/>
                <a:ext cx="553" cy="230"/>
              </a:xfrm>
              <a:custGeom>
                <a:avLst/>
                <a:gdLst>
                  <a:gd name="T0" fmla="*/ 0 w 553"/>
                  <a:gd name="T1" fmla="*/ 0 h 230"/>
                  <a:gd name="T2" fmla="*/ 553 w 553"/>
                  <a:gd name="T3" fmla="*/ 0 h 230"/>
                  <a:gd name="T4" fmla="*/ 553 w 553"/>
                  <a:gd name="T5" fmla="*/ 230 h 230"/>
                  <a:gd name="T6" fmla="*/ 0 w 553"/>
                  <a:gd name="T7" fmla="*/ 230 h 230"/>
                  <a:gd name="T8" fmla="*/ 0 w 553"/>
                  <a:gd name="T9" fmla="*/ 0 h 230"/>
                  <a:gd name="T10" fmla="*/ 23 w 553"/>
                  <a:gd name="T11" fmla="*/ 0 h 230"/>
                  <a:gd name="T12" fmla="*/ 553 w 553"/>
                  <a:gd name="T13" fmla="*/ 0 h 230"/>
                  <a:gd name="T14" fmla="*/ 553 w 553"/>
                  <a:gd name="T15" fmla="*/ 230 h 230"/>
                  <a:gd name="T16" fmla="*/ 23 w 553"/>
                  <a:gd name="T17" fmla="*/ 230 h 230"/>
                  <a:gd name="T18" fmla="*/ 23 w 553"/>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53" h="230">
                    <a:moveTo>
                      <a:pt x="0" y="0"/>
                    </a:moveTo>
                    <a:lnTo>
                      <a:pt x="553" y="0"/>
                    </a:lnTo>
                    <a:lnTo>
                      <a:pt x="553" y="230"/>
                    </a:lnTo>
                    <a:lnTo>
                      <a:pt x="0" y="230"/>
                    </a:lnTo>
                    <a:lnTo>
                      <a:pt x="0" y="0"/>
                    </a:lnTo>
                    <a:close/>
                    <a:moveTo>
                      <a:pt x="23" y="0"/>
                    </a:moveTo>
                    <a:lnTo>
                      <a:pt x="553" y="0"/>
                    </a:lnTo>
                    <a:lnTo>
                      <a:pt x="553" y="230"/>
                    </a:lnTo>
                    <a:lnTo>
                      <a:pt x="23" y="230"/>
                    </a:lnTo>
                    <a:lnTo>
                      <a:pt x="23" y="0"/>
                    </a:lnTo>
                    <a:close/>
                  </a:path>
                </a:pathLst>
              </a:custGeom>
              <a:solidFill>
                <a:srgbClr val="97979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087" name="Freeform 116">
                <a:extLst>
                  <a:ext uri="{FF2B5EF4-FFF2-40B4-BE49-F238E27FC236}">
                    <a16:creationId xmlns:a16="http://schemas.microsoft.com/office/drawing/2014/main" id="{A436C173-F70D-0623-7C3D-6AF85F4D2FB1}"/>
                  </a:ext>
                </a:extLst>
              </p:cNvPr>
              <p:cNvSpPr>
                <a:spLocks noEditPoints="1"/>
              </p:cNvSpPr>
              <p:nvPr/>
            </p:nvSpPr>
            <p:spPr bwMode="auto">
              <a:xfrm>
                <a:off x="3938" y="1915"/>
                <a:ext cx="530" cy="230"/>
              </a:xfrm>
              <a:custGeom>
                <a:avLst/>
                <a:gdLst>
                  <a:gd name="T0" fmla="*/ 0 w 530"/>
                  <a:gd name="T1" fmla="*/ 0 h 230"/>
                  <a:gd name="T2" fmla="*/ 530 w 530"/>
                  <a:gd name="T3" fmla="*/ 0 h 230"/>
                  <a:gd name="T4" fmla="*/ 530 w 530"/>
                  <a:gd name="T5" fmla="*/ 230 h 230"/>
                  <a:gd name="T6" fmla="*/ 0 w 530"/>
                  <a:gd name="T7" fmla="*/ 230 h 230"/>
                  <a:gd name="T8" fmla="*/ 0 w 530"/>
                  <a:gd name="T9" fmla="*/ 0 h 230"/>
                  <a:gd name="T10" fmla="*/ 23 w 530"/>
                  <a:gd name="T11" fmla="*/ 0 h 230"/>
                  <a:gd name="T12" fmla="*/ 530 w 530"/>
                  <a:gd name="T13" fmla="*/ 0 h 230"/>
                  <a:gd name="T14" fmla="*/ 530 w 530"/>
                  <a:gd name="T15" fmla="*/ 230 h 230"/>
                  <a:gd name="T16" fmla="*/ 23 w 530"/>
                  <a:gd name="T17" fmla="*/ 230 h 230"/>
                  <a:gd name="T18" fmla="*/ 23 w 530"/>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30" h="230">
                    <a:moveTo>
                      <a:pt x="0" y="0"/>
                    </a:moveTo>
                    <a:lnTo>
                      <a:pt x="530" y="0"/>
                    </a:lnTo>
                    <a:lnTo>
                      <a:pt x="530" y="230"/>
                    </a:lnTo>
                    <a:lnTo>
                      <a:pt x="0" y="230"/>
                    </a:lnTo>
                    <a:lnTo>
                      <a:pt x="0" y="0"/>
                    </a:lnTo>
                    <a:close/>
                    <a:moveTo>
                      <a:pt x="23" y="0"/>
                    </a:moveTo>
                    <a:lnTo>
                      <a:pt x="530" y="0"/>
                    </a:lnTo>
                    <a:lnTo>
                      <a:pt x="530" y="230"/>
                    </a:lnTo>
                    <a:lnTo>
                      <a:pt x="23" y="230"/>
                    </a:lnTo>
                    <a:lnTo>
                      <a:pt x="23" y="0"/>
                    </a:lnTo>
                    <a:close/>
                  </a:path>
                </a:pathLst>
              </a:custGeom>
              <a:solidFill>
                <a:srgbClr val="96969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088" name="Freeform 117">
                <a:extLst>
                  <a:ext uri="{FF2B5EF4-FFF2-40B4-BE49-F238E27FC236}">
                    <a16:creationId xmlns:a16="http://schemas.microsoft.com/office/drawing/2014/main" id="{7CB5938C-2BBF-A4E7-157F-BFBC7336BE7C}"/>
                  </a:ext>
                </a:extLst>
              </p:cNvPr>
              <p:cNvSpPr>
                <a:spLocks noEditPoints="1"/>
              </p:cNvSpPr>
              <p:nvPr/>
            </p:nvSpPr>
            <p:spPr bwMode="auto">
              <a:xfrm>
                <a:off x="3961" y="1915"/>
                <a:ext cx="507" cy="230"/>
              </a:xfrm>
              <a:custGeom>
                <a:avLst/>
                <a:gdLst>
                  <a:gd name="T0" fmla="*/ 0 w 507"/>
                  <a:gd name="T1" fmla="*/ 0 h 230"/>
                  <a:gd name="T2" fmla="*/ 507 w 507"/>
                  <a:gd name="T3" fmla="*/ 0 h 230"/>
                  <a:gd name="T4" fmla="*/ 507 w 507"/>
                  <a:gd name="T5" fmla="*/ 230 h 230"/>
                  <a:gd name="T6" fmla="*/ 0 w 507"/>
                  <a:gd name="T7" fmla="*/ 230 h 230"/>
                  <a:gd name="T8" fmla="*/ 0 w 507"/>
                  <a:gd name="T9" fmla="*/ 0 h 230"/>
                  <a:gd name="T10" fmla="*/ 23 w 507"/>
                  <a:gd name="T11" fmla="*/ 0 h 230"/>
                  <a:gd name="T12" fmla="*/ 507 w 507"/>
                  <a:gd name="T13" fmla="*/ 0 h 230"/>
                  <a:gd name="T14" fmla="*/ 507 w 507"/>
                  <a:gd name="T15" fmla="*/ 230 h 230"/>
                  <a:gd name="T16" fmla="*/ 23 w 507"/>
                  <a:gd name="T17" fmla="*/ 230 h 230"/>
                  <a:gd name="T18" fmla="*/ 23 w 507"/>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07" h="230">
                    <a:moveTo>
                      <a:pt x="0" y="0"/>
                    </a:moveTo>
                    <a:lnTo>
                      <a:pt x="507" y="0"/>
                    </a:lnTo>
                    <a:lnTo>
                      <a:pt x="507" y="230"/>
                    </a:lnTo>
                    <a:lnTo>
                      <a:pt x="0" y="230"/>
                    </a:lnTo>
                    <a:lnTo>
                      <a:pt x="0" y="0"/>
                    </a:lnTo>
                    <a:close/>
                    <a:moveTo>
                      <a:pt x="23" y="0"/>
                    </a:moveTo>
                    <a:lnTo>
                      <a:pt x="507" y="0"/>
                    </a:lnTo>
                    <a:lnTo>
                      <a:pt x="507" y="230"/>
                    </a:lnTo>
                    <a:lnTo>
                      <a:pt x="23" y="230"/>
                    </a:lnTo>
                    <a:lnTo>
                      <a:pt x="23" y="0"/>
                    </a:lnTo>
                    <a:close/>
                  </a:path>
                </a:pathLst>
              </a:custGeom>
              <a:solidFill>
                <a:srgbClr val="95959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089" name="Freeform 118">
                <a:extLst>
                  <a:ext uri="{FF2B5EF4-FFF2-40B4-BE49-F238E27FC236}">
                    <a16:creationId xmlns:a16="http://schemas.microsoft.com/office/drawing/2014/main" id="{BE7B1100-5A25-580F-8AEC-B084F19DF9FE}"/>
                  </a:ext>
                </a:extLst>
              </p:cNvPr>
              <p:cNvSpPr>
                <a:spLocks noEditPoints="1"/>
              </p:cNvSpPr>
              <p:nvPr/>
            </p:nvSpPr>
            <p:spPr bwMode="auto">
              <a:xfrm>
                <a:off x="3984" y="1915"/>
                <a:ext cx="484" cy="230"/>
              </a:xfrm>
              <a:custGeom>
                <a:avLst/>
                <a:gdLst>
                  <a:gd name="T0" fmla="*/ 0 w 484"/>
                  <a:gd name="T1" fmla="*/ 0 h 230"/>
                  <a:gd name="T2" fmla="*/ 484 w 484"/>
                  <a:gd name="T3" fmla="*/ 0 h 230"/>
                  <a:gd name="T4" fmla="*/ 484 w 484"/>
                  <a:gd name="T5" fmla="*/ 230 h 230"/>
                  <a:gd name="T6" fmla="*/ 0 w 484"/>
                  <a:gd name="T7" fmla="*/ 230 h 230"/>
                  <a:gd name="T8" fmla="*/ 0 w 484"/>
                  <a:gd name="T9" fmla="*/ 0 h 230"/>
                  <a:gd name="T10" fmla="*/ 27 w 484"/>
                  <a:gd name="T11" fmla="*/ 0 h 230"/>
                  <a:gd name="T12" fmla="*/ 484 w 484"/>
                  <a:gd name="T13" fmla="*/ 0 h 230"/>
                  <a:gd name="T14" fmla="*/ 484 w 484"/>
                  <a:gd name="T15" fmla="*/ 230 h 230"/>
                  <a:gd name="T16" fmla="*/ 27 w 484"/>
                  <a:gd name="T17" fmla="*/ 230 h 230"/>
                  <a:gd name="T18" fmla="*/ 27 w 484"/>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84" h="230">
                    <a:moveTo>
                      <a:pt x="0" y="0"/>
                    </a:moveTo>
                    <a:lnTo>
                      <a:pt x="484" y="0"/>
                    </a:lnTo>
                    <a:lnTo>
                      <a:pt x="484" y="230"/>
                    </a:lnTo>
                    <a:lnTo>
                      <a:pt x="0" y="230"/>
                    </a:lnTo>
                    <a:lnTo>
                      <a:pt x="0" y="0"/>
                    </a:lnTo>
                    <a:close/>
                    <a:moveTo>
                      <a:pt x="27" y="0"/>
                    </a:moveTo>
                    <a:lnTo>
                      <a:pt x="484" y="0"/>
                    </a:lnTo>
                    <a:lnTo>
                      <a:pt x="484" y="230"/>
                    </a:lnTo>
                    <a:lnTo>
                      <a:pt x="27" y="230"/>
                    </a:lnTo>
                    <a:lnTo>
                      <a:pt x="27" y="0"/>
                    </a:lnTo>
                    <a:close/>
                  </a:path>
                </a:pathLst>
              </a:custGeom>
              <a:solidFill>
                <a:srgbClr val="94949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090" name="Freeform 119">
                <a:extLst>
                  <a:ext uri="{FF2B5EF4-FFF2-40B4-BE49-F238E27FC236}">
                    <a16:creationId xmlns:a16="http://schemas.microsoft.com/office/drawing/2014/main" id="{C491CFBC-2532-FC6A-C9B8-C0B45EAC7674}"/>
                  </a:ext>
                </a:extLst>
              </p:cNvPr>
              <p:cNvSpPr>
                <a:spLocks noEditPoints="1"/>
              </p:cNvSpPr>
              <p:nvPr/>
            </p:nvSpPr>
            <p:spPr bwMode="auto">
              <a:xfrm>
                <a:off x="4011" y="1915"/>
                <a:ext cx="457" cy="230"/>
              </a:xfrm>
              <a:custGeom>
                <a:avLst/>
                <a:gdLst>
                  <a:gd name="T0" fmla="*/ 0 w 457"/>
                  <a:gd name="T1" fmla="*/ 0 h 230"/>
                  <a:gd name="T2" fmla="*/ 457 w 457"/>
                  <a:gd name="T3" fmla="*/ 0 h 230"/>
                  <a:gd name="T4" fmla="*/ 457 w 457"/>
                  <a:gd name="T5" fmla="*/ 230 h 230"/>
                  <a:gd name="T6" fmla="*/ 0 w 457"/>
                  <a:gd name="T7" fmla="*/ 230 h 230"/>
                  <a:gd name="T8" fmla="*/ 0 w 457"/>
                  <a:gd name="T9" fmla="*/ 0 h 230"/>
                  <a:gd name="T10" fmla="*/ 23 w 457"/>
                  <a:gd name="T11" fmla="*/ 0 h 230"/>
                  <a:gd name="T12" fmla="*/ 457 w 457"/>
                  <a:gd name="T13" fmla="*/ 0 h 230"/>
                  <a:gd name="T14" fmla="*/ 457 w 457"/>
                  <a:gd name="T15" fmla="*/ 230 h 230"/>
                  <a:gd name="T16" fmla="*/ 23 w 457"/>
                  <a:gd name="T17" fmla="*/ 230 h 230"/>
                  <a:gd name="T18" fmla="*/ 23 w 457"/>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57" h="230">
                    <a:moveTo>
                      <a:pt x="0" y="0"/>
                    </a:moveTo>
                    <a:lnTo>
                      <a:pt x="457" y="0"/>
                    </a:lnTo>
                    <a:lnTo>
                      <a:pt x="457" y="230"/>
                    </a:lnTo>
                    <a:lnTo>
                      <a:pt x="0" y="230"/>
                    </a:lnTo>
                    <a:lnTo>
                      <a:pt x="0" y="0"/>
                    </a:lnTo>
                    <a:close/>
                    <a:moveTo>
                      <a:pt x="23" y="0"/>
                    </a:moveTo>
                    <a:lnTo>
                      <a:pt x="457" y="0"/>
                    </a:lnTo>
                    <a:lnTo>
                      <a:pt x="457" y="230"/>
                    </a:lnTo>
                    <a:lnTo>
                      <a:pt x="23" y="230"/>
                    </a:lnTo>
                    <a:lnTo>
                      <a:pt x="23" y="0"/>
                    </a:lnTo>
                    <a:close/>
                  </a:path>
                </a:pathLst>
              </a:custGeom>
              <a:solidFill>
                <a:srgbClr val="93939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091" name="Freeform 120">
                <a:extLst>
                  <a:ext uri="{FF2B5EF4-FFF2-40B4-BE49-F238E27FC236}">
                    <a16:creationId xmlns:a16="http://schemas.microsoft.com/office/drawing/2014/main" id="{51F49C2A-CAC1-2706-8E7F-9F48381C0633}"/>
                  </a:ext>
                </a:extLst>
              </p:cNvPr>
              <p:cNvSpPr>
                <a:spLocks noEditPoints="1"/>
              </p:cNvSpPr>
              <p:nvPr/>
            </p:nvSpPr>
            <p:spPr bwMode="auto">
              <a:xfrm>
                <a:off x="4034" y="1915"/>
                <a:ext cx="434" cy="230"/>
              </a:xfrm>
              <a:custGeom>
                <a:avLst/>
                <a:gdLst>
                  <a:gd name="T0" fmla="*/ 0 w 434"/>
                  <a:gd name="T1" fmla="*/ 0 h 230"/>
                  <a:gd name="T2" fmla="*/ 434 w 434"/>
                  <a:gd name="T3" fmla="*/ 0 h 230"/>
                  <a:gd name="T4" fmla="*/ 434 w 434"/>
                  <a:gd name="T5" fmla="*/ 230 h 230"/>
                  <a:gd name="T6" fmla="*/ 0 w 434"/>
                  <a:gd name="T7" fmla="*/ 230 h 230"/>
                  <a:gd name="T8" fmla="*/ 0 w 434"/>
                  <a:gd name="T9" fmla="*/ 0 h 230"/>
                  <a:gd name="T10" fmla="*/ 23 w 434"/>
                  <a:gd name="T11" fmla="*/ 0 h 230"/>
                  <a:gd name="T12" fmla="*/ 434 w 434"/>
                  <a:gd name="T13" fmla="*/ 0 h 230"/>
                  <a:gd name="T14" fmla="*/ 434 w 434"/>
                  <a:gd name="T15" fmla="*/ 230 h 230"/>
                  <a:gd name="T16" fmla="*/ 23 w 434"/>
                  <a:gd name="T17" fmla="*/ 230 h 230"/>
                  <a:gd name="T18" fmla="*/ 23 w 434"/>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34" h="230">
                    <a:moveTo>
                      <a:pt x="0" y="0"/>
                    </a:moveTo>
                    <a:lnTo>
                      <a:pt x="434" y="0"/>
                    </a:lnTo>
                    <a:lnTo>
                      <a:pt x="434" y="230"/>
                    </a:lnTo>
                    <a:lnTo>
                      <a:pt x="0" y="230"/>
                    </a:lnTo>
                    <a:lnTo>
                      <a:pt x="0" y="0"/>
                    </a:lnTo>
                    <a:close/>
                    <a:moveTo>
                      <a:pt x="23" y="0"/>
                    </a:moveTo>
                    <a:lnTo>
                      <a:pt x="434" y="0"/>
                    </a:lnTo>
                    <a:lnTo>
                      <a:pt x="434" y="230"/>
                    </a:lnTo>
                    <a:lnTo>
                      <a:pt x="23" y="230"/>
                    </a:lnTo>
                    <a:lnTo>
                      <a:pt x="23" y="0"/>
                    </a:lnTo>
                    <a:close/>
                  </a:path>
                </a:pathLst>
              </a:custGeom>
              <a:solidFill>
                <a:srgbClr val="92929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092" name="Freeform 121">
                <a:extLst>
                  <a:ext uri="{FF2B5EF4-FFF2-40B4-BE49-F238E27FC236}">
                    <a16:creationId xmlns:a16="http://schemas.microsoft.com/office/drawing/2014/main" id="{0BCE47E6-22CF-E545-41DA-CB3AF1360D8F}"/>
                  </a:ext>
                </a:extLst>
              </p:cNvPr>
              <p:cNvSpPr>
                <a:spLocks noEditPoints="1"/>
              </p:cNvSpPr>
              <p:nvPr/>
            </p:nvSpPr>
            <p:spPr bwMode="auto">
              <a:xfrm>
                <a:off x="4057" y="1915"/>
                <a:ext cx="411" cy="230"/>
              </a:xfrm>
              <a:custGeom>
                <a:avLst/>
                <a:gdLst>
                  <a:gd name="T0" fmla="*/ 0 w 411"/>
                  <a:gd name="T1" fmla="*/ 0 h 230"/>
                  <a:gd name="T2" fmla="*/ 411 w 411"/>
                  <a:gd name="T3" fmla="*/ 0 h 230"/>
                  <a:gd name="T4" fmla="*/ 411 w 411"/>
                  <a:gd name="T5" fmla="*/ 230 h 230"/>
                  <a:gd name="T6" fmla="*/ 0 w 411"/>
                  <a:gd name="T7" fmla="*/ 230 h 230"/>
                  <a:gd name="T8" fmla="*/ 0 w 411"/>
                  <a:gd name="T9" fmla="*/ 0 h 230"/>
                  <a:gd name="T10" fmla="*/ 23 w 411"/>
                  <a:gd name="T11" fmla="*/ 0 h 230"/>
                  <a:gd name="T12" fmla="*/ 411 w 411"/>
                  <a:gd name="T13" fmla="*/ 0 h 230"/>
                  <a:gd name="T14" fmla="*/ 411 w 411"/>
                  <a:gd name="T15" fmla="*/ 230 h 230"/>
                  <a:gd name="T16" fmla="*/ 23 w 411"/>
                  <a:gd name="T17" fmla="*/ 230 h 230"/>
                  <a:gd name="T18" fmla="*/ 23 w 411"/>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11" h="230">
                    <a:moveTo>
                      <a:pt x="0" y="0"/>
                    </a:moveTo>
                    <a:lnTo>
                      <a:pt x="411" y="0"/>
                    </a:lnTo>
                    <a:lnTo>
                      <a:pt x="411" y="230"/>
                    </a:lnTo>
                    <a:lnTo>
                      <a:pt x="0" y="230"/>
                    </a:lnTo>
                    <a:lnTo>
                      <a:pt x="0" y="0"/>
                    </a:lnTo>
                    <a:close/>
                    <a:moveTo>
                      <a:pt x="23" y="0"/>
                    </a:moveTo>
                    <a:lnTo>
                      <a:pt x="411" y="0"/>
                    </a:lnTo>
                    <a:lnTo>
                      <a:pt x="411" y="230"/>
                    </a:lnTo>
                    <a:lnTo>
                      <a:pt x="23" y="230"/>
                    </a:lnTo>
                    <a:lnTo>
                      <a:pt x="23" y="0"/>
                    </a:lnTo>
                    <a:close/>
                  </a:path>
                </a:pathLst>
              </a:custGeom>
              <a:solidFill>
                <a:srgbClr val="91919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093" name="Freeform 122">
                <a:extLst>
                  <a:ext uri="{FF2B5EF4-FFF2-40B4-BE49-F238E27FC236}">
                    <a16:creationId xmlns:a16="http://schemas.microsoft.com/office/drawing/2014/main" id="{0B82BFE9-036D-6FA1-B813-2B3701B2B986}"/>
                  </a:ext>
                </a:extLst>
              </p:cNvPr>
              <p:cNvSpPr>
                <a:spLocks noEditPoints="1"/>
              </p:cNvSpPr>
              <p:nvPr/>
            </p:nvSpPr>
            <p:spPr bwMode="auto">
              <a:xfrm>
                <a:off x="4080" y="1915"/>
                <a:ext cx="388" cy="230"/>
              </a:xfrm>
              <a:custGeom>
                <a:avLst/>
                <a:gdLst>
                  <a:gd name="T0" fmla="*/ 0 w 388"/>
                  <a:gd name="T1" fmla="*/ 0 h 230"/>
                  <a:gd name="T2" fmla="*/ 388 w 388"/>
                  <a:gd name="T3" fmla="*/ 0 h 230"/>
                  <a:gd name="T4" fmla="*/ 388 w 388"/>
                  <a:gd name="T5" fmla="*/ 230 h 230"/>
                  <a:gd name="T6" fmla="*/ 0 w 388"/>
                  <a:gd name="T7" fmla="*/ 230 h 230"/>
                  <a:gd name="T8" fmla="*/ 0 w 388"/>
                  <a:gd name="T9" fmla="*/ 0 h 230"/>
                  <a:gd name="T10" fmla="*/ 23 w 388"/>
                  <a:gd name="T11" fmla="*/ 0 h 230"/>
                  <a:gd name="T12" fmla="*/ 388 w 388"/>
                  <a:gd name="T13" fmla="*/ 0 h 230"/>
                  <a:gd name="T14" fmla="*/ 388 w 388"/>
                  <a:gd name="T15" fmla="*/ 230 h 230"/>
                  <a:gd name="T16" fmla="*/ 23 w 388"/>
                  <a:gd name="T17" fmla="*/ 230 h 230"/>
                  <a:gd name="T18" fmla="*/ 23 w 388"/>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88" h="230">
                    <a:moveTo>
                      <a:pt x="0" y="0"/>
                    </a:moveTo>
                    <a:lnTo>
                      <a:pt x="388" y="0"/>
                    </a:lnTo>
                    <a:lnTo>
                      <a:pt x="388" y="230"/>
                    </a:lnTo>
                    <a:lnTo>
                      <a:pt x="0" y="230"/>
                    </a:lnTo>
                    <a:lnTo>
                      <a:pt x="0" y="0"/>
                    </a:lnTo>
                    <a:close/>
                    <a:moveTo>
                      <a:pt x="23" y="0"/>
                    </a:moveTo>
                    <a:lnTo>
                      <a:pt x="388" y="0"/>
                    </a:lnTo>
                    <a:lnTo>
                      <a:pt x="388" y="230"/>
                    </a:lnTo>
                    <a:lnTo>
                      <a:pt x="23" y="230"/>
                    </a:lnTo>
                    <a:lnTo>
                      <a:pt x="23" y="0"/>
                    </a:lnTo>
                    <a:close/>
                  </a:path>
                </a:pathLst>
              </a:custGeom>
              <a:solidFill>
                <a:srgbClr val="90909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094" name="Freeform 123">
                <a:extLst>
                  <a:ext uri="{FF2B5EF4-FFF2-40B4-BE49-F238E27FC236}">
                    <a16:creationId xmlns:a16="http://schemas.microsoft.com/office/drawing/2014/main" id="{7BFC70C2-2AD3-CBA3-AAA2-4AD9764EA22B}"/>
                  </a:ext>
                </a:extLst>
              </p:cNvPr>
              <p:cNvSpPr>
                <a:spLocks noEditPoints="1"/>
              </p:cNvSpPr>
              <p:nvPr/>
            </p:nvSpPr>
            <p:spPr bwMode="auto">
              <a:xfrm>
                <a:off x="4103" y="1915"/>
                <a:ext cx="365" cy="230"/>
              </a:xfrm>
              <a:custGeom>
                <a:avLst/>
                <a:gdLst>
                  <a:gd name="T0" fmla="*/ 0 w 365"/>
                  <a:gd name="T1" fmla="*/ 0 h 230"/>
                  <a:gd name="T2" fmla="*/ 365 w 365"/>
                  <a:gd name="T3" fmla="*/ 0 h 230"/>
                  <a:gd name="T4" fmla="*/ 365 w 365"/>
                  <a:gd name="T5" fmla="*/ 230 h 230"/>
                  <a:gd name="T6" fmla="*/ 0 w 365"/>
                  <a:gd name="T7" fmla="*/ 230 h 230"/>
                  <a:gd name="T8" fmla="*/ 0 w 365"/>
                  <a:gd name="T9" fmla="*/ 0 h 230"/>
                  <a:gd name="T10" fmla="*/ 28 w 365"/>
                  <a:gd name="T11" fmla="*/ 0 h 230"/>
                  <a:gd name="T12" fmla="*/ 365 w 365"/>
                  <a:gd name="T13" fmla="*/ 0 h 230"/>
                  <a:gd name="T14" fmla="*/ 365 w 365"/>
                  <a:gd name="T15" fmla="*/ 230 h 230"/>
                  <a:gd name="T16" fmla="*/ 28 w 365"/>
                  <a:gd name="T17" fmla="*/ 230 h 230"/>
                  <a:gd name="T18" fmla="*/ 28 w 365"/>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65" h="230">
                    <a:moveTo>
                      <a:pt x="0" y="0"/>
                    </a:moveTo>
                    <a:lnTo>
                      <a:pt x="365" y="0"/>
                    </a:lnTo>
                    <a:lnTo>
                      <a:pt x="365" y="230"/>
                    </a:lnTo>
                    <a:lnTo>
                      <a:pt x="0" y="230"/>
                    </a:lnTo>
                    <a:lnTo>
                      <a:pt x="0" y="0"/>
                    </a:lnTo>
                    <a:close/>
                    <a:moveTo>
                      <a:pt x="28" y="0"/>
                    </a:moveTo>
                    <a:lnTo>
                      <a:pt x="365" y="0"/>
                    </a:lnTo>
                    <a:lnTo>
                      <a:pt x="365" y="230"/>
                    </a:lnTo>
                    <a:lnTo>
                      <a:pt x="28" y="230"/>
                    </a:lnTo>
                    <a:lnTo>
                      <a:pt x="28" y="0"/>
                    </a:lnTo>
                    <a:close/>
                  </a:path>
                </a:pathLst>
              </a:custGeom>
              <a:solidFill>
                <a:srgbClr val="8F8F8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095" name="Freeform 124">
                <a:extLst>
                  <a:ext uri="{FF2B5EF4-FFF2-40B4-BE49-F238E27FC236}">
                    <a16:creationId xmlns:a16="http://schemas.microsoft.com/office/drawing/2014/main" id="{F8EB4A18-A326-A7A0-687D-3E4362A4C7A5}"/>
                  </a:ext>
                </a:extLst>
              </p:cNvPr>
              <p:cNvSpPr>
                <a:spLocks noEditPoints="1"/>
              </p:cNvSpPr>
              <p:nvPr/>
            </p:nvSpPr>
            <p:spPr bwMode="auto">
              <a:xfrm>
                <a:off x="4131" y="1915"/>
                <a:ext cx="337" cy="230"/>
              </a:xfrm>
              <a:custGeom>
                <a:avLst/>
                <a:gdLst>
                  <a:gd name="T0" fmla="*/ 0 w 337"/>
                  <a:gd name="T1" fmla="*/ 0 h 230"/>
                  <a:gd name="T2" fmla="*/ 337 w 337"/>
                  <a:gd name="T3" fmla="*/ 0 h 230"/>
                  <a:gd name="T4" fmla="*/ 337 w 337"/>
                  <a:gd name="T5" fmla="*/ 230 h 230"/>
                  <a:gd name="T6" fmla="*/ 0 w 337"/>
                  <a:gd name="T7" fmla="*/ 230 h 230"/>
                  <a:gd name="T8" fmla="*/ 0 w 337"/>
                  <a:gd name="T9" fmla="*/ 0 h 230"/>
                  <a:gd name="T10" fmla="*/ 23 w 337"/>
                  <a:gd name="T11" fmla="*/ 0 h 230"/>
                  <a:gd name="T12" fmla="*/ 337 w 337"/>
                  <a:gd name="T13" fmla="*/ 0 h 230"/>
                  <a:gd name="T14" fmla="*/ 337 w 337"/>
                  <a:gd name="T15" fmla="*/ 230 h 230"/>
                  <a:gd name="T16" fmla="*/ 23 w 337"/>
                  <a:gd name="T17" fmla="*/ 230 h 230"/>
                  <a:gd name="T18" fmla="*/ 23 w 337"/>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37" h="230">
                    <a:moveTo>
                      <a:pt x="0" y="0"/>
                    </a:moveTo>
                    <a:lnTo>
                      <a:pt x="337" y="0"/>
                    </a:lnTo>
                    <a:lnTo>
                      <a:pt x="337" y="230"/>
                    </a:lnTo>
                    <a:lnTo>
                      <a:pt x="0" y="230"/>
                    </a:lnTo>
                    <a:lnTo>
                      <a:pt x="0" y="0"/>
                    </a:lnTo>
                    <a:close/>
                    <a:moveTo>
                      <a:pt x="23" y="0"/>
                    </a:moveTo>
                    <a:lnTo>
                      <a:pt x="337" y="0"/>
                    </a:lnTo>
                    <a:lnTo>
                      <a:pt x="337" y="230"/>
                    </a:lnTo>
                    <a:lnTo>
                      <a:pt x="23" y="230"/>
                    </a:lnTo>
                    <a:lnTo>
                      <a:pt x="23" y="0"/>
                    </a:lnTo>
                    <a:close/>
                  </a:path>
                </a:pathLst>
              </a:custGeom>
              <a:solidFill>
                <a:srgbClr val="8E8E8E"/>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096" name="Freeform 125">
                <a:extLst>
                  <a:ext uri="{FF2B5EF4-FFF2-40B4-BE49-F238E27FC236}">
                    <a16:creationId xmlns:a16="http://schemas.microsoft.com/office/drawing/2014/main" id="{AA0A2298-BE4E-69FA-11B6-924D4064CBB6}"/>
                  </a:ext>
                </a:extLst>
              </p:cNvPr>
              <p:cNvSpPr>
                <a:spLocks noEditPoints="1"/>
              </p:cNvSpPr>
              <p:nvPr/>
            </p:nvSpPr>
            <p:spPr bwMode="auto">
              <a:xfrm>
                <a:off x="4154" y="1915"/>
                <a:ext cx="314" cy="230"/>
              </a:xfrm>
              <a:custGeom>
                <a:avLst/>
                <a:gdLst>
                  <a:gd name="T0" fmla="*/ 0 w 314"/>
                  <a:gd name="T1" fmla="*/ 0 h 230"/>
                  <a:gd name="T2" fmla="*/ 314 w 314"/>
                  <a:gd name="T3" fmla="*/ 0 h 230"/>
                  <a:gd name="T4" fmla="*/ 314 w 314"/>
                  <a:gd name="T5" fmla="*/ 230 h 230"/>
                  <a:gd name="T6" fmla="*/ 0 w 314"/>
                  <a:gd name="T7" fmla="*/ 230 h 230"/>
                  <a:gd name="T8" fmla="*/ 0 w 314"/>
                  <a:gd name="T9" fmla="*/ 0 h 230"/>
                  <a:gd name="T10" fmla="*/ 23 w 314"/>
                  <a:gd name="T11" fmla="*/ 0 h 230"/>
                  <a:gd name="T12" fmla="*/ 314 w 314"/>
                  <a:gd name="T13" fmla="*/ 0 h 230"/>
                  <a:gd name="T14" fmla="*/ 314 w 314"/>
                  <a:gd name="T15" fmla="*/ 230 h 230"/>
                  <a:gd name="T16" fmla="*/ 23 w 314"/>
                  <a:gd name="T17" fmla="*/ 230 h 230"/>
                  <a:gd name="T18" fmla="*/ 23 w 314"/>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14" h="230">
                    <a:moveTo>
                      <a:pt x="0" y="0"/>
                    </a:moveTo>
                    <a:lnTo>
                      <a:pt x="314" y="0"/>
                    </a:lnTo>
                    <a:lnTo>
                      <a:pt x="314" y="230"/>
                    </a:lnTo>
                    <a:lnTo>
                      <a:pt x="0" y="230"/>
                    </a:lnTo>
                    <a:lnTo>
                      <a:pt x="0" y="0"/>
                    </a:lnTo>
                    <a:close/>
                    <a:moveTo>
                      <a:pt x="23" y="0"/>
                    </a:moveTo>
                    <a:lnTo>
                      <a:pt x="314" y="0"/>
                    </a:lnTo>
                    <a:lnTo>
                      <a:pt x="314" y="230"/>
                    </a:lnTo>
                    <a:lnTo>
                      <a:pt x="23" y="230"/>
                    </a:lnTo>
                    <a:lnTo>
                      <a:pt x="23" y="0"/>
                    </a:lnTo>
                    <a:close/>
                  </a:path>
                </a:pathLst>
              </a:custGeom>
              <a:solidFill>
                <a:srgbClr val="8D8D8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097" name="Freeform 126">
                <a:extLst>
                  <a:ext uri="{FF2B5EF4-FFF2-40B4-BE49-F238E27FC236}">
                    <a16:creationId xmlns:a16="http://schemas.microsoft.com/office/drawing/2014/main" id="{CA5D094C-033D-615B-7243-2899D1B6D4C0}"/>
                  </a:ext>
                </a:extLst>
              </p:cNvPr>
              <p:cNvSpPr>
                <a:spLocks noEditPoints="1"/>
              </p:cNvSpPr>
              <p:nvPr/>
            </p:nvSpPr>
            <p:spPr bwMode="auto">
              <a:xfrm>
                <a:off x="4177" y="1915"/>
                <a:ext cx="291" cy="230"/>
              </a:xfrm>
              <a:custGeom>
                <a:avLst/>
                <a:gdLst>
                  <a:gd name="T0" fmla="*/ 0 w 291"/>
                  <a:gd name="T1" fmla="*/ 0 h 230"/>
                  <a:gd name="T2" fmla="*/ 291 w 291"/>
                  <a:gd name="T3" fmla="*/ 0 h 230"/>
                  <a:gd name="T4" fmla="*/ 291 w 291"/>
                  <a:gd name="T5" fmla="*/ 230 h 230"/>
                  <a:gd name="T6" fmla="*/ 0 w 291"/>
                  <a:gd name="T7" fmla="*/ 230 h 230"/>
                  <a:gd name="T8" fmla="*/ 0 w 291"/>
                  <a:gd name="T9" fmla="*/ 0 h 230"/>
                  <a:gd name="T10" fmla="*/ 23 w 291"/>
                  <a:gd name="T11" fmla="*/ 0 h 230"/>
                  <a:gd name="T12" fmla="*/ 291 w 291"/>
                  <a:gd name="T13" fmla="*/ 0 h 230"/>
                  <a:gd name="T14" fmla="*/ 291 w 291"/>
                  <a:gd name="T15" fmla="*/ 230 h 230"/>
                  <a:gd name="T16" fmla="*/ 23 w 291"/>
                  <a:gd name="T17" fmla="*/ 230 h 230"/>
                  <a:gd name="T18" fmla="*/ 23 w 291"/>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91" h="230">
                    <a:moveTo>
                      <a:pt x="0" y="0"/>
                    </a:moveTo>
                    <a:lnTo>
                      <a:pt x="291" y="0"/>
                    </a:lnTo>
                    <a:lnTo>
                      <a:pt x="291" y="230"/>
                    </a:lnTo>
                    <a:lnTo>
                      <a:pt x="0" y="230"/>
                    </a:lnTo>
                    <a:lnTo>
                      <a:pt x="0" y="0"/>
                    </a:lnTo>
                    <a:close/>
                    <a:moveTo>
                      <a:pt x="23" y="0"/>
                    </a:moveTo>
                    <a:lnTo>
                      <a:pt x="291" y="0"/>
                    </a:lnTo>
                    <a:lnTo>
                      <a:pt x="291" y="230"/>
                    </a:lnTo>
                    <a:lnTo>
                      <a:pt x="23" y="230"/>
                    </a:lnTo>
                    <a:lnTo>
                      <a:pt x="23" y="0"/>
                    </a:lnTo>
                    <a:close/>
                  </a:path>
                </a:pathLst>
              </a:custGeom>
              <a:solidFill>
                <a:srgbClr val="8C8C8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098" name="Freeform 127">
                <a:extLst>
                  <a:ext uri="{FF2B5EF4-FFF2-40B4-BE49-F238E27FC236}">
                    <a16:creationId xmlns:a16="http://schemas.microsoft.com/office/drawing/2014/main" id="{C348957E-7063-01C5-7F53-79FE7C08695F}"/>
                  </a:ext>
                </a:extLst>
              </p:cNvPr>
              <p:cNvSpPr>
                <a:spLocks noEditPoints="1"/>
              </p:cNvSpPr>
              <p:nvPr/>
            </p:nvSpPr>
            <p:spPr bwMode="auto">
              <a:xfrm>
                <a:off x="4200" y="1915"/>
                <a:ext cx="268" cy="230"/>
              </a:xfrm>
              <a:custGeom>
                <a:avLst/>
                <a:gdLst>
                  <a:gd name="T0" fmla="*/ 0 w 268"/>
                  <a:gd name="T1" fmla="*/ 0 h 230"/>
                  <a:gd name="T2" fmla="*/ 268 w 268"/>
                  <a:gd name="T3" fmla="*/ 0 h 230"/>
                  <a:gd name="T4" fmla="*/ 268 w 268"/>
                  <a:gd name="T5" fmla="*/ 230 h 230"/>
                  <a:gd name="T6" fmla="*/ 0 w 268"/>
                  <a:gd name="T7" fmla="*/ 230 h 230"/>
                  <a:gd name="T8" fmla="*/ 0 w 268"/>
                  <a:gd name="T9" fmla="*/ 0 h 230"/>
                  <a:gd name="T10" fmla="*/ 28 w 268"/>
                  <a:gd name="T11" fmla="*/ 0 h 230"/>
                  <a:gd name="T12" fmla="*/ 268 w 268"/>
                  <a:gd name="T13" fmla="*/ 0 h 230"/>
                  <a:gd name="T14" fmla="*/ 268 w 268"/>
                  <a:gd name="T15" fmla="*/ 230 h 230"/>
                  <a:gd name="T16" fmla="*/ 28 w 268"/>
                  <a:gd name="T17" fmla="*/ 230 h 230"/>
                  <a:gd name="T18" fmla="*/ 28 w 268"/>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68" h="230">
                    <a:moveTo>
                      <a:pt x="0" y="0"/>
                    </a:moveTo>
                    <a:lnTo>
                      <a:pt x="268" y="0"/>
                    </a:lnTo>
                    <a:lnTo>
                      <a:pt x="268" y="230"/>
                    </a:lnTo>
                    <a:lnTo>
                      <a:pt x="0" y="230"/>
                    </a:lnTo>
                    <a:lnTo>
                      <a:pt x="0" y="0"/>
                    </a:lnTo>
                    <a:close/>
                    <a:moveTo>
                      <a:pt x="28" y="0"/>
                    </a:moveTo>
                    <a:lnTo>
                      <a:pt x="268" y="0"/>
                    </a:lnTo>
                    <a:lnTo>
                      <a:pt x="268" y="230"/>
                    </a:lnTo>
                    <a:lnTo>
                      <a:pt x="28" y="230"/>
                    </a:lnTo>
                    <a:lnTo>
                      <a:pt x="28" y="0"/>
                    </a:lnTo>
                    <a:close/>
                  </a:path>
                </a:pathLst>
              </a:custGeom>
              <a:solidFill>
                <a:srgbClr val="8B8B8B"/>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099" name="Freeform 128">
                <a:extLst>
                  <a:ext uri="{FF2B5EF4-FFF2-40B4-BE49-F238E27FC236}">
                    <a16:creationId xmlns:a16="http://schemas.microsoft.com/office/drawing/2014/main" id="{A311A4F8-0A45-00C9-A8FE-9AA54391F52F}"/>
                  </a:ext>
                </a:extLst>
              </p:cNvPr>
              <p:cNvSpPr>
                <a:spLocks noEditPoints="1"/>
              </p:cNvSpPr>
              <p:nvPr/>
            </p:nvSpPr>
            <p:spPr bwMode="auto">
              <a:xfrm>
                <a:off x="4228" y="1915"/>
                <a:ext cx="240" cy="230"/>
              </a:xfrm>
              <a:custGeom>
                <a:avLst/>
                <a:gdLst>
                  <a:gd name="T0" fmla="*/ 0 w 240"/>
                  <a:gd name="T1" fmla="*/ 0 h 230"/>
                  <a:gd name="T2" fmla="*/ 240 w 240"/>
                  <a:gd name="T3" fmla="*/ 0 h 230"/>
                  <a:gd name="T4" fmla="*/ 240 w 240"/>
                  <a:gd name="T5" fmla="*/ 230 h 230"/>
                  <a:gd name="T6" fmla="*/ 0 w 240"/>
                  <a:gd name="T7" fmla="*/ 230 h 230"/>
                  <a:gd name="T8" fmla="*/ 0 w 240"/>
                  <a:gd name="T9" fmla="*/ 0 h 230"/>
                  <a:gd name="T10" fmla="*/ 23 w 240"/>
                  <a:gd name="T11" fmla="*/ 0 h 230"/>
                  <a:gd name="T12" fmla="*/ 240 w 240"/>
                  <a:gd name="T13" fmla="*/ 0 h 230"/>
                  <a:gd name="T14" fmla="*/ 240 w 240"/>
                  <a:gd name="T15" fmla="*/ 230 h 230"/>
                  <a:gd name="T16" fmla="*/ 23 w 240"/>
                  <a:gd name="T17" fmla="*/ 230 h 230"/>
                  <a:gd name="T18" fmla="*/ 23 w 240"/>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40" h="230">
                    <a:moveTo>
                      <a:pt x="0" y="0"/>
                    </a:moveTo>
                    <a:lnTo>
                      <a:pt x="240" y="0"/>
                    </a:lnTo>
                    <a:lnTo>
                      <a:pt x="240" y="230"/>
                    </a:lnTo>
                    <a:lnTo>
                      <a:pt x="0" y="230"/>
                    </a:lnTo>
                    <a:lnTo>
                      <a:pt x="0" y="0"/>
                    </a:lnTo>
                    <a:close/>
                    <a:moveTo>
                      <a:pt x="23" y="0"/>
                    </a:moveTo>
                    <a:lnTo>
                      <a:pt x="240" y="0"/>
                    </a:lnTo>
                    <a:lnTo>
                      <a:pt x="240" y="230"/>
                    </a:lnTo>
                    <a:lnTo>
                      <a:pt x="23" y="230"/>
                    </a:lnTo>
                    <a:lnTo>
                      <a:pt x="23" y="0"/>
                    </a:lnTo>
                    <a:close/>
                  </a:path>
                </a:pathLst>
              </a:custGeom>
              <a:solidFill>
                <a:srgbClr val="8A8A8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100" name="Freeform 129">
                <a:extLst>
                  <a:ext uri="{FF2B5EF4-FFF2-40B4-BE49-F238E27FC236}">
                    <a16:creationId xmlns:a16="http://schemas.microsoft.com/office/drawing/2014/main" id="{4730DF76-B780-B2F1-5F4A-DB387F52FE54}"/>
                  </a:ext>
                </a:extLst>
              </p:cNvPr>
              <p:cNvSpPr>
                <a:spLocks noEditPoints="1"/>
              </p:cNvSpPr>
              <p:nvPr/>
            </p:nvSpPr>
            <p:spPr bwMode="auto">
              <a:xfrm>
                <a:off x="4251" y="1915"/>
                <a:ext cx="217" cy="230"/>
              </a:xfrm>
              <a:custGeom>
                <a:avLst/>
                <a:gdLst>
                  <a:gd name="T0" fmla="*/ 0 w 217"/>
                  <a:gd name="T1" fmla="*/ 0 h 230"/>
                  <a:gd name="T2" fmla="*/ 217 w 217"/>
                  <a:gd name="T3" fmla="*/ 0 h 230"/>
                  <a:gd name="T4" fmla="*/ 217 w 217"/>
                  <a:gd name="T5" fmla="*/ 230 h 230"/>
                  <a:gd name="T6" fmla="*/ 0 w 217"/>
                  <a:gd name="T7" fmla="*/ 230 h 230"/>
                  <a:gd name="T8" fmla="*/ 0 w 217"/>
                  <a:gd name="T9" fmla="*/ 0 h 230"/>
                  <a:gd name="T10" fmla="*/ 23 w 217"/>
                  <a:gd name="T11" fmla="*/ 0 h 230"/>
                  <a:gd name="T12" fmla="*/ 217 w 217"/>
                  <a:gd name="T13" fmla="*/ 0 h 230"/>
                  <a:gd name="T14" fmla="*/ 217 w 217"/>
                  <a:gd name="T15" fmla="*/ 230 h 230"/>
                  <a:gd name="T16" fmla="*/ 23 w 217"/>
                  <a:gd name="T17" fmla="*/ 230 h 230"/>
                  <a:gd name="T18" fmla="*/ 23 w 217"/>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17" h="230">
                    <a:moveTo>
                      <a:pt x="0" y="0"/>
                    </a:moveTo>
                    <a:lnTo>
                      <a:pt x="217" y="0"/>
                    </a:lnTo>
                    <a:lnTo>
                      <a:pt x="217" y="230"/>
                    </a:lnTo>
                    <a:lnTo>
                      <a:pt x="0" y="230"/>
                    </a:lnTo>
                    <a:lnTo>
                      <a:pt x="0" y="0"/>
                    </a:lnTo>
                    <a:close/>
                    <a:moveTo>
                      <a:pt x="23" y="0"/>
                    </a:moveTo>
                    <a:lnTo>
                      <a:pt x="217" y="0"/>
                    </a:lnTo>
                    <a:lnTo>
                      <a:pt x="217" y="230"/>
                    </a:lnTo>
                    <a:lnTo>
                      <a:pt x="23" y="230"/>
                    </a:lnTo>
                    <a:lnTo>
                      <a:pt x="23" y="0"/>
                    </a:lnTo>
                    <a:close/>
                  </a:path>
                </a:pathLst>
              </a:custGeom>
              <a:solidFill>
                <a:srgbClr val="89898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101" name="Freeform 130">
                <a:extLst>
                  <a:ext uri="{FF2B5EF4-FFF2-40B4-BE49-F238E27FC236}">
                    <a16:creationId xmlns:a16="http://schemas.microsoft.com/office/drawing/2014/main" id="{5C482FCA-9480-F75F-F39D-D50AA29D531D}"/>
                  </a:ext>
                </a:extLst>
              </p:cNvPr>
              <p:cNvSpPr>
                <a:spLocks noEditPoints="1"/>
              </p:cNvSpPr>
              <p:nvPr/>
            </p:nvSpPr>
            <p:spPr bwMode="auto">
              <a:xfrm>
                <a:off x="4274" y="1915"/>
                <a:ext cx="194" cy="230"/>
              </a:xfrm>
              <a:custGeom>
                <a:avLst/>
                <a:gdLst>
                  <a:gd name="T0" fmla="*/ 0 w 194"/>
                  <a:gd name="T1" fmla="*/ 0 h 230"/>
                  <a:gd name="T2" fmla="*/ 194 w 194"/>
                  <a:gd name="T3" fmla="*/ 0 h 230"/>
                  <a:gd name="T4" fmla="*/ 194 w 194"/>
                  <a:gd name="T5" fmla="*/ 230 h 230"/>
                  <a:gd name="T6" fmla="*/ 0 w 194"/>
                  <a:gd name="T7" fmla="*/ 230 h 230"/>
                  <a:gd name="T8" fmla="*/ 0 w 194"/>
                  <a:gd name="T9" fmla="*/ 0 h 230"/>
                  <a:gd name="T10" fmla="*/ 23 w 194"/>
                  <a:gd name="T11" fmla="*/ 0 h 230"/>
                  <a:gd name="T12" fmla="*/ 194 w 194"/>
                  <a:gd name="T13" fmla="*/ 0 h 230"/>
                  <a:gd name="T14" fmla="*/ 194 w 194"/>
                  <a:gd name="T15" fmla="*/ 230 h 230"/>
                  <a:gd name="T16" fmla="*/ 23 w 194"/>
                  <a:gd name="T17" fmla="*/ 230 h 230"/>
                  <a:gd name="T18" fmla="*/ 23 w 194"/>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94" h="230">
                    <a:moveTo>
                      <a:pt x="0" y="0"/>
                    </a:moveTo>
                    <a:lnTo>
                      <a:pt x="194" y="0"/>
                    </a:lnTo>
                    <a:lnTo>
                      <a:pt x="194" y="230"/>
                    </a:lnTo>
                    <a:lnTo>
                      <a:pt x="0" y="230"/>
                    </a:lnTo>
                    <a:lnTo>
                      <a:pt x="0" y="0"/>
                    </a:lnTo>
                    <a:close/>
                    <a:moveTo>
                      <a:pt x="23" y="0"/>
                    </a:moveTo>
                    <a:lnTo>
                      <a:pt x="194" y="0"/>
                    </a:lnTo>
                    <a:lnTo>
                      <a:pt x="194" y="230"/>
                    </a:lnTo>
                    <a:lnTo>
                      <a:pt x="23" y="230"/>
                    </a:lnTo>
                    <a:lnTo>
                      <a:pt x="23" y="0"/>
                    </a:lnTo>
                    <a:close/>
                  </a:path>
                </a:pathLst>
              </a:custGeom>
              <a:solidFill>
                <a:srgbClr val="88888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102" name="Freeform 131">
                <a:extLst>
                  <a:ext uri="{FF2B5EF4-FFF2-40B4-BE49-F238E27FC236}">
                    <a16:creationId xmlns:a16="http://schemas.microsoft.com/office/drawing/2014/main" id="{50D5C3A9-67EF-49CF-76BF-ECB96782F7B2}"/>
                  </a:ext>
                </a:extLst>
              </p:cNvPr>
              <p:cNvSpPr>
                <a:spLocks noEditPoints="1"/>
              </p:cNvSpPr>
              <p:nvPr/>
            </p:nvSpPr>
            <p:spPr bwMode="auto">
              <a:xfrm>
                <a:off x="4297" y="1915"/>
                <a:ext cx="171" cy="230"/>
              </a:xfrm>
              <a:custGeom>
                <a:avLst/>
                <a:gdLst>
                  <a:gd name="T0" fmla="*/ 0 w 171"/>
                  <a:gd name="T1" fmla="*/ 0 h 230"/>
                  <a:gd name="T2" fmla="*/ 171 w 171"/>
                  <a:gd name="T3" fmla="*/ 0 h 230"/>
                  <a:gd name="T4" fmla="*/ 171 w 171"/>
                  <a:gd name="T5" fmla="*/ 230 h 230"/>
                  <a:gd name="T6" fmla="*/ 0 w 171"/>
                  <a:gd name="T7" fmla="*/ 230 h 230"/>
                  <a:gd name="T8" fmla="*/ 0 w 171"/>
                  <a:gd name="T9" fmla="*/ 0 h 230"/>
                  <a:gd name="T10" fmla="*/ 23 w 171"/>
                  <a:gd name="T11" fmla="*/ 0 h 230"/>
                  <a:gd name="T12" fmla="*/ 171 w 171"/>
                  <a:gd name="T13" fmla="*/ 0 h 230"/>
                  <a:gd name="T14" fmla="*/ 171 w 171"/>
                  <a:gd name="T15" fmla="*/ 230 h 230"/>
                  <a:gd name="T16" fmla="*/ 23 w 171"/>
                  <a:gd name="T17" fmla="*/ 230 h 230"/>
                  <a:gd name="T18" fmla="*/ 23 w 171"/>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71" h="230">
                    <a:moveTo>
                      <a:pt x="0" y="0"/>
                    </a:moveTo>
                    <a:lnTo>
                      <a:pt x="171" y="0"/>
                    </a:lnTo>
                    <a:lnTo>
                      <a:pt x="171" y="230"/>
                    </a:lnTo>
                    <a:lnTo>
                      <a:pt x="0" y="230"/>
                    </a:lnTo>
                    <a:lnTo>
                      <a:pt x="0" y="0"/>
                    </a:lnTo>
                    <a:close/>
                    <a:moveTo>
                      <a:pt x="23" y="0"/>
                    </a:moveTo>
                    <a:lnTo>
                      <a:pt x="171" y="0"/>
                    </a:lnTo>
                    <a:lnTo>
                      <a:pt x="171" y="230"/>
                    </a:lnTo>
                    <a:lnTo>
                      <a:pt x="23" y="230"/>
                    </a:lnTo>
                    <a:lnTo>
                      <a:pt x="23" y="0"/>
                    </a:lnTo>
                    <a:close/>
                  </a:path>
                </a:pathLst>
              </a:custGeom>
              <a:solidFill>
                <a:srgbClr val="87878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103" name="Freeform 132">
                <a:extLst>
                  <a:ext uri="{FF2B5EF4-FFF2-40B4-BE49-F238E27FC236}">
                    <a16:creationId xmlns:a16="http://schemas.microsoft.com/office/drawing/2014/main" id="{4B8324AD-715A-B785-4F8C-4896A9BB22C8}"/>
                  </a:ext>
                </a:extLst>
              </p:cNvPr>
              <p:cNvSpPr>
                <a:spLocks noEditPoints="1"/>
              </p:cNvSpPr>
              <p:nvPr/>
            </p:nvSpPr>
            <p:spPr bwMode="auto">
              <a:xfrm>
                <a:off x="4320" y="1915"/>
                <a:ext cx="148" cy="230"/>
              </a:xfrm>
              <a:custGeom>
                <a:avLst/>
                <a:gdLst>
                  <a:gd name="T0" fmla="*/ 0 w 148"/>
                  <a:gd name="T1" fmla="*/ 0 h 230"/>
                  <a:gd name="T2" fmla="*/ 148 w 148"/>
                  <a:gd name="T3" fmla="*/ 0 h 230"/>
                  <a:gd name="T4" fmla="*/ 148 w 148"/>
                  <a:gd name="T5" fmla="*/ 230 h 230"/>
                  <a:gd name="T6" fmla="*/ 0 w 148"/>
                  <a:gd name="T7" fmla="*/ 230 h 230"/>
                  <a:gd name="T8" fmla="*/ 0 w 148"/>
                  <a:gd name="T9" fmla="*/ 0 h 230"/>
                  <a:gd name="T10" fmla="*/ 28 w 148"/>
                  <a:gd name="T11" fmla="*/ 0 h 230"/>
                  <a:gd name="T12" fmla="*/ 148 w 148"/>
                  <a:gd name="T13" fmla="*/ 0 h 230"/>
                  <a:gd name="T14" fmla="*/ 148 w 148"/>
                  <a:gd name="T15" fmla="*/ 230 h 230"/>
                  <a:gd name="T16" fmla="*/ 28 w 148"/>
                  <a:gd name="T17" fmla="*/ 230 h 230"/>
                  <a:gd name="T18" fmla="*/ 28 w 148"/>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48" h="230">
                    <a:moveTo>
                      <a:pt x="0" y="0"/>
                    </a:moveTo>
                    <a:lnTo>
                      <a:pt x="148" y="0"/>
                    </a:lnTo>
                    <a:lnTo>
                      <a:pt x="148" y="230"/>
                    </a:lnTo>
                    <a:lnTo>
                      <a:pt x="0" y="230"/>
                    </a:lnTo>
                    <a:lnTo>
                      <a:pt x="0" y="0"/>
                    </a:lnTo>
                    <a:close/>
                    <a:moveTo>
                      <a:pt x="28" y="0"/>
                    </a:moveTo>
                    <a:lnTo>
                      <a:pt x="148" y="0"/>
                    </a:lnTo>
                    <a:lnTo>
                      <a:pt x="148" y="230"/>
                    </a:lnTo>
                    <a:lnTo>
                      <a:pt x="28" y="230"/>
                    </a:lnTo>
                    <a:lnTo>
                      <a:pt x="28" y="0"/>
                    </a:lnTo>
                    <a:close/>
                  </a:path>
                </a:pathLst>
              </a:custGeom>
              <a:solidFill>
                <a:srgbClr val="86868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104" name="Freeform 133">
                <a:extLst>
                  <a:ext uri="{FF2B5EF4-FFF2-40B4-BE49-F238E27FC236}">
                    <a16:creationId xmlns:a16="http://schemas.microsoft.com/office/drawing/2014/main" id="{2B201407-08E4-92B4-4E45-2E245524CE17}"/>
                  </a:ext>
                </a:extLst>
              </p:cNvPr>
              <p:cNvSpPr>
                <a:spLocks noEditPoints="1"/>
              </p:cNvSpPr>
              <p:nvPr/>
            </p:nvSpPr>
            <p:spPr bwMode="auto">
              <a:xfrm>
                <a:off x="4348" y="1915"/>
                <a:ext cx="120" cy="230"/>
              </a:xfrm>
              <a:custGeom>
                <a:avLst/>
                <a:gdLst>
                  <a:gd name="T0" fmla="*/ 0 w 120"/>
                  <a:gd name="T1" fmla="*/ 0 h 230"/>
                  <a:gd name="T2" fmla="*/ 120 w 120"/>
                  <a:gd name="T3" fmla="*/ 0 h 230"/>
                  <a:gd name="T4" fmla="*/ 120 w 120"/>
                  <a:gd name="T5" fmla="*/ 230 h 230"/>
                  <a:gd name="T6" fmla="*/ 0 w 120"/>
                  <a:gd name="T7" fmla="*/ 230 h 230"/>
                  <a:gd name="T8" fmla="*/ 0 w 120"/>
                  <a:gd name="T9" fmla="*/ 0 h 230"/>
                  <a:gd name="T10" fmla="*/ 23 w 120"/>
                  <a:gd name="T11" fmla="*/ 0 h 230"/>
                  <a:gd name="T12" fmla="*/ 120 w 120"/>
                  <a:gd name="T13" fmla="*/ 0 h 230"/>
                  <a:gd name="T14" fmla="*/ 120 w 120"/>
                  <a:gd name="T15" fmla="*/ 230 h 230"/>
                  <a:gd name="T16" fmla="*/ 23 w 120"/>
                  <a:gd name="T17" fmla="*/ 230 h 230"/>
                  <a:gd name="T18" fmla="*/ 23 w 120"/>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20" h="230">
                    <a:moveTo>
                      <a:pt x="0" y="0"/>
                    </a:moveTo>
                    <a:lnTo>
                      <a:pt x="120" y="0"/>
                    </a:lnTo>
                    <a:lnTo>
                      <a:pt x="120" y="230"/>
                    </a:lnTo>
                    <a:lnTo>
                      <a:pt x="0" y="230"/>
                    </a:lnTo>
                    <a:lnTo>
                      <a:pt x="0" y="0"/>
                    </a:lnTo>
                    <a:close/>
                    <a:moveTo>
                      <a:pt x="23" y="0"/>
                    </a:moveTo>
                    <a:lnTo>
                      <a:pt x="120" y="0"/>
                    </a:lnTo>
                    <a:lnTo>
                      <a:pt x="120" y="230"/>
                    </a:lnTo>
                    <a:lnTo>
                      <a:pt x="23" y="230"/>
                    </a:lnTo>
                    <a:lnTo>
                      <a:pt x="23" y="0"/>
                    </a:lnTo>
                    <a:close/>
                  </a:path>
                </a:pathLst>
              </a:custGeom>
              <a:solidFill>
                <a:srgbClr val="85858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105" name="Freeform 134">
                <a:extLst>
                  <a:ext uri="{FF2B5EF4-FFF2-40B4-BE49-F238E27FC236}">
                    <a16:creationId xmlns:a16="http://schemas.microsoft.com/office/drawing/2014/main" id="{4AD4BE5D-A44B-C87B-731B-144FE9272D72}"/>
                  </a:ext>
                </a:extLst>
              </p:cNvPr>
              <p:cNvSpPr>
                <a:spLocks noEditPoints="1"/>
              </p:cNvSpPr>
              <p:nvPr/>
            </p:nvSpPr>
            <p:spPr bwMode="auto">
              <a:xfrm>
                <a:off x="4371" y="1915"/>
                <a:ext cx="97" cy="230"/>
              </a:xfrm>
              <a:custGeom>
                <a:avLst/>
                <a:gdLst>
                  <a:gd name="T0" fmla="*/ 0 w 97"/>
                  <a:gd name="T1" fmla="*/ 0 h 230"/>
                  <a:gd name="T2" fmla="*/ 97 w 97"/>
                  <a:gd name="T3" fmla="*/ 0 h 230"/>
                  <a:gd name="T4" fmla="*/ 97 w 97"/>
                  <a:gd name="T5" fmla="*/ 230 h 230"/>
                  <a:gd name="T6" fmla="*/ 0 w 97"/>
                  <a:gd name="T7" fmla="*/ 230 h 230"/>
                  <a:gd name="T8" fmla="*/ 0 w 97"/>
                  <a:gd name="T9" fmla="*/ 0 h 230"/>
                  <a:gd name="T10" fmla="*/ 23 w 97"/>
                  <a:gd name="T11" fmla="*/ 0 h 230"/>
                  <a:gd name="T12" fmla="*/ 97 w 97"/>
                  <a:gd name="T13" fmla="*/ 0 h 230"/>
                  <a:gd name="T14" fmla="*/ 97 w 97"/>
                  <a:gd name="T15" fmla="*/ 230 h 230"/>
                  <a:gd name="T16" fmla="*/ 23 w 97"/>
                  <a:gd name="T17" fmla="*/ 230 h 230"/>
                  <a:gd name="T18" fmla="*/ 23 w 97"/>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97" h="230">
                    <a:moveTo>
                      <a:pt x="0" y="0"/>
                    </a:moveTo>
                    <a:lnTo>
                      <a:pt x="97" y="0"/>
                    </a:lnTo>
                    <a:lnTo>
                      <a:pt x="97" y="230"/>
                    </a:lnTo>
                    <a:lnTo>
                      <a:pt x="0" y="230"/>
                    </a:lnTo>
                    <a:lnTo>
                      <a:pt x="0" y="0"/>
                    </a:lnTo>
                    <a:close/>
                    <a:moveTo>
                      <a:pt x="23" y="0"/>
                    </a:moveTo>
                    <a:lnTo>
                      <a:pt x="97" y="0"/>
                    </a:lnTo>
                    <a:lnTo>
                      <a:pt x="97" y="230"/>
                    </a:lnTo>
                    <a:lnTo>
                      <a:pt x="23" y="230"/>
                    </a:lnTo>
                    <a:lnTo>
                      <a:pt x="23" y="0"/>
                    </a:lnTo>
                    <a:close/>
                  </a:path>
                </a:pathLst>
              </a:custGeom>
              <a:solidFill>
                <a:srgbClr val="84848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106" name="Freeform 135">
                <a:extLst>
                  <a:ext uri="{FF2B5EF4-FFF2-40B4-BE49-F238E27FC236}">
                    <a16:creationId xmlns:a16="http://schemas.microsoft.com/office/drawing/2014/main" id="{4DD3FFE3-6E81-391A-326C-1228A9D97A60}"/>
                  </a:ext>
                </a:extLst>
              </p:cNvPr>
              <p:cNvSpPr>
                <a:spLocks noEditPoints="1"/>
              </p:cNvSpPr>
              <p:nvPr/>
            </p:nvSpPr>
            <p:spPr bwMode="auto">
              <a:xfrm>
                <a:off x="4394" y="1915"/>
                <a:ext cx="74" cy="230"/>
              </a:xfrm>
              <a:custGeom>
                <a:avLst/>
                <a:gdLst>
                  <a:gd name="T0" fmla="*/ 0 w 74"/>
                  <a:gd name="T1" fmla="*/ 0 h 230"/>
                  <a:gd name="T2" fmla="*/ 74 w 74"/>
                  <a:gd name="T3" fmla="*/ 0 h 230"/>
                  <a:gd name="T4" fmla="*/ 74 w 74"/>
                  <a:gd name="T5" fmla="*/ 230 h 230"/>
                  <a:gd name="T6" fmla="*/ 0 w 74"/>
                  <a:gd name="T7" fmla="*/ 230 h 230"/>
                  <a:gd name="T8" fmla="*/ 0 w 74"/>
                  <a:gd name="T9" fmla="*/ 0 h 230"/>
                  <a:gd name="T10" fmla="*/ 23 w 74"/>
                  <a:gd name="T11" fmla="*/ 0 h 230"/>
                  <a:gd name="T12" fmla="*/ 74 w 74"/>
                  <a:gd name="T13" fmla="*/ 0 h 230"/>
                  <a:gd name="T14" fmla="*/ 74 w 74"/>
                  <a:gd name="T15" fmla="*/ 230 h 230"/>
                  <a:gd name="T16" fmla="*/ 23 w 74"/>
                  <a:gd name="T17" fmla="*/ 230 h 230"/>
                  <a:gd name="T18" fmla="*/ 23 w 74"/>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74" h="230">
                    <a:moveTo>
                      <a:pt x="0" y="0"/>
                    </a:moveTo>
                    <a:lnTo>
                      <a:pt x="74" y="0"/>
                    </a:lnTo>
                    <a:lnTo>
                      <a:pt x="74" y="230"/>
                    </a:lnTo>
                    <a:lnTo>
                      <a:pt x="0" y="230"/>
                    </a:lnTo>
                    <a:lnTo>
                      <a:pt x="0" y="0"/>
                    </a:lnTo>
                    <a:close/>
                    <a:moveTo>
                      <a:pt x="23" y="0"/>
                    </a:moveTo>
                    <a:lnTo>
                      <a:pt x="74" y="0"/>
                    </a:lnTo>
                    <a:lnTo>
                      <a:pt x="74" y="230"/>
                    </a:lnTo>
                    <a:lnTo>
                      <a:pt x="23" y="230"/>
                    </a:lnTo>
                    <a:lnTo>
                      <a:pt x="23" y="0"/>
                    </a:lnTo>
                    <a:close/>
                  </a:path>
                </a:pathLst>
              </a:custGeom>
              <a:solidFill>
                <a:srgbClr val="83838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107" name="Freeform 136">
                <a:extLst>
                  <a:ext uri="{FF2B5EF4-FFF2-40B4-BE49-F238E27FC236}">
                    <a16:creationId xmlns:a16="http://schemas.microsoft.com/office/drawing/2014/main" id="{C9D7E4BC-3ADA-28CF-238A-4D7F176E17E1}"/>
                  </a:ext>
                </a:extLst>
              </p:cNvPr>
              <p:cNvSpPr>
                <a:spLocks noEditPoints="1"/>
              </p:cNvSpPr>
              <p:nvPr/>
            </p:nvSpPr>
            <p:spPr bwMode="auto">
              <a:xfrm>
                <a:off x="4417" y="1915"/>
                <a:ext cx="51" cy="230"/>
              </a:xfrm>
              <a:custGeom>
                <a:avLst/>
                <a:gdLst>
                  <a:gd name="T0" fmla="*/ 0 w 51"/>
                  <a:gd name="T1" fmla="*/ 0 h 230"/>
                  <a:gd name="T2" fmla="*/ 51 w 51"/>
                  <a:gd name="T3" fmla="*/ 0 h 230"/>
                  <a:gd name="T4" fmla="*/ 51 w 51"/>
                  <a:gd name="T5" fmla="*/ 230 h 230"/>
                  <a:gd name="T6" fmla="*/ 0 w 51"/>
                  <a:gd name="T7" fmla="*/ 230 h 230"/>
                  <a:gd name="T8" fmla="*/ 0 w 51"/>
                  <a:gd name="T9" fmla="*/ 0 h 230"/>
                  <a:gd name="T10" fmla="*/ 27 w 51"/>
                  <a:gd name="T11" fmla="*/ 0 h 230"/>
                  <a:gd name="T12" fmla="*/ 51 w 51"/>
                  <a:gd name="T13" fmla="*/ 0 h 230"/>
                  <a:gd name="T14" fmla="*/ 51 w 51"/>
                  <a:gd name="T15" fmla="*/ 230 h 230"/>
                  <a:gd name="T16" fmla="*/ 27 w 51"/>
                  <a:gd name="T17" fmla="*/ 230 h 230"/>
                  <a:gd name="T18" fmla="*/ 27 w 51"/>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1" h="230">
                    <a:moveTo>
                      <a:pt x="0" y="0"/>
                    </a:moveTo>
                    <a:lnTo>
                      <a:pt x="51" y="0"/>
                    </a:lnTo>
                    <a:lnTo>
                      <a:pt x="51" y="230"/>
                    </a:lnTo>
                    <a:lnTo>
                      <a:pt x="0" y="230"/>
                    </a:lnTo>
                    <a:lnTo>
                      <a:pt x="0" y="0"/>
                    </a:lnTo>
                    <a:close/>
                    <a:moveTo>
                      <a:pt x="27" y="0"/>
                    </a:moveTo>
                    <a:lnTo>
                      <a:pt x="51" y="0"/>
                    </a:lnTo>
                    <a:lnTo>
                      <a:pt x="51" y="230"/>
                    </a:lnTo>
                    <a:lnTo>
                      <a:pt x="27" y="230"/>
                    </a:lnTo>
                    <a:lnTo>
                      <a:pt x="27" y="0"/>
                    </a:lnTo>
                    <a:close/>
                  </a:path>
                </a:pathLst>
              </a:custGeom>
              <a:solidFill>
                <a:srgbClr val="82828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108" name="Freeform 137">
                <a:extLst>
                  <a:ext uri="{FF2B5EF4-FFF2-40B4-BE49-F238E27FC236}">
                    <a16:creationId xmlns:a16="http://schemas.microsoft.com/office/drawing/2014/main" id="{A5F65C02-80D2-AE76-E946-95FD62D3BC3D}"/>
                  </a:ext>
                </a:extLst>
              </p:cNvPr>
              <p:cNvSpPr>
                <a:spLocks noEditPoints="1"/>
              </p:cNvSpPr>
              <p:nvPr/>
            </p:nvSpPr>
            <p:spPr bwMode="auto">
              <a:xfrm>
                <a:off x="4444" y="1915"/>
                <a:ext cx="24" cy="230"/>
              </a:xfrm>
              <a:custGeom>
                <a:avLst/>
                <a:gdLst>
                  <a:gd name="T0" fmla="*/ 0 w 24"/>
                  <a:gd name="T1" fmla="*/ 0 h 230"/>
                  <a:gd name="T2" fmla="*/ 24 w 24"/>
                  <a:gd name="T3" fmla="*/ 0 h 230"/>
                  <a:gd name="T4" fmla="*/ 24 w 24"/>
                  <a:gd name="T5" fmla="*/ 230 h 230"/>
                  <a:gd name="T6" fmla="*/ 0 w 24"/>
                  <a:gd name="T7" fmla="*/ 230 h 230"/>
                  <a:gd name="T8" fmla="*/ 0 w 24"/>
                  <a:gd name="T9" fmla="*/ 0 h 230"/>
                  <a:gd name="T10" fmla="*/ 24 w 24"/>
                  <a:gd name="T11" fmla="*/ 0 h 230"/>
                  <a:gd name="T12" fmla="*/ 24 w 24"/>
                  <a:gd name="T13" fmla="*/ 0 h 230"/>
                  <a:gd name="T14" fmla="*/ 24 w 24"/>
                  <a:gd name="T15" fmla="*/ 230 h 230"/>
                  <a:gd name="T16" fmla="*/ 24 w 24"/>
                  <a:gd name="T17" fmla="*/ 230 h 230"/>
                  <a:gd name="T18" fmla="*/ 24 w 24"/>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4" h="230">
                    <a:moveTo>
                      <a:pt x="0" y="0"/>
                    </a:moveTo>
                    <a:lnTo>
                      <a:pt x="24" y="0"/>
                    </a:lnTo>
                    <a:lnTo>
                      <a:pt x="24" y="230"/>
                    </a:lnTo>
                    <a:lnTo>
                      <a:pt x="0" y="230"/>
                    </a:lnTo>
                    <a:lnTo>
                      <a:pt x="0" y="0"/>
                    </a:lnTo>
                    <a:close/>
                    <a:moveTo>
                      <a:pt x="24" y="0"/>
                    </a:moveTo>
                    <a:lnTo>
                      <a:pt x="24" y="0"/>
                    </a:lnTo>
                    <a:lnTo>
                      <a:pt x="24" y="230"/>
                    </a:lnTo>
                    <a:lnTo>
                      <a:pt x="24" y="0"/>
                    </a:lnTo>
                    <a:close/>
                  </a:path>
                </a:pathLst>
              </a:custGeom>
              <a:solidFill>
                <a:srgbClr val="81818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109" name="Freeform 138">
                <a:extLst>
                  <a:ext uri="{FF2B5EF4-FFF2-40B4-BE49-F238E27FC236}">
                    <a16:creationId xmlns:a16="http://schemas.microsoft.com/office/drawing/2014/main" id="{37E4E9F9-99D5-F581-E76E-0F95E4F319AD}"/>
                  </a:ext>
                </a:extLst>
              </p:cNvPr>
              <p:cNvSpPr>
                <a:spLocks noEditPoints="1"/>
              </p:cNvSpPr>
              <p:nvPr/>
            </p:nvSpPr>
            <p:spPr bwMode="auto">
              <a:xfrm>
                <a:off x="4468" y="1915"/>
                <a:ext cx="1" cy="230"/>
              </a:xfrm>
              <a:custGeom>
                <a:avLst/>
                <a:gdLst>
                  <a:gd name="T0" fmla="*/ 0 w 1"/>
                  <a:gd name="T1" fmla="*/ 0 h 230"/>
                  <a:gd name="T2" fmla="*/ 0 w 1"/>
                  <a:gd name="T3" fmla="*/ 0 h 230"/>
                  <a:gd name="T4" fmla="*/ 0 w 1"/>
                  <a:gd name="T5" fmla="*/ 230 h 230"/>
                  <a:gd name="T6" fmla="*/ 0 w 1"/>
                  <a:gd name="T7" fmla="*/ 230 h 230"/>
                  <a:gd name="T8" fmla="*/ 0 w 1"/>
                  <a:gd name="T9" fmla="*/ 0 h 230"/>
                  <a:gd name="T10" fmla="*/ 0 w 1"/>
                  <a:gd name="T11" fmla="*/ 0 h 230"/>
                  <a:gd name="T12" fmla="*/ 0 w 1"/>
                  <a:gd name="T13" fmla="*/ 0 h 230"/>
                  <a:gd name="T14" fmla="*/ 0 w 1"/>
                  <a:gd name="T15" fmla="*/ 230 h 230"/>
                  <a:gd name="T16" fmla="*/ 0 w 1"/>
                  <a:gd name="T17" fmla="*/ 230 h 230"/>
                  <a:gd name="T18" fmla="*/ 0 w 1"/>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 h="230">
                    <a:moveTo>
                      <a:pt x="0" y="0"/>
                    </a:moveTo>
                    <a:lnTo>
                      <a:pt x="0" y="0"/>
                    </a:lnTo>
                    <a:lnTo>
                      <a:pt x="0" y="230"/>
                    </a:lnTo>
                    <a:lnTo>
                      <a:pt x="0" y="0"/>
                    </a:lnTo>
                    <a:close/>
                    <a:moveTo>
                      <a:pt x="0" y="0"/>
                    </a:moveTo>
                    <a:lnTo>
                      <a:pt x="0" y="0"/>
                    </a:lnTo>
                    <a:lnTo>
                      <a:pt x="0" y="230"/>
                    </a:lnTo>
                    <a:lnTo>
                      <a:pt x="0" y="0"/>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110" name="Rectangle 139">
                <a:extLst>
                  <a:ext uri="{FF2B5EF4-FFF2-40B4-BE49-F238E27FC236}">
                    <a16:creationId xmlns:a16="http://schemas.microsoft.com/office/drawing/2014/main" id="{294DA677-DC70-3F25-4E52-E3FCE75F40F6}"/>
                  </a:ext>
                </a:extLst>
              </p:cNvPr>
              <p:cNvSpPr>
                <a:spLocks noChangeArrowheads="1"/>
              </p:cNvSpPr>
              <p:nvPr/>
            </p:nvSpPr>
            <p:spPr bwMode="auto">
              <a:xfrm>
                <a:off x="1412" y="1915"/>
                <a:ext cx="3056" cy="23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hu-HU" altLang="hu-HU" sz="1800"/>
              </a:p>
            </p:txBody>
          </p:sp>
          <p:sp>
            <p:nvSpPr>
              <p:cNvPr id="26111" name="Freeform 140">
                <a:extLst>
                  <a:ext uri="{FF2B5EF4-FFF2-40B4-BE49-F238E27FC236}">
                    <a16:creationId xmlns:a16="http://schemas.microsoft.com/office/drawing/2014/main" id="{1E703FC0-697A-0F99-3F5A-703AFE1DEE14}"/>
                  </a:ext>
                </a:extLst>
              </p:cNvPr>
              <p:cNvSpPr>
                <a:spLocks noEditPoints="1"/>
              </p:cNvSpPr>
              <p:nvPr/>
            </p:nvSpPr>
            <p:spPr bwMode="auto">
              <a:xfrm>
                <a:off x="1412" y="1915"/>
                <a:ext cx="3056" cy="230"/>
              </a:xfrm>
              <a:custGeom>
                <a:avLst/>
                <a:gdLst>
                  <a:gd name="T0" fmla="*/ 0 w 3056"/>
                  <a:gd name="T1" fmla="*/ 0 h 230"/>
                  <a:gd name="T2" fmla="*/ 3056 w 3056"/>
                  <a:gd name="T3" fmla="*/ 0 h 230"/>
                  <a:gd name="T4" fmla="*/ 3056 w 3056"/>
                  <a:gd name="T5" fmla="*/ 230 h 230"/>
                  <a:gd name="T6" fmla="*/ 0 w 3056"/>
                  <a:gd name="T7" fmla="*/ 230 h 230"/>
                  <a:gd name="T8" fmla="*/ 0 w 3056"/>
                  <a:gd name="T9" fmla="*/ 0 h 230"/>
                  <a:gd name="T10" fmla="*/ 23 w 3056"/>
                  <a:gd name="T11" fmla="*/ 0 h 230"/>
                  <a:gd name="T12" fmla="*/ 3056 w 3056"/>
                  <a:gd name="T13" fmla="*/ 0 h 230"/>
                  <a:gd name="T14" fmla="*/ 3056 w 3056"/>
                  <a:gd name="T15" fmla="*/ 230 h 230"/>
                  <a:gd name="T16" fmla="*/ 23 w 3056"/>
                  <a:gd name="T17" fmla="*/ 230 h 230"/>
                  <a:gd name="T18" fmla="*/ 23 w 3056"/>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056" h="230">
                    <a:moveTo>
                      <a:pt x="0" y="0"/>
                    </a:moveTo>
                    <a:lnTo>
                      <a:pt x="3056" y="0"/>
                    </a:lnTo>
                    <a:lnTo>
                      <a:pt x="3056" y="230"/>
                    </a:lnTo>
                    <a:lnTo>
                      <a:pt x="0" y="230"/>
                    </a:lnTo>
                    <a:lnTo>
                      <a:pt x="0" y="0"/>
                    </a:lnTo>
                    <a:close/>
                    <a:moveTo>
                      <a:pt x="23" y="0"/>
                    </a:moveTo>
                    <a:lnTo>
                      <a:pt x="3056" y="0"/>
                    </a:lnTo>
                    <a:lnTo>
                      <a:pt x="3056" y="230"/>
                    </a:lnTo>
                    <a:lnTo>
                      <a:pt x="23" y="230"/>
                    </a:lnTo>
                    <a:lnTo>
                      <a:pt x="23"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112" name="Freeform 141">
                <a:extLst>
                  <a:ext uri="{FF2B5EF4-FFF2-40B4-BE49-F238E27FC236}">
                    <a16:creationId xmlns:a16="http://schemas.microsoft.com/office/drawing/2014/main" id="{B733D597-5895-7DAA-3042-B146D48C9426}"/>
                  </a:ext>
                </a:extLst>
              </p:cNvPr>
              <p:cNvSpPr>
                <a:spLocks noEditPoints="1"/>
              </p:cNvSpPr>
              <p:nvPr/>
            </p:nvSpPr>
            <p:spPr bwMode="auto">
              <a:xfrm>
                <a:off x="1435" y="1915"/>
                <a:ext cx="3033" cy="230"/>
              </a:xfrm>
              <a:custGeom>
                <a:avLst/>
                <a:gdLst>
                  <a:gd name="T0" fmla="*/ 0 w 3033"/>
                  <a:gd name="T1" fmla="*/ 0 h 230"/>
                  <a:gd name="T2" fmla="*/ 3033 w 3033"/>
                  <a:gd name="T3" fmla="*/ 0 h 230"/>
                  <a:gd name="T4" fmla="*/ 3033 w 3033"/>
                  <a:gd name="T5" fmla="*/ 230 h 230"/>
                  <a:gd name="T6" fmla="*/ 0 w 3033"/>
                  <a:gd name="T7" fmla="*/ 230 h 230"/>
                  <a:gd name="T8" fmla="*/ 0 w 3033"/>
                  <a:gd name="T9" fmla="*/ 0 h 230"/>
                  <a:gd name="T10" fmla="*/ 24 w 3033"/>
                  <a:gd name="T11" fmla="*/ 0 h 230"/>
                  <a:gd name="T12" fmla="*/ 3033 w 3033"/>
                  <a:gd name="T13" fmla="*/ 0 h 230"/>
                  <a:gd name="T14" fmla="*/ 3033 w 3033"/>
                  <a:gd name="T15" fmla="*/ 230 h 230"/>
                  <a:gd name="T16" fmla="*/ 24 w 3033"/>
                  <a:gd name="T17" fmla="*/ 230 h 230"/>
                  <a:gd name="T18" fmla="*/ 24 w 3033"/>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033" h="230">
                    <a:moveTo>
                      <a:pt x="0" y="0"/>
                    </a:moveTo>
                    <a:lnTo>
                      <a:pt x="3033" y="0"/>
                    </a:lnTo>
                    <a:lnTo>
                      <a:pt x="3033" y="230"/>
                    </a:lnTo>
                    <a:lnTo>
                      <a:pt x="0" y="230"/>
                    </a:lnTo>
                    <a:lnTo>
                      <a:pt x="0" y="0"/>
                    </a:lnTo>
                    <a:close/>
                    <a:moveTo>
                      <a:pt x="24" y="0"/>
                    </a:moveTo>
                    <a:lnTo>
                      <a:pt x="3033" y="0"/>
                    </a:lnTo>
                    <a:lnTo>
                      <a:pt x="3033" y="230"/>
                    </a:lnTo>
                    <a:lnTo>
                      <a:pt x="24" y="230"/>
                    </a:lnTo>
                    <a:lnTo>
                      <a:pt x="24" y="0"/>
                    </a:lnTo>
                    <a:close/>
                  </a:path>
                </a:pathLst>
              </a:custGeom>
              <a:solidFill>
                <a:srgbClr val="FEFEFE"/>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113" name="Freeform 142">
                <a:extLst>
                  <a:ext uri="{FF2B5EF4-FFF2-40B4-BE49-F238E27FC236}">
                    <a16:creationId xmlns:a16="http://schemas.microsoft.com/office/drawing/2014/main" id="{BD41F9E4-3B3C-5FA0-3682-DD7231107250}"/>
                  </a:ext>
                </a:extLst>
              </p:cNvPr>
              <p:cNvSpPr>
                <a:spLocks noEditPoints="1"/>
              </p:cNvSpPr>
              <p:nvPr/>
            </p:nvSpPr>
            <p:spPr bwMode="auto">
              <a:xfrm>
                <a:off x="1459" y="1915"/>
                <a:ext cx="3009" cy="230"/>
              </a:xfrm>
              <a:custGeom>
                <a:avLst/>
                <a:gdLst>
                  <a:gd name="T0" fmla="*/ 0 w 3009"/>
                  <a:gd name="T1" fmla="*/ 0 h 230"/>
                  <a:gd name="T2" fmla="*/ 3009 w 3009"/>
                  <a:gd name="T3" fmla="*/ 0 h 230"/>
                  <a:gd name="T4" fmla="*/ 3009 w 3009"/>
                  <a:gd name="T5" fmla="*/ 230 h 230"/>
                  <a:gd name="T6" fmla="*/ 0 w 3009"/>
                  <a:gd name="T7" fmla="*/ 230 h 230"/>
                  <a:gd name="T8" fmla="*/ 0 w 3009"/>
                  <a:gd name="T9" fmla="*/ 0 h 230"/>
                  <a:gd name="T10" fmla="*/ 27 w 3009"/>
                  <a:gd name="T11" fmla="*/ 0 h 230"/>
                  <a:gd name="T12" fmla="*/ 3009 w 3009"/>
                  <a:gd name="T13" fmla="*/ 0 h 230"/>
                  <a:gd name="T14" fmla="*/ 3009 w 3009"/>
                  <a:gd name="T15" fmla="*/ 230 h 230"/>
                  <a:gd name="T16" fmla="*/ 27 w 3009"/>
                  <a:gd name="T17" fmla="*/ 230 h 230"/>
                  <a:gd name="T18" fmla="*/ 27 w 3009"/>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009" h="230">
                    <a:moveTo>
                      <a:pt x="0" y="0"/>
                    </a:moveTo>
                    <a:lnTo>
                      <a:pt x="3009" y="0"/>
                    </a:lnTo>
                    <a:lnTo>
                      <a:pt x="3009" y="230"/>
                    </a:lnTo>
                    <a:lnTo>
                      <a:pt x="0" y="230"/>
                    </a:lnTo>
                    <a:lnTo>
                      <a:pt x="0" y="0"/>
                    </a:lnTo>
                    <a:close/>
                    <a:moveTo>
                      <a:pt x="27" y="0"/>
                    </a:moveTo>
                    <a:lnTo>
                      <a:pt x="3009" y="0"/>
                    </a:lnTo>
                    <a:lnTo>
                      <a:pt x="3009" y="230"/>
                    </a:lnTo>
                    <a:lnTo>
                      <a:pt x="27" y="230"/>
                    </a:lnTo>
                    <a:lnTo>
                      <a:pt x="27" y="0"/>
                    </a:lnTo>
                    <a:close/>
                  </a:path>
                </a:pathLst>
              </a:custGeom>
              <a:solidFill>
                <a:srgbClr val="FDFDF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114" name="Freeform 143">
                <a:extLst>
                  <a:ext uri="{FF2B5EF4-FFF2-40B4-BE49-F238E27FC236}">
                    <a16:creationId xmlns:a16="http://schemas.microsoft.com/office/drawing/2014/main" id="{FBA1D73C-F3BB-14D9-1CD4-148342A42EDE}"/>
                  </a:ext>
                </a:extLst>
              </p:cNvPr>
              <p:cNvSpPr>
                <a:spLocks noEditPoints="1"/>
              </p:cNvSpPr>
              <p:nvPr/>
            </p:nvSpPr>
            <p:spPr bwMode="auto">
              <a:xfrm>
                <a:off x="1486" y="1915"/>
                <a:ext cx="2982" cy="230"/>
              </a:xfrm>
              <a:custGeom>
                <a:avLst/>
                <a:gdLst>
                  <a:gd name="T0" fmla="*/ 0 w 2982"/>
                  <a:gd name="T1" fmla="*/ 0 h 230"/>
                  <a:gd name="T2" fmla="*/ 2982 w 2982"/>
                  <a:gd name="T3" fmla="*/ 0 h 230"/>
                  <a:gd name="T4" fmla="*/ 2982 w 2982"/>
                  <a:gd name="T5" fmla="*/ 230 h 230"/>
                  <a:gd name="T6" fmla="*/ 0 w 2982"/>
                  <a:gd name="T7" fmla="*/ 230 h 230"/>
                  <a:gd name="T8" fmla="*/ 0 w 2982"/>
                  <a:gd name="T9" fmla="*/ 0 h 230"/>
                  <a:gd name="T10" fmla="*/ 23 w 2982"/>
                  <a:gd name="T11" fmla="*/ 0 h 230"/>
                  <a:gd name="T12" fmla="*/ 2982 w 2982"/>
                  <a:gd name="T13" fmla="*/ 0 h 230"/>
                  <a:gd name="T14" fmla="*/ 2982 w 2982"/>
                  <a:gd name="T15" fmla="*/ 230 h 230"/>
                  <a:gd name="T16" fmla="*/ 23 w 2982"/>
                  <a:gd name="T17" fmla="*/ 230 h 230"/>
                  <a:gd name="T18" fmla="*/ 23 w 2982"/>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982" h="230">
                    <a:moveTo>
                      <a:pt x="0" y="0"/>
                    </a:moveTo>
                    <a:lnTo>
                      <a:pt x="2982" y="0"/>
                    </a:lnTo>
                    <a:lnTo>
                      <a:pt x="2982" y="230"/>
                    </a:lnTo>
                    <a:lnTo>
                      <a:pt x="0" y="230"/>
                    </a:lnTo>
                    <a:lnTo>
                      <a:pt x="0" y="0"/>
                    </a:lnTo>
                    <a:close/>
                    <a:moveTo>
                      <a:pt x="23" y="0"/>
                    </a:moveTo>
                    <a:lnTo>
                      <a:pt x="2982" y="0"/>
                    </a:lnTo>
                    <a:lnTo>
                      <a:pt x="2982" y="230"/>
                    </a:lnTo>
                    <a:lnTo>
                      <a:pt x="23" y="230"/>
                    </a:lnTo>
                    <a:lnTo>
                      <a:pt x="23" y="0"/>
                    </a:lnTo>
                    <a:close/>
                  </a:path>
                </a:pathLst>
              </a:custGeom>
              <a:solidFill>
                <a:srgbClr val="FCFCF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115" name="Freeform 144">
                <a:extLst>
                  <a:ext uri="{FF2B5EF4-FFF2-40B4-BE49-F238E27FC236}">
                    <a16:creationId xmlns:a16="http://schemas.microsoft.com/office/drawing/2014/main" id="{13CF9DBE-7383-5B68-D8A1-05F2AC1993DB}"/>
                  </a:ext>
                </a:extLst>
              </p:cNvPr>
              <p:cNvSpPr>
                <a:spLocks noEditPoints="1"/>
              </p:cNvSpPr>
              <p:nvPr/>
            </p:nvSpPr>
            <p:spPr bwMode="auto">
              <a:xfrm>
                <a:off x="1509" y="1915"/>
                <a:ext cx="2959" cy="230"/>
              </a:xfrm>
              <a:custGeom>
                <a:avLst/>
                <a:gdLst>
                  <a:gd name="T0" fmla="*/ 0 w 2959"/>
                  <a:gd name="T1" fmla="*/ 0 h 230"/>
                  <a:gd name="T2" fmla="*/ 2959 w 2959"/>
                  <a:gd name="T3" fmla="*/ 0 h 230"/>
                  <a:gd name="T4" fmla="*/ 2959 w 2959"/>
                  <a:gd name="T5" fmla="*/ 230 h 230"/>
                  <a:gd name="T6" fmla="*/ 0 w 2959"/>
                  <a:gd name="T7" fmla="*/ 230 h 230"/>
                  <a:gd name="T8" fmla="*/ 0 w 2959"/>
                  <a:gd name="T9" fmla="*/ 0 h 230"/>
                  <a:gd name="T10" fmla="*/ 23 w 2959"/>
                  <a:gd name="T11" fmla="*/ 0 h 230"/>
                  <a:gd name="T12" fmla="*/ 2959 w 2959"/>
                  <a:gd name="T13" fmla="*/ 0 h 230"/>
                  <a:gd name="T14" fmla="*/ 2959 w 2959"/>
                  <a:gd name="T15" fmla="*/ 230 h 230"/>
                  <a:gd name="T16" fmla="*/ 23 w 2959"/>
                  <a:gd name="T17" fmla="*/ 230 h 230"/>
                  <a:gd name="T18" fmla="*/ 23 w 2959"/>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959" h="230">
                    <a:moveTo>
                      <a:pt x="0" y="0"/>
                    </a:moveTo>
                    <a:lnTo>
                      <a:pt x="2959" y="0"/>
                    </a:lnTo>
                    <a:lnTo>
                      <a:pt x="2959" y="230"/>
                    </a:lnTo>
                    <a:lnTo>
                      <a:pt x="0" y="230"/>
                    </a:lnTo>
                    <a:lnTo>
                      <a:pt x="0" y="0"/>
                    </a:lnTo>
                    <a:close/>
                    <a:moveTo>
                      <a:pt x="23" y="0"/>
                    </a:moveTo>
                    <a:lnTo>
                      <a:pt x="2959" y="0"/>
                    </a:lnTo>
                    <a:lnTo>
                      <a:pt x="2959" y="230"/>
                    </a:lnTo>
                    <a:lnTo>
                      <a:pt x="23" y="230"/>
                    </a:lnTo>
                    <a:lnTo>
                      <a:pt x="23" y="0"/>
                    </a:lnTo>
                    <a:close/>
                  </a:path>
                </a:pathLst>
              </a:custGeom>
              <a:solidFill>
                <a:srgbClr val="FBFBFB"/>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116" name="Freeform 145">
                <a:extLst>
                  <a:ext uri="{FF2B5EF4-FFF2-40B4-BE49-F238E27FC236}">
                    <a16:creationId xmlns:a16="http://schemas.microsoft.com/office/drawing/2014/main" id="{DAB38788-4FA5-1367-8679-AB7EA833CB5D}"/>
                  </a:ext>
                </a:extLst>
              </p:cNvPr>
              <p:cNvSpPr>
                <a:spLocks noEditPoints="1"/>
              </p:cNvSpPr>
              <p:nvPr/>
            </p:nvSpPr>
            <p:spPr bwMode="auto">
              <a:xfrm>
                <a:off x="1532" y="1915"/>
                <a:ext cx="2936" cy="230"/>
              </a:xfrm>
              <a:custGeom>
                <a:avLst/>
                <a:gdLst>
                  <a:gd name="T0" fmla="*/ 0 w 2936"/>
                  <a:gd name="T1" fmla="*/ 0 h 230"/>
                  <a:gd name="T2" fmla="*/ 2936 w 2936"/>
                  <a:gd name="T3" fmla="*/ 0 h 230"/>
                  <a:gd name="T4" fmla="*/ 2936 w 2936"/>
                  <a:gd name="T5" fmla="*/ 230 h 230"/>
                  <a:gd name="T6" fmla="*/ 0 w 2936"/>
                  <a:gd name="T7" fmla="*/ 230 h 230"/>
                  <a:gd name="T8" fmla="*/ 0 w 2936"/>
                  <a:gd name="T9" fmla="*/ 0 h 230"/>
                  <a:gd name="T10" fmla="*/ 23 w 2936"/>
                  <a:gd name="T11" fmla="*/ 0 h 230"/>
                  <a:gd name="T12" fmla="*/ 2936 w 2936"/>
                  <a:gd name="T13" fmla="*/ 0 h 230"/>
                  <a:gd name="T14" fmla="*/ 2936 w 2936"/>
                  <a:gd name="T15" fmla="*/ 230 h 230"/>
                  <a:gd name="T16" fmla="*/ 23 w 2936"/>
                  <a:gd name="T17" fmla="*/ 230 h 230"/>
                  <a:gd name="T18" fmla="*/ 23 w 2936"/>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936" h="230">
                    <a:moveTo>
                      <a:pt x="0" y="0"/>
                    </a:moveTo>
                    <a:lnTo>
                      <a:pt x="2936" y="0"/>
                    </a:lnTo>
                    <a:lnTo>
                      <a:pt x="2936" y="230"/>
                    </a:lnTo>
                    <a:lnTo>
                      <a:pt x="0" y="230"/>
                    </a:lnTo>
                    <a:lnTo>
                      <a:pt x="0" y="0"/>
                    </a:lnTo>
                    <a:close/>
                    <a:moveTo>
                      <a:pt x="23" y="0"/>
                    </a:moveTo>
                    <a:lnTo>
                      <a:pt x="2936" y="0"/>
                    </a:lnTo>
                    <a:lnTo>
                      <a:pt x="2936" y="230"/>
                    </a:lnTo>
                    <a:lnTo>
                      <a:pt x="23" y="230"/>
                    </a:lnTo>
                    <a:lnTo>
                      <a:pt x="23" y="0"/>
                    </a:lnTo>
                    <a:close/>
                  </a:path>
                </a:pathLst>
              </a:custGeom>
              <a:solidFill>
                <a:srgbClr val="FAFAF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117" name="Freeform 146">
                <a:extLst>
                  <a:ext uri="{FF2B5EF4-FFF2-40B4-BE49-F238E27FC236}">
                    <a16:creationId xmlns:a16="http://schemas.microsoft.com/office/drawing/2014/main" id="{961F681B-C082-ADB8-73B8-7129387743AA}"/>
                  </a:ext>
                </a:extLst>
              </p:cNvPr>
              <p:cNvSpPr>
                <a:spLocks noEditPoints="1"/>
              </p:cNvSpPr>
              <p:nvPr/>
            </p:nvSpPr>
            <p:spPr bwMode="auto">
              <a:xfrm>
                <a:off x="1555" y="1915"/>
                <a:ext cx="2913" cy="230"/>
              </a:xfrm>
              <a:custGeom>
                <a:avLst/>
                <a:gdLst>
                  <a:gd name="T0" fmla="*/ 0 w 2913"/>
                  <a:gd name="T1" fmla="*/ 0 h 230"/>
                  <a:gd name="T2" fmla="*/ 2913 w 2913"/>
                  <a:gd name="T3" fmla="*/ 0 h 230"/>
                  <a:gd name="T4" fmla="*/ 2913 w 2913"/>
                  <a:gd name="T5" fmla="*/ 230 h 230"/>
                  <a:gd name="T6" fmla="*/ 0 w 2913"/>
                  <a:gd name="T7" fmla="*/ 230 h 230"/>
                  <a:gd name="T8" fmla="*/ 0 w 2913"/>
                  <a:gd name="T9" fmla="*/ 0 h 230"/>
                  <a:gd name="T10" fmla="*/ 23 w 2913"/>
                  <a:gd name="T11" fmla="*/ 0 h 230"/>
                  <a:gd name="T12" fmla="*/ 2913 w 2913"/>
                  <a:gd name="T13" fmla="*/ 0 h 230"/>
                  <a:gd name="T14" fmla="*/ 2913 w 2913"/>
                  <a:gd name="T15" fmla="*/ 230 h 230"/>
                  <a:gd name="T16" fmla="*/ 23 w 2913"/>
                  <a:gd name="T17" fmla="*/ 230 h 230"/>
                  <a:gd name="T18" fmla="*/ 23 w 2913"/>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913" h="230">
                    <a:moveTo>
                      <a:pt x="0" y="0"/>
                    </a:moveTo>
                    <a:lnTo>
                      <a:pt x="2913" y="0"/>
                    </a:lnTo>
                    <a:lnTo>
                      <a:pt x="2913" y="230"/>
                    </a:lnTo>
                    <a:lnTo>
                      <a:pt x="0" y="230"/>
                    </a:lnTo>
                    <a:lnTo>
                      <a:pt x="0" y="0"/>
                    </a:lnTo>
                    <a:close/>
                    <a:moveTo>
                      <a:pt x="23" y="0"/>
                    </a:moveTo>
                    <a:lnTo>
                      <a:pt x="2913" y="0"/>
                    </a:lnTo>
                    <a:lnTo>
                      <a:pt x="2913" y="230"/>
                    </a:lnTo>
                    <a:lnTo>
                      <a:pt x="23" y="230"/>
                    </a:lnTo>
                    <a:lnTo>
                      <a:pt x="23" y="0"/>
                    </a:lnTo>
                    <a:close/>
                  </a:path>
                </a:pathLst>
              </a:custGeom>
              <a:solidFill>
                <a:srgbClr val="F9F9F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118" name="Freeform 147">
                <a:extLst>
                  <a:ext uri="{FF2B5EF4-FFF2-40B4-BE49-F238E27FC236}">
                    <a16:creationId xmlns:a16="http://schemas.microsoft.com/office/drawing/2014/main" id="{7BCD032D-8238-74E0-59D6-3AF2FFB69B93}"/>
                  </a:ext>
                </a:extLst>
              </p:cNvPr>
              <p:cNvSpPr>
                <a:spLocks noEditPoints="1"/>
              </p:cNvSpPr>
              <p:nvPr/>
            </p:nvSpPr>
            <p:spPr bwMode="auto">
              <a:xfrm>
                <a:off x="1578" y="1915"/>
                <a:ext cx="2890" cy="230"/>
              </a:xfrm>
              <a:custGeom>
                <a:avLst/>
                <a:gdLst>
                  <a:gd name="T0" fmla="*/ 0 w 2890"/>
                  <a:gd name="T1" fmla="*/ 0 h 230"/>
                  <a:gd name="T2" fmla="*/ 2890 w 2890"/>
                  <a:gd name="T3" fmla="*/ 0 h 230"/>
                  <a:gd name="T4" fmla="*/ 2890 w 2890"/>
                  <a:gd name="T5" fmla="*/ 230 h 230"/>
                  <a:gd name="T6" fmla="*/ 0 w 2890"/>
                  <a:gd name="T7" fmla="*/ 230 h 230"/>
                  <a:gd name="T8" fmla="*/ 0 w 2890"/>
                  <a:gd name="T9" fmla="*/ 0 h 230"/>
                  <a:gd name="T10" fmla="*/ 28 w 2890"/>
                  <a:gd name="T11" fmla="*/ 0 h 230"/>
                  <a:gd name="T12" fmla="*/ 2890 w 2890"/>
                  <a:gd name="T13" fmla="*/ 0 h 230"/>
                  <a:gd name="T14" fmla="*/ 2890 w 2890"/>
                  <a:gd name="T15" fmla="*/ 230 h 230"/>
                  <a:gd name="T16" fmla="*/ 28 w 2890"/>
                  <a:gd name="T17" fmla="*/ 230 h 230"/>
                  <a:gd name="T18" fmla="*/ 28 w 2890"/>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890" h="230">
                    <a:moveTo>
                      <a:pt x="0" y="0"/>
                    </a:moveTo>
                    <a:lnTo>
                      <a:pt x="2890" y="0"/>
                    </a:lnTo>
                    <a:lnTo>
                      <a:pt x="2890" y="230"/>
                    </a:lnTo>
                    <a:lnTo>
                      <a:pt x="0" y="230"/>
                    </a:lnTo>
                    <a:lnTo>
                      <a:pt x="0" y="0"/>
                    </a:lnTo>
                    <a:close/>
                    <a:moveTo>
                      <a:pt x="28" y="0"/>
                    </a:moveTo>
                    <a:lnTo>
                      <a:pt x="2890" y="0"/>
                    </a:lnTo>
                    <a:lnTo>
                      <a:pt x="2890" y="230"/>
                    </a:lnTo>
                    <a:lnTo>
                      <a:pt x="28" y="230"/>
                    </a:lnTo>
                    <a:lnTo>
                      <a:pt x="28" y="0"/>
                    </a:lnTo>
                    <a:close/>
                  </a:path>
                </a:pathLst>
              </a:custGeom>
              <a:solidFill>
                <a:srgbClr val="F8F8F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119" name="Freeform 148">
                <a:extLst>
                  <a:ext uri="{FF2B5EF4-FFF2-40B4-BE49-F238E27FC236}">
                    <a16:creationId xmlns:a16="http://schemas.microsoft.com/office/drawing/2014/main" id="{E3973280-4457-881D-2573-D3244AA4F7A2}"/>
                  </a:ext>
                </a:extLst>
              </p:cNvPr>
              <p:cNvSpPr>
                <a:spLocks noEditPoints="1"/>
              </p:cNvSpPr>
              <p:nvPr/>
            </p:nvSpPr>
            <p:spPr bwMode="auto">
              <a:xfrm>
                <a:off x="1606" y="1915"/>
                <a:ext cx="2862" cy="230"/>
              </a:xfrm>
              <a:custGeom>
                <a:avLst/>
                <a:gdLst>
                  <a:gd name="T0" fmla="*/ 0 w 2862"/>
                  <a:gd name="T1" fmla="*/ 0 h 230"/>
                  <a:gd name="T2" fmla="*/ 2862 w 2862"/>
                  <a:gd name="T3" fmla="*/ 0 h 230"/>
                  <a:gd name="T4" fmla="*/ 2862 w 2862"/>
                  <a:gd name="T5" fmla="*/ 230 h 230"/>
                  <a:gd name="T6" fmla="*/ 0 w 2862"/>
                  <a:gd name="T7" fmla="*/ 230 h 230"/>
                  <a:gd name="T8" fmla="*/ 0 w 2862"/>
                  <a:gd name="T9" fmla="*/ 0 h 230"/>
                  <a:gd name="T10" fmla="*/ 23 w 2862"/>
                  <a:gd name="T11" fmla="*/ 0 h 230"/>
                  <a:gd name="T12" fmla="*/ 2862 w 2862"/>
                  <a:gd name="T13" fmla="*/ 0 h 230"/>
                  <a:gd name="T14" fmla="*/ 2862 w 2862"/>
                  <a:gd name="T15" fmla="*/ 230 h 230"/>
                  <a:gd name="T16" fmla="*/ 23 w 2862"/>
                  <a:gd name="T17" fmla="*/ 230 h 230"/>
                  <a:gd name="T18" fmla="*/ 23 w 2862"/>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862" h="230">
                    <a:moveTo>
                      <a:pt x="0" y="0"/>
                    </a:moveTo>
                    <a:lnTo>
                      <a:pt x="2862" y="0"/>
                    </a:lnTo>
                    <a:lnTo>
                      <a:pt x="2862" y="230"/>
                    </a:lnTo>
                    <a:lnTo>
                      <a:pt x="0" y="230"/>
                    </a:lnTo>
                    <a:lnTo>
                      <a:pt x="0" y="0"/>
                    </a:lnTo>
                    <a:close/>
                    <a:moveTo>
                      <a:pt x="23" y="0"/>
                    </a:moveTo>
                    <a:lnTo>
                      <a:pt x="2862" y="0"/>
                    </a:lnTo>
                    <a:lnTo>
                      <a:pt x="2862" y="230"/>
                    </a:lnTo>
                    <a:lnTo>
                      <a:pt x="23" y="230"/>
                    </a:lnTo>
                    <a:lnTo>
                      <a:pt x="23" y="0"/>
                    </a:lnTo>
                    <a:close/>
                  </a:path>
                </a:pathLst>
              </a:custGeom>
              <a:solidFill>
                <a:srgbClr val="F7F7F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120" name="Freeform 149">
                <a:extLst>
                  <a:ext uri="{FF2B5EF4-FFF2-40B4-BE49-F238E27FC236}">
                    <a16:creationId xmlns:a16="http://schemas.microsoft.com/office/drawing/2014/main" id="{D2405C16-E689-A78C-85FE-47C03EB8F61F}"/>
                  </a:ext>
                </a:extLst>
              </p:cNvPr>
              <p:cNvSpPr>
                <a:spLocks noEditPoints="1"/>
              </p:cNvSpPr>
              <p:nvPr/>
            </p:nvSpPr>
            <p:spPr bwMode="auto">
              <a:xfrm>
                <a:off x="1629" y="1915"/>
                <a:ext cx="2839" cy="230"/>
              </a:xfrm>
              <a:custGeom>
                <a:avLst/>
                <a:gdLst>
                  <a:gd name="T0" fmla="*/ 0 w 2839"/>
                  <a:gd name="T1" fmla="*/ 0 h 230"/>
                  <a:gd name="T2" fmla="*/ 2839 w 2839"/>
                  <a:gd name="T3" fmla="*/ 0 h 230"/>
                  <a:gd name="T4" fmla="*/ 2839 w 2839"/>
                  <a:gd name="T5" fmla="*/ 230 h 230"/>
                  <a:gd name="T6" fmla="*/ 0 w 2839"/>
                  <a:gd name="T7" fmla="*/ 230 h 230"/>
                  <a:gd name="T8" fmla="*/ 0 w 2839"/>
                  <a:gd name="T9" fmla="*/ 0 h 230"/>
                  <a:gd name="T10" fmla="*/ 23 w 2839"/>
                  <a:gd name="T11" fmla="*/ 0 h 230"/>
                  <a:gd name="T12" fmla="*/ 2839 w 2839"/>
                  <a:gd name="T13" fmla="*/ 0 h 230"/>
                  <a:gd name="T14" fmla="*/ 2839 w 2839"/>
                  <a:gd name="T15" fmla="*/ 230 h 230"/>
                  <a:gd name="T16" fmla="*/ 23 w 2839"/>
                  <a:gd name="T17" fmla="*/ 230 h 230"/>
                  <a:gd name="T18" fmla="*/ 23 w 2839"/>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839" h="230">
                    <a:moveTo>
                      <a:pt x="0" y="0"/>
                    </a:moveTo>
                    <a:lnTo>
                      <a:pt x="2839" y="0"/>
                    </a:lnTo>
                    <a:lnTo>
                      <a:pt x="2839" y="230"/>
                    </a:lnTo>
                    <a:lnTo>
                      <a:pt x="0" y="230"/>
                    </a:lnTo>
                    <a:lnTo>
                      <a:pt x="0" y="0"/>
                    </a:lnTo>
                    <a:close/>
                    <a:moveTo>
                      <a:pt x="23" y="0"/>
                    </a:moveTo>
                    <a:lnTo>
                      <a:pt x="2839" y="0"/>
                    </a:lnTo>
                    <a:lnTo>
                      <a:pt x="2839" y="230"/>
                    </a:lnTo>
                    <a:lnTo>
                      <a:pt x="23" y="230"/>
                    </a:lnTo>
                    <a:lnTo>
                      <a:pt x="23" y="0"/>
                    </a:lnTo>
                    <a:close/>
                  </a:path>
                </a:pathLst>
              </a:custGeom>
              <a:solidFill>
                <a:srgbClr val="F6F6F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121" name="Freeform 150">
                <a:extLst>
                  <a:ext uri="{FF2B5EF4-FFF2-40B4-BE49-F238E27FC236}">
                    <a16:creationId xmlns:a16="http://schemas.microsoft.com/office/drawing/2014/main" id="{E9073933-C975-0C57-21BA-530B0F16C972}"/>
                  </a:ext>
                </a:extLst>
              </p:cNvPr>
              <p:cNvSpPr>
                <a:spLocks noEditPoints="1"/>
              </p:cNvSpPr>
              <p:nvPr/>
            </p:nvSpPr>
            <p:spPr bwMode="auto">
              <a:xfrm>
                <a:off x="1652" y="1915"/>
                <a:ext cx="2816" cy="230"/>
              </a:xfrm>
              <a:custGeom>
                <a:avLst/>
                <a:gdLst>
                  <a:gd name="T0" fmla="*/ 0 w 2816"/>
                  <a:gd name="T1" fmla="*/ 0 h 230"/>
                  <a:gd name="T2" fmla="*/ 2816 w 2816"/>
                  <a:gd name="T3" fmla="*/ 0 h 230"/>
                  <a:gd name="T4" fmla="*/ 2816 w 2816"/>
                  <a:gd name="T5" fmla="*/ 230 h 230"/>
                  <a:gd name="T6" fmla="*/ 0 w 2816"/>
                  <a:gd name="T7" fmla="*/ 230 h 230"/>
                  <a:gd name="T8" fmla="*/ 0 w 2816"/>
                  <a:gd name="T9" fmla="*/ 0 h 230"/>
                  <a:gd name="T10" fmla="*/ 23 w 2816"/>
                  <a:gd name="T11" fmla="*/ 0 h 230"/>
                  <a:gd name="T12" fmla="*/ 2816 w 2816"/>
                  <a:gd name="T13" fmla="*/ 0 h 230"/>
                  <a:gd name="T14" fmla="*/ 2816 w 2816"/>
                  <a:gd name="T15" fmla="*/ 230 h 230"/>
                  <a:gd name="T16" fmla="*/ 23 w 2816"/>
                  <a:gd name="T17" fmla="*/ 230 h 230"/>
                  <a:gd name="T18" fmla="*/ 23 w 2816"/>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816" h="230">
                    <a:moveTo>
                      <a:pt x="0" y="0"/>
                    </a:moveTo>
                    <a:lnTo>
                      <a:pt x="2816" y="0"/>
                    </a:lnTo>
                    <a:lnTo>
                      <a:pt x="2816" y="230"/>
                    </a:lnTo>
                    <a:lnTo>
                      <a:pt x="0" y="230"/>
                    </a:lnTo>
                    <a:lnTo>
                      <a:pt x="0" y="0"/>
                    </a:lnTo>
                    <a:close/>
                    <a:moveTo>
                      <a:pt x="23" y="0"/>
                    </a:moveTo>
                    <a:lnTo>
                      <a:pt x="2816" y="0"/>
                    </a:lnTo>
                    <a:lnTo>
                      <a:pt x="2816" y="230"/>
                    </a:lnTo>
                    <a:lnTo>
                      <a:pt x="23" y="230"/>
                    </a:lnTo>
                    <a:lnTo>
                      <a:pt x="23" y="0"/>
                    </a:lnTo>
                    <a:close/>
                  </a:path>
                </a:pathLst>
              </a:custGeom>
              <a:solidFill>
                <a:srgbClr val="F5F5F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122" name="Freeform 151">
                <a:extLst>
                  <a:ext uri="{FF2B5EF4-FFF2-40B4-BE49-F238E27FC236}">
                    <a16:creationId xmlns:a16="http://schemas.microsoft.com/office/drawing/2014/main" id="{FB575C8C-F513-6829-6AFF-F17DA41E8DBF}"/>
                  </a:ext>
                </a:extLst>
              </p:cNvPr>
              <p:cNvSpPr>
                <a:spLocks noEditPoints="1"/>
              </p:cNvSpPr>
              <p:nvPr/>
            </p:nvSpPr>
            <p:spPr bwMode="auto">
              <a:xfrm>
                <a:off x="1675" y="1915"/>
                <a:ext cx="2793" cy="230"/>
              </a:xfrm>
              <a:custGeom>
                <a:avLst/>
                <a:gdLst>
                  <a:gd name="T0" fmla="*/ 0 w 2793"/>
                  <a:gd name="T1" fmla="*/ 0 h 230"/>
                  <a:gd name="T2" fmla="*/ 2793 w 2793"/>
                  <a:gd name="T3" fmla="*/ 0 h 230"/>
                  <a:gd name="T4" fmla="*/ 2793 w 2793"/>
                  <a:gd name="T5" fmla="*/ 230 h 230"/>
                  <a:gd name="T6" fmla="*/ 0 w 2793"/>
                  <a:gd name="T7" fmla="*/ 230 h 230"/>
                  <a:gd name="T8" fmla="*/ 0 w 2793"/>
                  <a:gd name="T9" fmla="*/ 0 h 230"/>
                  <a:gd name="T10" fmla="*/ 28 w 2793"/>
                  <a:gd name="T11" fmla="*/ 0 h 230"/>
                  <a:gd name="T12" fmla="*/ 2793 w 2793"/>
                  <a:gd name="T13" fmla="*/ 0 h 230"/>
                  <a:gd name="T14" fmla="*/ 2793 w 2793"/>
                  <a:gd name="T15" fmla="*/ 230 h 230"/>
                  <a:gd name="T16" fmla="*/ 28 w 2793"/>
                  <a:gd name="T17" fmla="*/ 230 h 230"/>
                  <a:gd name="T18" fmla="*/ 28 w 2793"/>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793" h="230">
                    <a:moveTo>
                      <a:pt x="0" y="0"/>
                    </a:moveTo>
                    <a:lnTo>
                      <a:pt x="2793" y="0"/>
                    </a:lnTo>
                    <a:lnTo>
                      <a:pt x="2793" y="230"/>
                    </a:lnTo>
                    <a:lnTo>
                      <a:pt x="0" y="230"/>
                    </a:lnTo>
                    <a:lnTo>
                      <a:pt x="0" y="0"/>
                    </a:lnTo>
                    <a:close/>
                    <a:moveTo>
                      <a:pt x="28" y="0"/>
                    </a:moveTo>
                    <a:lnTo>
                      <a:pt x="2793" y="0"/>
                    </a:lnTo>
                    <a:lnTo>
                      <a:pt x="2793" y="230"/>
                    </a:lnTo>
                    <a:lnTo>
                      <a:pt x="28" y="230"/>
                    </a:lnTo>
                    <a:lnTo>
                      <a:pt x="28" y="0"/>
                    </a:lnTo>
                    <a:close/>
                  </a:path>
                </a:pathLst>
              </a:custGeom>
              <a:solidFill>
                <a:srgbClr val="F4F4F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123" name="Freeform 152">
                <a:extLst>
                  <a:ext uri="{FF2B5EF4-FFF2-40B4-BE49-F238E27FC236}">
                    <a16:creationId xmlns:a16="http://schemas.microsoft.com/office/drawing/2014/main" id="{DC3C4123-56E2-AC27-9C71-932465EBFA89}"/>
                  </a:ext>
                </a:extLst>
              </p:cNvPr>
              <p:cNvSpPr>
                <a:spLocks noEditPoints="1"/>
              </p:cNvSpPr>
              <p:nvPr/>
            </p:nvSpPr>
            <p:spPr bwMode="auto">
              <a:xfrm>
                <a:off x="1703" y="1915"/>
                <a:ext cx="2765" cy="230"/>
              </a:xfrm>
              <a:custGeom>
                <a:avLst/>
                <a:gdLst>
                  <a:gd name="T0" fmla="*/ 0 w 2765"/>
                  <a:gd name="T1" fmla="*/ 0 h 230"/>
                  <a:gd name="T2" fmla="*/ 2765 w 2765"/>
                  <a:gd name="T3" fmla="*/ 0 h 230"/>
                  <a:gd name="T4" fmla="*/ 2765 w 2765"/>
                  <a:gd name="T5" fmla="*/ 230 h 230"/>
                  <a:gd name="T6" fmla="*/ 0 w 2765"/>
                  <a:gd name="T7" fmla="*/ 230 h 230"/>
                  <a:gd name="T8" fmla="*/ 0 w 2765"/>
                  <a:gd name="T9" fmla="*/ 0 h 230"/>
                  <a:gd name="T10" fmla="*/ 23 w 2765"/>
                  <a:gd name="T11" fmla="*/ 0 h 230"/>
                  <a:gd name="T12" fmla="*/ 2765 w 2765"/>
                  <a:gd name="T13" fmla="*/ 0 h 230"/>
                  <a:gd name="T14" fmla="*/ 2765 w 2765"/>
                  <a:gd name="T15" fmla="*/ 230 h 230"/>
                  <a:gd name="T16" fmla="*/ 23 w 2765"/>
                  <a:gd name="T17" fmla="*/ 230 h 230"/>
                  <a:gd name="T18" fmla="*/ 23 w 2765"/>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765" h="230">
                    <a:moveTo>
                      <a:pt x="0" y="0"/>
                    </a:moveTo>
                    <a:lnTo>
                      <a:pt x="2765" y="0"/>
                    </a:lnTo>
                    <a:lnTo>
                      <a:pt x="2765" y="230"/>
                    </a:lnTo>
                    <a:lnTo>
                      <a:pt x="0" y="230"/>
                    </a:lnTo>
                    <a:lnTo>
                      <a:pt x="0" y="0"/>
                    </a:lnTo>
                    <a:close/>
                    <a:moveTo>
                      <a:pt x="23" y="0"/>
                    </a:moveTo>
                    <a:lnTo>
                      <a:pt x="2765" y="0"/>
                    </a:lnTo>
                    <a:lnTo>
                      <a:pt x="2765" y="230"/>
                    </a:lnTo>
                    <a:lnTo>
                      <a:pt x="23" y="230"/>
                    </a:lnTo>
                    <a:lnTo>
                      <a:pt x="23" y="0"/>
                    </a:lnTo>
                    <a:close/>
                  </a:path>
                </a:pathLst>
              </a:custGeom>
              <a:solidFill>
                <a:srgbClr val="F3F3F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124" name="Freeform 153">
                <a:extLst>
                  <a:ext uri="{FF2B5EF4-FFF2-40B4-BE49-F238E27FC236}">
                    <a16:creationId xmlns:a16="http://schemas.microsoft.com/office/drawing/2014/main" id="{6D94F3CE-D19D-9BBF-B1D9-FAF5169ECDFC}"/>
                  </a:ext>
                </a:extLst>
              </p:cNvPr>
              <p:cNvSpPr>
                <a:spLocks noEditPoints="1"/>
              </p:cNvSpPr>
              <p:nvPr/>
            </p:nvSpPr>
            <p:spPr bwMode="auto">
              <a:xfrm>
                <a:off x="1726" y="1915"/>
                <a:ext cx="2742" cy="230"/>
              </a:xfrm>
              <a:custGeom>
                <a:avLst/>
                <a:gdLst>
                  <a:gd name="T0" fmla="*/ 0 w 2742"/>
                  <a:gd name="T1" fmla="*/ 0 h 230"/>
                  <a:gd name="T2" fmla="*/ 2742 w 2742"/>
                  <a:gd name="T3" fmla="*/ 0 h 230"/>
                  <a:gd name="T4" fmla="*/ 2742 w 2742"/>
                  <a:gd name="T5" fmla="*/ 230 h 230"/>
                  <a:gd name="T6" fmla="*/ 0 w 2742"/>
                  <a:gd name="T7" fmla="*/ 230 h 230"/>
                  <a:gd name="T8" fmla="*/ 0 w 2742"/>
                  <a:gd name="T9" fmla="*/ 0 h 230"/>
                  <a:gd name="T10" fmla="*/ 23 w 2742"/>
                  <a:gd name="T11" fmla="*/ 0 h 230"/>
                  <a:gd name="T12" fmla="*/ 2742 w 2742"/>
                  <a:gd name="T13" fmla="*/ 0 h 230"/>
                  <a:gd name="T14" fmla="*/ 2742 w 2742"/>
                  <a:gd name="T15" fmla="*/ 230 h 230"/>
                  <a:gd name="T16" fmla="*/ 23 w 2742"/>
                  <a:gd name="T17" fmla="*/ 230 h 230"/>
                  <a:gd name="T18" fmla="*/ 23 w 2742"/>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742" h="230">
                    <a:moveTo>
                      <a:pt x="0" y="0"/>
                    </a:moveTo>
                    <a:lnTo>
                      <a:pt x="2742" y="0"/>
                    </a:lnTo>
                    <a:lnTo>
                      <a:pt x="2742" y="230"/>
                    </a:lnTo>
                    <a:lnTo>
                      <a:pt x="0" y="230"/>
                    </a:lnTo>
                    <a:lnTo>
                      <a:pt x="0" y="0"/>
                    </a:lnTo>
                    <a:close/>
                    <a:moveTo>
                      <a:pt x="23" y="0"/>
                    </a:moveTo>
                    <a:lnTo>
                      <a:pt x="2742" y="0"/>
                    </a:lnTo>
                    <a:lnTo>
                      <a:pt x="2742" y="230"/>
                    </a:lnTo>
                    <a:lnTo>
                      <a:pt x="23" y="230"/>
                    </a:lnTo>
                    <a:lnTo>
                      <a:pt x="23" y="0"/>
                    </a:lnTo>
                    <a:close/>
                  </a:path>
                </a:pathLst>
              </a:custGeom>
              <a:solidFill>
                <a:srgbClr val="F2F2F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125" name="Freeform 154">
                <a:extLst>
                  <a:ext uri="{FF2B5EF4-FFF2-40B4-BE49-F238E27FC236}">
                    <a16:creationId xmlns:a16="http://schemas.microsoft.com/office/drawing/2014/main" id="{289BA2BB-E047-D689-45CD-85FB8B4E9C1E}"/>
                  </a:ext>
                </a:extLst>
              </p:cNvPr>
              <p:cNvSpPr>
                <a:spLocks noEditPoints="1"/>
              </p:cNvSpPr>
              <p:nvPr/>
            </p:nvSpPr>
            <p:spPr bwMode="auto">
              <a:xfrm>
                <a:off x="1749" y="1915"/>
                <a:ext cx="2719" cy="230"/>
              </a:xfrm>
              <a:custGeom>
                <a:avLst/>
                <a:gdLst>
                  <a:gd name="T0" fmla="*/ 0 w 2719"/>
                  <a:gd name="T1" fmla="*/ 0 h 230"/>
                  <a:gd name="T2" fmla="*/ 2719 w 2719"/>
                  <a:gd name="T3" fmla="*/ 0 h 230"/>
                  <a:gd name="T4" fmla="*/ 2719 w 2719"/>
                  <a:gd name="T5" fmla="*/ 230 h 230"/>
                  <a:gd name="T6" fmla="*/ 0 w 2719"/>
                  <a:gd name="T7" fmla="*/ 230 h 230"/>
                  <a:gd name="T8" fmla="*/ 0 w 2719"/>
                  <a:gd name="T9" fmla="*/ 0 h 230"/>
                  <a:gd name="T10" fmla="*/ 23 w 2719"/>
                  <a:gd name="T11" fmla="*/ 0 h 230"/>
                  <a:gd name="T12" fmla="*/ 2719 w 2719"/>
                  <a:gd name="T13" fmla="*/ 0 h 230"/>
                  <a:gd name="T14" fmla="*/ 2719 w 2719"/>
                  <a:gd name="T15" fmla="*/ 230 h 230"/>
                  <a:gd name="T16" fmla="*/ 23 w 2719"/>
                  <a:gd name="T17" fmla="*/ 230 h 230"/>
                  <a:gd name="T18" fmla="*/ 23 w 2719"/>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719" h="230">
                    <a:moveTo>
                      <a:pt x="0" y="0"/>
                    </a:moveTo>
                    <a:lnTo>
                      <a:pt x="2719" y="0"/>
                    </a:lnTo>
                    <a:lnTo>
                      <a:pt x="2719" y="230"/>
                    </a:lnTo>
                    <a:lnTo>
                      <a:pt x="0" y="230"/>
                    </a:lnTo>
                    <a:lnTo>
                      <a:pt x="0" y="0"/>
                    </a:lnTo>
                    <a:close/>
                    <a:moveTo>
                      <a:pt x="23" y="0"/>
                    </a:moveTo>
                    <a:lnTo>
                      <a:pt x="2719" y="0"/>
                    </a:lnTo>
                    <a:lnTo>
                      <a:pt x="2719" y="230"/>
                    </a:lnTo>
                    <a:lnTo>
                      <a:pt x="23" y="230"/>
                    </a:lnTo>
                    <a:lnTo>
                      <a:pt x="23" y="0"/>
                    </a:lnTo>
                    <a:close/>
                  </a:path>
                </a:pathLst>
              </a:custGeom>
              <a:solidFill>
                <a:srgbClr val="F1F1F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126" name="Freeform 155">
                <a:extLst>
                  <a:ext uri="{FF2B5EF4-FFF2-40B4-BE49-F238E27FC236}">
                    <a16:creationId xmlns:a16="http://schemas.microsoft.com/office/drawing/2014/main" id="{4D697B16-874C-F1D5-9610-6D49791FDF01}"/>
                  </a:ext>
                </a:extLst>
              </p:cNvPr>
              <p:cNvSpPr>
                <a:spLocks noEditPoints="1"/>
              </p:cNvSpPr>
              <p:nvPr/>
            </p:nvSpPr>
            <p:spPr bwMode="auto">
              <a:xfrm>
                <a:off x="1772" y="1915"/>
                <a:ext cx="2696" cy="230"/>
              </a:xfrm>
              <a:custGeom>
                <a:avLst/>
                <a:gdLst>
                  <a:gd name="T0" fmla="*/ 0 w 2696"/>
                  <a:gd name="T1" fmla="*/ 0 h 230"/>
                  <a:gd name="T2" fmla="*/ 2696 w 2696"/>
                  <a:gd name="T3" fmla="*/ 0 h 230"/>
                  <a:gd name="T4" fmla="*/ 2696 w 2696"/>
                  <a:gd name="T5" fmla="*/ 230 h 230"/>
                  <a:gd name="T6" fmla="*/ 0 w 2696"/>
                  <a:gd name="T7" fmla="*/ 230 h 230"/>
                  <a:gd name="T8" fmla="*/ 0 w 2696"/>
                  <a:gd name="T9" fmla="*/ 0 h 230"/>
                  <a:gd name="T10" fmla="*/ 23 w 2696"/>
                  <a:gd name="T11" fmla="*/ 0 h 230"/>
                  <a:gd name="T12" fmla="*/ 2696 w 2696"/>
                  <a:gd name="T13" fmla="*/ 0 h 230"/>
                  <a:gd name="T14" fmla="*/ 2696 w 2696"/>
                  <a:gd name="T15" fmla="*/ 230 h 230"/>
                  <a:gd name="T16" fmla="*/ 23 w 2696"/>
                  <a:gd name="T17" fmla="*/ 230 h 230"/>
                  <a:gd name="T18" fmla="*/ 23 w 2696"/>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696" h="230">
                    <a:moveTo>
                      <a:pt x="0" y="0"/>
                    </a:moveTo>
                    <a:lnTo>
                      <a:pt x="2696" y="0"/>
                    </a:lnTo>
                    <a:lnTo>
                      <a:pt x="2696" y="230"/>
                    </a:lnTo>
                    <a:lnTo>
                      <a:pt x="0" y="230"/>
                    </a:lnTo>
                    <a:lnTo>
                      <a:pt x="0" y="0"/>
                    </a:lnTo>
                    <a:close/>
                    <a:moveTo>
                      <a:pt x="23" y="0"/>
                    </a:moveTo>
                    <a:lnTo>
                      <a:pt x="2696" y="0"/>
                    </a:lnTo>
                    <a:lnTo>
                      <a:pt x="2696" y="230"/>
                    </a:lnTo>
                    <a:lnTo>
                      <a:pt x="23" y="230"/>
                    </a:lnTo>
                    <a:lnTo>
                      <a:pt x="23" y="0"/>
                    </a:lnTo>
                    <a:close/>
                  </a:path>
                </a:pathLst>
              </a:custGeom>
              <a:solidFill>
                <a:srgbClr val="F0F0F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127" name="Freeform 156">
                <a:extLst>
                  <a:ext uri="{FF2B5EF4-FFF2-40B4-BE49-F238E27FC236}">
                    <a16:creationId xmlns:a16="http://schemas.microsoft.com/office/drawing/2014/main" id="{3018CFBB-936C-991E-63F9-3AE240A30231}"/>
                  </a:ext>
                </a:extLst>
              </p:cNvPr>
              <p:cNvSpPr>
                <a:spLocks noEditPoints="1"/>
              </p:cNvSpPr>
              <p:nvPr/>
            </p:nvSpPr>
            <p:spPr bwMode="auto">
              <a:xfrm>
                <a:off x="1795" y="1915"/>
                <a:ext cx="2673" cy="230"/>
              </a:xfrm>
              <a:custGeom>
                <a:avLst/>
                <a:gdLst>
                  <a:gd name="T0" fmla="*/ 0 w 2673"/>
                  <a:gd name="T1" fmla="*/ 0 h 230"/>
                  <a:gd name="T2" fmla="*/ 2673 w 2673"/>
                  <a:gd name="T3" fmla="*/ 0 h 230"/>
                  <a:gd name="T4" fmla="*/ 2673 w 2673"/>
                  <a:gd name="T5" fmla="*/ 230 h 230"/>
                  <a:gd name="T6" fmla="*/ 0 w 2673"/>
                  <a:gd name="T7" fmla="*/ 230 h 230"/>
                  <a:gd name="T8" fmla="*/ 0 w 2673"/>
                  <a:gd name="T9" fmla="*/ 0 h 230"/>
                  <a:gd name="T10" fmla="*/ 28 w 2673"/>
                  <a:gd name="T11" fmla="*/ 0 h 230"/>
                  <a:gd name="T12" fmla="*/ 2673 w 2673"/>
                  <a:gd name="T13" fmla="*/ 0 h 230"/>
                  <a:gd name="T14" fmla="*/ 2673 w 2673"/>
                  <a:gd name="T15" fmla="*/ 230 h 230"/>
                  <a:gd name="T16" fmla="*/ 28 w 2673"/>
                  <a:gd name="T17" fmla="*/ 230 h 230"/>
                  <a:gd name="T18" fmla="*/ 28 w 2673"/>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673" h="230">
                    <a:moveTo>
                      <a:pt x="0" y="0"/>
                    </a:moveTo>
                    <a:lnTo>
                      <a:pt x="2673" y="0"/>
                    </a:lnTo>
                    <a:lnTo>
                      <a:pt x="2673" y="230"/>
                    </a:lnTo>
                    <a:lnTo>
                      <a:pt x="0" y="230"/>
                    </a:lnTo>
                    <a:lnTo>
                      <a:pt x="0" y="0"/>
                    </a:lnTo>
                    <a:close/>
                    <a:moveTo>
                      <a:pt x="28" y="0"/>
                    </a:moveTo>
                    <a:lnTo>
                      <a:pt x="2673" y="0"/>
                    </a:lnTo>
                    <a:lnTo>
                      <a:pt x="2673" y="230"/>
                    </a:lnTo>
                    <a:lnTo>
                      <a:pt x="28" y="230"/>
                    </a:lnTo>
                    <a:lnTo>
                      <a:pt x="28" y="0"/>
                    </a:lnTo>
                    <a:close/>
                  </a:path>
                </a:pathLst>
              </a:custGeom>
              <a:solidFill>
                <a:srgbClr val="EFEFE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128" name="Freeform 157">
                <a:extLst>
                  <a:ext uri="{FF2B5EF4-FFF2-40B4-BE49-F238E27FC236}">
                    <a16:creationId xmlns:a16="http://schemas.microsoft.com/office/drawing/2014/main" id="{76CED434-38EE-E7B1-CF45-85F1AD21F05E}"/>
                  </a:ext>
                </a:extLst>
              </p:cNvPr>
              <p:cNvSpPr>
                <a:spLocks noEditPoints="1"/>
              </p:cNvSpPr>
              <p:nvPr/>
            </p:nvSpPr>
            <p:spPr bwMode="auto">
              <a:xfrm>
                <a:off x="1823" y="1915"/>
                <a:ext cx="2645" cy="230"/>
              </a:xfrm>
              <a:custGeom>
                <a:avLst/>
                <a:gdLst>
                  <a:gd name="T0" fmla="*/ 0 w 2645"/>
                  <a:gd name="T1" fmla="*/ 0 h 230"/>
                  <a:gd name="T2" fmla="*/ 2645 w 2645"/>
                  <a:gd name="T3" fmla="*/ 0 h 230"/>
                  <a:gd name="T4" fmla="*/ 2645 w 2645"/>
                  <a:gd name="T5" fmla="*/ 230 h 230"/>
                  <a:gd name="T6" fmla="*/ 0 w 2645"/>
                  <a:gd name="T7" fmla="*/ 230 h 230"/>
                  <a:gd name="T8" fmla="*/ 0 w 2645"/>
                  <a:gd name="T9" fmla="*/ 0 h 230"/>
                  <a:gd name="T10" fmla="*/ 23 w 2645"/>
                  <a:gd name="T11" fmla="*/ 0 h 230"/>
                  <a:gd name="T12" fmla="*/ 2645 w 2645"/>
                  <a:gd name="T13" fmla="*/ 0 h 230"/>
                  <a:gd name="T14" fmla="*/ 2645 w 2645"/>
                  <a:gd name="T15" fmla="*/ 230 h 230"/>
                  <a:gd name="T16" fmla="*/ 23 w 2645"/>
                  <a:gd name="T17" fmla="*/ 230 h 230"/>
                  <a:gd name="T18" fmla="*/ 23 w 2645"/>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645" h="230">
                    <a:moveTo>
                      <a:pt x="0" y="0"/>
                    </a:moveTo>
                    <a:lnTo>
                      <a:pt x="2645" y="0"/>
                    </a:lnTo>
                    <a:lnTo>
                      <a:pt x="2645" y="230"/>
                    </a:lnTo>
                    <a:lnTo>
                      <a:pt x="0" y="230"/>
                    </a:lnTo>
                    <a:lnTo>
                      <a:pt x="0" y="0"/>
                    </a:lnTo>
                    <a:close/>
                    <a:moveTo>
                      <a:pt x="23" y="0"/>
                    </a:moveTo>
                    <a:lnTo>
                      <a:pt x="2645" y="0"/>
                    </a:lnTo>
                    <a:lnTo>
                      <a:pt x="2645" y="230"/>
                    </a:lnTo>
                    <a:lnTo>
                      <a:pt x="23" y="230"/>
                    </a:lnTo>
                    <a:lnTo>
                      <a:pt x="23" y="0"/>
                    </a:lnTo>
                    <a:close/>
                  </a:path>
                </a:pathLst>
              </a:custGeom>
              <a:solidFill>
                <a:srgbClr val="EEEEEE"/>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129" name="Freeform 158">
                <a:extLst>
                  <a:ext uri="{FF2B5EF4-FFF2-40B4-BE49-F238E27FC236}">
                    <a16:creationId xmlns:a16="http://schemas.microsoft.com/office/drawing/2014/main" id="{39C8975D-BAD0-E981-4559-0FCEDB94FAD3}"/>
                  </a:ext>
                </a:extLst>
              </p:cNvPr>
              <p:cNvSpPr>
                <a:spLocks noEditPoints="1"/>
              </p:cNvSpPr>
              <p:nvPr/>
            </p:nvSpPr>
            <p:spPr bwMode="auto">
              <a:xfrm>
                <a:off x="1846" y="1915"/>
                <a:ext cx="2622" cy="230"/>
              </a:xfrm>
              <a:custGeom>
                <a:avLst/>
                <a:gdLst>
                  <a:gd name="T0" fmla="*/ 0 w 2622"/>
                  <a:gd name="T1" fmla="*/ 0 h 230"/>
                  <a:gd name="T2" fmla="*/ 2622 w 2622"/>
                  <a:gd name="T3" fmla="*/ 0 h 230"/>
                  <a:gd name="T4" fmla="*/ 2622 w 2622"/>
                  <a:gd name="T5" fmla="*/ 230 h 230"/>
                  <a:gd name="T6" fmla="*/ 0 w 2622"/>
                  <a:gd name="T7" fmla="*/ 230 h 230"/>
                  <a:gd name="T8" fmla="*/ 0 w 2622"/>
                  <a:gd name="T9" fmla="*/ 0 h 230"/>
                  <a:gd name="T10" fmla="*/ 23 w 2622"/>
                  <a:gd name="T11" fmla="*/ 0 h 230"/>
                  <a:gd name="T12" fmla="*/ 2622 w 2622"/>
                  <a:gd name="T13" fmla="*/ 0 h 230"/>
                  <a:gd name="T14" fmla="*/ 2622 w 2622"/>
                  <a:gd name="T15" fmla="*/ 230 h 230"/>
                  <a:gd name="T16" fmla="*/ 23 w 2622"/>
                  <a:gd name="T17" fmla="*/ 230 h 230"/>
                  <a:gd name="T18" fmla="*/ 23 w 2622"/>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622" h="230">
                    <a:moveTo>
                      <a:pt x="0" y="0"/>
                    </a:moveTo>
                    <a:lnTo>
                      <a:pt x="2622" y="0"/>
                    </a:lnTo>
                    <a:lnTo>
                      <a:pt x="2622" y="230"/>
                    </a:lnTo>
                    <a:lnTo>
                      <a:pt x="0" y="230"/>
                    </a:lnTo>
                    <a:lnTo>
                      <a:pt x="0" y="0"/>
                    </a:lnTo>
                    <a:close/>
                    <a:moveTo>
                      <a:pt x="23" y="0"/>
                    </a:moveTo>
                    <a:lnTo>
                      <a:pt x="2622" y="0"/>
                    </a:lnTo>
                    <a:lnTo>
                      <a:pt x="2622" y="230"/>
                    </a:lnTo>
                    <a:lnTo>
                      <a:pt x="23" y="230"/>
                    </a:lnTo>
                    <a:lnTo>
                      <a:pt x="23" y="0"/>
                    </a:lnTo>
                    <a:close/>
                  </a:path>
                </a:pathLst>
              </a:custGeom>
              <a:solidFill>
                <a:srgbClr val="EDEDE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130" name="Freeform 159">
                <a:extLst>
                  <a:ext uri="{FF2B5EF4-FFF2-40B4-BE49-F238E27FC236}">
                    <a16:creationId xmlns:a16="http://schemas.microsoft.com/office/drawing/2014/main" id="{E6568540-A3F4-9069-F894-A389560B2B4D}"/>
                  </a:ext>
                </a:extLst>
              </p:cNvPr>
              <p:cNvSpPr>
                <a:spLocks noEditPoints="1"/>
              </p:cNvSpPr>
              <p:nvPr/>
            </p:nvSpPr>
            <p:spPr bwMode="auto">
              <a:xfrm>
                <a:off x="1869" y="1915"/>
                <a:ext cx="2599" cy="230"/>
              </a:xfrm>
              <a:custGeom>
                <a:avLst/>
                <a:gdLst>
                  <a:gd name="T0" fmla="*/ 0 w 2599"/>
                  <a:gd name="T1" fmla="*/ 0 h 230"/>
                  <a:gd name="T2" fmla="*/ 2599 w 2599"/>
                  <a:gd name="T3" fmla="*/ 0 h 230"/>
                  <a:gd name="T4" fmla="*/ 2599 w 2599"/>
                  <a:gd name="T5" fmla="*/ 230 h 230"/>
                  <a:gd name="T6" fmla="*/ 0 w 2599"/>
                  <a:gd name="T7" fmla="*/ 230 h 230"/>
                  <a:gd name="T8" fmla="*/ 0 w 2599"/>
                  <a:gd name="T9" fmla="*/ 0 h 230"/>
                  <a:gd name="T10" fmla="*/ 23 w 2599"/>
                  <a:gd name="T11" fmla="*/ 0 h 230"/>
                  <a:gd name="T12" fmla="*/ 2599 w 2599"/>
                  <a:gd name="T13" fmla="*/ 0 h 230"/>
                  <a:gd name="T14" fmla="*/ 2599 w 2599"/>
                  <a:gd name="T15" fmla="*/ 230 h 230"/>
                  <a:gd name="T16" fmla="*/ 23 w 2599"/>
                  <a:gd name="T17" fmla="*/ 230 h 230"/>
                  <a:gd name="T18" fmla="*/ 23 w 2599"/>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599" h="230">
                    <a:moveTo>
                      <a:pt x="0" y="0"/>
                    </a:moveTo>
                    <a:lnTo>
                      <a:pt x="2599" y="0"/>
                    </a:lnTo>
                    <a:lnTo>
                      <a:pt x="2599" y="230"/>
                    </a:lnTo>
                    <a:lnTo>
                      <a:pt x="0" y="230"/>
                    </a:lnTo>
                    <a:lnTo>
                      <a:pt x="0" y="0"/>
                    </a:lnTo>
                    <a:close/>
                    <a:moveTo>
                      <a:pt x="23" y="0"/>
                    </a:moveTo>
                    <a:lnTo>
                      <a:pt x="2599" y="0"/>
                    </a:lnTo>
                    <a:lnTo>
                      <a:pt x="2599" y="230"/>
                    </a:lnTo>
                    <a:lnTo>
                      <a:pt x="23" y="230"/>
                    </a:lnTo>
                    <a:lnTo>
                      <a:pt x="23" y="0"/>
                    </a:lnTo>
                    <a:close/>
                  </a:path>
                </a:pathLst>
              </a:custGeom>
              <a:solidFill>
                <a:srgbClr val="ECECE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131" name="Freeform 160">
                <a:extLst>
                  <a:ext uri="{FF2B5EF4-FFF2-40B4-BE49-F238E27FC236}">
                    <a16:creationId xmlns:a16="http://schemas.microsoft.com/office/drawing/2014/main" id="{9B709372-C271-82F7-5DD7-196CF97990C2}"/>
                  </a:ext>
                </a:extLst>
              </p:cNvPr>
              <p:cNvSpPr>
                <a:spLocks noEditPoints="1"/>
              </p:cNvSpPr>
              <p:nvPr/>
            </p:nvSpPr>
            <p:spPr bwMode="auto">
              <a:xfrm>
                <a:off x="1892" y="1915"/>
                <a:ext cx="2576" cy="230"/>
              </a:xfrm>
              <a:custGeom>
                <a:avLst/>
                <a:gdLst>
                  <a:gd name="T0" fmla="*/ 0 w 2576"/>
                  <a:gd name="T1" fmla="*/ 0 h 230"/>
                  <a:gd name="T2" fmla="*/ 2576 w 2576"/>
                  <a:gd name="T3" fmla="*/ 0 h 230"/>
                  <a:gd name="T4" fmla="*/ 2576 w 2576"/>
                  <a:gd name="T5" fmla="*/ 230 h 230"/>
                  <a:gd name="T6" fmla="*/ 0 w 2576"/>
                  <a:gd name="T7" fmla="*/ 230 h 230"/>
                  <a:gd name="T8" fmla="*/ 0 w 2576"/>
                  <a:gd name="T9" fmla="*/ 0 h 230"/>
                  <a:gd name="T10" fmla="*/ 27 w 2576"/>
                  <a:gd name="T11" fmla="*/ 0 h 230"/>
                  <a:gd name="T12" fmla="*/ 2576 w 2576"/>
                  <a:gd name="T13" fmla="*/ 0 h 230"/>
                  <a:gd name="T14" fmla="*/ 2576 w 2576"/>
                  <a:gd name="T15" fmla="*/ 230 h 230"/>
                  <a:gd name="T16" fmla="*/ 27 w 2576"/>
                  <a:gd name="T17" fmla="*/ 230 h 230"/>
                  <a:gd name="T18" fmla="*/ 27 w 2576"/>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576" h="230">
                    <a:moveTo>
                      <a:pt x="0" y="0"/>
                    </a:moveTo>
                    <a:lnTo>
                      <a:pt x="2576" y="0"/>
                    </a:lnTo>
                    <a:lnTo>
                      <a:pt x="2576" y="230"/>
                    </a:lnTo>
                    <a:lnTo>
                      <a:pt x="0" y="230"/>
                    </a:lnTo>
                    <a:lnTo>
                      <a:pt x="0" y="0"/>
                    </a:lnTo>
                    <a:close/>
                    <a:moveTo>
                      <a:pt x="27" y="0"/>
                    </a:moveTo>
                    <a:lnTo>
                      <a:pt x="2576" y="0"/>
                    </a:lnTo>
                    <a:lnTo>
                      <a:pt x="2576" y="230"/>
                    </a:lnTo>
                    <a:lnTo>
                      <a:pt x="27" y="230"/>
                    </a:lnTo>
                    <a:lnTo>
                      <a:pt x="27" y="0"/>
                    </a:lnTo>
                    <a:close/>
                  </a:path>
                </a:pathLst>
              </a:custGeom>
              <a:solidFill>
                <a:srgbClr val="EBEBEB"/>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132" name="Freeform 161">
                <a:extLst>
                  <a:ext uri="{FF2B5EF4-FFF2-40B4-BE49-F238E27FC236}">
                    <a16:creationId xmlns:a16="http://schemas.microsoft.com/office/drawing/2014/main" id="{FCF299D7-FAC7-FC6D-B590-B4FF4E8DA2B7}"/>
                  </a:ext>
                </a:extLst>
              </p:cNvPr>
              <p:cNvSpPr>
                <a:spLocks noEditPoints="1"/>
              </p:cNvSpPr>
              <p:nvPr/>
            </p:nvSpPr>
            <p:spPr bwMode="auto">
              <a:xfrm>
                <a:off x="1919" y="1915"/>
                <a:ext cx="2549" cy="230"/>
              </a:xfrm>
              <a:custGeom>
                <a:avLst/>
                <a:gdLst>
                  <a:gd name="T0" fmla="*/ 0 w 2549"/>
                  <a:gd name="T1" fmla="*/ 0 h 230"/>
                  <a:gd name="T2" fmla="*/ 2549 w 2549"/>
                  <a:gd name="T3" fmla="*/ 0 h 230"/>
                  <a:gd name="T4" fmla="*/ 2549 w 2549"/>
                  <a:gd name="T5" fmla="*/ 230 h 230"/>
                  <a:gd name="T6" fmla="*/ 0 w 2549"/>
                  <a:gd name="T7" fmla="*/ 230 h 230"/>
                  <a:gd name="T8" fmla="*/ 0 w 2549"/>
                  <a:gd name="T9" fmla="*/ 0 h 230"/>
                  <a:gd name="T10" fmla="*/ 23 w 2549"/>
                  <a:gd name="T11" fmla="*/ 0 h 230"/>
                  <a:gd name="T12" fmla="*/ 2549 w 2549"/>
                  <a:gd name="T13" fmla="*/ 0 h 230"/>
                  <a:gd name="T14" fmla="*/ 2549 w 2549"/>
                  <a:gd name="T15" fmla="*/ 230 h 230"/>
                  <a:gd name="T16" fmla="*/ 23 w 2549"/>
                  <a:gd name="T17" fmla="*/ 230 h 230"/>
                  <a:gd name="T18" fmla="*/ 23 w 2549"/>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549" h="230">
                    <a:moveTo>
                      <a:pt x="0" y="0"/>
                    </a:moveTo>
                    <a:lnTo>
                      <a:pt x="2549" y="0"/>
                    </a:lnTo>
                    <a:lnTo>
                      <a:pt x="2549" y="230"/>
                    </a:lnTo>
                    <a:lnTo>
                      <a:pt x="0" y="230"/>
                    </a:lnTo>
                    <a:lnTo>
                      <a:pt x="0" y="0"/>
                    </a:lnTo>
                    <a:close/>
                    <a:moveTo>
                      <a:pt x="23" y="0"/>
                    </a:moveTo>
                    <a:lnTo>
                      <a:pt x="2549" y="0"/>
                    </a:lnTo>
                    <a:lnTo>
                      <a:pt x="2549" y="230"/>
                    </a:lnTo>
                    <a:lnTo>
                      <a:pt x="23" y="230"/>
                    </a:lnTo>
                    <a:lnTo>
                      <a:pt x="23" y="0"/>
                    </a:lnTo>
                    <a:close/>
                  </a:path>
                </a:pathLst>
              </a:custGeom>
              <a:solidFill>
                <a:srgbClr val="EAEAE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133" name="Freeform 162">
                <a:extLst>
                  <a:ext uri="{FF2B5EF4-FFF2-40B4-BE49-F238E27FC236}">
                    <a16:creationId xmlns:a16="http://schemas.microsoft.com/office/drawing/2014/main" id="{D79EE810-A36C-4444-8891-2714CBE0A3FD}"/>
                  </a:ext>
                </a:extLst>
              </p:cNvPr>
              <p:cNvSpPr>
                <a:spLocks noEditPoints="1"/>
              </p:cNvSpPr>
              <p:nvPr/>
            </p:nvSpPr>
            <p:spPr bwMode="auto">
              <a:xfrm>
                <a:off x="1942" y="1915"/>
                <a:ext cx="2526" cy="230"/>
              </a:xfrm>
              <a:custGeom>
                <a:avLst/>
                <a:gdLst>
                  <a:gd name="T0" fmla="*/ 0 w 2526"/>
                  <a:gd name="T1" fmla="*/ 0 h 230"/>
                  <a:gd name="T2" fmla="*/ 2526 w 2526"/>
                  <a:gd name="T3" fmla="*/ 0 h 230"/>
                  <a:gd name="T4" fmla="*/ 2526 w 2526"/>
                  <a:gd name="T5" fmla="*/ 230 h 230"/>
                  <a:gd name="T6" fmla="*/ 0 w 2526"/>
                  <a:gd name="T7" fmla="*/ 230 h 230"/>
                  <a:gd name="T8" fmla="*/ 0 w 2526"/>
                  <a:gd name="T9" fmla="*/ 0 h 230"/>
                  <a:gd name="T10" fmla="*/ 23 w 2526"/>
                  <a:gd name="T11" fmla="*/ 0 h 230"/>
                  <a:gd name="T12" fmla="*/ 2526 w 2526"/>
                  <a:gd name="T13" fmla="*/ 0 h 230"/>
                  <a:gd name="T14" fmla="*/ 2526 w 2526"/>
                  <a:gd name="T15" fmla="*/ 230 h 230"/>
                  <a:gd name="T16" fmla="*/ 23 w 2526"/>
                  <a:gd name="T17" fmla="*/ 230 h 230"/>
                  <a:gd name="T18" fmla="*/ 23 w 2526"/>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526" h="230">
                    <a:moveTo>
                      <a:pt x="0" y="0"/>
                    </a:moveTo>
                    <a:lnTo>
                      <a:pt x="2526" y="0"/>
                    </a:lnTo>
                    <a:lnTo>
                      <a:pt x="2526" y="230"/>
                    </a:lnTo>
                    <a:lnTo>
                      <a:pt x="0" y="230"/>
                    </a:lnTo>
                    <a:lnTo>
                      <a:pt x="0" y="0"/>
                    </a:lnTo>
                    <a:close/>
                    <a:moveTo>
                      <a:pt x="23" y="0"/>
                    </a:moveTo>
                    <a:lnTo>
                      <a:pt x="2526" y="0"/>
                    </a:lnTo>
                    <a:lnTo>
                      <a:pt x="2526" y="230"/>
                    </a:lnTo>
                    <a:lnTo>
                      <a:pt x="23" y="230"/>
                    </a:lnTo>
                    <a:lnTo>
                      <a:pt x="23" y="0"/>
                    </a:lnTo>
                    <a:close/>
                  </a:path>
                </a:pathLst>
              </a:custGeom>
              <a:solidFill>
                <a:srgbClr val="E9E9E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134" name="Freeform 163">
                <a:extLst>
                  <a:ext uri="{FF2B5EF4-FFF2-40B4-BE49-F238E27FC236}">
                    <a16:creationId xmlns:a16="http://schemas.microsoft.com/office/drawing/2014/main" id="{7F3A2B27-CDC5-A065-18A9-CBDFBDF5CF95}"/>
                  </a:ext>
                </a:extLst>
              </p:cNvPr>
              <p:cNvSpPr>
                <a:spLocks noEditPoints="1"/>
              </p:cNvSpPr>
              <p:nvPr/>
            </p:nvSpPr>
            <p:spPr bwMode="auto">
              <a:xfrm>
                <a:off x="1965" y="1915"/>
                <a:ext cx="2503" cy="230"/>
              </a:xfrm>
              <a:custGeom>
                <a:avLst/>
                <a:gdLst>
                  <a:gd name="T0" fmla="*/ 0 w 2503"/>
                  <a:gd name="T1" fmla="*/ 0 h 230"/>
                  <a:gd name="T2" fmla="*/ 2503 w 2503"/>
                  <a:gd name="T3" fmla="*/ 0 h 230"/>
                  <a:gd name="T4" fmla="*/ 2503 w 2503"/>
                  <a:gd name="T5" fmla="*/ 230 h 230"/>
                  <a:gd name="T6" fmla="*/ 0 w 2503"/>
                  <a:gd name="T7" fmla="*/ 230 h 230"/>
                  <a:gd name="T8" fmla="*/ 0 w 2503"/>
                  <a:gd name="T9" fmla="*/ 0 h 230"/>
                  <a:gd name="T10" fmla="*/ 23 w 2503"/>
                  <a:gd name="T11" fmla="*/ 0 h 230"/>
                  <a:gd name="T12" fmla="*/ 2503 w 2503"/>
                  <a:gd name="T13" fmla="*/ 0 h 230"/>
                  <a:gd name="T14" fmla="*/ 2503 w 2503"/>
                  <a:gd name="T15" fmla="*/ 230 h 230"/>
                  <a:gd name="T16" fmla="*/ 23 w 2503"/>
                  <a:gd name="T17" fmla="*/ 230 h 230"/>
                  <a:gd name="T18" fmla="*/ 23 w 2503"/>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503" h="230">
                    <a:moveTo>
                      <a:pt x="0" y="0"/>
                    </a:moveTo>
                    <a:lnTo>
                      <a:pt x="2503" y="0"/>
                    </a:lnTo>
                    <a:lnTo>
                      <a:pt x="2503" y="230"/>
                    </a:lnTo>
                    <a:lnTo>
                      <a:pt x="0" y="230"/>
                    </a:lnTo>
                    <a:lnTo>
                      <a:pt x="0" y="0"/>
                    </a:lnTo>
                    <a:close/>
                    <a:moveTo>
                      <a:pt x="23" y="0"/>
                    </a:moveTo>
                    <a:lnTo>
                      <a:pt x="2503" y="0"/>
                    </a:lnTo>
                    <a:lnTo>
                      <a:pt x="2503" y="230"/>
                    </a:lnTo>
                    <a:lnTo>
                      <a:pt x="23" y="230"/>
                    </a:lnTo>
                    <a:lnTo>
                      <a:pt x="23" y="0"/>
                    </a:lnTo>
                    <a:close/>
                  </a:path>
                </a:pathLst>
              </a:custGeom>
              <a:solidFill>
                <a:srgbClr val="E8E8E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135" name="Freeform 164">
                <a:extLst>
                  <a:ext uri="{FF2B5EF4-FFF2-40B4-BE49-F238E27FC236}">
                    <a16:creationId xmlns:a16="http://schemas.microsoft.com/office/drawing/2014/main" id="{2565AEC2-26CE-53FA-D656-C72493D399DE}"/>
                  </a:ext>
                </a:extLst>
              </p:cNvPr>
              <p:cNvSpPr>
                <a:spLocks noEditPoints="1"/>
              </p:cNvSpPr>
              <p:nvPr/>
            </p:nvSpPr>
            <p:spPr bwMode="auto">
              <a:xfrm>
                <a:off x="1988" y="1915"/>
                <a:ext cx="2480" cy="230"/>
              </a:xfrm>
              <a:custGeom>
                <a:avLst/>
                <a:gdLst>
                  <a:gd name="T0" fmla="*/ 0 w 2480"/>
                  <a:gd name="T1" fmla="*/ 0 h 230"/>
                  <a:gd name="T2" fmla="*/ 2480 w 2480"/>
                  <a:gd name="T3" fmla="*/ 0 h 230"/>
                  <a:gd name="T4" fmla="*/ 2480 w 2480"/>
                  <a:gd name="T5" fmla="*/ 230 h 230"/>
                  <a:gd name="T6" fmla="*/ 0 w 2480"/>
                  <a:gd name="T7" fmla="*/ 230 h 230"/>
                  <a:gd name="T8" fmla="*/ 0 w 2480"/>
                  <a:gd name="T9" fmla="*/ 0 h 230"/>
                  <a:gd name="T10" fmla="*/ 23 w 2480"/>
                  <a:gd name="T11" fmla="*/ 0 h 230"/>
                  <a:gd name="T12" fmla="*/ 2480 w 2480"/>
                  <a:gd name="T13" fmla="*/ 0 h 230"/>
                  <a:gd name="T14" fmla="*/ 2480 w 2480"/>
                  <a:gd name="T15" fmla="*/ 230 h 230"/>
                  <a:gd name="T16" fmla="*/ 23 w 2480"/>
                  <a:gd name="T17" fmla="*/ 230 h 230"/>
                  <a:gd name="T18" fmla="*/ 23 w 2480"/>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480" h="230">
                    <a:moveTo>
                      <a:pt x="0" y="0"/>
                    </a:moveTo>
                    <a:lnTo>
                      <a:pt x="2480" y="0"/>
                    </a:lnTo>
                    <a:lnTo>
                      <a:pt x="2480" y="230"/>
                    </a:lnTo>
                    <a:lnTo>
                      <a:pt x="0" y="230"/>
                    </a:lnTo>
                    <a:lnTo>
                      <a:pt x="0" y="0"/>
                    </a:lnTo>
                    <a:close/>
                    <a:moveTo>
                      <a:pt x="23" y="0"/>
                    </a:moveTo>
                    <a:lnTo>
                      <a:pt x="2480" y="0"/>
                    </a:lnTo>
                    <a:lnTo>
                      <a:pt x="2480" y="230"/>
                    </a:lnTo>
                    <a:lnTo>
                      <a:pt x="23" y="230"/>
                    </a:lnTo>
                    <a:lnTo>
                      <a:pt x="23" y="0"/>
                    </a:lnTo>
                    <a:close/>
                  </a:path>
                </a:pathLst>
              </a:custGeom>
              <a:solidFill>
                <a:srgbClr val="E7E7E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136" name="Freeform 165">
                <a:extLst>
                  <a:ext uri="{FF2B5EF4-FFF2-40B4-BE49-F238E27FC236}">
                    <a16:creationId xmlns:a16="http://schemas.microsoft.com/office/drawing/2014/main" id="{02CC073C-FADA-9949-6C3D-5D25A5697353}"/>
                  </a:ext>
                </a:extLst>
              </p:cNvPr>
              <p:cNvSpPr>
                <a:spLocks noEditPoints="1"/>
              </p:cNvSpPr>
              <p:nvPr/>
            </p:nvSpPr>
            <p:spPr bwMode="auto">
              <a:xfrm>
                <a:off x="2011" y="1915"/>
                <a:ext cx="2457" cy="230"/>
              </a:xfrm>
              <a:custGeom>
                <a:avLst/>
                <a:gdLst>
                  <a:gd name="T0" fmla="*/ 0 w 2457"/>
                  <a:gd name="T1" fmla="*/ 0 h 230"/>
                  <a:gd name="T2" fmla="*/ 2457 w 2457"/>
                  <a:gd name="T3" fmla="*/ 0 h 230"/>
                  <a:gd name="T4" fmla="*/ 2457 w 2457"/>
                  <a:gd name="T5" fmla="*/ 230 h 230"/>
                  <a:gd name="T6" fmla="*/ 0 w 2457"/>
                  <a:gd name="T7" fmla="*/ 230 h 230"/>
                  <a:gd name="T8" fmla="*/ 0 w 2457"/>
                  <a:gd name="T9" fmla="*/ 0 h 230"/>
                  <a:gd name="T10" fmla="*/ 28 w 2457"/>
                  <a:gd name="T11" fmla="*/ 0 h 230"/>
                  <a:gd name="T12" fmla="*/ 2457 w 2457"/>
                  <a:gd name="T13" fmla="*/ 0 h 230"/>
                  <a:gd name="T14" fmla="*/ 2457 w 2457"/>
                  <a:gd name="T15" fmla="*/ 230 h 230"/>
                  <a:gd name="T16" fmla="*/ 28 w 2457"/>
                  <a:gd name="T17" fmla="*/ 230 h 230"/>
                  <a:gd name="T18" fmla="*/ 28 w 2457"/>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457" h="230">
                    <a:moveTo>
                      <a:pt x="0" y="0"/>
                    </a:moveTo>
                    <a:lnTo>
                      <a:pt x="2457" y="0"/>
                    </a:lnTo>
                    <a:lnTo>
                      <a:pt x="2457" y="230"/>
                    </a:lnTo>
                    <a:lnTo>
                      <a:pt x="0" y="230"/>
                    </a:lnTo>
                    <a:lnTo>
                      <a:pt x="0" y="0"/>
                    </a:lnTo>
                    <a:close/>
                    <a:moveTo>
                      <a:pt x="28" y="0"/>
                    </a:moveTo>
                    <a:lnTo>
                      <a:pt x="2457" y="0"/>
                    </a:lnTo>
                    <a:lnTo>
                      <a:pt x="2457" y="230"/>
                    </a:lnTo>
                    <a:lnTo>
                      <a:pt x="28" y="230"/>
                    </a:lnTo>
                    <a:lnTo>
                      <a:pt x="28" y="0"/>
                    </a:lnTo>
                    <a:close/>
                  </a:path>
                </a:pathLst>
              </a:custGeom>
              <a:solidFill>
                <a:srgbClr val="E6E6E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137" name="Freeform 166">
                <a:extLst>
                  <a:ext uri="{FF2B5EF4-FFF2-40B4-BE49-F238E27FC236}">
                    <a16:creationId xmlns:a16="http://schemas.microsoft.com/office/drawing/2014/main" id="{E61121BF-A7CA-6C24-4603-675EA064727E}"/>
                  </a:ext>
                </a:extLst>
              </p:cNvPr>
              <p:cNvSpPr>
                <a:spLocks noEditPoints="1"/>
              </p:cNvSpPr>
              <p:nvPr/>
            </p:nvSpPr>
            <p:spPr bwMode="auto">
              <a:xfrm>
                <a:off x="2039" y="1915"/>
                <a:ext cx="2429" cy="230"/>
              </a:xfrm>
              <a:custGeom>
                <a:avLst/>
                <a:gdLst>
                  <a:gd name="T0" fmla="*/ 0 w 2429"/>
                  <a:gd name="T1" fmla="*/ 0 h 230"/>
                  <a:gd name="T2" fmla="*/ 2429 w 2429"/>
                  <a:gd name="T3" fmla="*/ 0 h 230"/>
                  <a:gd name="T4" fmla="*/ 2429 w 2429"/>
                  <a:gd name="T5" fmla="*/ 230 h 230"/>
                  <a:gd name="T6" fmla="*/ 0 w 2429"/>
                  <a:gd name="T7" fmla="*/ 230 h 230"/>
                  <a:gd name="T8" fmla="*/ 0 w 2429"/>
                  <a:gd name="T9" fmla="*/ 0 h 230"/>
                  <a:gd name="T10" fmla="*/ 23 w 2429"/>
                  <a:gd name="T11" fmla="*/ 0 h 230"/>
                  <a:gd name="T12" fmla="*/ 2429 w 2429"/>
                  <a:gd name="T13" fmla="*/ 0 h 230"/>
                  <a:gd name="T14" fmla="*/ 2429 w 2429"/>
                  <a:gd name="T15" fmla="*/ 230 h 230"/>
                  <a:gd name="T16" fmla="*/ 23 w 2429"/>
                  <a:gd name="T17" fmla="*/ 230 h 230"/>
                  <a:gd name="T18" fmla="*/ 23 w 2429"/>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429" h="230">
                    <a:moveTo>
                      <a:pt x="0" y="0"/>
                    </a:moveTo>
                    <a:lnTo>
                      <a:pt x="2429" y="0"/>
                    </a:lnTo>
                    <a:lnTo>
                      <a:pt x="2429" y="230"/>
                    </a:lnTo>
                    <a:lnTo>
                      <a:pt x="0" y="230"/>
                    </a:lnTo>
                    <a:lnTo>
                      <a:pt x="0" y="0"/>
                    </a:lnTo>
                    <a:close/>
                    <a:moveTo>
                      <a:pt x="23" y="0"/>
                    </a:moveTo>
                    <a:lnTo>
                      <a:pt x="2429" y="0"/>
                    </a:lnTo>
                    <a:lnTo>
                      <a:pt x="2429" y="230"/>
                    </a:lnTo>
                    <a:lnTo>
                      <a:pt x="23" y="230"/>
                    </a:lnTo>
                    <a:lnTo>
                      <a:pt x="23" y="0"/>
                    </a:lnTo>
                    <a:close/>
                  </a:path>
                </a:pathLst>
              </a:custGeom>
              <a:solidFill>
                <a:srgbClr val="E5E5E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138" name="Freeform 167">
                <a:extLst>
                  <a:ext uri="{FF2B5EF4-FFF2-40B4-BE49-F238E27FC236}">
                    <a16:creationId xmlns:a16="http://schemas.microsoft.com/office/drawing/2014/main" id="{75717439-7C44-2D72-FA3A-B4E27BCC5B4C}"/>
                  </a:ext>
                </a:extLst>
              </p:cNvPr>
              <p:cNvSpPr>
                <a:spLocks noEditPoints="1"/>
              </p:cNvSpPr>
              <p:nvPr/>
            </p:nvSpPr>
            <p:spPr bwMode="auto">
              <a:xfrm>
                <a:off x="2062" y="1915"/>
                <a:ext cx="2406" cy="230"/>
              </a:xfrm>
              <a:custGeom>
                <a:avLst/>
                <a:gdLst>
                  <a:gd name="T0" fmla="*/ 0 w 2406"/>
                  <a:gd name="T1" fmla="*/ 0 h 230"/>
                  <a:gd name="T2" fmla="*/ 2406 w 2406"/>
                  <a:gd name="T3" fmla="*/ 0 h 230"/>
                  <a:gd name="T4" fmla="*/ 2406 w 2406"/>
                  <a:gd name="T5" fmla="*/ 230 h 230"/>
                  <a:gd name="T6" fmla="*/ 0 w 2406"/>
                  <a:gd name="T7" fmla="*/ 230 h 230"/>
                  <a:gd name="T8" fmla="*/ 0 w 2406"/>
                  <a:gd name="T9" fmla="*/ 0 h 230"/>
                  <a:gd name="T10" fmla="*/ 23 w 2406"/>
                  <a:gd name="T11" fmla="*/ 0 h 230"/>
                  <a:gd name="T12" fmla="*/ 2406 w 2406"/>
                  <a:gd name="T13" fmla="*/ 0 h 230"/>
                  <a:gd name="T14" fmla="*/ 2406 w 2406"/>
                  <a:gd name="T15" fmla="*/ 230 h 230"/>
                  <a:gd name="T16" fmla="*/ 23 w 2406"/>
                  <a:gd name="T17" fmla="*/ 230 h 230"/>
                  <a:gd name="T18" fmla="*/ 23 w 2406"/>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406" h="230">
                    <a:moveTo>
                      <a:pt x="0" y="0"/>
                    </a:moveTo>
                    <a:lnTo>
                      <a:pt x="2406" y="0"/>
                    </a:lnTo>
                    <a:lnTo>
                      <a:pt x="2406" y="230"/>
                    </a:lnTo>
                    <a:lnTo>
                      <a:pt x="0" y="230"/>
                    </a:lnTo>
                    <a:lnTo>
                      <a:pt x="0" y="0"/>
                    </a:lnTo>
                    <a:close/>
                    <a:moveTo>
                      <a:pt x="23" y="0"/>
                    </a:moveTo>
                    <a:lnTo>
                      <a:pt x="2406" y="0"/>
                    </a:lnTo>
                    <a:lnTo>
                      <a:pt x="2406" y="230"/>
                    </a:lnTo>
                    <a:lnTo>
                      <a:pt x="23" y="230"/>
                    </a:lnTo>
                    <a:lnTo>
                      <a:pt x="23" y="0"/>
                    </a:lnTo>
                    <a:close/>
                  </a:path>
                </a:pathLst>
              </a:custGeom>
              <a:solidFill>
                <a:srgbClr val="E4E4E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139" name="Freeform 168">
                <a:extLst>
                  <a:ext uri="{FF2B5EF4-FFF2-40B4-BE49-F238E27FC236}">
                    <a16:creationId xmlns:a16="http://schemas.microsoft.com/office/drawing/2014/main" id="{10DCBC4E-6459-FD0C-D8A0-1BFCA0AC0157}"/>
                  </a:ext>
                </a:extLst>
              </p:cNvPr>
              <p:cNvSpPr>
                <a:spLocks noEditPoints="1"/>
              </p:cNvSpPr>
              <p:nvPr/>
            </p:nvSpPr>
            <p:spPr bwMode="auto">
              <a:xfrm>
                <a:off x="2085" y="1915"/>
                <a:ext cx="2383" cy="230"/>
              </a:xfrm>
              <a:custGeom>
                <a:avLst/>
                <a:gdLst>
                  <a:gd name="T0" fmla="*/ 0 w 2383"/>
                  <a:gd name="T1" fmla="*/ 0 h 230"/>
                  <a:gd name="T2" fmla="*/ 2383 w 2383"/>
                  <a:gd name="T3" fmla="*/ 0 h 230"/>
                  <a:gd name="T4" fmla="*/ 2383 w 2383"/>
                  <a:gd name="T5" fmla="*/ 230 h 230"/>
                  <a:gd name="T6" fmla="*/ 0 w 2383"/>
                  <a:gd name="T7" fmla="*/ 230 h 230"/>
                  <a:gd name="T8" fmla="*/ 0 w 2383"/>
                  <a:gd name="T9" fmla="*/ 0 h 230"/>
                  <a:gd name="T10" fmla="*/ 23 w 2383"/>
                  <a:gd name="T11" fmla="*/ 0 h 230"/>
                  <a:gd name="T12" fmla="*/ 2383 w 2383"/>
                  <a:gd name="T13" fmla="*/ 0 h 230"/>
                  <a:gd name="T14" fmla="*/ 2383 w 2383"/>
                  <a:gd name="T15" fmla="*/ 230 h 230"/>
                  <a:gd name="T16" fmla="*/ 23 w 2383"/>
                  <a:gd name="T17" fmla="*/ 230 h 230"/>
                  <a:gd name="T18" fmla="*/ 23 w 2383"/>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383" h="230">
                    <a:moveTo>
                      <a:pt x="0" y="0"/>
                    </a:moveTo>
                    <a:lnTo>
                      <a:pt x="2383" y="0"/>
                    </a:lnTo>
                    <a:lnTo>
                      <a:pt x="2383" y="230"/>
                    </a:lnTo>
                    <a:lnTo>
                      <a:pt x="0" y="230"/>
                    </a:lnTo>
                    <a:lnTo>
                      <a:pt x="0" y="0"/>
                    </a:lnTo>
                    <a:close/>
                    <a:moveTo>
                      <a:pt x="23" y="0"/>
                    </a:moveTo>
                    <a:lnTo>
                      <a:pt x="2383" y="0"/>
                    </a:lnTo>
                    <a:lnTo>
                      <a:pt x="2383" y="230"/>
                    </a:lnTo>
                    <a:lnTo>
                      <a:pt x="23" y="230"/>
                    </a:lnTo>
                    <a:lnTo>
                      <a:pt x="23" y="0"/>
                    </a:lnTo>
                    <a:close/>
                  </a:path>
                </a:pathLst>
              </a:custGeom>
              <a:solidFill>
                <a:srgbClr val="E3E3E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140" name="Freeform 169">
                <a:extLst>
                  <a:ext uri="{FF2B5EF4-FFF2-40B4-BE49-F238E27FC236}">
                    <a16:creationId xmlns:a16="http://schemas.microsoft.com/office/drawing/2014/main" id="{9C6B06B1-3566-99CA-26CC-925E5C4747FE}"/>
                  </a:ext>
                </a:extLst>
              </p:cNvPr>
              <p:cNvSpPr>
                <a:spLocks noEditPoints="1"/>
              </p:cNvSpPr>
              <p:nvPr/>
            </p:nvSpPr>
            <p:spPr bwMode="auto">
              <a:xfrm>
                <a:off x="2108" y="1915"/>
                <a:ext cx="2360" cy="230"/>
              </a:xfrm>
              <a:custGeom>
                <a:avLst/>
                <a:gdLst>
                  <a:gd name="T0" fmla="*/ 0 w 2360"/>
                  <a:gd name="T1" fmla="*/ 0 h 230"/>
                  <a:gd name="T2" fmla="*/ 2360 w 2360"/>
                  <a:gd name="T3" fmla="*/ 0 h 230"/>
                  <a:gd name="T4" fmla="*/ 2360 w 2360"/>
                  <a:gd name="T5" fmla="*/ 230 h 230"/>
                  <a:gd name="T6" fmla="*/ 0 w 2360"/>
                  <a:gd name="T7" fmla="*/ 230 h 230"/>
                  <a:gd name="T8" fmla="*/ 0 w 2360"/>
                  <a:gd name="T9" fmla="*/ 0 h 230"/>
                  <a:gd name="T10" fmla="*/ 23 w 2360"/>
                  <a:gd name="T11" fmla="*/ 0 h 230"/>
                  <a:gd name="T12" fmla="*/ 2360 w 2360"/>
                  <a:gd name="T13" fmla="*/ 0 h 230"/>
                  <a:gd name="T14" fmla="*/ 2360 w 2360"/>
                  <a:gd name="T15" fmla="*/ 230 h 230"/>
                  <a:gd name="T16" fmla="*/ 23 w 2360"/>
                  <a:gd name="T17" fmla="*/ 230 h 230"/>
                  <a:gd name="T18" fmla="*/ 23 w 2360"/>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360" h="230">
                    <a:moveTo>
                      <a:pt x="0" y="0"/>
                    </a:moveTo>
                    <a:lnTo>
                      <a:pt x="2360" y="0"/>
                    </a:lnTo>
                    <a:lnTo>
                      <a:pt x="2360" y="230"/>
                    </a:lnTo>
                    <a:lnTo>
                      <a:pt x="0" y="230"/>
                    </a:lnTo>
                    <a:lnTo>
                      <a:pt x="0" y="0"/>
                    </a:lnTo>
                    <a:close/>
                    <a:moveTo>
                      <a:pt x="23" y="0"/>
                    </a:moveTo>
                    <a:lnTo>
                      <a:pt x="2360" y="0"/>
                    </a:lnTo>
                    <a:lnTo>
                      <a:pt x="2360" y="230"/>
                    </a:lnTo>
                    <a:lnTo>
                      <a:pt x="23" y="230"/>
                    </a:lnTo>
                    <a:lnTo>
                      <a:pt x="23" y="0"/>
                    </a:lnTo>
                    <a:close/>
                  </a:path>
                </a:pathLst>
              </a:custGeom>
              <a:solidFill>
                <a:srgbClr val="E2E2E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141" name="Freeform 170">
                <a:extLst>
                  <a:ext uri="{FF2B5EF4-FFF2-40B4-BE49-F238E27FC236}">
                    <a16:creationId xmlns:a16="http://schemas.microsoft.com/office/drawing/2014/main" id="{F9C0959F-CD6D-7912-E624-746B4FBE77D2}"/>
                  </a:ext>
                </a:extLst>
              </p:cNvPr>
              <p:cNvSpPr>
                <a:spLocks noEditPoints="1"/>
              </p:cNvSpPr>
              <p:nvPr/>
            </p:nvSpPr>
            <p:spPr bwMode="auto">
              <a:xfrm>
                <a:off x="2131" y="1915"/>
                <a:ext cx="2337" cy="230"/>
              </a:xfrm>
              <a:custGeom>
                <a:avLst/>
                <a:gdLst>
                  <a:gd name="T0" fmla="*/ 0 w 2337"/>
                  <a:gd name="T1" fmla="*/ 0 h 230"/>
                  <a:gd name="T2" fmla="*/ 2337 w 2337"/>
                  <a:gd name="T3" fmla="*/ 0 h 230"/>
                  <a:gd name="T4" fmla="*/ 2337 w 2337"/>
                  <a:gd name="T5" fmla="*/ 230 h 230"/>
                  <a:gd name="T6" fmla="*/ 0 w 2337"/>
                  <a:gd name="T7" fmla="*/ 230 h 230"/>
                  <a:gd name="T8" fmla="*/ 0 w 2337"/>
                  <a:gd name="T9" fmla="*/ 0 h 230"/>
                  <a:gd name="T10" fmla="*/ 28 w 2337"/>
                  <a:gd name="T11" fmla="*/ 0 h 230"/>
                  <a:gd name="T12" fmla="*/ 2337 w 2337"/>
                  <a:gd name="T13" fmla="*/ 0 h 230"/>
                  <a:gd name="T14" fmla="*/ 2337 w 2337"/>
                  <a:gd name="T15" fmla="*/ 230 h 230"/>
                  <a:gd name="T16" fmla="*/ 28 w 2337"/>
                  <a:gd name="T17" fmla="*/ 230 h 230"/>
                  <a:gd name="T18" fmla="*/ 28 w 2337"/>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337" h="230">
                    <a:moveTo>
                      <a:pt x="0" y="0"/>
                    </a:moveTo>
                    <a:lnTo>
                      <a:pt x="2337" y="0"/>
                    </a:lnTo>
                    <a:lnTo>
                      <a:pt x="2337" y="230"/>
                    </a:lnTo>
                    <a:lnTo>
                      <a:pt x="0" y="230"/>
                    </a:lnTo>
                    <a:lnTo>
                      <a:pt x="0" y="0"/>
                    </a:lnTo>
                    <a:close/>
                    <a:moveTo>
                      <a:pt x="28" y="0"/>
                    </a:moveTo>
                    <a:lnTo>
                      <a:pt x="2337" y="0"/>
                    </a:lnTo>
                    <a:lnTo>
                      <a:pt x="2337" y="230"/>
                    </a:lnTo>
                    <a:lnTo>
                      <a:pt x="28" y="230"/>
                    </a:lnTo>
                    <a:lnTo>
                      <a:pt x="28" y="0"/>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142" name="Freeform 171">
                <a:extLst>
                  <a:ext uri="{FF2B5EF4-FFF2-40B4-BE49-F238E27FC236}">
                    <a16:creationId xmlns:a16="http://schemas.microsoft.com/office/drawing/2014/main" id="{BD871167-327B-55C7-7519-A6EECE5525CA}"/>
                  </a:ext>
                </a:extLst>
              </p:cNvPr>
              <p:cNvSpPr>
                <a:spLocks noEditPoints="1"/>
              </p:cNvSpPr>
              <p:nvPr/>
            </p:nvSpPr>
            <p:spPr bwMode="auto">
              <a:xfrm>
                <a:off x="2159" y="1915"/>
                <a:ext cx="2309" cy="230"/>
              </a:xfrm>
              <a:custGeom>
                <a:avLst/>
                <a:gdLst>
                  <a:gd name="T0" fmla="*/ 0 w 2309"/>
                  <a:gd name="T1" fmla="*/ 0 h 230"/>
                  <a:gd name="T2" fmla="*/ 2309 w 2309"/>
                  <a:gd name="T3" fmla="*/ 0 h 230"/>
                  <a:gd name="T4" fmla="*/ 2309 w 2309"/>
                  <a:gd name="T5" fmla="*/ 230 h 230"/>
                  <a:gd name="T6" fmla="*/ 0 w 2309"/>
                  <a:gd name="T7" fmla="*/ 230 h 230"/>
                  <a:gd name="T8" fmla="*/ 0 w 2309"/>
                  <a:gd name="T9" fmla="*/ 0 h 230"/>
                  <a:gd name="T10" fmla="*/ 23 w 2309"/>
                  <a:gd name="T11" fmla="*/ 0 h 230"/>
                  <a:gd name="T12" fmla="*/ 2309 w 2309"/>
                  <a:gd name="T13" fmla="*/ 0 h 230"/>
                  <a:gd name="T14" fmla="*/ 2309 w 2309"/>
                  <a:gd name="T15" fmla="*/ 230 h 230"/>
                  <a:gd name="T16" fmla="*/ 23 w 2309"/>
                  <a:gd name="T17" fmla="*/ 230 h 230"/>
                  <a:gd name="T18" fmla="*/ 23 w 2309"/>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309" h="230">
                    <a:moveTo>
                      <a:pt x="0" y="0"/>
                    </a:moveTo>
                    <a:lnTo>
                      <a:pt x="2309" y="0"/>
                    </a:lnTo>
                    <a:lnTo>
                      <a:pt x="2309" y="230"/>
                    </a:lnTo>
                    <a:lnTo>
                      <a:pt x="0" y="230"/>
                    </a:lnTo>
                    <a:lnTo>
                      <a:pt x="0" y="0"/>
                    </a:lnTo>
                    <a:close/>
                    <a:moveTo>
                      <a:pt x="23" y="0"/>
                    </a:moveTo>
                    <a:lnTo>
                      <a:pt x="2309" y="0"/>
                    </a:lnTo>
                    <a:lnTo>
                      <a:pt x="2309" y="230"/>
                    </a:lnTo>
                    <a:lnTo>
                      <a:pt x="23" y="230"/>
                    </a:lnTo>
                    <a:lnTo>
                      <a:pt x="23" y="0"/>
                    </a:lnTo>
                    <a:close/>
                  </a:path>
                </a:pathLst>
              </a:custGeom>
              <a:solidFill>
                <a:srgbClr val="E0E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143" name="Freeform 172">
                <a:extLst>
                  <a:ext uri="{FF2B5EF4-FFF2-40B4-BE49-F238E27FC236}">
                    <a16:creationId xmlns:a16="http://schemas.microsoft.com/office/drawing/2014/main" id="{9F5C3846-FA9E-6102-90BA-551BAE5988E6}"/>
                  </a:ext>
                </a:extLst>
              </p:cNvPr>
              <p:cNvSpPr>
                <a:spLocks noEditPoints="1"/>
              </p:cNvSpPr>
              <p:nvPr/>
            </p:nvSpPr>
            <p:spPr bwMode="auto">
              <a:xfrm>
                <a:off x="2182" y="1915"/>
                <a:ext cx="2286" cy="230"/>
              </a:xfrm>
              <a:custGeom>
                <a:avLst/>
                <a:gdLst>
                  <a:gd name="T0" fmla="*/ 0 w 2286"/>
                  <a:gd name="T1" fmla="*/ 0 h 230"/>
                  <a:gd name="T2" fmla="*/ 2286 w 2286"/>
                  <a:gd name="T3" fmla="*/ 0 h 230"/>
                  <a:gd name="T4" fmla="*/ 2286 w 2286"/>
                  <a:gd name="T5" fmla="*/ 230 h 230"/>
                  <a:gd name="T6" fmla="*/ 0 w 2286"/>
                  <a:gd name="T7" fmla="*/ 230 h 230"/>
                  <a:gd name="T8" fmla="*/ 0 w 2286"/>
                  <a:gd name="T9" fmla="*/ 0 h 230"/>
                  <a:gd name="T10" fmla="*/ 23 w 2286"/>
                  <a:gd name="T11" fmla="*/ 0 h 230"/>
                  <a:gd name="T12" fmla="*/ 2286 w 2286"/>
                  <a:gd name="T13" fmla="*/ 0 h 230"/>
                  <a:gd name="T14" fmla="*/ 2286 w 2286"/>
                  <a:gd name="T15" fmla="*/ 230 h 230"/>
                  <a:gd name="T16" fmla="*/ 23 w 2286"/>
                  <a:gd name="T17" fmla="*/ 230 h 230"/>
                  <a:gd name="T18" fmla="*/ 23 w 2286"/>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286" h="230">
                    <a:moveTo>
                      <a:pt x="0" y="0"/>
                    </a:moveTo>
                    <a:lnTo>
                      <a:pt x="2286" y="0"/>
                    </a:lnTo>
                    <a:lnTo>
                      <a:pt x="2286" y="230"/>
                    </a:lnTo>
                    <a:lnTo>
                      <a:pt x="0" y="230"/>
                    </a:lnTo>
                    <a:lnTo>
                      <a:pt x="0" y="0"/>
                    </a:lnTo>
                    <a:close/>
                    <a:moveTo>
                      <a:pt x="23" y="0"/>
                    </a:moveTo>
                    <a:lnTo>
                      <a:pt x="2286" y="0"/>
                    </a:lnTo>
                    <a:lnTo>
                      <a:pt x="2286" y="230"/>
                    </a:lnTo>
                    <a:lnTo>
                      <a:pt x="23" y="230"/>
                    </a:lnTo>
                    <a:lnTo>
                      <a:pt x="23" y="0"/>
                    </a:lnTo>
                    <a:close/>
                  </a:path>
                </a:pathLst>
              </a:custGeom>
              <a:solidFill>
                <a:srgbClr val="DFDFD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144" name="Freeform 173">
                <a:extLst>
                  <a:ext uri="{FF2B5EF4-FFF2-40B4-BE49-F238E27FC236}">
                    <a16:creationId xmlns:a16="http://schemas.microsoft.com/office/drawing/2014/main" id="{905D88B7-DA2D-A102-85EC-EFC57FA16723}"/>
                  </a:ext>
                </a:extLst>
              </p:cNvPr>
              <p:cNvSpPr>
                <a:spLocks noEditPoints="1"/>
              </p:cNvSpPr>
              <p:nvPr/>
            </p:nvSpPr>
            <p:spPr bwMode="auto">
              <a:xfrm>
                <a:off x="2205" y="1915"/>
                <a:ext cx="2263" cy="230"/>
              </a:xfrm>
              <a:custGeom>
                <a:avLst/>
                <a:gdLst>
                  <a:gd name="T0" fmla="*/ 0 w 2263"/>
                  <a:gd name="T1" fmla="*/ 0 h 230"/>
                  <a:gd name="T2" fmla="*/ 2263 w 2263"/>
                  <a:gd name="T3" fmla="*/ 0 h 230"/>
                  <a:gd name="T4" fmla="*/ 2263 w 2263"/>
                  <a:gd name="T5" fmla="*/ 230 h 230"/>
                  <a:gd name="T6" fmla="*/ 0 w 2263"/>
                  <a:gd name="T7" fmla="*/ 230 h 230"/>
                  <a:gd name="T8" fmla="*/ 0 w 2263"/>
                  <a:gd name="T9" fmla="*/ 0 h 230"/>
                  <a:gd name="T10" fmla="*/ 23 w 2263"/>
                  <a:gd name="T11" fmla="*/ 0 h 230"/>
                  <a:gd name="T12" fmla="*/ 2263 w 2263"/>
                  <a:gd name="T13" fmla="*/ 0 h 230"/>
                  <a:gd name="T14" fmla="*/ 2263 w 2263"/>
                  <a:gd name="T15" fmla="*/ 230 h 230"/>
                  <a:gd name="T16" fmla="*/ 23 w 2263"/>
                  <a:gd name="T17" fmla="*/ 230 h 230"/>
                  <a:gd name="T18" fmla="*/ 23 w 2263"/>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263" h="230">
                    <a:moveTo>
                      <a:pt x="0" y="0"/>
                    </a:moveTo>
                    <a:lnTo>
                      <a:pt x="2263" y="0"/>
                    </a:lnTo>
                    <a:lnTo>
                      <a:pt x="2263" y="230"/>
                    </a:lnTo>
                    <a:lnTo>
                      <a:pt x="0" y="230"/>
                    </a:lnTo>
                    <a:lnTo>
                      <a:pt x="0" y="0"/>
                    </a:lnTo>
                    <a:close/>
                    <a:moveTo>
                      <a:pt x="23" y="0"/>
                    </a:moveTo>
                    <a:lnTo>
                      <a:pt x="2263" y="0"/>
                    </a:lnTo>
                    <a:lnTo>
                      <a:pt x="2263" y="230"/>
                    </a:lnTo>
                    <a:lnTo>
                      <a:pt x="23" y="230"/>
                    </a:lnTo>
                    <a:lnTo>
                      <a:pt x="23" y="0"/>
                    </a:lnTo>
                    <a:close/>
                  </a:path>
                </a:pathLst>
              </a:custGeom>
              <a:solidFill>
                <a:srgbClr val="DEDEDE"/>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145" name="Freeform 174">
                <a:extLst>
                  <a:ext uri="{FF2B5EF4-FFF2-40B4-BE49-F238E27FC236}">
                    <a16:creationId xmlns:a16="http://schemas.microsoft.com/office/drawing/2014/main" id="{8BF4E578-6EDC-2F0C-9940-F09515525C6B}"/>
                  </a:ext>
                </a:extLst>
              </p:cNvPr>
              <p:cNvSpPr>
                <a:spLocks noEditPoints="1"/>
              </p:cNvSpPr>
              <p:nvPr/>
            </p:nvSpPr>
            <p:spPr bwMode="auto">
              <a:xfrm>
                <a:off x="2228" y="1915"/>
                <a:ext cx="2240" cy="230"/>
              </a:xfrm>
              <a:custGeom>
                <a:avLst/>
                <a:gdLst>
                  <a:gd name="T0" fmla="*/ 0 w 2240"/>
                  <a:gd name="T1" fmla="*/ 0 h 230"/>
                  <a:gd name="T2" fmla="*/ 2240 w 2240"/>
                  <a:gd name="T3" fmla="*/ 0 h 230"/>
                  <a:gd name="T4" fmla="*/ 2240 w 2240"/>
                  <a:gd name="T5" fmla="*/ 230 h 230"/>
                  <a:gd name="T6" fmla="*/ 0 w 2240"/>
                  <a:gd name="T7" fmla="*/ 230 h 230"/>
                  <a:gd name="T8" fmla="*/ 0 w 2240"/>
                  <a:gd name="T9" fmla="*/ 0 h 230"/>
                  <a:gd name="T10" fmla="*/ 28 w 2240"/>
                  <a:gd name="T11" fmla="*/ 0 h 230"/>
                  <a:gd name="T12" fmla="*/ 2240 w 2240"/>
                  <a:gd name="T13" fmla="*/ 0 h 230"/>
                  <a:gd name="T14" fmla="*/ 2240 w 2240"/>
                  <a:gd name="T15" fmla="*/ 230 h 230"/>
                  <a:gd name="T16" fmla="*/ 28 w 2240"/>
                  <a:gd name="T17" fmla="*/ 230 h 230"/>
                  <a:gd name="T18" fmla="*/ 28 w 2240"/>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240" h="230">
                    <a:moveTo>
                      <a:pt x="0" y="0"/>
                    </a:moveTo>
                    <a:lnTo>
                      <a:pt x="2240" y="0"/>
                    </a:lnTo>
                    <a:lnTo>
                      <a:pt x="2240" y="230"/>
                    </a:lnTo>
                    <a:lnTo>
                      <a:pt x="0" y="230"/>
                    </a:lnTo>
                    <a:lnTo>
                      <a:pt x="0" y="0"/>
                    </a:lnTo>
                    <a:close/>
                    <a:moveTo>
                      <a:pt x="28" y="0"/>
                    </a:moveTo>
                    <a:lnTo>
                      <a:pt x="2240" y="0"/>
                    </a:lnTo>
                    <a:lnTo>
                      <a:pt x="2240" y="230"/>
                    </a:lnTo>
                    <a:lnTo>
                      <a:pt x="28" y="230"/>
                    </a:lnTo>
                    <a:lnTo>
                      <a:pt x="28" y="0"/>
                    </a:lnTo>
                    <a:close/>
                  </a:path>
                </a:pathLst>
              </a:cu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146" name="Freeform 175">
                <a:extLst>
                  <a:ext uri="{FF2B5EF4-FFF2-40B4-BE49-F238E27FC236}">
                    <a16:creationId xmlns:a16="http://schemas.microsoft.com/office/drawing/2014/main" id="{ED98B6D7-08EB-4327-5879-0B625D6005CF}"/>
                  </a:ext>
                </a:extLst>
              </p:cNvPr>
              <p:cNvSpPr>
                <a:spLocks noEditPoints="1"/>
              </p:cNvSpPr>
              <p:nvPr/>
            </p:nvSpPr>
            <p:spPr bwMode="auto">
              <a:xfrm>
                <a:off x="2256" y="1915"/>
                <a:ext cx="2212" cy="230"/>
              </a:xfrm>
              <a:custGeom>
                <a:avLst/>
                <a:gdLst>
                  <a:gd name="T0" fmla="*/ 0 w 2212"/>
                  <a:gd name="T1" fmla="*/ 0 h 230"/>
                  <a:gd name="T2" fmla="*/ 2212 w 2212"/>
                  <a:gd name="T3" fmla="*/ 0 h 230"/>
                  <a:gd name="T4" fmla="*/ 2212 w 2212"/>
                  <a:gd name="T5" fmla="*/ 230 h 230"/>
                  <a:gd name="T6" fmla="*/ 0 w 2212"/>
                  <a:gd name="T7" fmla="*/ 230 h 230"/>
                  <a:gd name="T8" fmla="*/ 0 w 2212"/>
                  <a:gd name="T9" fmla="*/ 0 h 230"/>
                  <a:gd name="T10" fmla="*/ 23 w 2212"/>
                  <a:gd name="T11" fmla="*/ 0 h 230"/>
                  <a:gd name="T12" fmla="*/ 2212 w 2212"/>
                  <a:gd name="T13" fmla="*/ 0 h 230"/>
                  <a:gd name="T14" fmla="*/ 2212 w 2212"/>
                  <a:gd name="T15" fmla="*/ 230 h 230"/>
                  <a:gd name="T16" fmla="*/ 23 w 2212"/>
                  <a:gd name="T17" fmla="*/ 230 h 230"/>
                  <a:gd name="T18" fmla="*/ 23 w 2212"/>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212" h="230">
                    <a:moveTo>
                      <a:pt x="0" y="0"/>
                    </a:moveTo>
                    <a:lnTo>
                      <a:pt x="2212" y="0"/>
                    </a:lnTo>
                    <a:lnTo>
                      <a:pt x="2212" y="230"/>
                    </a:lnTo>
                    <a:lnTo>
                      <a:pt x="0" y="230"/>
                    </a:lnTo>
                    <a:lnTo>
                      <a:pt x="0" y="0"/>
                    </a:lnTo>
                    <a:close/>
                    <a:moveTo>
                      <a:pt x="23" y="0"/>
                    </a:moveTo>
                    <a:lnTo>
                      <a:pt x="2212" y="0"/>
                    </a:lnTo>
                    <a:lnTo>
                      <a:pt x="2212" y="230"/>
                    </a:lnTo>
                    <a:lnTo>
                      <a:pt x="23" y="230"/>
                    </a:lnTo>
                    <a:lnTo>
                      <a:pt x="23" y="0"/>
                    </a:lnTo>
                    <a:close/>
                  </a:path>
                </a:pathLst>
              </a:custGeom>
              <a:solidFill>
                <a:srgbClr val="DCDCD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147" name="Freeform 176">
                <a:extLst>
                  <a:ext uri="{FF2B5EF4-FFF2-40B4-BE49-F238E27FC236}">
                    <a16:creationId xmlns:a16="http://schemas.microsoft.com/office/drawing/2014/main" id="{B1EB53C8-6102-853A-AC3A-15E4A897973F}"/>
                  </a:ext>
                </a:extLst>
              </p:cNvPr>
              <p:cNvSpPr>
                <a:spLocks noEditPoints="1"/>
              </p:cNvSpPr>
              <p:nvPr/>
            </p:nvSpPr>
            <p:spPr bwMode="auto">
              <a:xfrm>
                <a:off x="2279" y="1915"/>
                <a:ext cx="2189" cy="230"/>
              </a:xfrm>
              <a:custGeom>
                <a:avLst/>
                <a:gdLst>
                  <a:gd name="T0" fmla="*/ 0 w 2189"/>
                  <a:gd name="T1" fmla="*/ 0 h 230"/>
                  <a:gd name="T2" fmla="*/ 2189 w 2189"/>
                  <a:gd name="T3" fmla="*/ 0 h 230"/>
                  <a:gd name="T4" fmla="*/ 2189 w 2189"/>
                  <a:gd name="T5" fmla="*/ 230 h 230"/>
                  <a:gd name="T6" fmla="*/ 0 w 2189"/>
                  <a:gd name="T7" fmla="*/ 230 h 230"/>
                  <a:gd name="T8" fmla="*/ 0 w 2189"/>
                  <a:gd name="T9" fmla="*/ 0 h 230"/>
                  <a:gd name="T10" fmla="*/ 23 w 2189"/>
                  <a:gd name="T11" fmla="*/ 0 h 230"/>
                  <a:gd name="T12" fmla="*/ 2189 w 2189"/>
                  <a:gd name="T13" fmla="*/ 0 h 230"/>
                  <a:gd name="T14" fmla="*/ 2189 w 2189"/>
                  <a:gd name="T15" fmla="*/ 230 h 230"/>
                  <a:gd name="T16" fmla="*/ 23 w 2189"/>
                  <a:gd name="T17" fmla="*/ 230 h 230"/>
                  <a:gd name="T18" fmla="*/ 23 w 2189"/>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189" h="230">
                    <a:moveTo>
                      <a:pt x="0" y="0"/>
                    </a:moveTo>
                    <a:lnTo>
                      <a:pt x="2189" y="0"/>
                    </a:lnTo>
                    <a:lnTo>
                      <a:pt x="2189" y="230"/>
                    </a:lnTo>
                    <a:lnTo>
                      <a:pt x="0" y="230"/>
                    </a:lnTo>
                    <a:lnTo>
                      <a:pt x="0" y="0"/>
                    </a:lnTo>
                    <a:close/>
                    <a:moveTo>
                      <a:pt x="23" y="0"/>
                    </a:moveTo>
                    <a:lnTo>
                      <a:pt x="2189" y="0"/>
                    </a:lnTo>
                    <a:lnTo>
                      <a:pt x="2189" y="230"/>
                    </a:lnTo>
                    <a:lnTo>
                      <a:pt x="23" y="230"/>
                    </a:lnTo>
                    <a:lnTo>
                      <a:pt x="23" y="0"/>
                    </a:lnTo>
                    <a:close/>
                  </a:path>
                </a:pathLst>
              </a:custGeom>
              <a:solidFill>
                <a:srgbClr val="DBDBDB"/>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148" name="Freeform 177">
                <a:extLst>
                  <a:ext uri="{FF2B5EF4-FFF2-40B4-BE49-F238E27FC236}">
                    <a16:creationId xmlns:a16="http://schemas.microsoft.com/office/drawing/2014/main" id="{77EB7630-C318-C61F-AEC4-D1CBE6D6A349}"/>
                  </a:ext>
                </a:extLst>
              </p:cNvPr>
              <p:cNvSpPr>
                <a:spLocks noEditPoints="1"/>
              </p:cNvSpPr>
              <p:nvPr/>
            </p:nvSpPr>
            <p:spPr bwMode="auto">
              <a:xfrm>
                <a:off x="2302" y="1915"/>
                <a:ext cx="2166" cy="230"/>
              </a:xfrm>
              <a:custGeom>
                <a:avLst/>
                <a:gdLst>
                  <a:gd name="T0" fmla="*/ 0 w 2166"/>
                  <a:gd name="T1" fmla="*/ 0 h 230"/>
                  <a:gd name="T2" fmla="*/ 2166 w 2166"/>
                  <a:gd name="T3" fmla="*/ 0 h 230"/>
                  <a:gd name="T4" fmla="*/ 2166 w 2166"/>
                  <a:gd name="T5" fmla="*/ 230 h 230"/>
                  <a:gd name="T6" fmla="*/ 0 w 2166"/>
                  <a:gd name="T7" fmla="*/ 230 h 230"/>
                  <a:gd name="T8" fmla="*/ 0 w 2166"/>
                  <a:gd name="T9" fmla="*/ 0 h 230"/>
                  <a:gd name="T10" fmla="*/ 23 w 2166"/>
                  <a:gd name="T11" fmla="*/ 0 h 230"/>
                  <a:gd name="T12" fmla="*/ 2166 w 2166"/>
                  <a:gd name="T13" fmla="*/ 0 h 230"/>
                  <a:gd name="T14" fmla="*/ 2166 w 2166"/>
                  <a:gd name="T15" fmla="*/ 230 h 230"/>
                  <a:gd name="T16" fmla="*/ 23 w 2166"/>
                  <a:gd name="T17" fmla="*/ 230 h 230"/>
                  <a:gd name="T18" fmla="*/ 23 w 2166"/>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166" h="230">
                    <a:moveTo>
                      <a:pt x="0" y="0"/>
                    </a:moveTo>
                    <a:lnTo>
                      <a:pt x="2166" y="0"/>
                    </a:lnTo>
                    <a:lnTo>
                      <a:pt x="2166" y="230"/>
                    </a:lnTo>
                    <a:lnTo>
                      <a:pt x="0" y="230"/>
                    </a:lnTo>
                    <a:lnTo>
                      <a:pt x="0" y="0"/>
                    </a:lnTo>
                    <a:close/>
                    <a:moveTo>
                      <a:pt x="23" y="0"/>
                    </a:moveTo>
                    <a:lnTo>
                      <a:pt x="2166" y="0"/>
                    </a:lnTo>
                    <a:lnTo>
                      <a:pt x="2166" y="230"/>
                    </a:lnTo>
                    <a:lnTo>
                      <a:pt x="23" y="230"/>
                    </a:lnTo>
                    <a:lnTo>
                      <a:pt x="23" y="0"/>
                    </a:lnTo>
                    <a:close/>
                  </a:path>
                </a:pathLst>
              </a:custGeom>
              <a:solidFill>
                <a:srgbClr val="DADAD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149" name="Freeform 178">
                <a:extLst>
                  <a:ext uri="{FF2B5EF4-FFF2-40B4-BE49-F238E27FC236}">
                    <a16:creationId xmlns:a16="http://schemas.microsoft.com/office/drawing/2014/main" id="{D5A6EA31-8B59-C436-C17B-9510AE82E4CB}"/>
                  </a:ext>
                </a:extLst>
              </p:cNvPr>
              <p:cNvSpPr>
                <a:spLocks noEditPoints="1"/>
              </p:cNvSpPr>
              <p:nvPr/>
            </p:nvSpPr>
            <p:spPr bwMode="auto">
              <a:xfrm>
                <a:off x="2325" y="1915"/>
                <a:ext cx="2143" cy="230"/>
              </a:xfrm>
              <a:custGeom>
                <a:avLst/>
                <a:gdLst>
                  <a:gd name="T0" fmla="*/ 0 w 2143"/>
                  <a:gd name="T1" fmla="*/ 0 h 230"/>
                  <a:gd name="T2" fmla="*/ 2143 w 2143"/>
                  <a:gd name="T3" fmla="*/ 0 h 230"/>
                  <a:gd name="T4" fmla="*/ 2143 w 2143"/>
                  <a:gd name="T5" fmla="*/ 230 h 230"/>
                  <a:gd name="T6" fmla="*/ 0 w 2143"/>
                  <a:gd name="T7" fmla="*/ 230 h 230"/>
                  <a:gd name="T8" fmla="*/ 0 w 2143"/>
                  <a:gd name="T9" fmla="*/ 0 h 230"/>
                  <a:gd name="T10" fmla="*/ 23 w 2143"/>
                  <a:gd name="T11" fmla="*/ 0 h 230"/>
                  <a:gd name="T12" fmla="*/ 2143 w 2143"/>
                  <a:gd name="T13" fmla="*/ 0 h 230"/>
                  <a:gd name="T14" fmla="*/ 2143 w 2143"/>
                  <a:gd name="T15" fmla="*/ 230 h 230"/>
                  <a:gd name="T16" fmla="*/ 23 w 2143"/>
                  <a:gd name="T17" fmla="*/ 230 h 230"/>
                  <a:gd name="T18" fmla="*/ 23 w 2143"/>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143" h="230">
                    <a:moveTo>
                      <a:pt x="0" y="0"/>
                    </a:moveTo>
                    <a:lnTo>
                      <a:pt x="2143" y="0"/>
                    </a:lnTo>
                    <a:lnTo>
                      <a:pt x="2143" y="230"/>
                    </a:lnTo>
                    <a:lnTo>
                      <a:pt x="0" y="230"/>
                    </a:lnTo>
                    <a:lnTo>
                      <a:pt x="0" y="0"/>
                    </a:lnTo>
                    <a:close/>
                    <a:moveTo>
                      <a:pt x="23" y="0"/>
                    </a:moveTo>
                    <a:lnTo>
                      <a:pt x="2143" y="0"/>
                    </a:lnTo>
                    <a:lnTo>
                      <a:pt x="2143" y="230"/>
                    </a:lnTo>
                    <a:lnTo>
                      <a:pt x="23" y="230"/>
                    </a:lnTo>
                    <a:lnTo>
                      <a:pt x="23" y="0"/>
                    </a:lnTo>
                    <a:close/>
                  </a:path>
                </a:pathLst>
              </a:custGeom>
              <a:solidFill>
                <a:srgbClr val="D9D9D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150" name="Freeform 179">
                <a:extLst>
                  <a:ext uri="{FF2B5EF4-FFF2-40B4-BE49-F238E27FC236}">
                    <a16:creationId xmlns:a16="http://schemas.microsoft.com/office/drawing/2014/main" id="{9EEAFE67-FDCB-4091-52F7-1C2A76CFC55F}"/>
                  </a:ext>
                </a:extLst>
              </p:cNvPr>
              <p:cNvSpPr>
                <a:spLocks noEditPoints="1"/>
              </p:cNvSpPr>
              <p:nvPr/>
            </p:nvSpPr>
            <p:spPr bwMode="auto">
              <a:xfrm>
                <a:off x="2348" y="1915"/>
                <a:ext cx="2120" cy="230"/>
              </a:xfrm>
              <a:custGeom>
                <a:avLst/>
                <a:gdLst>
                  <a:gd name="T0" fmla="*/ 0 w 2120"/>
                  <a:gd name="T1" fmla="*/ 0 h 230"/>
                  <a:gd name="T2" fmla="*/ 2120 w 2120"/>
                  <a:gd name="T3" fmla="*/ 0 h 230"/>
                  <a:gd name="T4" fmla="*/ 2120 w 2120"/>
                  <a:gd name="T5" fmla="*/ 230 h 230"/>
                  <a:gd name="T6" fmla="*/ 0 w 2120"/>
                  <a:gd name="T7" fmla="*/ 230 h 230"/>
                  <a:gd name="T8" fmla="*/ 0 w 2120"/>
                  <a:gd name="T9" fmla="*/ 0 h 230"/>
                  <a:gd name="T10" fmla="*/ 27 w 2120"/>
                  <a:gd name="T11" fmla="*/ 0 h 230"/>
                  <a:gd name="T12" fmla="*/ 2120 w 2120"/>
                  <a:gd name="T13" fmla="*/ 0 h 230"/>
                  <a:gd name="T14" fmla="*/ 2120 w 2120"/>
                  <a:gd name="T15" fmla="*/ 230 h 230"/>
                  <a:gd name="T16" fmla="*/ 27 w 2120"/>
                  <a:gd name="T17" fmla="*/ 230 h 230"/>
                  <a:gd name="T18" fmla="*/ 27 w 2120"/>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120" h="230">
                    <a:moveTo>
                      <a:pt x="0" y="0"/>
                    </a:moveTo>
                    <a:lnTo>
                      <a:pt x="2120" y="0"/>
                    </a:lnTo>
                    <a:lnTo>
                      <a:pt x="2120" y="230"/>
                    </a:lnTo>
                    <a:lnTo>
                      <a:pt x="0" y="230"/>
                    </a:lnTo>
                    <a:lnTo>
                      <a:pt x="0" y="0"/>
                    </a:lnTo>
                    <a:close/>
                    <a:moveTo>
                      <a:pt x="27" y="0"/>
                    </a:moveTo>
                    <a:lnTo>
                      <a:pt x="2120" y="0"/>
                    </a:lnTo>
                    <a:lnTo>
                      <a:pt x="2120" y="230"/>
                    </a:lnTo>
                    <a:lnTo>
                      <a:pt x="27" y="230"/>
                    </a:lnTo>
                    <a:lnTo>
                      <a:pt x="27" y="0"/>
                    </a:lnTo>
                    <a:close/>
                  </a:path>
                </a:pathLst>
              </a:custGeom>
              <a:solidFill>
                <a:srgbClr val="D8D8D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151" name="Freeform 180">
                <a:extLst>
                  <a:ext uri="{FF2B5EF4-FFF2-40B4-BE49-F238E27FC236}">
                    <a16:creationId xmlns:a16="http://schemas.microsoft.com/office/drawing/2014/main" id="{947831D4-250F-9A65-DE7D-6E9E15882F41}"/>
                  </a:ext>
                </a:extLst>
              </p:cNvPr>
              <p:cNvSpPr>
                <a:spLocks noEditPoints="1"/>
              </p:cNvSpPr>
              <p:nvPr/>
            </p:nvSpPr>
            <p:spPr bwMode="auto">
              <a:xfrm>
                <a:off x="2375" y="1915"/>
                <a:ext cx="2093" cy="230"/>
              </a:xfrm>
              <a:custGeom>
                <a:avLst/>
                <a:gdLst>
                  <a:gd name="T0" fmla="*/ 0 w 2093"/>
                  <a:gd name="T1" fmla="*/ 0 h 230"/>
                  <a:gd name="T2" fmla="*/ 2093 w 2093"/>
                  <a:gd name="T3" fmla="*/ 0 h 230"/>
                  <a:gd name="T4" fmla="*/ 2093 w 2093"/>
                  <a:gd name="T5" fmla="*/ 230 h 230"/>
                  <a:gd name="T6" fmla="*/ 0 w 2093"/>
                  <a:gd name="T7" fmla="*/ 230 h 230"/>
                  <a:gd name="T8" fmla="*/ 0 w 2093"/>
                  <a:gd name="T9" fmla="*/ 0 h 230"/>
                  <a:gd name="T10" fmla="*/ 24 w 2093"/>
                  <a:gd name="T11" fmla="*/ 0 h 230"/>
                  <a:gd name="T12" fmla="*/ 2093 w 2093"/>
                  <a:gd name="T13" fmla="*/ 0 h 230"/>
                  <a:gd name="T14" fmla="*/ 2093 w 2093"/>
                  <a:gd name="T15" fmla="*/ 230 h 230"/>
                  <a:gd name="T16" fmla="*/ 24 w 2093"/>
                  <a:gd name="T17" fmla="*/ 230 h 230"/>
                  <a:gd name="T18" fmla="*/ 24 w 2093"/>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093" h="230">
                    <a:moveTo>
                      <a:pt x="0" y="0"/>
                    </a:moveTo>
                    <a:lnTo>
                      <a:pt x="2093" y="0"/>
                    </a:lnTo>
                    <a:lnTo>
                      <a:pt x="2093" y="230"/>
                    </a:lnTo>
                    <a:lnTo>
                      <a:pt x="0" y="230"/>
                    </a:lnTo>
                    <a:lnTo>
                      <a:pt x="0" y="0"/>
                    </a:lnTo>
                    <a:close/>
                    <a:moveTo>
                      <a:pt x="24" y="0"/>
                    </a:moveTo>
                    <a:lnTo>
                      <a:pt x="2093" y="0"/>
                    </a:lnTo>
                    <a:lnTo>
                      <a:pt x="2093" y="230"/>
                    </a:lnTo>
                    <a:lnTo>
                      <a:pt x="24" y="230"/>
                    </a:lnTo>
                    <a:lnTo>
                      <a:pt x="24" y="0"/>
                    </a:lnTo>
                    <a:close/>
                  </a:path>
                </a:pathLst>
              </a:custGeom>
              <a:solidFill>
                <a:srgbClr val="D7D7D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152" name="Freeform 181">
                <a:extLst>
                  <a:ext uri="{FF2B5EF4-FFF2-40B4-BE49-F238E27FC236}">
                    <a16:creationId xmlns:a16="http://schemas.microsoft.com/office/drawing/2014/main" id="{1CCCB702-416C-D932-A285-0FCFBF17C379}"/>
                  </a:ext>
                </a:extLst>
              </p:cNvPr>
              <p:cNvSpPr>
                <a:spLocks noEditPoints="1"/>
              </p:cNvSpPr>
              <p:nvPr/>
            </p:nvSpPr>
            <p:spPr bwMode="auto">
              <a:xfrm>
                <a:off x="2399" y="1915"/>
                <a:ext cx="2069" cy="230"/>
              </a:xfrm>
              <a:custGeom>
                <a:avLst/>
                <a:gdLst>
                  <a:gd name="T0" fmla="*/ 0 w 2069"/>
                  <a:gd name="T1" fmla="*/ 0 h 230"/>
                  <a:gd name="T2" fmla="*/ 2069 w 2069"/>
                  <a:gd name="T3" fmla="*/ 0 h 230"/>
                  <a:gd name="T4" fmla="*/ 2069 w 2069"/>
                  <a:gd name="T5" fmla="*/ 230 h 230"/>
                  <a:gd name="T6" fmla="*/ 0 w 2069"/>
                  <a:gd name="T7" fmla="*/ 230 h 230"/>
                  <a:gd name="T8" fmla="*/ 0 w 2069"/>
                  <a:gd name="T9" fmla="*/ 0 h 230"/>
                  <a:gd name="T10" fmla="*/ 23 w 2069"/>
                  <a:gd name="T11" fmla="*/ 0 h 230"/>
                  <a:gd name="T12" fmla="*/ 2069 w 2069"/>
                  <a:gd name="T13" fmla="*/ 0 h 230"/>
                  <a:gd name="T14" fmla="*/ 2069 w 2069"/>
                  <a:gd name="T15" fmla="*/ 230 h 230"/>
                  <a:gd name="T16" fmla="*/ 23 w 2069"/>
                  <a:gd name="T17" fmla="*/ 230 h 230"/>
                  <a:gd name="T18" fmla="*/ 23 w 2069"/>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069" h="230">
                    <a:moveTo>
                      <a:pt x="0" y="0"/>
                    </a:moveTo>
                    <a:lnTo>
                      <a:pt x="2069" y="0"/>
                    </a:lnTo>
                    <a:lnTo>
                      <a:pt x="2069" y="230"/>
                    </a:lnTo>
                    <a:lnTo>
                      <a:pt x="0" y="230"/>
                    </a:lnTo>
                    <a:lnTo>
                      <a:pt x="0" y="0"/>
                    </a:lnTo>
                    <a:close/>
                    <a:moveTo>
                      <a:pt x="23" y="0"/>
                    </a:moveTo>
                    <a:lnTo>
                      <a:pt x="2069" y="0"/>
                    </a:lnTo>
                    <a:lnTo>
                      <a:pt x="2069" y="230"/>
                    </a:lnTo>
                    <a:lnTo>
                      <a:pt x="23" y="230"/>
                    </a:lnTo>
                    <a:lnTo>
                      <a:pt x="23" y="0"/>
                    </a:lnTo>
                    <a:close/>
                  </a:path>
                </a:pathLst>
              </a:custGeom>
              <a:solidFill>
                <a:srgbClr val="D6D6D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153" name="Freeform 182">
                <a:extLst>
                  <a:ext uri="{FF2B5EF4-FFF2-40B4-BE49-F238E27FC236}">
                    <a16:creationId xmlns:a16="http://schemas.microsoft.com/office/drawing/2014/main" id="{ADB48781-58B6-FD94-80E0-C1E3FB8CB48B}"/>
                  </a:ext>
                </a:extLst>
              </p:cNvPr>
              <p:cNvSpPr>
                <a:spLocks noEditPoints="1"/>
              </p:cNvSpPr>
              <p:nvPr/>
            </p:nvSpPr>
            <p:spPr bwMode="auto">
              <a:xfrm>
                <a:off x="2422" y="1915"/>
                <a:ext cx="2046" cy="230"/>
              </a:xfrm>
              <a:custGeom>
                <a:avLst/>
                <a:gdLst>
                  <a:gd name="T0" fmla="*/ 0 w 2046"/>
                  <a:gd name="T1" fmla="*/ 0 h 230"/>
                  <a:gd name="T2" fmla="*/ 2046 w 2046"/>
                  <a:gd name="T3" fmla="*/ 0 h 230"/>
                  <a:gd name="T4" fmla="*/ 2046 w 2046"/>
                  <a:gd name="T5" fmla="*/ 230 h 230"/>
                  <a:gd name="T6" fmla="*/ 0 w 2046"/>
                  <a:gd name="T7" fmla="*/ 230 h 230"/>
                  <a:gd name="T8" fmla="*/ 0 w 2046"/>
                  <a:gd name="T9" fmla="*/ 0 h 230"/>
                  <a:gd name="T10" fmla="*/ 23 w 2046"/>
                  <a:gd name="T11" fmla="*/ 0 h 230"/>
                  <a:gd name="T12" fmla="*/ 2046 w 2046"/>
                  <a:gd name="T13" fmla="*/ 0 h 230"/>
                  <a:gd name="T14" fmla="*/ 2046 w 2046"/>
                  <a:gd name="T15" fmla="*/ 230 h 230"/>
                  <a:gd name="T16" fmla="*/ 23 w 2046"/>
                  <a:gd name="T17" fmla="*/ 230 h 230"/>
                  <a:gd name="T18" fmla="*/ 23 w 2046"/>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046" h="230">
                    <a:moveTo>
                      <a:pt x="0" y="0"/>
                    </a:moveTo>
                    <a:lnTo>
                      <a:pt x="2046" y="0"/>
                    </a:lnTo>
                    <a:lnTo>
                      <a:pt x="2046" y="230"/>
                    </a:lnTo>
                    <a:lnTo>
                      <a:pt x="0" y="230"/>
                    </a:lnTo>
                    <a:lnTo>
                      <a:pt x="0" y="0"/>
                    </a:lnTo>
                    <a:close/>
                    <a:moveTo>
                      <a:pt x="23" y="0"/>
                    </a:moveTo>
                    <a:lnTo>
                      <a:pt x="2046" y="0"/>
                    </a:lnTo>
                    <a:lnTo>
                      <a:pt x="2046" y="230"/>
                    </a:lnTo>
                    <a:lnTo>
                      <a:pt x="23" y="230"/>
                    </a:lnTo>
                    <a:lnTo>
                      <a:pt x="23" y="0"/>
                    </a:lnTo>
                    <a:close/>
                  </a:path>
                </a:pathLst>
              </a:custGeom>
              <a:solidFill>
                <a:srgbClr val="D5D5D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154" name="Freeform 183">
                <a:extLst>
                  <a:ext uri="{FF2B5EF4-FFF2-40B4-BE49-F238E27FC236}">
                    <a16:creationId xmlns:a16="http://schemas.microsoft.com/office/drawing/2014/main" id="{A68D4970-1CF8-D80E-9A81-6AD578B4CBDD}"/>
                  </a:ext>
                </a:extLst>
              </p:cNvPr>
              <p:cNvSpPr>
                <a:spLocks noEditPoints="1"/>
              </p:cNvSpPr>
              <p:nvPr/>
            </p:nvSpPr>
            <p:spPr bwMode="auto">
              <a:xfrm>
                <a:off x="2445" y="1915"/>
                <a:ext cx="2023" cy="230"/>
              </a:xfrm>
              <a:custGeom>
                <a:avLst/>
                <a:gdLst>
                  <a:gd name="T0" fmla="*/ 0 w 2023"/>
                  <a:gd name="T1" fmla="*/ 0 h 230"/>
                  <a:gd name="T2" fmla="*/ 2023 w 2023"/>
                  <a:gd name="T3" fmla="*/ 0 h 230"/>
                  <a:gd name="T4" fmla="*/ 2023 w 2023"/>
                  <a:gd name="T5" fmla="*/ 230 h 230"/>
                  <a:gd name="T6" fmla="*/ 0 w 2023"/>
                  <a:gd name="T7" fmla="*/ 230 h 230"/>
                  <a:gd name="T8" fmla="*/ 0 w 2023"/>
                  <a:gd name="T9" fmla="*/ 0 h 230"/>
                  <a:gd name="T10" fmla="*/ 27 w 2023"/>
                  <a:gd name="T11" fmla="*/ 0 h 230"/>
                  <a:gd name="T12" fmla="*/ 2023 w 2023"/>
                  <a:gd name="T13" fmla="*/ 0 h 230"/>
                  <a:gd name="T14" fmla="*/ 2023 w 2023"/>
                  <a:gd name="T15" fmla="*/ 230 h 230"/>
                  <a:gd name="T16" fmla="*/ 27 w 2023"/>
                  <a:gd name="T17" fmla="*/ 230 h 230"/>
                  <a:gd name="T18" fmla="*/ 27 w 2023"/>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023" h="230">
                    <a:moveTo>
                      <a:pt x="0" y="0"/>
                    </a:moveTo>
                    <a:lnTo>
                      <a:pt x="2023" y="0"/>
                    </a:lnTo>
                    <a:lnTo>
                      <a:pt x="2023" y="230"/>
                    </a:lnTo>
                    <a:lnTo>
                      <a:pt x="0" y="230"/>
                    </a:lnTo>
                    <a:lnTo>
                      <a:pt x="0" y="0"/>
                    </a:lnTo>
                    <a:close/>
                    <a:moveTo>
                      <a:pt x="27" y="0"/>
                    </a:moveTo>
                    <a:lnTo>
                      <a:pt x="2023" y="0"/>
                    </a:lnTo>
                    <a:lnTo>
                      <a:pt x="2023" y="230"/>
                    </a:lnTo>
                    <a:lnTo>
                      <a:pt x="27" y="230"/>
                    </a:lnTo>
                    <a:lnTo>
                      <a:pt x="27" y="0"/>
                    </a:lnTo>
                    <a:close/>
                  </a:path>
                </a:pathLst>
              </a:custGeom>
              <a:solidFill>
                <a:srgbClr val="D4D4D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155" name="Freeform 184">
                <a:extLst>
                  <a:ext uri="{FF2B5EF4-FFF2-40B4-BE49-F238E27FC236}">
                    <a16:creationId xmlns:a16="http://schemas.microsoft.com/office/drawing/2014/main" id="{FD5156AC-6B68-24B2-F9E7-6322DD4CBE7B}"/>
                  </a:ext>
                </a:extLst>
              </p:cNvPr>
              <p:cNvSpPr>
                <a:spLocks noEditPoints="1"/>
              </p:cNvSpPr>
              <p:nvPr/>
            </p:nvSpPr>
            <p:spPr bwMode="auto">
              <a:xfrm>
                <a:off x="2472" y="1915"/>
                <a:ext cx="1996" cy="230"/>
              </a:xfrm>
              <a:custGeom>
                <a:avLst/>
                <a:gdLst>
                  <a:gd name="T0" fmla="*/ 0 w 1996"/>
                  <a:gd name="T1" fmla="*/ 0 h 230"/>
                  <a:gd name="T2" fmla="*/ 1996 w 1996"/>
                  <a:gd name="T3" fmla="*/ 0 h 230"/>
                  <a:gd name="T4" fmla="*/ 1996 w 1996"/>
                  <a:gd name="T5" fmla="*/ 230 h 230"/>
                  <a:gd name="T6" fmla="*/ 0 w 1996"/>
                  <a:gd name="T7" fmla="*/ 230 h 230"/>
                  <a:gd name="T8" fmla="*/ 0 w 1996"/>
                  <a:gd name="T9" fmla="*/ 0 h 230"/>
                  <a:gd name="T10" fmla="*/ 23 w 1996"/>
                  <a:gd name="T11" fmla="*/ 0 h 230"/>
                  <a:gd name="T12" fmla="*/ 1996 w 1996"/>
                  <a:gd name="T13" fmla="*/ 0 h 230"/>
                  <a:gd name="T14" fmla="*/ 1996 w 1996"/>
                  <a:gd name="T15" fmla="*/ 230 h 230"/>
                  <a:gd name="T16" fmla="*/ 23 w 1996"/>
                  <a:gd name="T17" fmla="*/ 230 h 230"/>
                  <a:gd name="T18" fmla="*/ 23 w 1996"/>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996" h="230">
                    <a:moveTo>
                      <a:pt x="0" y="0"/>
                    </a:moveTo>
                    <a:lnTo>
                      <a:pt x="1996" y="0"/>
                    </a:lnTo>
                    <a:lnTo>
                      <a:pt x="1996" y="230"/>
                    </a:lnTo>
                    <a:lnTo>
                      <a:pt x="0" y="230"/>
                    </a:lnTo>
                    <a:lnTo>
                      <a:pt x="0" y="0"/>
                    </a:lnTo>
                    <a:close/>
                    <a:moveTo>
                      <a:pt x="23" y="0"/>
                    </a:moveTo>
                    <a:lnTo>
                      <a:pt x="1996" y="0"/>
                    </a:lnTo>
                    <a:lnTo>
                      <a:pt x="1996" y="230"/>
                    </a:lnTo>
                    <a:lnTo>
                      <a:pt x="23" y="230"/>
                    </a:lnTo>
                    <a:lnTo>
                      <a:pt x="23" y="0"/>
                    </a:lnTo>
                    <a:close/>
                  </a:path>
                </a:pathLst>
              </a:custGeom>
              <a:solidFill>
                <a:srgbClr val="D3D3D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156" name="Freeform 185">
                <a:extLst>
                  <a:ext uri="{FF2B5EF4-FFF2-40B4-BE49-F238E27FC236}">
                    <a16:creationId xmlns:a16="http://schemas.microsoft.com/office/drawing/2014/main" id="{6A230D9B-26CD-7702-34A1-87B3F1D57297}"/>
                  </a:ext>
                </a:extLst>
              </p:cNvPr>
              <p:cNvSpPr>
                <a:spLocks noEditPoints="1"/>
              </p:cNvSpPr>
              <p:nvPr/>
            </p:nvSpPr>
            <p:spPr bwMode="auto">
              <a:xfrm>
                <a:off x="2495" y="1915"/>
                <a:ext cx="1973" cy="230"/>
              </a:xfrm>
              <a:custGeom>
                <a:avLst/>
                <a:gdLst>
                  <a:gd name="T0" fmla="*/ 0 w 1973"/>
                  <a:gd name="T1" fmla="*/ 0 h 230"/>
                  <a:gd name="T2" fmla="*/ 1973 w 1973"/>
                  <a:gd name="T3" fmla="*/ 0 h 230"/>
                  <a:gd name="T4" fmla="*/ 1973 w 1973"/>
                  <a:gd name="T5" fmla="*/ 230 h 230"/>
                  <a:gd name="T6" fmla="*/ 0 w 1973"/>
                  <a:gd name="T7" fmla="*/ 230 h 230"/>
                  <a:gd name="T8" fmla="*/ 0 w 1973"/>
                  <a:gd name="T9" fmla="*/ 0 h 230"/>
                  <a:gd name="T10" fmla="*/ 23 w 1973"/>
                  <a:gd name="T11" fmla="*/ 0 h 230"/>
                  <a:gd name="T12" fmla="*/ 1973 w 1973"/>
                  <a:gd name="T13" fmla="*/ 0 h 230"/>
                  <a:gd name="T14" fmla="*/ 1973 w 1973"/>
                  <a:gd name="T15" fmla="*/ 230 h 230"/>
                  <a:gd name="T16" fmla="*/ 23 w 1973"/>
                  <a:gd name="T17" fmla="*/ 230 h 230"/>
                  <a:gd name="T18" fmla="*/ 23 w 1973"/>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973" h="230">
                    <a:moveTo>
                      <a:pt x="0" y="0"/>
                    </a:moveTo>
                    <a:lnTo>
                      <a:pt x="1973" y="0"/>
                    </a:lnTo>
                    <a:lnTo>
                      <a:pt x="1973" y="230"/>
                    </a:lnTo>
                    <a:lnTo>
                      <a:pt x="0" y="230"/>
                    </a:lnTo>
                    <a:lnTo>
                      <a:pt x="0" y="0"/>
                    </a:lnTo>
                    <a:close/>
                    <a:moveTo>
                      <a:pt x="23" y="0"/>
                    </a:moveTo>
                    <a:lnTo>
                      <a:pt x="1973" y="0"/>
                    </a:lnTo>
                    <a:lnTo>
                      <a:pt x="1973" y="230"/>
                    </a:lnTo>
                    <a:lnTo>
                      <a:pt x="23" y="230"/>
                    </a:lnTo>
                    <a:lnTo>
                      <a:pt x="23" y="0"/>
                    </a:lnTo>
                    <a:close/>
                  </a:path>
                </a:pathLst>
              </a:custGeom>
              <a:solidFill>
                <a:srgbClr val="D2D2D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157" name="Freeform 186">
                <a:extLst>
                  <a:ext uri="{FF2B5EF4-FFF2-40B4-BE49-F238E27FC236}">
                    <a16:creationId xmlns:a16="http://schemas.microsoft.com/office/drawing/2014/main" id="{F46DACA3-C8EC-212E-3FC9-827155280D45}"/>
                  </a:ext>
                </a:extLst>
              </p:cNvPr>
              <p:cNvSpPr>
                <a:spLocks noEditPoints="1"/>
              </p:cNvSpPr>
              <p:nvPr/>
            </p:nvSpPr>
            <p:spPr bwMode="auto">
              <a:xfrm>
                <a:off x="2518" y="1915"/>
                <a:ext cx="1950" cy="230"/>
              </a:xfrm>
              <a:custGeom>
                <a:avLst/>
                <a:gdLst>
                  <a:gd name="T0" fmla="*/ 0 w 1950"/>
                  <a:gd name="T1" fmla="*/ 0 h 230"/>
                  <a:gd name="T2" fmla="*/ 1950 w 1950"/>
                  <a:gd name="T3" fmla="*/ 0 h 230"/>
                  <a:gd name="T4" fmla="*/ 1950 w 1950"/>
                  <a:gd name="T5" fmla="*/ 230 h 230"/>
                  <a:gd name="T6" fmla="*/ 0 w 1950"/>
                  <a:gd name="T7" fmla="*/ 230 h 230"/>
                  <a:gd name="T8" fmla="*/ 0 w 1950"/>
                  <a:gd name="T9" fmla="*/ 0 h 230"/>
                  <a:gd name="T10" fmla="*/ 23 w 1950"/>
                  <a:gd name="T11" fmla="*/ 0 h 230"/>
                  <a:gd name="T12" fmla="*/ 1950 w 1950"/>
                  <a:gd name="T13" fmla="*/ 0 h 230"/>
                  <a:gd name="T14" fmla="*/ 1950 w 1950"/>
                  <a:gd name="T15" fmla="*/ 230 h 230"/>
                  <a:gd name="T16" fmla="*/ 23 w 1950"/>
                  <a:gd name="T17" fmla="*/ 230 h 230"/>
                  <a:gd name="T18" fmla="*/ 23 w 1950"/>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950" h="230">
                    <a:moveTo>
                      <a:pt x="0" y="0"/>
                    </a:moveTo>
                    <a:lnTo>
                      <a:pt x="1950" y="0"/>
                    </a:lnTo>
                    <a:lnTo>
                      <a:pt x="1950" y="230"/>
                    </a:lnTo>
                    <a:lnTo>
                      <a:pt x="0" y="230"/>
                    </a:lnTo>
                    <a:lnTo>
                      <a:pt x="0" y="0"/>
                    </a:lnTo>
                    <a:close/>
                    <a:moveTo>
                      <a:pt x="23" y="0"/>
                    </a:moveTo>
                    <a:lnTo>
                      <a:pt x="1950" y="0"/>
                    </a:lnTo>
                    <a:lnTo>
                      <a:pt x="1950" y="230"/>
                    </a:lnTo>
                    <a:lnTo>
                      <a:pt x="23" y="230"/>
                    </a:lnTo>
                    <a:lnTo>
                      <a:pt x="23" y="0"/>
                    </a:lnTo>
                    <a:close/>
                  </a:path>
                </a:pathLst>
              </a:custGeom>
              <a:solidFill>
                <a:srgbClr val="D1D1D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158" name="Freeform 187">
                <a:extLst>
                  <a:ext uri="{FF2B5EF4-FFF2-40B4-BE49-F238E27FC236}">
                    <a16:creationId xmlns:a16="http://schemas.microsoft.com/office/drawing/2014/main" id="{ED5FF502-9EED-9686-3337-E0A9FD2C0E6E}"/>
                  </a:ext>
                </a:extLst>
              </p:cNvPr>
              <p:cNvSpPr>
                <a:spLocks noEditPoints="1"/>
              </p:cNvSpPr>
              <p:nvPr/>
            </p:nvSpPr>
            <p:spPr bwMode="auto">
              <a:xfrm>
                <a:off x="2541" y="1915"/>
                <a:ext cx="1927" cy="230"/>
              </a:xfrm>
              <a:custGeom>
                <a:avLst/>
                <a:gdLst>
                  <a:gd name="T0" fmla="*/ 0 w 1927"/>
                  <a:gd name="T1" fmla="*/ 0 h 230"/>
                  <a:gd name="T2" fmla="*/ 1927 w 1927"/>
                  <a:gd name="T3" fmla="*/ 0 h 230"/>
                  <a:gd name="T4" fmla="*/ 1927 w 1927"/>
                  <a:gd name="T5" fmla="*/ 230 h 230"/>
                  <a:gd name="T6" fmla="*/ 0 w 1927"/>
                  <a:gd name="T7" fmla="*/ 230 h 230"/>
                  <a:gd name="T8" fmla="*/ 0 w 1927"/>
                  <a:gd name="T9" fmla="*/ 0 h 230"/>
                  <a:gd name="T10" fmla="*/ 23 w 1927"/>
                  <a:gd name="T11" fmla="*/ 0 h 230"/>
                  <a:gd name="T12" fmla="*/ 1927 w 1927"/>
                  <a:gd name="T13" fmla="*/ 0 h 230"/>
                  <a:gd name="T14" fmla="*/ 1927 w 1927"/>
                  <a:gd name="T15" fmla="*/ 230 h 230"/>
                  <a:gd name="T16" fmla="*/ 23 w 1927"/>
                  <a:gd name="T17" fmla="*/ 230 h 230"/>
                  <a:gd name="T18" fmla="*/ 23 w 1927"/>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927" h="230">
                    <a:moveTo>
                      <a:pt x="0" y="0"/>
                    </a:moveTo>
                    <a:lnTo>
                      <a:pt x="1927" y="0"/>
                    </a:lnTo>
                    <a:lnTo>
                      <a:pt x="1927" y="230"/>
                    </a:lnTo>
                    <a:lnTo>
                      <a:pt x="0" y="230"/>
                    </a:lnTo>
                    <a:lnTo>
                      <a:pt x="0" y="0"/>
                    </a:lnTo>
                    <a:close/>
                    <a:moveTo>
                      <a:pt x="23" y="0"/>
                    </a:moveTo>
                    <a:lnTo>
                      <a:pt x="1927" y="0"/>
                    </a:lnTo>
                    <a:lnTo>
                      <a:pt x="1927" y="230"/>
                    </a:lnTo>
                    <a:lnTo>
                      <a:pt x="23" y="230"/>
                    </a:lnTo>
                    <a:lnTo>
                      <a:pt x="23" y="0"/>
                    </a:lnTo>
                    <a:close/>
                  </a:path>
                </a:pathLst>
              </a:custGeom>
              <a:solidFill>
                <a:srgbClr val="D0D0D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159" name="Freeform 188">
                <a:extLst>
                  <a:ext uri="{FF2B5EF4-FFF2-40B4-BE49-F238E27FC236}">
                    <a16:creationId xmlns:a16="http://schemas.microsoft.com/office/drawing/2014/main" id="{799FA191-5525-CEE5-A34C-116A7811652F}"/>
                  </a:ext>
                </a:extLst>
              </p:cNvPr>
              <p:cNvSpPr>
                <a:spLocks noEditPoints="1"/>
              </p:cNvSpPr>
              <p:nvPr/>
            </p:nvSpPr>
            <p:spPr bwMode="auto">
              <a:xfrm>
                <a:off x="2564" y="1915"/>
                <a:ext cx="1904" cy="230"/>
              </a:xfrm>
              <a:custGeom>
                <a:avLst/>
                <a:gdLst>
                  <a:gd name="T0" fmla="*/ 0 w 1904"/>
                  <a:gd name="T1" fmla="*/ 0 h 230"/>
                  <a:gd name="T2" fmla="*/ 1904 w 1904"/>
                  <a:gd name="T3" fmla="*/ 0 h 230"/>
                  <a:gd name="T4" fmla="*/ 1904 w 1904"/>
                  <a:gd name="T5" fmla="*/ 230 h 230"/>
                  <a:gd name="T6" fmla="*/ 0 w 1904"/>
                  <a:gd name="T7" fmla="*/ 230 h 230"/>
                  <a:gd name="T8" fmla="*/ 0 w 1904"/>
                  <a:gd name="T9" fmla="*/ 0 h 230"/>
                  <a:gd name="T10" fmla="*/ 28 w 1904"/>
                  <a:gd name="T11" fmla="*/ 0 h 230"/>
                  <a:gd name="T12" fmla="*/ 1904 w 1904"/>
                  <a:gd name="T13" fmla="*/ 0 h 230"/>
                  <a:gd name="T14" fmla="*/ 1904 w 1904"/>
                  <a:gd name="T15" fmla="*/ 230 h 230"/>
                  <a:gd name="T16" fmla="*/ 28 w 1904"/>
                  <a:gd name="T17" fmla="*/ 230 h 230"/>
                  <a:gd name="T18" fmla="*/ 28 w 1904"/>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904" h="230">
                    <a:moveTo>
                      <a:pt x="0" y="0"/>
                    </a:moveTo>
                    <a:lnTo>
                      <a:pt x="1904" y="0"/>
                    </a:lnTo>
                    <a:lnTo>
                      <a:pt x="1904" y="230"/>
                    </a:lnTo>
                    <a:lnTo>
                      <a:pt x="0" y="230"/>
                    </a:lnTo>
                    <a:lnTo>
                      <a:pt x="0" y="0"/>
                    </a:lnTo>
                    <a:close/>
                    <a:moveTo>
                      <a:pt x="28" y="0"/>
                    </a:moveTo>
                    <a:lnTo>
                      <a:pt x="1904" y="0"/>
                    </a:lnTo>
                    <a:lnTo>
                      <a:pt x="1904" y="230"/>
                    </a:lnTo>
                    <a:lnTo>
                      <a:pt x="28" y="230"/>
                    </a:lnTo>
                    <a:lnTo>
                      <a:pt x="28" y="0"/>
                    </a:lnTo>
                    <a:close/>
                  </a:path>
                </a:pathLst>
              </a:custGeom>
              <a:solidFill>
                <a:srgbClr val="CFCFC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160" name="Freeform 189">
                <a:extLst>
                  <a:ext uri="{FF2B5EF4-FFF2-40B4-BE49-F238E27FC236}">
                    <a16:creationId xmlns:a16="http://schemas.microsoft.com/office/drawing/2014/main" id="{2BC0D03C-1298-0E27-EAEC-78B36A51E1C3}"/>
                  </a:ext>
                </a:extLst>
              </p:cNvPr>
              <p:cNvSpPr>
                <a:spLocks noEditPoints="1"/>
              </p:cNvSpPr>
              <p:nvPr/>
            </p:nvSpPr>
            <p:spPr bwMode="auto">
              <a:xfrm>
                <a:off x="2592" y="1915"/>
                <a:ext cx="1876" cy="230"/>
              </a:xfrm>
              <a:custGeom>
                <a:avLst/>
                <a:gdLst>
                  <a:gd name="T0" fmla="*/ 0 w 1876"/>
                  <a:gd name="T1" fmla="*/ 0 h 230"/>
                  <a:gd name="T2" fmla="*/ 1876 w 1876"/>
                  <a:gd name="T3" fmla="*/ 0 h 230"/>
                  <a:gd name="T4" fmla="*/ 1876 w 1876"/>
                  <a:gd name="T5" fmla="*/ 230 h 230"/>
                  <a:gd name="T6" fmla="*/ 0 w 1876"/>
                  <a:gd name="T7" fmla="*/ 230 h 230"/>
                  <a:gd name="T8" fmla="*/ 0 w 1876"/>
                  <a:gd name="T9" fmla="*/ 0 h 230"/>
                  <a:gd name="T10" fmla="*/ 23 w 1876"/>
                  <a:gd name="T11" fmla="*/ 0 h 230"/>
                  <a:gd name="T12" fmla="*/ 1876 w 1876"/>
                  <a:gd name="T13" fmla="*/ 0 h 230"/>
                  <a:gd name="T14" fmla="*/ 1876 w 1876"/>
                  <a:gd name="T15" fmla="*/ 230 h 230"/>
                  <a:gd name="T16" fmla="*/ 23 w 1876"/>
                  <a:gd name="T17" fmla="*/ 230 h 230"/>
                  <a:gd name="T18" fmla="*/ 23 w 1876"/>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876" h="230">
                    <a:moveTo>
                      <a:pt x="0" y="0"/>
                    </a:moveTo>
                    <a:lnTo>
                      <a:pt x="1876" y="0"/>
                    </a:lnTo>
                    <a:lnTo>
                      <a:pt x="1876" y="230"/>
                    </a:lnTo>
                    <a:lnTo>
                      <a:pt x="0" y="230"/>
                    </a:lnTo>
                    <a:lnTo>
                      <a:pt x="0" y="0"/>
                    </a:lnTo>
                    <a:close/>
                    <a:moveTo>
                      <a:pt x="23" y="0"/>
                    </a:moveTo>
                    <a:lnTo>
                      <a:pt x="1876" y="0"/>
                    </a:lnTo>
                    <a:lnTo>
                      <a:pt x="1876" y="230"/>
                    </a:lnTo>
                    <a:lnTo>
                      <a:pt x="23" y="230"/>
                    </a:lnTo>
                    <a:lnTo>
                      <a:pt x="23" y="0"/>
                    </a:lnTo>
                    <a:close/>
                  </a:path>
                </a:pathLst>
              </a:custGeom>
              <a:solidFill>
                <a:srgbClr val="CECECE"/>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161" name="Freeform 190">
                <a:extLst>
                  <a:ext uri="{FF2B5EF4-FFF2-40B4-BE49-F238E27FC236}">
                    <a16:creationId xmlns:a16="http://schemas.microsoft.com/office/drawing/2014/main" id="{87C3F352-89F4-B62D-A7A6-55CD486F6000}"/>
                  </a:ext>
                </a:extLst>
              </p:cNvPr>
              <p:cNvSpPr>
                <a:spLocks noEditPoints="1"/>
              </p:cNvSpPr>
              <p:nvPr/>
            </p:nvSpPr>
            <p:spPr bwMode="auto">
              <a:xfrm>
                <a:off x="2615" y="1915"/>
                <a:ext cx="1853" cy="230"/>
              </a:xfrm>
              <a:custGeom>
                <a:avLst/>
                <a:gdLst>
                  <a:gd name="T0" fmla="*/ 0 w 1853"/>
                  <a:gd name="T1" fmla="*/ 0 h 230"/>
                  <a:gd name="T2" fmla="*/ 1853 w 1853"/>
                  <a:gd name="T3" fmla="*/ 0 h 230"/>
                  <a:gd name="T4" fmla="*/ 1853 w 1853"/>
                  <a:gd name="T5" fmla="*/ 230 h 230"/>
                  <a:gd name="T6" fmla="*/ 0 w 1853"/>
                  <a:gd name="T7" fmla="*/ 230 h 230"/>
                  <a:gd name="T8" fmla="*/ 0 w 1853"/>
                  <a:gd name="T9" fmla="*/ 0 h 230"/>
                  <a:gd name="T10" fmla="*/ 23 w 1853"/>
                  <a:gd name="T11" fmla="*/ 0 h 230"/>
                  <a:gd name="T12" fmla="*/ 1853 w 1853"/>
                  <a:gd name="T13" fmla="*/ 0 h 230"/>
                  <a:gd name="T14" fmla="*/ 1853 w 1853"/>
                  <a:gd name="T15" fmla="*/ 230 h 230"/>
                  <a:gd name="T16" fmla="*/ 23 w 1853"/>
                  <a:gd name="T17" fmla="*/ 230 h 230"/>
                  <a:gd name="T18" fmla="*/ 23 w 1853"/>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853" h="230">
                    <a:moveTo>
                      <a:pt x="0" y="0"/>
                    </a:moveTo>
                    <a:lnTo>
                      <a:pt x="1853" y="0"/>
                    </a:lnTo>
                    <a:lnTo>
                      <a:pt x="1853" y="230"/>
                    </a:lnTo>
                    <a:lnTo>
                      <a:pt x="0" y="230"/>
                    </a:lnTo>
                    <a:lnTo>
                      <a:pt x="0" y="0"/>
                    </a:lnTo>
                    <a:close/>
                    <a:moveTo>
                      <a:pt x="23" y="0"/>
                    </a:moveTo>
                    <a:lnTo>
                      <a:pt x="1853" y="0"/>
                    </a:lnTo>
                    <a:lnTo>
                      <a:pt x="1853" y="230"/>
                    </a:lnTo>
                    <a:lnTo>
                      <a:pt x="23" y="230"/>
                    </a:lnTo>
                    <a:lnTo>
                      <a:pt x="23" y="0"/>
                    </a:lnTo>
                    <a:close/>
                  </a:path>
                </a:pathLst>
              </a:custGeom>
              <a:solidFill>
                <a:srgbClr val="CDCDC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162" name="Freeform 191">
                <a:extLst>
                  <a:ext uri="{FF2B5EF4-FFF2-40B4-BE49-F238E27FC236}">
                    <a16:creationId xmlns:a16="http://schemas.microsoft.com/office/drawing/2014/main" id="{AC5E6C7B-2A80-D7BD-5F68-217C4BB6A8BD}"/>
                  </a:ext>
                </a:extLst>
              </p:cNvPr>
              <p:cNvSpPr>
                <a:spLocks noEditPoints="1"/>
              </p:cNvSpPr>
              <p:nvPr/>
            </p:nvSpPr>
            <p:spPr bwMode="auto">
              <a:xfrm>
                <a:off x="2638" y="1915"/>
                <a:ext cx="1830" cy="230"/>
              </a:xfrm>
              <a:custGeom>
                <a:avLst/>
                <a:gdLst>
                  <a:gd name="T0" fmla="*/ 0 w 1830"/>
                  <a:gd name="T1" fmla="*/ 0 h 230"/>
                  <a:gd name="T2" fmla="*/ 1830 w 1830"/>
                  <a:gd name="T3" fmla="*/ 0 h 230"/>
                  <a:gd name="T4" fmla="*/ 1830 w 1830"/>
                  <a:gd name="T5" fmla="*/ 230 h 230"/>
                  <a:gd name="T6" fmla="*/ 0 w 1830"/>
                  <a:gd name="T7" fmla="*/ 230 h 230"/>
                  <a:gd name="T8" fmla="*/ 0 w 1830"/>
                  <a:gd name="T9" fmla="*/ 0 h 230"/>
                  <a:gd name="T10" fmla="*/ 23 w 1830"/>
                  <a:gd name="T11" fmla="*/ 0 h 230"/>
                  <a:gd name="T12" fmla="*/ 1830 w 1830"/>
                  <a:gd name="T13" fmla="*/ 0 h 230"/>
                  <a:gd name="T14" fmla="*/ 1830 w 1830"/>
                  <a:gd name="T15" fmla="*/ 230 h 230"/>
                  <a:gd name="T16" fmla="*/ 23 w 1830"/>
                  <a:gd name="T17" fmla="*/ 230 h 230"/>
                  <a:gd name="T18" fmla="*/ 23 w 1830"/>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830" h="230">
                    <a:moveTo>
                      <a:pt x="0" y="0"/>
                    </a:moveTo>
                    <a:lnTo>
                      <a:pt x="1830" y="0"/>
                    </a:lnTo>
                    <a:lnTo>
                      <a:pt x="1830" y="230"/>
                    </a:lnTo>
                    <a:lnTo>
                      <a:pt x="0" y="230"/>
                    </a:lnTo>
                    <a:lnTo>
                      <a:pt x="0" y="0"/>
                    </a:lnTo>
                    <a:close/>
                    <a:moveTo>
                      <a:pt x="23" y="0"/>
                    </a:moveTo>
                    <a:lnTo>
                      <a:pt x="1830" y="0"/>
                    </a:lnTo>
                    <a:lnTo>
                      <a:pt x="1830" y="230"/>
                    </a:lnTo>
                    <a:lnTo>
                      <a:pt x="23" y="230"/>
                    </a:lnTo>
                    <a:lnTo>
                      <a:pt x="23" y="0"/>
                    </a:ln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163" name="Freeform 192">
                <a:extLst>
                  <a:ext uri="{FF2B5EF4-FFF2-40B4-BE49-F238E27FC236}">
                    <a16:creationId xmlns:a16="http://schemas.microsoft.com/office/drawing/2014/main" id="{DB52B826-5B3A-18E7-F698-156E8F47044F}"/>
                  </a:ext>
                </a:extLst>
              </p:cNvPr>
              <p:cNvSpPr>
                <a:spLocks noEditPoints="1"/>
              </p:cNvSpPr>
              <p:nvPr/>
            </p:nvSpPr>
            <p:spPr bwMode="auto">
              <a:xfrm>
                <a:off x="2661" y="1915"/>
                <a:ext cx="1807" cy="230"/>
              </a:xfrm>
              <a:custGeom>
                <a:avLst/>
                <a:gdLst>
                  <a:gd name="T0" fmla="*/ 0 w 1807"/>
                  <a:gd name="T1" fmla="*/ 0 h 230"/>
                  <a:gd name="T2" fmla="*/ 1807 w 1807"/>
                  <a:gd name="T3" fmla="*/ 0 h 230"/>
                  <a:gd name="T4" fmla="*/ 1807 w 1807"/>
                  <a:gd name="T5" fmla="*/ 230 h 230"/>
                  <a:gd name="T6" fmla="*/ 0 w 1807"/>
                  <a:gd name="T7" fmla="*/ 230 h 230"/>
                  <a:gd name="T8" fmla="*/ 0 w 1807"/>
                  <a:gd name="T9" fmla="*/ 0 h 230"/>
                  <a:gd name="T10" fmla="*/ 28 w 1807"/>
                  <a:gd name="T11" fmla="*/ 0 h 230"/>
                  <a:gd name="T12" fmla="*/ 1807 w 1807"/>
                  <a:gd name="T13" fmla="*/ 0 h 230"/>
                  <a:gd name="T14" fmla="*/ 1807 w 1807"/>
                  <a:gd name="T15" fmla="*/ 230 h 230"/>
                  <a:gd name="T16" fmla="*/ 28 w 1807"/>
                  <a:gd name="T17" fmla="*/ 230 h 230"/>
                  <a:gd name="T18" fmla="*/ 28 w 1807"/>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807" h="230">
                    <a:moveTo>
                      <a:pt x="0" y="0"/>
                    </a:moveTo>
                    <a:lnTo>
                      <a:pt x="1807" y="0"/>
                    </a:lnTo>
                    <a:lnTo>
                      <a:pt x="1807" y="230"/>
                    </a:lnTo>
                    <a:lnTo>
                      <a:pt x="0" y="230"/>
                    </a:lnTo>
                    <a:lnTo>
                      <a:pt x="0" y="0"/>
                    </a:lnTo>
                    <a:close/>
                    <a:moveTo>
                      <a:pt x="28" y="0"/>
                    </a:moveTo>
                    <a:lnTo>
                      <a:pt x="1807" y="0"/>
                    </a:lnTo>
                    <a:lnTo>
                      <a:pt x="1807" y="230"/>
                    </a:lnTo>
                    <a:lnTo>
                      <a:pt x="28" y="230"/>
                    </a:lnTo>
                    <a:lnTo>
                      <a:pt x="28" y="0"/>
                    </a:lnTo>
                    <a:close/>
                  </a:path>
                </a:pathLst>
              </a:custGeom>
              <a:solidFill>
                <a:srgbClr val="CBCBCB"/>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164" name="Freeform 193">
                <a:extLst>
                  <a:ext uri="{FF2B5EF4-FFF2-40B4-BE49-F238E27FC236}">
                    <a16:creationId xmlns:a16="http://schemas.microsoft.com/office/drawing/2014/main" id="{C1FE6AD6-893F-0E05-F031-50993EB8EA8C}"/>
                  </a:ext>
                </a:extLst>
              </p:cNvPr>
              <p:cNvSpPr>
                <a:spLocks noEditPoints="1"/>
              </p:cNvSpPr>
              <p:nvPr/>
            </p:nvSpPr>
            <p:spPr bwMode="auto">
              <a:xfrm>
                <a:off x="2689" y="1915"/>
                <a:ext cx="1779" cy="230"/>
              </a:xfrm>
              <a:custGeom>
                <a:avLst/>
                <a:gdLst>
                  <a:gd name="T0" fmla="*/ 0 w 1779"/>
                  <a:gd name="T1" fmla="*/ 0 h 230"/>
                  <a:gd name="T2" fmla="*/ 1779 w 1779"/>
                  <a:gd name="T3" fmla="*/ 0 h 230"/>
                  <a:gd name="T4" fmla="*/ 1779 w 1779"/>
                  <a:gd name="T5" fmla="*/ 230 h 230"/>
                  <a:gd name="T6" fmla="*/ 0 w 1779"/>
                  <a:gd name="T7" fmla="*/ 230 h 230"/>
                  <a:gd name="T8" fmla="*/ 0 w 1779"/>
                  <a:gd name="T9" fmla="*/ 0 h 230"/>
                  <a:gd name="T10" fmla="*/ 23 w 1779"/>
                  <a:gd name="T11" fmla="*/ 0 h 230"/>
                  <a:gd name="T12" fmla="*/ 1779 w 1779"/>
                  <a:gd name="T13" fmla="*/ 0 h 230"/>
                  <a:gd name="T14" fmla="*/ 1779 w 1779"/>
                  <a:gd name="T15" fmla="*/ 230 h 230"/>
                  <a:gd name="T16" fmla="*/ 23 w 1779"/>
                  <a:gd name="T17" fmla="*/ 230 h 230"/>
                  <a:gd name="T18" fmla="*/ 23 w 1779"/>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779" h="230">
                    <a:moveTo>
                      <a:pt x="0" y="0"/>
                    </a:moveTo>
                    <a:lnTo>
                      <a:pt x="1779" y="0"/>
                    </a:lnTo>
                    <a:lnTo>
                      <a:pt x="1779" y="230"/>
                    </a:lnTo>
                    <a:lnTo>
                      <a:pt x="0" y="230"/>
                    </a:lnTo>
                    <a:lnTo>
                      <a:pt x="0" y="0"/>
                    </a:lnTo>
                    <a:close/>
                    <a:moveTo>
                      <a:pt x="23" y="0"/>
                    </a:moveTo>
                    <a:lnTo>
                      <a:pt x="1779" y="0"/>
                    </a:lnTo>
                    <a:lnTo>
                      <a:pt x="1779" y="230"/>
                    </a:lnTo>
                    <a:lnTo>
                      <a:pt x="23" y="230"/>
                    </a:lnTo>
                    <a:lnTo>
                      <a:pt x="23" y="0"/>
                    </a:lnTo>
                    <a:close/>
                  </a:path>
                </a:pathLst>
              </a:custGeom>
              <a:solidFill>
                <a:srgbClr val="CACAC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165" name="Freeform 194">
                <a:extLst>
                  <a:ext uri="{FF2B5EF4-FFF2-40B4-BE49-F238E27FC236}">
                    <a16:creationId xmlns:a16="http://schemas.microsoft.com/office/drawing/2014/main" id="{E8BFCA2C-93F9-21E8-BF12-12B9ECB51E16}"/>
                  </a:ext>
                </a:extLst>
              </p:cNvPr>
              <p:cNvSpPr>
                <a:spLocks noEditPoints="1"/>
              </p:cNvSpPr>
              <p:nvPr/>
            </p:nvSpPr>
            <p:spPr bwMode="auto">
              <a:xfrm>
                <a:off x="2712" y="1915"/>
                <a:ext cx="1756" cy="230"/>
              </a:xfrm>
              <a:custGeom>
                <a:avLst/>
                <a:gdLst>
                  <a:gd name="T0" fmla="*/ 0 w 1756"/>
                  <a:gd name="T1" fmla="*/ 0 h 230"/>
                  <a:gd name="T2" fmla="*/ 1756 w 1756"/>
                  <a:gd name="T3" fmla="*/ 0 h 230"/>
                  <a:gd name="T4" fmla="*/ 1756 w 1756"/>
                  <a:gd name="T5" fmla="*/ 230 h 230"/>
                  <a:gd name="T6" fmla="*/ 0 w 1756"/>
                  <a:gd name="T7" fmla="*/ 230 h 230"/>
                  <a:gd name="T8" fmla="*/ 0 w 1756"/>
                  <a:gd name="T9" fmla="*/ 0 h 230"/>
                  <a:gd name="T10" fmla="*/ 23 w 1756"/>
                  <a:gd name="T11" fmla="*/ 0 h 230"/>
                  <a:gd name="T12" fmla="*/ 1756 w 1756"/>
                  <a:gd name="T13" fmla="*/ 0 h 230"/>
                  <a:gd name="T14" fmla="*/ 1756 w 1756"/>
                  <a:gd name="T15" fmla="*/ 230 h 230"/>
                  <a:gd name="T16" fmla="*/ 23 w 1756"/>
                  <a:gd name="T17" fmla="*/ 230 h 230"/>
                  <a:gd name="T18" fmla="*/ 23 w 1756"/>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756" h="230">
                    <a:moveTo>
                      <a:pt x="0" y="0"/>
                    </a:moveTo>
                    <a:lnTo>
                      <a:pt x="1756" y="0"/>
                    </a:lnTo>
                    <a:lnTo>
                      <a:pt x="1756" y="230"/>
                    </a:lnTo>
                    <a:lnTo>
                      <a:pt x="0" y="230"/>
                    </a:lnTo>
                    <a:lnTo>
                      <a:pt x="0" y="0"/>
                    </a:lnTo>
                    <a:close/>
                    <a:moveTo>
                      <a:pt x="23" y="0"/>
                    </a:moveTo>
                    <a:lnTo>
                      <a:pt x="1756" y="0"/>
                    </a:lnTo>
                    <a:lnTo>
                      <a:pt x="1756" y="230"/>
                    </a:lnTo>
                    <a:lnTo>
                      <a:pt x="23" y="230"/>
                    </a:lnTo>
                    <a:lnTo>
                      <a:pt x="23" y="0"/>
                    </a:lnTo>
                    <a:close/>
                  </a:path>
                </a:pathLst>
              </a:custGeom>
              <a:solidFill>
                <a:srgbClr val="C9C9C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166" name="Freeform 195">
                <a:extLst>
                  <a:ext uri="{FF2B5EF4-FFF2-40B4-BE49-F238E27FC236}">
                    <a16:creationId xmlns:a16="http://schemas.microsoft.com/office/drawing/2014/main" id="{42A22EA1-8698-93B0-E6A4-78570417661E}"/>
                  </a:ext>
                </a:extLst>
              </p:cNvPr>
              <p:cNvSpPr>
                <a:spLocks noEditPoints="1"/>
              </p:cNvSpPr>
              <p:nvPr/>
            </p:nvSpPr>
            <p:spPr bwMode="auto">
              <a:xfrm>
                <a:off x="2735" y="1915"/>
                <a:ext cx="1733" cy="230"/>
              </a:xfrm>
              <a:custGeom>
                <a:avLst/>
                <a:gdLst>
                  <a:gd name="T0" fmla="*/ 0 w 1733"/>
                  <a:gd name="T1" fmla="*/ 0 h 230"/>
                  <a:gd name="T2" fmla="*/ 1733 w 1733"/>
                  <a:gd name="T3" fmla="*/ 0 h 230"/>
                  <a:gd name="T4" fmla="*/ 1733 w 1733"/>
                  <a:gd name="T5" fmla="*/ 230 h 230"/>
                  <a:gd name="T6" fmla="*/ 0 w 1733"/>
                  <a:gd name="T7" fmla="*/ 230 h 230"/>
                  <a:gd name="T8" fmla="*/ 0 w 1733"/>
                  <a:gd name="T9" fmla="*/ 0 h 230"/>
                  <a:gd name="T10" fmla="*/ 23 w 1733"/>
                  <a:gd name="T11" fmla="*/ 0 h 230"/>
                  <a:gd name="T12" fmla="*/ 1733 w 1733"/>
                  <a:gd name="T13" fmla="*/ 0 h 230"/>
                  <a:gd name="T14" fmla="*/ 1733 w 1733"/>
                  <a:gd name="T15" fmla="*/ 230 h 230"/>
                  <a:gd name="T16" fmla="*/ 23 w 1733"/>
                  <a:gd name="T17" fmla="*/ 230 h 230"/>
                  <a:gd name="T18" fmla="*/ 23 w 1733"/>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733" h="230">
                    <a:moveTo>
                      <a:pt x="0" y="0"/>
                    </a:moveTo>
                    <a:lnTo>
                      <a:pt x="1733" y="0"/>
                    </a:lnTo>
                    <a:lnTo>
                      <a:pt x="1733" y="230"/>
                    </a:lnTo>
                    <a:lnTo>
                      <a:pt x="0" y="230"/>
                    </a:lnTo>
                    <a:lnTo>
                      <a:pt x="0" y="0"/>
                    </a:lnTo>
                    <a:close/>
                    <a:moveTo>
                      <a:pt x="23" y="0"/>
                    </a:moveTo>
                    <a:lnTo>
                      <a:pt x="1733" y="0"/>
                    </a:lnTo>
                    <a:lnTo>
                      <a:pt x="1733" y="230"/>
                    </a:lnTo>
                    <a:lnTo>
                      <a:pt x="23" y="230"/>
                    </a:lnTo>
                    <a:lnTo>
                      <a:pt x="23" y="0"/>
                    </a:lnTo>
                    <a:close/>
                  </a:path>
                </a:pathLst>
              </a:custGeom>
              <a:solidFill>
                <a:srgbClr val="C8C8C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167" name="Freeform 196">
                <a:extLst>
                  <a:ext uri="{FF2B5EF4-FFF2-40B4-BE49-F238E27FC236}">
                    <a16:creationId xmlns:a16="http://schemas.microsoft.com/office/drawing/2014/main" id="{D357634E-2B8C-90C4-E38C-DDEF6151CD18}"/>
                  </a:ext>
                </a:extLst>
              </p:cNvPr>
              <p:cNvSpPr>
                <a:spLocks noEditPoints="1"/>
              </p:cNvSpPr>
              <p:nvPr/>
            </p:nvSpPr>
            <p:spPr bwMode="auto">
              <a:xfrm>
                <a:off x="2758" y="1915"/>
                <a:ext cx="1710" cy="230"/>
              </a:xfrm>
              <a:custGeom>
                <a:avLst/>
                <a:gdLst>
                  <a:gd name="T0" fmla="*/ 0 w 1710"/>
                  <a:gd name="T1" fmla="*/ 0 h 230"/>
                  <a:gd name="T2" fmla="*/ 1710 w 1710"/>
                  <a:gd name="T3" fmla="*/ 0 h 230"/>
                  <a:gd name="T4" fmla="*/ 1710 w 1710"/>
                  <a:gd name="T5" fmla="*/ 230 h 230"/>
                  <a:gd name="T6" fmla="*/ 0 w 1710"/>
                  <a:gd name="T7" fmla="*/ 230 h 230"/>
                  <a:gd name="T8" fmla="*/ 0 w 1710"/>
                  <a:gd name="T9" fmla="*/ 0 h 230"/>
                  <a:gd name="T10" fmla="*/ 23 w 1710"/>
                  <a:gd name="T11" fmla="*/ 0 h 230"/>
                  <a:gd name="T12" fmla="*/ 1710 w 1710"/>
                  <a:gd name="T13" fmla="*/ 0 h 230"/>
                  <a:gd name="T14" fmla="*/ 1710 w 1710"/>
                  <a:gd name="T15" fmla="*/ 230 h 230"/>
                  <a:gd name="T16" fmla="*/ 23 w 1710"/>
                  <a:gd name="T17" fmla="*/ 230 h 230"/>
                  <a:gd name="T18" fmla="*/ 23 w 1710"/>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710" h="230">
                    <a:moveTo>
                      <a:pt x="0" y="0"/>
                    </a:moveTo>
                    <a:lnTo>
                      <a:pt x="1710" y="0"/>
                    </a:lnTo>
                    <a:lnTo>
                      <a:pt x="1710" y="230"/>
                    </a:lnTo>
                    <a:lnTo>
                      <a:pt x="0" y="230"/>
                    </a:lnTo>
                    <a:lnTo>
                      <a:pt x="0" y="0"/>
                    </a:lnTo>
                    <a:close/>
                    <a:moveTo>
                      <a:pt x="23" y="0"/>
                    </a:moveTo>
                    <a:lnTo>
                      <a:pt x="1710" y="0"/>
                    </a:lnTo>
                    <a:lnTo>
                      <a:pt x="1710" y="230"/>
                    </a:lnTo>
                    <a:lnTo>
                      <a:pt x="23" y="230"/>
                    </a:lnTo>
                    <a:lnTo>
                      <a:pt x="23" y="0"/>
                    </a:lnTo>
                    <a:close/>
                  </a:path>
                </a:pathLst>
              </a:custGeom>
              <a:solidFill>
                <a:srgbClr val="C7C7C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168" name="Freeform 197">
                <a:extLst>
                  <a:ext uri="{FF2B5EF4-FFF2-40B4-BE49-F238E27FC236}">
                    <a16:creationId xmlns:a16="http://schemas.microsoft.com/office/drawing/2014/main" id="{EB4C5EAF-4C74-BDFE-266F-AFACD9C71C6E}"/>
                  </a:ext>
                </a:extLst>
              </p:cNvPr>
              <p:cNvSpPr>
                <a:spLocks noEditPoints="1"/>
              </p:cNvSpPr>
              <p:nvPr/>
            </p:nvSpPr>
            <p:spPr bwMode="auto">
              <a:xfrm>
                <a:off x="2781" y="1915"/>
                <a:ext cx="1687" cy="230"/>
              </a:xfrm>
              <a:custGeom>
                <a:avLst/>
                <a:gdLst>
                  <a:gd name="T0" fmla="*/ 0 w 1687"/>
                  <a:gd name="T1" fmla="*/ 0 h 230"/>
                  <a:gd name="T2" fmla="*/ 1687 w 1687"/>
                  <a:gd name="T3" fmla="*/ 0 h 230"/>
                  <a:gd name="T4" fmla="*/ 1687 w 1687"/>
                  <a:gd name="T5" fmla="*/ 230 h 230"/>
                  <a:gd name="T6" fmla="*/ 0 w 1687"/>
                  <a:gd name="T7" fmla="*/ 230 h 230"/>
                  <a:gd name="T8" fmla="*/ 0 w 1687"/>
                  <a:gd name="T9" fmla="*/ 0 h 230"/>
                  <a:gd name="T10" fmla="*/ 28 w 1687"/>
                  <a:gd name="T11" fmla="*/ 0 h 230"/>
                  <a:gd name="T12" fmla="*/ 1687 w 1687"/>
                  <a:gd name="T13" fmla="*/ 0 h 230"/>
                  <a:gd name="T14" fmla="*/ 1687 w 1687"/>
                  <a:gd name="T15" fmla="*/ 230 h 230"/>
                  <a:gd name="T16" fmla="*/ 28 w 1687"/>
                  <a:gd name="T17" fmla="*/ 230 h 230"/>
                  <a:gd name="T18" fmla="*/ 28 w 1687"/>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687" h="230">
                    <a:moveTo>
                      <a:pt x="0" y="0"/>
                    </a:moveTo>
                    <a:lnTo>
                      <a:pt x="1687" y="0"/>
                    </a:lnTo>
                    <a:lnTo>
                      <a:pt x="1687" y="230"/>
                    </a:lnTo>
                    <a:lnTo>
                      <a:pt x="0" y="230"/>
                    </a:lnTo>
                    <a:lnTo>
                      <a:pt x="0" y="0"/>
                    </a:lnTo>
                    <a:close/>
                    <a:moveTo>
                      <a:pt x="28" y="0"/>
                    </a:moveTo>
                    <a:lnTo>
                      <a:pt x="1687" y="0"/>
                    </a:lnTo>
                    <a:lnTo>
                      <a:pt x="1687" y="230"/>
                    </a:lnTo>
                    <a:lnTo>
                      <a:pt x="28" y="230"/>
                    </a:lnTo>
                    <a:lnTo>
                      <a:pt x="28" y="0"/>
                    </a:lnTo>
                    <a:close/>
                  </a:path>
                </a:pathLst>
              </a:custGeom>
              <a:solidFill>
                <a:srgbClr val="C6C6C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169" name="Freeform 198">
                <a:extLst>
                  <a:ext uri="{FF2B5EF4-FFF2-40B4-BE49-F238E27FC236}">
                    <a16:creationId xmlns:a16="http://schemas.microsoft.com/office/drawing/2014/main" id="{97044CE3-BB95-1650-85DD-01FED6E347A1}"/>
                  </a:ext>
                </a:extLst>
              </p:cNvPr>
              <p:cNvSpPr>
                <a:spLocks noEditPoints="1"/>
              </p:cNvSpPr>
              <p:nvPr/>
            </p:nvSpPr>
            <p:spPr bwMode="auto">
              <a:xfrm>
                <a:off x="2809" y="1915"/>
                <a:ext cx="1659" cy="230"/>
              </a:xfrm>
              <a:custGeom>
                <a:avLst/>
                <a:gdLst>
                  <a:gd name="T0" fmla="*/ 0 w 1659"/>
                  <a:gd name="T1" fmla="*/ 0 h 230"/>
                  <a:gd name="T2" fmla="*/ 1659 w 1659"/>
                  <a:gd name="T3" fmla="*/ 0 h 230"/>
                  <a:gd name="T4" fmla="*/ 1659 w 1659"/>
                  <a:gd name="T5" fmla="*/ 230 h 230"/>
                  <a:gd name="T6" fmla="*/ 0 w 1659"/>
                  <a:gd name="T7" fmla="*/ 230 h 230"/>
                  <a:gd name="T8" fmla="*/ 0 w 1659"/>
                  <a:gd name="T9" fmla="*/ 0 h 230"/>
                  <a:gd name="T10" fmla="*/ 23 w 1659"/>
                  <a:gd name="T11" fmla="*/ 0 h 230"/>
                  <a:gd name="T12" fmla="*/ 1659 w 1659"/>
                  <a:gd name="T13" fmla="*/ 0 h 230"/>
                  <a:gd name="T14" fmla="*/ 1659 w 1659"/>
                  <a:gd name="T15" fmla="*/ 230 h 230"/>
                  <a:gd name="T16" fmla="*/ 23 w 1659"/>
                  <a:gd name="T17" fmla="*/ 230 h 230"/>
                  <a:gd name="T18" fmla="*/ 23 w 1659"/>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659" h="230">
                    <a:moveTo>
                      <a:pt x="0" y="0"/>
                    </a:moveTo>
                    <a:lnTo>
                      <a:pt x="1659" y="0"/>
                    </a:lnTo>
                    <a:lnTo>
                      <a:pt x="1659" y="230"/>
                    </a:lnTo>
                    <a:lnTo>
                      <a:pt x="0" y="230"/>
                    </a:lnTo>
                    <a:lnTo>
                      <a:pt x="0" y="0"/>
                    </a:lnTo>
                    <a:close/>
                    <a:moveTo>
                      <a:pt x="23" y="0"/>
                    </a:moveTo>
                    <a:lnTo>
                      <a:pt x="1659" y="0"/>
                    </a:lnTo>
                    <a:lnTo>
                      <a:pt x="1659" y="230"/>
                    </a:lnTo>
                    <a:lnTo>
                      <a:pt x="23" y="230"/>
                    </a:lnTo>
                    <a:lnTo>
                      <a:pt x="23" y="0"/>
                    </a:lnTo>
                    <a:close/>
                  </a:path>
                </a:pathLst>
              </a:custGeom>
              <a:solidFill>
                <a:srgbClr val="C5C5C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170" name="Freeform 199">
                <a:extLst>
                  <a:ext uri="{FF2B5EF4-FFF2-40B4-BE49-F238E27FC236}">
                    <a16:creationId xmlns:a16="http://schemas.microsoft.com/office/drawing/2014/main" id="{5D2118B0-57CF-91C5-5C67-66811337AF92}"/>
                  </a:ext>
                </a:extLst>
              </p:cNvPr>
              <p:cNvSpPr>
                <a:spLocks noEditPoints="1"/>
              </p:cNvSpPr>
              <p:nvPr/>
            </p:nvSpPr>
            <p:spPr bwMode="auto">
              <a:xfrm>
                <a:off x="2832" y="1915"/>
                <a:ext cx="1636" cy="230"/>
              </a:xfrm>
              <a:custGeom>
                <a:avLst/>
                <a:gdLst>
                  <a:gd name="T0" fmla="*/ 0 w 1636"/>
                  <a:gd name="T1" fmla="*/ 0 h 230"/>
                  <a:gd name="T2" fmla="*/ 1636 w 1636"/>
                  <a:gd name="T3" fmla="*/ 0 h 230"/>
                  <a:gd name="T4" fmla="*/ 1636 w 1636"/>
                  <a:gd name="T5" fmla="*/ 230 h 230"/>
                  <a:gd name="T6" fmla="*/ 0 w 1636"/>
                  <a:gd name="T7" fmla="*/ 230 h 230"/>
                  <a:gd name="T8" fmla="*/ 0 w 1636"/>
                  <a:gd name="T9" fmla="*/ 0 h 230"/>
                  <a:gd name="T10" fmla="*/ 23 w 1636"/>
                  <a:gd name="T11" fmla="*/ 0 h 230"/>
                  <a:gd name="T12" fmla="*/ 1636 w 1636"/>
                  <a:gd name="T13" fmla="*/ 0 h 230"/>
                  <a:gd name="T14" fmla="*/ 1636 w 1636"/>
                  <a:gd name="T15" fmla="*/ 230 h 230"/>
                  <a:gd name="T16" fmla="*/ 23 w 1636"/>
                  <a:gd name="T17" fmla="*/ 230 h 230"/>
                  <a:gd name="T18" fmla="*/ 23 w 1636"/>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636" h="230">
                    <a:moveTo>
                      <a:pt x="0" y="0"/>
                    </a:moveTo>
                    <a:lnTo>
                      <a:pt x="1636" y="0"/>
                    </a:lnTo>
                    <a:lnTo>
                      <a:pt x="1636" y="230"/>
                    </a:lnTo>
                    <a:lnTo>
                      <a:pt x="0" y="230"/>
                    </a:lnTo>
                    <a:lnTo>
                      <a:pt x="0" y="0"/>
                    </a:lnTo>
                    <a:close/>
                    <a:moveTo>
                      <a:pt x="23" y="0"/>
                    </a:moveTo>
                    <a:lnTo>
                      <a:pt x="1636" y="0"/>
                    </a:lnTo>
                    <a:lnTo>
                      <a:pt x="1636" y="230"/>
                    </a:lnTo>
                    <a:lnTo>
                      <a:pt x="23" y="230"/>
                    </a:lnTo>
                    <a:lnTo>
                      <a:pt x="23" y="0"/>
                    </a:lnTo>
                    <a:close/>
                  </a:path>
                </a:pathLst>
              </a:custGeom>
              <a:solidFill>
                <a:srgbClr val="C4C4C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171" name="Freeform 200">
                <a:extLst>
                  <a:ext uri="{FF2B5EF4-FFF2-40B4-BE49-F238E27FC236}">
                    <a16:creationId xmlns:a16="http://schemas.microsoft.com/office/drawing/2014/main" id="{3F1BB76A-09CF-D623-D159-4CB46ACD5E31}"/>
                  </a:ext>
                </a:extLst>
              </p:cNvPr>
              <p:cNvSpPr>
                <a:spLocks noEditPoints="1"/>
              </p:cNvSpPr>
              <p:nvPr/>
            </p:nvSpPr>
            <p:spPr bwMode="auto">
              <a:xfrm>
                <a:off x="2855" y="1915"/>
                <a:ext cx="1613" cy="230"/>
              </a:xfrm>
              <a:custGeom>
                <a:avLst/>
                <a:gdLst>
                  <a:gd name="T0" fmla="*/ 0 w 1613"/>
                  <a:gd name="T1" fmla="*/ 0 h 230"/>
                  <a:gd name="T2" fmla="*/ 1613 w 1613"/>
                  <a:gd name="T3" fmla="*/ 0 h 230"/>
                  <a:gd name="T4" fmla="*/ 1613 w 1613"/>
                  <a:gd name="T5" fmla="*/ 230 h 230"/>
                  <a:gd name="T6" fmla="*/ 0 w 1613"/>
                  <a:gd name="T7" fmla="*/ 230 h 230"/>
                  <a:gd name="T8" fmla="*/ 0 w 1613"/>
                  <a:gd name="T9" fmla="*/ 0 h 230"/>
                  <a:gd name="T10" fmla="*/ 23 w 1613"/>
                  <a:gd name="T11" fmla="*/ 0 h 230"/>
                  <a:gd name="T12" fmla="*/ 1613 w 1613"/>
                  <a:gd name="T13" fmla="*/ 0 h 230"/>
                  <a:gd name="T14" fmla="*/ 1613 w 1613"/>
                  <a:gd name="T15" fmla="*/ 230 h 230"/>
                  <a:gd name="T16" fmla="*/ 23 w 1613"/>
                  <a:gd name="T17" fmla="*/ 230 h 230"/>
                  <a:gd name="T18" fmla="*/ 23 w 1613"/>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613" h="230">
                    <a:moveTo>
                      <a:pt x="0" y="0"/>
                    </a:moveTo>
                    <a:lnTo>
                      <a:pt x="1613" y="0"/>
                    </a:lnTo>
                    <a:lnTo>
                      <a:pt x="1613" y="230"/>
                    </a:lnTo>
                    <a:lnTo>
                      <a:pt x="0" y="230"/>
                    </a:lnTo>
                    <a:lnTo>
                      <a:pt x="0" y="0"/>
                    </a:lnTo>
                    <a:close/>
                    <a:moveTo>
                      <a:pt x="23" y="0"/>
                    </a:moveTo>
                    <a:lnTo>
                      <a:pt x="1613" y="0"/>
                    </a:lnTo>
                    <a:lnTo>
                      <a:pt x="1613" y="230"/>
                    </a:lnTo>
                    <a:lnTo>
                      <a:pt x="23" y="230"/>
                    </a:lnTo>
                    <a:lnTo>
                      <a:pt x="23" y="0"/>
                    </a:lnTo>
                    <a:close/>
                  </a:path>
                </a:pathLst>
              </a:custGeom>
              <a:solidFill>
                <a:srgbClr val="C3C3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172" name="Freeform 201">
                <a:extLst>
                  <a:ext uri="{FF2B5EF4-FFF2-40B4-BE49-F238E27FC236}">
                    <a16:creationId xmlns:a16="http://schemas.microsoft.com/office/drawing/2014/main" id="{A686B881-63CA-D856-402D-52DFDB69D26D}"/>
                  </a:ext>
                </a:extLst>
              </p:cNvPr>
              <p:cNvSpPr>
                <a:spLocks noEditPoints="1"/>
              </p:cNvSpPr>
              <p:nvPr/>
            </p:nvSpPr>
            <p:spPr bwMode="auto">
              <a:xfrm>
                <a:off x="2878" y="1915"/>
                <a:ext cx="1590" cy="230"/>
              </a:xfrm>
              <a:custGeom>
                <a:avLst/>
                <a:gdLst>
                  <a:gd name="T0" fmla="*/ 0 w 1590"/>
                  <a:gd name="T1" fmla="*/ 0 h 230"/>
                  <a:gd name="T2" fmla="*/ 1590 w 1590"/>
                  <a:gd name="T3" fmla="*/ 0 h 230"/>
                  <a:gd name="T4" fmla="*/ 1590 w 1590"/>
                  <a:gd name="T5" fmla="*/ 230 h 230"/>
                  <a:gd name="T6" fmla="*/ 0 w 1590"/>
                  <a:gd name="T7" fmla="*/ 230 h 230"/>
                  <a:gd name="T8" fmla="*/ 0 w 1590"/>
                  <a:gd name="T9" fmla="*/ 0 h 230"/>
                  <a:gd name="T10" fmla="*/ 23 w 1590"/>
                  <a:gd name="T11" fmla="*/ 0 h 230"/>
                  <a:gd name="T12" fmla="*/ 1590 w 1590"/>
                  <a:gd name="T13" fmla="*/ 0 h 230"/>
                  <a:gd name="T14" fmla="*/ 1590 w 1590"/>
                  <a:gd name="T15" fmla="*/ 230 h 230"/>
                  <a:gd name="T16" fmla="*/ 23 w 1590"/>
                  <a:gd name="T17" fmla="*/ 230 h 230"/>
                  <a:gd name="T18" fmla="*/ 23 w 1590"/>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590" h="230">
                    <a:moveTo>
                      <a:pt x="0" y="0"/>
                    </a:moveTo>
                    <a:lnTo>
                      <a:pt x="1590" y="0"/>
                    </a:lnTo>
                    <a:lnTo>
                      <a:pt x="1590" y="230"/>
                    </a:lnTo>
                    <a:lnTo>
                      <a:pt x="0" y="230"/>
                    </a:lnTo>
                    <a:lnTo>
                      <a:pt x="0" y="0"/>
                    </a:lnTo>
                    <a:close/>
                    <a:moveTo>
                      <a:pt x="23" y="0"/>
                    </a:moveTo>
                    <a:lnTo>
                      <a:pt x="1590" y="0"/>
                    </a:lnTo>
                    <a:lnTo>
                      <a:pt x="1590" y="230"/>
                    </a:lnTo>
                    <a:lnTo>
                      <a:pt x="23" y="230"/>
                    </a:lnTo>
                    <a:lnTo>
                      <a:pt x="23" y="0"/>
                    </a:lnTo>
                    <a:close/>
                  </a:path>
                </a:pathLst>
              </a:custGeom>
              <a:solidFill>
                <a:srgbClr val="C2C2C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173" name="Freeform 202">
                <a:extLst>
                  <a:ext uri="{FF2B5EF4-FFF2-40B4-BE49-F238E27FC236}">
                    <a16:creationId xmlns:a16="http://schemas.microsoft.com/office/drawing/2014/main" id="{7888659A-1A81-7BC8-A6E5-0579121C3BBD}"/>
                  </a:ext>
                </a:extLst>
              </p:cNvPr>
              <p:cNvSpPr>
                <a:spLocks noEditPoints="1"/>
              </p:cNvSpPr>
              <p:nvPr/>
            </p:nvSpPr>
            <p:spPr bwMode="auto">
              <a:xfrm>
                <a:off x="2901" y="1915"/>
                <a:ext cx="1567" cy="230"/>
              </a:xfrm>
              <a:custGeom>
                <a:avLst/>
                <a:gdLst>
                  <a:gd name="T0" fmla="*/ 0 w 1567"/>
                  <a:gd name="T1" fmla="*/ 0 h 230"/>
                  <a:gd name="T2" fmla="*/ 1567 w 1567"/>
                  <a:gd name="T3" fmla="*/ 0 h 230"/>
                  <a:gd name="T4" fmla="*/ 1567 w 1567"/>
                  <a:gd name="T5" fmla="*/ 230 h 230"/>
                  <a:gd name="T6" fmla="*/ 0 w 1567"/>
                  <a:gd name="T7" fmla="*/ 230 h 230"/>
                  <a:gd name="T8" fmla="*/ 0 w 1567"/>
                  <a:gd name="T9" fmla="*/ 0 h 230"/>
                  <a:gd name="T10" fmla="*/ 27 w 1567"/>
                  <a:gd name="T11" fmla="*/ 0 h 230"/>
                  <a:gd name="T12" fmla="*/ 1567 w 1567"/>
                  <a:gd name="T13" fmla="*/ 0 h 230"/>
                  <a:gd name="T14" fmla="*/ 1567 w 1567"/>
                  <a:gd name="T15" fmla="*/ 230 h 230"/>
                  <a:gd name="T16" fmla="*/ 27 w 1567"/>
                  <a:gd name="T17" fmla="*/ 230 h 230"/>
                  <a:gd name="T18" fmla="*/ 27 w 1567"/>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567" h="230">
                    <a:moveTo>
                      <a:pt x="0" y="0"/>
                    </a:moveTo>
                    <a:lnTo>
                      <a:pt x="1567" y="0"/>
                    </a:lnTo>
                    <a:lnTo>
                      <a:pt x="1567" y="230"/>
                    </a:lnTo>
                    <a:lnTo>
                      <a:pt x="0" y="230"/>
                    </a:lnTo>
                    <a:lnTo>
                      <a:pt x="0" y="0"/>
                    </a:lnTo>
                    <a:close/>
                    <a:moveTo>
                      <a:pt x="27" y="0"/>
                    </a:moveTo>
                    <a:lnTo>
                      <a:pt x="1567" y="0"/>
                    </a:lnTo>
                    <a:lnTo>
                      <a:pt x="1567" y="230"/>
                    </a:lnTo>
                    <a:lnTo>
                      <a:pt x="27" y="230"/>
                    </a:lnTo>
                    <a:lnTo>
                      <a:pt x="27" y="0"/>
                    </a:lnTo>
                    <a:close/>
                  </a:path>
                </a:pathLst>
              </a:custGeom>
              <a:solidFill>
                <a:srgbClr val="C1C1C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174" name="Freeform 203">
                <a:extLst>
                  <a:ext uri="{FF2B5EF4-FFF2-40B4-BE49-F238E27FC236}">
                    <a16:creationId xmlns:a16="http://schemas.microsoft.com/office/drawing/2014/main" id="{7297455C-B6F0-BF89-FA45-728A6F84A196}"/>
                  </a:ext>
                </a:extLst>
              </p:cNvPr>
              <p:cNvSpPr>
                <a:spLocks noEditPoints="1"/>
              </p:cNvSpPr>
              <p:nvPr/>
            </p:nvSpPr>
            <p:spPr bwMode="auto">
              <a:xfrm>
                <a:off x="2928" y="1915"/>
                <a:ext cx="1540" cy="230"/>
              </a:xfrm>
              <a:custGeom>
                <a:avLst/>
                <a:gdLst>
                  <a:gd name="T0" fmla="*/ 0 w 1540"/>
                  <a:gd name="T1" fmla="*/ 0 h 230"/>
                  <a:gd name="T2" fmla="*/ 1540 w 1540"/>
                  <a:gd name="T3" fmla="*/ 0 h 230"/>
                  <a:gd name="T4" fmla="*/ 1540 w 1540"/>
                  <a:gd name="T5" fmla="*/ 230 h 230"/>
                  <a:gd name="T6" fmla="*/ 0 w 1540"/>
                  <a:gd name="T7" fmla="*/ 230 h 230"/>
                  <a:gd name="T8" fmla="*/ 0 w 1540"/>
                  <a:gd name="T9" fmla="*/ 0 h 230"/>
                  <a:gd name="T10" fmla="*/ 23 w 1540"/>
                  <a:gd name="T11" fmla="*/ 0 h 230"/>
                  <a:gd name="T12" fmla="*/ 1540 w 1540"/>
                  <a:gd name="T13" fmla="*/ 0 h 230"/>
                  <a:gd name="T14" fmla="*/ 1540 w 1540"/>
                  <a:gd name="T15" fmla="*/ 230 h 230"/>
                  <a:gd name="T16" fmla="*/ 23 w 1540"/>
                  <a:gd name="T17" fmla="*/ 230 h 230"/>
                  <a:gd name="T18" fmla="*/ 23 w 1540"/>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540" h="230">
                    <a:moveTo>
                      <a:pt x="0" y="0"/>
                    </a:moveTo>
                    <a:lnTo>
                      <a:pt x="1540" y="0"/>
                    </a:lnTo>
                    <a:lnTo>
                      <a:pt x="1540" y="230"/>
                    </a:lnTo>
                    <a:lnTo>
                      <a:pt x="0" y="230"/>
                    </a:lnTo>
                    <a:lnTo>
                      <a:pt x="0" y="0"/>
                    </a:lnTo>
                    <a:close/>
                    <a:moveTo>
                      <a:pt x="23" y="0"/>
                    </a:moveTo>
                    <a:lnTo>
                      <a:pt x="1540" y="0"/>
                    </a:lnTo>
                    <a:lnTo>
                      <a:pt x="1540" y="230"/>
                    </a:lnTo>
                    <a:lnTo>
                      <a:pt x="23" y="230"/>
                    </a:lnTo>
                    <a:lnTo>
                      <a:pt x="23" y="0"/>
                    </a:lnTo>
                    <a:close/>
                  </a:path>
                </a:pathLst>
              </a:custGeom>
              <a:solidFill>
                <a:srgbClr val="C0C0C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175" name="Freeform 204">
                <a:extLst>
                  <a:ext uri="{FF2B5EF4-FFF2-40B4-BE49-F238E27FC236}">
                    <a16:creationId xmlns:a16="http://schemas.microsoft.com/office/drawing/2014/main" id="{4FDB6D2F-5316-31AF-22FA-57491B1B2D39}"/>
                  </a:ext>
                </a:extLst>
              </p:cNvPr>
              <p:cNvSpPr>
                <a:spLocks noEditPoints="1"/>
              </p:cNvSpPr>
              <p:nvPr/>
            </p:nvSpPr>
            <p:spPr bwMode="auto">
              <a:xfrm>
                <a:off x="2951" y="1915"/>
                <a:ext cx="1517" cy="230"/>
              </a:xfrm>
              <a:custGeom>
                <a:avLst/>
                <a:gdLst>
                  <a:gd name="T0" fmla="*/ 0 w 1517"/>
                  <a:gd name="T1" fmla="*/ 0 h 230"/>
                  <a:gd name="T2" fmla="*/ 1517 w 1517"/>
                  <a:gd name="T3" fmla="*/ 0 h 230"/>
                  <a:gd name="T4" fmla="*/ 1517 w 1517"/>
                  <a:gd name="T5" fmla="*/ 230 h 230"/>
                  <a:gd name="T6" fmla="*/ 0 w 1517"/>
                  <a:gd name="T7" fmla="*/ 230 h 230"/>
                  <a:gd name="T8" fmla="*/ 0 w 1517"/>
                  <a:gd name="T9" fmla="*/ 0 h 230"/>
                  <a:gd name="T10" fmla="*/ 24 w 1517"/>
                  <a:gd name="T11" fmla="*/ 0 h 230"/>
                  <a:gd name="T12" fmla="*/ 1517 w 1517"/>
                  <a:gd name="T13" fmla="*/ 0 h 230"/>
                  <a:gd name="T14" fmla="*/ 1517 w 1517"/>
                  <a:gd name="T15" fmla="*/ 230 h 230"/>
                  <a:gd name="T16" fmla="*/ 24 w 1517"/>
                  <a:gd name="T17" fmla="*/ 230 h 230"/>
                  <a:gd name="T18" fmla="*/ 24 w 1517"/>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517" h="230">
                    <a:moveTo>
                      <a:pt x="0" y="0"/>
                    </a:moveTo>
                    <a:lnTo>
                      <a:pt x="1517" y="0"/>
                    </a:lnTo>
                    <a:lnTo>
                      <a:pt x="1517" y="230"/>
                    </a:lnTo>
                    <a:lnTo>
                      <a:pt x="0" y="230"/>
                    </a:lnTo>
                    <a:lnTo>
                      <a:pt x="0" y="0"/>
                    </a:lnTo>
                    <a:close/>
                    <a:moveTo>
                      <a:pt x="24" y="0"/>
                    </a:moveTo>
                    <a:lnTo>
                      <a:pt x="1517" y="0"/>
                    </a:lnTo>
                    <a:lnTo>
                      <a:pt x="1517" y="230"/>
                    </a:lnTo>
                    <a:lnTo>
                      <a:pt x="24" y="230"/>
                    </a:lnTo>
                    <a:lnTo>
                      <a:pt x="24" y="0"/>
                    </a:lnTo>
                    <a:close/>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6176" name="Freeform 205">
                <a:extLst>
                  <a:ext uri="{FF2B5EF4-FFF2-40B4-BE49-F238E27FC236}">
                    <a16:creationId xmlns:a16="http://schemas.microsoft.com/office/drawing/2014/main" id="{3A87C9D6-F174-CA5C-3D09-43CD230683D8}"/>
                  </a:ext>
                </a:extLst>
              </p:cNvPr>
              <p:cNvSpPr>
                <a:spLocks noEditPoints="1"/>
              </p:cNvSpPr>
              <p:nvPr/>
            </p:nvSpPr>
            <p:spPr bwMode="auto">
              <a:xfrm>
                <a:off x="2975" y="1915"/>
                <a:ext cx="1493" cy="230"/>
              </a:xfrm>
              <a:custGeom>
                <a:avLst/>
                <a:gdLst>
                  <a:gd name="T0" fmla="*/ 0 w 1493"/>
                  <a:gd name="T1" fmla="*/ 0 h 230"/>
                  <a:gd name="T2" fmla="*/ 1493 w 1493"/>
                  <a:gd name="T3" fmla="*/ 0 h 230"/>
                  <a:gd name="T4" fmla="*/ 1493 w 1493"/>
                  <a:gd name="T5" fmla="*/ 230 h 230"/>
                  <a:gd name="T6" fmla="*/ 0 w 1493"/>
                  <a:gd name="T7" fmla="*/ 230 h 230"/>
                  <a:gd name="T8" fmla="*/ 0 w 1493"/>
                  <a:gd name="T9" fmla="*/ 0 h 230"/>
                  <a:gd name="T10" fmla="*/ 23 w 1493"/>
                  <a:gd name="T11" fmla="*/ 0 h 230"/>
                  <a:gd name="T12" fmla="*/ 1493 w 1493"/>
                  <a:gd name="T13" fmla="*/ 0 h 230"/>
                  <a:gd name="T14" fmla="*/ 1493 w 1493"/>
                  <a:gd name="T15" fmla="*/ 230 h 230"/>
                  <a:gd name="T16" fmla="*/ 23 w 1493"/>
                  <a:gd name="T17" fmla="*/ 230 h 230"/>
                  <a:gd name="T18" fmla="*/ 23 w 1493"/>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493" h="230">
                    <a:moveTo>
                      <a:pt x="0" y="0"/>
                    </a:moveTo>
                    <a:lnTo>
                      <a:pt x="1493" y="0"/>
                    </a:lnTo>
                    <a:lnTo>
                      <a:pt x="1493" y="230"/>
                    </a:lnTo>
                    <a:lnTo>
                      <a:pt x="0" y="230"/>
                    </a:lnTo>
                    <a:lnTo>
                      <a:pt x="0" y="0"/>
                    </a:lnTo>
                    <a:close/>
                    <a:moveTo>
                      <a:pt x="23" y="0"/>
                    </a:moveTo>
                    <a:lnTo>
                      <a:pt x="1493" y="0"/>
                    </a:lnTo>
                    <a:lnTo>
                      <a:pt x="1493" y="230"/>
                    </a:lnTo>
                    <a:lnTo>
                      <a:pt x="23" y="230"/>
                    </a:lnTo>
                    <a:lnTo>
                      <a:pt x="23" y="0"/>
                    </a:lnTo>
                    <a:close/>
                  </a:path>
                </a:pathLst>
              </a:custGeom>
              <a:solidFill>
                <a:srgbClr val="BEBEBE"/>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grpSp>
        <p:grpSp>
          <p:nvGrpSpPr>
            <p:cNvPr id="25606" name="Group 206">
              <a:extLst>
                <a:ext uri="{FF2B5EF4-FFF2-40B4-BE49-F238E27FC236}">
                  <a16:creationId xmlns:a16="http://schemas.microsoft.com/office/drawing/2014/main" id="{4A76CA45-C9A0-72DA-79B4-FB1759761A1F}"/>
                </a:ext>
              </a:extLst>
            </p:cNvPr>
            <p:cNvGrpSpPr>
              <a:grpSpLocks/>
            </p:cNvGrpSpPr>
            <p:nvPr/>
          </p:nvGrpSpPr>
          <p:grpSpPr bwMode="auto">
            <a:xfrm>
              <a:off x="1412" y="1915"/>
              <a:ext cx="3057" cy="1339"/>
              <a:chOff x="1412" y="1915"/>
              <a:chExt cx="3057" cy="1339"/>
            </a:xfrm>
          </p:grpSpPr>
          <p:sp>
            <p:nvSpPr>
              <p:cNvPr id="25777" name="Freeform 207">
                <a:extLst>
                  <a:ext uri="{FF2B5EF4-FFF2-40B4-BE49-F238E27FC236}">
                    <a16:creationId xmlns:a16="http://schemas.microsoft.com/office/drawing/2014/main" id="{56BF1BCB-B69F-BE5E-7F33-BC5197C84B58}"/>
                  </a:ext>
                </a:extLst>
              </p:cNvPr>
              <p:cNvSpPr>
                <a:spLocks noEditPoints="1"/>
              </p:cNvSpPr>
              <p:nvPr/>
            </p:nvSpPr>
            <p:spPr bwMode="auto">
              <a:xfrm>
                <a:off x="2998" y="1915"/>
                <a:ext cx="1470" cy="230"/>
              </a:xfrm>
              <a:custGeom>
                <a:avLst/>
                <a:gdLst>
                  <a:gd name="T0" fmla="*/ 0 w 1470"/>
                  <a:gd name="T1" fmla="*/ 0 h 230"/>
                  <a:gd name="T2" fmla="*/ 1470 w 1470"/>
                  <a:gd name="T3" fmla="*/ 0 h 230"/>
                  <a:gd name="T4" fmla="*/ 1470 w 1470"/>
                  <a:gd name="T5" fmla="*/ 230 h 230"/>
                  <a:gd name="T6" fmla="*/ 0 w 1470"/>
                  <a:gd name="T7" fmla="*/ 230 h 230"/>
                  <a:gd name="T8" fmla="*/ 0 w 1470"/>
                  <a:gd name="T9" fmla="*/ 0 h 230"/>
                  <a:gd name="T10" fmla="*/ 27 w 1470"/>
                  <a:gd name="T11" fmla="*/ 0 h 230"/>
                  <a:gd name="T12" fmla="*/ 1470 w 1470"/>
                  <a:gd name="T13" fmla="*/ 0 h 230"/>
                  <a:gd name="T14" fmla="*/ 1470 w 1470"/>
                  <a:gd name="T15" fmla="*/ 230 h 230"/>
                  <a:gd name="T16" fmla="*/ 27 w 1470"/>
                  <a:gd name="T17" fmla="*/ 230 h 230"/>
                  <a:gd name="T18" fmla="*/ 27 w 1470"/>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470" h="230">
                    <a:moveTo>
                      <a:pt x="0" y="0"/>
                    </a:moveTo>
                    <a:lnTo>
                      <a:pt x="1470" y="0"/>
                    </a:lnTo>
                    <a:lnTo>
                      <a:pt x="1470" y="230"/>
                    </a:lnTo>
                    <a:lnTo>
                      <a:pt x="0" y="230"/>
                    </a:lnTo>
                    <a:lnTo>
                      <a:pt x="0" y="0"/>
                    </a:lnTo>
                    <a:close/>
                    <a:moveTo>
                      <a:pt x="27" y="0"/>
                    </a:moveTo>
                    <a:lnTo>
                      <a:pt x="1470" y="0"/>
                    </a:lnTo>
                    <a:lnTo>
                      <a:pt x="1470" y="230"/>
                    </a:lnTo>
                    <a:lnTo>
                      <a:pt x="27" y="230"/>
                    </a:lnTo>
                    <a:lnTo>
                      <a:pt x="27" y="0"/>
                    </a:lnTo>
                    <a:close/>
                  </a:path>
                </a:pathLst>
              </a:custGeom>
              <a:solidFill>
                <a:srgbClr val="BDBDB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778" name="Freeform 208">
                <a:extLst>
                  <a:ext uri="{FF2B5EF4-FFF2-40B4-BE49-F238E27FC236}">
                    <a16:creationId xmlns:a16="http://schemas.microsoft.com/office/drawing/2014/main" id="{BDD8D4BE-11B7-514E-652B-CC57DADF7965}"/>
                  </a:ext>
                </a:extLst>
              </p:cNvPr>
              <p:cNvSpPr>
                <a:spLocks noEditPoints="1"/>
              </p:cNvSpPr>
              <p:nvPr/>
            </p:nvSpPr>
            <p:spPr bwMode="auto">
              <a:xfrm>
                <a:off x="3025" y="1915"/>
                <a:ext cx="1443" cy="230"/>
              </a:xfrm>
              <a:custGeom>
                <a:avLst/>
                <a:gdLst>
                  <a:gd name="T0" fmla="*/ 0 w 1443"/>
                  <a:gd name="T1" fmla="*/ 0 h 230"/>
                  <a:gd name="T2" fmla="*/ 1443 w 1443"/>
                  <a:gd name="T3" fmla="*/ 0 h 230"/>
                  <a:gd name="T4" fmla="*/ 1443 w 1443"/>
                  <a:gd name="T5" fmla="*/ 230 h 230"/>
                  <a:gd name="T6" fmla="*/ 0 w 1443"/>
                  <a:gd name="T7" fmla="*/ 230 h 230"/>
                  <a:gd name="T8" fmla="*/ 0 w 1443"/>
                  <a:gd name="T9" fmla="*/ 0 h 230"/>
                  <a:gd name="T10" fmla="*/ 23 w 1443"/>
                  <a:gd name="T11" fmla="*/ 0 h 230"/>
                  <a:gd name="T12" fmla="*/ 1443 w 1443"/>
                  <a:gd name="T13" fmla="*/ 0 h 230"/>
                  <a:gd name="T14" fmla="*/ 1443 w 1443"/>
                  <a:gd name="T15" fmla="*/ 230 h 230"/>
                  <a:gd name="T16" fmla="*/ 23 w 1443"/>
                  <a:gd name="T17" fmla="*/ 230 h 230"/>
                  <a:gd name="T18" fmla="*/ 23 w 1443"/>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443" h="230">
                    <a:moveTo>
                      <a:pt x="0" y="0"/>
                    </a:moveTo>
                    <a:lnTo>
                      <a:pt x="1443" y="0"/>
                    </a:lnTo>
                    <a:lnTo>
                      <a:pt x="1443" y="230"/>
                    </a:lnTo>
                    <a:lnTo>
                      <a:pt x="0" y="230"/>
                    </a:lnTo>
                    <a:lnTo>
                      <a:pt x="0" y="0"/>
                    </a:lnTo>
                    <a:close/>
                    <a:moveTo>
                      <a:pt x="23" y="0"/>
                    </a:moveTo>
                    <a:lnTo>
                      <a:pt x="1443" y="0"/>
                    </a:lnTo>
                    <a:lnTo>
                      <a:pt x="1443" y="230"/>
                    </a:lnTo>
                    <a:lnTo>
                      <a:pt x="23" y="230"/>
                    </a:lnTo>
                    <a:lnTo>
                      <a:pt x="23" y="0"/>
                    </a:lnTo>
                    <a:close/>
                  </a:path>
                </a:pathLst>
              </a:custGeom>
              <a:solidFill>
                <a:srgbClr val="BCBCB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779" name="Freeform 209">
                <a:extLst>
                  <a:ext uri="{FF2B5EF4-FFF2-40B4-BE49-F238E27FC236}">
                    <a16:creationId xmlns:a16="http://schemas.microsoft.com/office/drawing/2014/main" id="{8A17AC7A-48B1-6FA8-E7B3-EF1D244F4885}"/>
                  </a:ext>
                </a:extLst>
              </p:cNvPr>
              <p:cNvSpPr>
                <a:spLocks noEditPoints="1"/>
              </p:cNvSpPr>
              <p:nvPr/>
            </p:nvSpPr>
            <p:spPr bwMode="auto">
              <a:xfrm>
                <a:off x="3048" y="1915"/>
                <a:ext cx="1420" cy="230"/>
              </a:xfrm>
              <a:custGeom>
                <a:avLst/>
                <a:gdLst>
                  <a:gd name="T0" fmla="*/ 0 w 1420"/>
                  <a:gd name="T1" fmla="*/ 0 h 230"/>
                  <a:gd name="T2" fmla="*/ 1420 w 1420"/>
                  <a:gd name="T3" fmla="*/ 0 h 230"/>
                  <a:gd name="T4" fmla="*/ 1420 w 1420"/>
                  <a:gd name="T5" fmla="*/ 230 h 230"/>
                  <a:gd name="T6" fmla="*/ 0 w 1420"/>
                  <a:gd name="T7" fmla="*/ 230 h 230"/>
                  <a:gd name="T8" fmla="*/ 0 w 1420"/>
                  <a:gd name="T9" fmla="*/ 0 h 230"/>
                  <a:gd name="T10" fmla="*/ 23 w 1420"/>
                  <a:gd name="T11" fmla="*/ 0 h 230"/>
                  <a:gd name="T12" fmla="*/ 1420 w 1420"/>
                  <a:gd name="T13" fmla="*/ 0 h 230"/>
                  <a:gd name="T14" fmla="*/ 1420 w 1420"/>
                  <a:gd name="T15" fmla="*/ 230 h 230"/>
                  <a:gd name="T16" fmla="*/ 23 w 1420"/>
                  <a:gd name="T17" fmla="*/ 230 h 230"/>
                  <a:gd name="T18" fmla="*/ 23 w 1420"/>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420" h="230">
                    <a:moveTo>
                      <a:pt x="0" y="0"/>
                    </a:moveTo>
                    <a:lnTo>
                      <a:pt x="1420" y="0"/>
                    </a:lnTo>
                    <a:lnTo>
                      <a:pt x="1420" y="230"/>
                    </a:lnTo>
                    <a:lnTo>
                      <a:pt x="0" y="230"/>
                    </a:lnTo>
                    <a:lnTo>
                      <a:pt x="0" y="0"/>
                    </a:lnTo>
                    <a:close/>
                    <a:moveTo>
                      <a:pt x="23" y="0"/>
                    </a:moveTo>
                    <a:lnTo>
                      <a:pt x="1420" y="0"/>
                    </a:lnTo>
                    <a:lnTo>
                      <a:pt x="1420" y="230"/>
                    </a:lnTo>
                    <a:lnTo>
                      <a:pt x="23" y="230"/>
                    </a:lnTo>
                    <a:lnTo>
                      <a:pt x="23" y="0"/>
                    </a:lnTo>
                    <a:close/>
                  </a:path>
                </a:pathLst>
              </a:custGeom>
              <a:solidFill>
                <a:srgbClr val="BBBBBB"/>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780" name="Freeform 210">
                <a:extLst>
                  <a:ext uri="{FF2B5EF4-FFF2-40B4-BE49-F238E27FC236}">
                    <a16:creationId xmlns:a16="http://schemas.microsoft.com/office/drawing/2014/main" id="{A10811EF-0976-369F-E2D3-EBE0B33A12D0}"/>
                  </a:ext>
                </a:extLst>
              </p:cNvPr>
              <p:cNvSpPr>
                <a:spLocks noEditPoints="1"/>
              </p:cNvSpPr>
              <p:nvPr/>
            </p:nvSpPr>
            <p:spPr bwMode="auto">
              <a:xfrm>
                <a:off x="3071" y="1915"/>
                <a:ext cx="1397" cy="230"/>
              </a:xfrm>
              <a:custGeom>
                <a:avLst/>
                <a:gdLst>
                  <a:gd name="T0" fmla="*/ 0 w 1397"/>
                  <a:gd name="T1" fmla="*/ 0 h 230"/>
                  <a:gd name="T2" fmla="*/ 1397 w 1397"/>
                  <a:gd name="T3" fmla="*/ 0 h 230"/>
                  <a:gd name="T4" fmla="*/ 1397 w 1397"/>
                  <a:gd name="T5" fmla="*/ 230 h 230"/>
                  <a:gd name="T6" fmla="*/ 0 w 1397"/>
                  <a:gd name="T7" fmla="*/ 230 h 230"/>
                  <a:gd name="T8" fmla="*/ 0 w 1397"/>
                  <a:gd name="T9" fmla="*/ 0 h 230"/>
                  <a:gd name="T10" fmla="*/ 23 w 1397"/>
                  <a:gd name="T11" fmla="*/ 0 h 230"/>
                  <a:gd name="T12" fmla="*/ 1397 w 1397"/>
                  <a:gd name="T13" fmla="*/ 0 h 230"/>
                  <a:gd name="T14" fmla="*/ 1397 w 1397"/>
                  <a:gd name="T15" fmla="*/ 230 h 230"/>
                  <a:gd name="T16" fmla="*/ 23 w 1397"/>
                  <a:gd name="T17" fmla="*/ 230 h 230"/>
                  <a:gd name="T18" fmla="*/ 23 w 1397"/>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397" h="230">
                    <a:moveTo>
                      <a:pt x="0" y="0"/>
                    </a:moveTo>
                    <a:lnTo>
                      <a:pt x="1397" y="0"/>
                    </a:lnTo>
                    <a:lnTo>
                      <a:pt x="1397" y="230"/>
                    </a:lnTo>
                    <a:lnTo>
                      <a:pt x="0" y="230"/>
                    </a:lnTo>
                    <a:lnTo>
                      <a:pt x="0" y="0"/>
                    </a:lnTo>
                    <a:close/>
                    <a:moveTo>
                      <a:pt x="23" y="0"/>
                    </a:moveTo>
                    <a:lnTo>
                      <a:pt x="1397" y="0"/>
                    </a:lnTo>
                    <a:lnTo>
                      <a:pt x="1397" y="230"/>
                    </a:lnTo>
                    <a:lnTo>
                      <a:pt x="23" y="230"/>
                    </a:lnTo>
                    <a:lnTo>
                      <a:pt x="23" y="0"/>
                    </a:lnTo>
                    <a:close/>
                  </a:path>
                </a:pathLst>
              </a:custGeom>
              <a:solidFill>
                <a:srgbClr val="BABAB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781" name="Freeform 211">
                <a:extLst>
                  <a:ext uri="{FF2B5EF4-FFF2-40B4-BE49-F238E27FC236}">
                    <a16:creationId xmlns:a16="http://schemas.microsoft.com/office/drawing/2014/main" id="{7095D7C3-EF8A-1842-E0D0-16FC14A2CE43}"/>
                  </a:ext>
                </a:extLst>
              </p:cNvPr>
              <p:cNvSpPr>
                <a:spLocks noEditPoints="1"/>
              </p:cNvSpPr>
              <p:nvPr/>
            </p:nvSpPr>
            <p:spPr bwMode="auto">
              <a:xfrm>
                <a:off x="3094" y="1915"/>
                <a:ext cx="1374" cy="230"/>
              </a:xfrm>
              <a:custGeom>
                <a:avLst/>
                <a:gdLst>
                  <a:gd name="T0" fmla="*/ 0 w 1374"/>
                  <a:gd name="T1" fmla="*/ 0 h 230"/>
                  <a:gd name="T2" fmla="*/ 1374 w 1374"/>
                  <a:gd name="T3" fmla="*/ 0 h 230"/>
                  <a:gd name="T4" fmla="*/ 1374 w 1374"/>
                  <a:gd name="T5" fmla="*/ 230 h 230"/>
                  <a:gd name="T6" fmla="*/ 0 w 1374"/>
                  <a:gd name="T7" fmla="*/ 230 h 230"/>
                  <a:gd name="T8" fmla="*/ 0 w 1374"/>
                  <a:gd name="T9" fmla="*/ 0 h 230"/>
                  <a:gd name="T10" fmla="*/ 23 w 1374"/>
                  <a:gd name="T11" fmla="*/ 0 h 230"/>
                  <a:gd name="T12" fmla="*/ 1374 w 1374"/>
                  <a:gd name="T13" fmla="*/ 0 h 230"/>
                  <a:gd name="T14" fmla="*/ 1374 w 1374"/>
                  <a:gd name="T15" fmla="*/ 230 h 230"/>
                  <a:gd name="T16" fmla="*/ 23 w 1374"/>
                  <a:gd name="T17" fmla="*/ 230 h 230"/>
                  <a:gd name="T18" fmla="*/ 23 w 1374"/>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374" h="230">
                    <a:moveTo>
                      <a:pt x="0" y="0"/>
                    </a:moveTo>
                    <a:lnTo>
                      <a:pt x="1374" y="0"/>
                    </a:lnTo>
                    <a:lnTo>
                      <a:pt x="1374" y="230"/>
                    </a:lnTo>
                    <a:lnTo>
                      <a:pt x="0" y="230"/>
                    </a:lnTo>
                    <a:lnTo>
                      <a:pt x="0" y="0"/>
                    </a:lnTo>
                    <a:close/>
                    <a:moveTo>
                      <a:pt x="23" y="0"/>
                    </a:moveTo>
                    <a:lnTo>
                      <a:pt x="1374" y="0"/>
                    </a:lnTo>
                    <a:lnTo>
                      <a:pt x="1374" y="230"/>
                    </a:lnTo>
                    <a:lnTo>
                      <a:pt x="23" y="230"/>
                    </a:lnTo>
                    <a:lnTo>
                      <a:pt x="23" y="0"/>
                    </a:lnTo>
                    <a:close/>
                  </a:path>
                </a:pathLst>
              </a:custGeom>
              <a:solidFill>
                <a:srgbClr val="B9B9B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782" name="Freeform 212">
                <a:extLst>
                  <a:ext uri="{FF2B5EF4-FFF2-40B4-BE49-F238E27FC236}">
                    <a16:creationId xmlns:a16="http://schemas.microsoft.com/office/drawing/2014/main" id="{8881E07D-0478-0DF7-212A-D9783EC1C778}"/>
                  </a:ext>
                </a:extLst>
              </p:cNvPr>
              <p:cNvSpPr>
                <a:spLocks noEditPoints="1"/>
              </p:cNvSpPr>
              <p:nvPr/>
            </p:nvSpPr>
            <p:spPr bwMode="auto">
              <a:xfrm>
                <a:off x="3117" y="1915"/>
                <a:ext cx="1351" cy="230"/>
              </a:xfrm>
              <a:custGeom>
                <a:avLst/>
                <a:gdLst>
                  <a:gd name="T0" fmla="*/ 0 w 1351"/>
                  <a:gd name="T1" fmla="*/ 0 h 230"/>
                  <a:gd name="T2" fmla="*/ 1351 w 1351"/>
                  <a:gd name="T3" fmla="*/ 0 h 230"/>
                  <a:gd name="T4" fmla="*/ 1351 w 1351"/>
                  <a:gd name="T5" fmla="*/ 230 h 230"/>
                  <a:gd name="T6" fmla="*/ 0 w 1351"/>
                  <a:gd name="T7" fmla="*/ 230 h 230"/>
                  <a:gd name="T8" fmla="*/ 0 w 1351"/>
                  <a:gd name="T9" fmla="*/ 0 h 230"/>
                  <a:gd name="T10" fmla="*/ 28 w 1351"/>
                  <a:gd name="T11" fmla="*/ 0 h 230"/>
                  <a:gd name="T12" fmla="*/ 1351 w 1351"/>
                  <a:gd name="T13" fmla="*/ 0 h 230"/>
                  <a:gd name="T14" fmla="*/ 1351 w 1351"/>
                  <a:gd name="T15" fmla="*/ 230 h 230"/>
                  <a:gd name="T16" fmla="*/ 28 w 1351"/>
                  <a:gd name="T17" fmla="*/ 230 h 230"/>
                  <a:gd name="T18" fmla="*/ 28 w 1351"/>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351" h="230">
                    <a:moveTo>
                      <a:pt x="0" y="0"/>
                    </a:moveTo>
                    <a:lnTo>
                      <a:pt x="1351" y="0"/>
                    </a:lnTo>
                    <a:lnTo>
                      <a:pt x="1351" y="230"/>
                    </a:lnTo>
                    <a:lnTo>
                      <a:pt x="0" y="230"/>
                    </a:lnTo>
                    <a:lnTo>
                      <a:pt x="0" y="0"/>
                    </a:lnTo>
                    <a:close/>
                    <a:moveTo>
                      <a:pt x="28" y="0"/>
                    </a:moveTo>
                    <a:lnTo>
                      <a:pt x="1351" y="0"/>
                    </a:lnTo>
                    <a:lnTo>
                      <a:pt x="1351" y="230"/>
                    </a:lnTo>
                    <a:lnTo>
                      <a:pt x="28" y="230"/>
                    </a:lnTo>
                    <a:lnTo>
                      <a:pt x="28" y="0"/>
                    </a:lnTo>
                    <a:close/>
                  </a:path>
                </a:pathLst>
              </a:custGeom>
              <a:solidFill>
                <a:srgbClr val="B8B8B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783" name="Freeform 213">
                <a:extLst>
                  <a:ext uri="{FF2B5EF4-FFF2-40B4-BE49-F238E27FC236}">
                    <a16:creationId xmlns:a16="http://schemas.microsoft.com/office/drawing/2014/main" id="{6A3FCD68-1E0A-798A-E96F-44F3E5092F75}"/>
                  </a:ext>
                </a:extLst>
              </p:cNvPr>
              <p:cNvSpPr>
                <a:spLocks noEditPoints="1"/>
              </p:cNvSpPr>
              <p:nvPr/>
            </p:nvSpPr>
            <p:spPr bwMode="auto">
              <a:xfrm>
                <a:off x="3145" y="1915"/>
                <a:ext cx="1323" cy="230"/>
              </a:xfrm>
              <a:custGeom>
                <a:avLst/>
                <a:gdLst>
                  <a:gd name="T0" fmla="*/ 0 w 1323"/>
                  <a:gd name="T1" fmla="*/ 0 h 230"/>
                  <a:gd name="T2" fmla="*/ 1323 w 1323"/>
                  <a:gd name="T3" fmla="*/ 0 h 230"/>
                  <a:gd name="T4" fmla="*/ 1323 w 1323"/>
                  <a:gd name="T5" fmla="*/ 230 h 230"/>
                  <a:gd name="T6" fmla="*/ 0 w 1323"/>
                  <a:gd name="T7" fmla="*/ 230 h 230"/>
                  <a:gd name="T8" fmla="*/ 0 w 1323"/>
                  <a:gd name="T9" fmla="*/ 0 h 230"/>
                  <a:gd name="T10" fmla="*/ 23 w 1323"/>
                  <a:gd name="T11" fmla="*/ 0 h 230"/>
                  <a:gd name="T12" fmla="*/ 1323 w 1323"/>
                  <a:gd name="T13" fmla="*/ 0 h 230"/>
                  <a:gd name="T14" fmla="*/ 1323 w 1323"/>
                  <a:gd name="T15" fmla="*/ 230 h 230"/>
                  <a:gd name="T16" fmla="*/ 23 w 1323"/>
                  <a:gd name="T17" fmla="*/ 230 h 230"/>
                  <a:gd name="T18" fmla="*/ 23 w 1323"/>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323" h="230">
                    <a:moveTo>
                      <a:pt x="0" y="0"/>
                    </a:moveTo>
                    <a:lnTo>
                      <a:pt x="1323" y="0"/>
                    </a:lnTo>
                    <a:lnTo>
                      <a:pt x="1323" y="230"/>
                    </a:lnTo>
                    <a:lnTo>
                      <a:pt x="0" y="230"/>
                    </a:lnTo>
                    <a:lnTo>
                      <a:pt x="0" y="0"/>
                    </a:lnTo>
                    <a:close/>
                    <a:moveTo>
                      <a:pt x="23" y="0"/>
                    </a:moveTo>
                    <a:lnTo>
                      <a:pt x="1323" y="0"/>
                    </a:lnTo>
                    <a:lnTo>
                      <a:pt x="1323" y="230"/>
                    </a:lnTo>
                    <a:lnTo>
                      <a:pt x="23" y="230"/>
                    </a:lnTo>
                    <a:lnTo>
                      <a:pt x="23" y="0"/>
                    </a:lnTo>
                    <a:close/>
                  </a:path>
                </a:pathLst>
              </a:custGeom>
              <a:solidFill>
                <a:srgbClr val="B7B7B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784" name="Freeform 214">
                <a:extLst>
                  <a:ext uri="{FF2B5EF4-FFF2-40B4-BE49-F238E27FC236}">
                    <a16:creationId xmlns:a16="http://schemas.microsoft.com/office/drawing/2014/main" id="{4ED8590D-2446-90EA-95E0-214917A6CF18}"/>
                  </a:ext>
                </a:extLst>
              </p:cNvPr>
              <p:cNvSpPr>
                <a:spLocks noEditPoints="1"/>
              </p:cNvSpPr>
              <p:nvPr/>
            </p:nvSpPr>
            <p:spPr bwMode="auto">
              <a:xfrm>
                <a:off x="3168" y="1915"/>
                <a:ext cx="1300" cy="230"/>
              </a:xfrm>
              <a:custGeom>
                <a:avLst/>
                <a:gdLst>
                  <a:gd name="T0" fmla="*/ 0 w 1300"/>
                  <a:gd name="T1" fmla="*/ 0 h 230"/>
                  <a:gd name="T2" fmla="*/ 1300 w 1300"/>
                  <a:gd name="T3" fmla="*/ 0 h 230"/>
                  <a:gd name="T4" fmla="*/ 1300 w 1300"/>
                  <a:gd name="T5" fmla="*/ 230 h 230"/>
                  <a:gd name="T6" fmla="*/ 0 w 1300"/>
                  <a:gd name="T7" fmla="*/ 230 h 230"/>
                  <a:gd name="T8" fmla="*/ 0 w 1300"/>
                  <a:gd name="T9" fmla="*/ 0 h 230"/>
                  <a:gd name="T10" fmla="*/ 23 w 1300"/>
                  <a:gd name="T11" fmla="*/ 0 h 230"/>
                  <a:gd name="T12" fmla="*/ 1300 w 1300"/>
                  <a:gd name="T13" fmla="*/ 0 h 230"/>
                  <a:gd name="T14" fmla="*/ 1300 w 1300"/>
                  <a:gd name="T15" fmla="*/ 230 h 230"/>
                  <a:gd name="T16" fmla="*/ 23 w 1300"/>
                  <a:gd name="T17" fmla="*/ 230 h 230"/>
                  <a:gd name="T18" fmla="*/ 23 w 1300"/>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300" h="230">
                    <a:moveTo>
                      <a:pt x="0" y="0"/>
                    </a:moveTo>
                    <a:lnTo>
                      <a:pt x="1300" y="0"/>
                    </a:lnTo>
                    <a:lnTo>
                      <a:pt x="1300" y="230"/>
                    </a:lnTo>
                    <a:lnTo>
                      <a:pt x="0" y="230"/>
                    </a:lnTo>
                    <a:lnTo>
                      <a:pt x="0" y="0"/>
                    </a:lnTo>
                    <a:close/>
                    <a:moveTo>
                      <a:pt x="23" y="0"/>
                    </a:moveTo>
                    <a:lnTo>
                      <a:pt x="1300" y="0"/>
                    </a:lnTo>
                    <a:lnTo>
                      <a:pt x="1300" y="230"/>
                    </a:lnTo>
                    <a:lnTo>
                      <a:pt x="23" y="230"/>
                    </a:lnTo>
                    <a:lnTo>
                      <a:pt x="23" y="0"/>
                    </a:lnTo>
                    <a:close/>
                  </a:path>
                </a:pathLst>
              </a:custGeom>
              <a:solidFill>
                <a:srgbClr val="B6B6B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785" name="Freeform 215">
                <a:extLst>
                  <a:ext uri="{FF2B5EF4-FFF2-40B4-BE49-F238E27FC236}">
                    <a16:creationId xmlns:a16="http://schemas.microsoft.com/office/drawing/2014/main" id="{DC1CF734-5D3E-A834-1557-0AAFC6BD4B73}"/>
                  </a:ext>
                </a:extLst>
              </p:cNvPr>
              <p:cNvSpPr>
                <a:spLocks noEditPoints="1"/>
              </p:cNvSpPr>
              <p:nvPr/>
            </p:nvSpPr>
            <p:spPr bwMode="auto">
              <a:xfrm>
                <a:off x="3191" y="1915"/>
                <a:ext cx="1277" cy="230"/>
              </a:xfrm>
              <a:custGeom>
                <a:avLst/>
                <a:gdLst>
                  <a:gd name="T0" fmla="*/ 0 w 1277"/>
                  <a:gd name="T1" fmla="*/ 0 h 230"/>
                  <a:gd name="T2" fmla="*/ 1277 w 1277"/>
                  <a:gd name="T3" fmla="*/ 0 h 230"/>
                  <a:gd name="T4" fmla="*/ 1277 w 1277"/>
                  <a:gd name="T5" fmla="*/ 230 h 230"/>
                  <a:gd name="T6" fmla="*/ 0 w 1277"/>
                  <a:gd name="T7" fmla="*/ 230 h 230"/>
                  <a:gd name="T8" fmla="*/ 0 w 1277"/>
                  <a:gd name="T9" fmla="*/ 0 h 230"/>
                  <a:gd name="T10" fmla="*/ 23 w 1277"/>
                  <a:gd name="T11" fmla="*/ 0 h 230"/>
                  <a:gd name="T12" fmla="*/ 1277 w 1277"/>
                  <a:gd name="T13" fmla="*/ 0 h 230"/>
                  <a:gd name="T14" fmla="*/ 1277 w 1277"/>
                  <a:gd name="T15" fmla="*/ 230 h 230"/>
                  <a:gd name="T16" fmla="*/ 23 w 1277"/>
                  <a:gd name="T17" fmla="*/ 230 h 230"/>
                  <a:gd name="T18" fmla="*/ 23 w 1277"/>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277" h="230">
                    <a:moveTo>
                      <a:pt x="0" y="0"/>
                    </a:moveTo>
                    <a:lnTo>
                      <a:pt x="1277" y="0"/>
                    </a:lnTo>
                    <a:lnTo>
                      <a:pt x="1277" y="230"/>
                    </a:lnTo>
                    <a:lnTo>
                      <a:pt x="0" y="230"/>
                    </a:lnTo>
                    <a:lnTo>
                      <a:pt x="0" y="0"/>
                    </a:lnTo>
                    <a:close/>
                    <a:moveTo>
                      <a:pt x="23" y="0"/>
                    </a:moveTo>
                    <a:lnTo>
                      <a:pt x="1277" y="0"/>
                    </a:lnTo>
                    <a:lnTo>
                      <a:pt x="1277" y="230"/>
                    </a:lnTo>
                    <a:lnTo>
                      <a:pt x="23" y="230"/>
                    </a:lnTo>
                    <a:lnTo>
                      <a:pt x="23" y="0"/>
                    </a:lnTo>
                    <a:close/>
                  </a:path>
                </a:pathLst>
              </a:custGeom>
              <a:solidFill>
                <a:srgbClr val="B5B5B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786" name="Freeform 216">
                <a:extLst>
                  <a:ext uri="{FF2B5EF4-FFF2-40B4-BE49-F238E27FC236}">
                    <a16:creationId xmlns:a16="http://schemas.microsoft.com/office/drawing/2014/main" id="{BC332B2F-E639-D0BF-BECB-1249F625913C}"/>
                  </a:ext>
                </a:extLst>
              </p:cNvPr>
              <p:cNvSpPr>
                <a:spLocks noEditPoints="1"/>
              </p:cNvSpPr>
              <p:nvPr/>
            </p:nvSpPr>
            <p:spPr bwMode="auto">
              <a:xfrm>
                <a:off x="3214" y="1915"/>
                <a:ext cx="1254" cy="230"/>
              </a:xfrm>
              <a:custGeom>
                <a:avLst/>
                <a:gdLst>
                  <a:gd name="T0" fmla="*/ 0 w 1254"/>
                  <a:gd name="T1" fmla="*/ 0 h 230"/>
                  <a:gd name="T2" fmla="*/ 1254 w 1254"/>
                  <a:gd name="T3" fmla="*/ 0 h 230"/>
                  <a:gd name="T4" fmla="*/ 1254 w 1254"/>
                  <a:gd name="T5" fmla="*/ 230 h 230"/>
                  <a:gd name="T6" fmla="*/ 0 w 1254"/>
                  <a:gd name="T7" fmla="*/ 230 h 230"/>
                  <a:gd name="T8" fmla="*/ 0 w 1254"/>
                  <a:gd name="T9" fmla="*/ 0 h 230"/>
                  <a:gd name="T10" fmla="*/ 28 w 1254"/>
                  <a:gd name="T11" fmla="*/ 0 h 230"/>
                  <a:gd name="T12" fmla="*/ 1254 w 1254"/>
                  <a:gd name="T13" fmla="*/ 0 h 230"/>
                  <a:gd name="T14" fmla="*/ 1254 w 1254"/>
                  <a:gd name="T15" fmla="*/ 230 h 230"/>
                  <a:gd name="T16" fmla="*/ 28 w 1254"/>
                  <a:gd name="T17" fmla="*/ 230 h 230"/>
                  <a:gd name="T18" fmla="*/ 28 w 1254"/>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254" h="230">
                    <a:moveTo>
                      <a:pt x="0" y="0"/>
                    </a:moveTo>
                    <a:lnTo>
                      <a:pt x="1254" y="0"/>
                    </a:lnTo>
                    <a:lnTo>
                      <a:pt x="1254" y="230"/>
                    </a:lnTo>
                    <a:lnTo>
                      <a:pt x="0" y="230"/>
                    </a:lnTo>
                    <a:lnTo>
                      <a:pt x="0" y="0"/>
                    </a:lnTo>
                    <a:close/>
                    <a:moveTo>
                      <a:pt x="28" y="0"/>
                    </a:moveTo>
                    <a:lnTo>
                      <a:pt x="1254" y="0"/>
                    </a:lnTo>
                    <a:lnTo>
                      <a:pt x="1254" y="230"/>
                    </a:lnTo>
                    <a:lnTo>
                      <a:pt x="28" y="230"/>
                    </a:lnTo>
                    <a:lnTo>
                      <a:pt x="28" y="0"/>
                    </a:lnTo>
                    <a:close/>
                  </a:path>
                </a:pathLst>
              </a:custGeom>
              <a:solidFill>
                <a:srgbClr val="B4B4B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787" name="Freeform 217">
                <a:extLst>
                  <a:ext uri="{FF2B5EF4-FFF2-40B4-BE49-F238E27FC236}">
                    <a16:creationId xmlns:a16="http://schemas.microsoft.com/office/drawing/2014/main" id="{4D016471-2D63-1CC2-0918-6A4990B16E74}"/>
                  </a:ext>
                </a:extLst>
              </p:cNvPr>
              <p:cNvSpPr>
                <a:spLocks noEditPoints="1"/>
              </p:cNvSpPr>
              <p:nvPr/>
            </p:nvSpPr>
            <p:spPr bwMode="auto">
              <a:xfrm>
                <a:off x="3242" y="1915"/>
                <a:ext cx="1226" cy="230"/>
              </a:xfrm>
              <a:custGeom>
                <a:avLst/>
                <a:gdLst>
                  <a:gd name="T0" fmla="*/ 0 w 1226"/>
                  <a:gd name="T1" fmla="*/ 0 h 230"/>
                  <a:gd name="T2" fmla="*/ 1226 w 1226"/>
                  <a:gd name="T3" fmla="*/ 0 h 230"/>
                  <a:gd name="T4" fmla="*/ 1226 w 1226"/>
                  <a:gd name="T5" fmla="*/ 230 h 230"/>
                  <a:gd name="T6" fmla="*/ 0 w 1226"/>
                  <a:gd name="T7" fmla="*/ 230 h 230"/>
                  <a:gd name="T8" fmla="*/ 0 w 1226"/>
                  <a:gd name="T9" fmla="*/ 0 h 230"/>
                  <a:gd name="T10" fmla="*/ 23 w 1226"/>
                  <a:gd name="T11" fmla="*/ 0 h 230"/>
                  <a:gd name="T12" fmla="*/ 1226 w 1226"/>
                  <a:gd name="T13" fmla="*/ 0 h 230"/>
                  <a:gd name="T14" fmla="*/ 1226 w 1226"/>
                  <a:gd name="T15" fmla="*/ 230 h 230"/>
                  <a:gd name="T16" fmla="*/ 23 w 1226"/>
                  <a:gd name="T17" fmla="*/ 230 h 230"/>
                  <a:gd name="T18" fmla="*/ 23 w 1226"/>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226" h="230">
                    <a:moveTo>
                      <a:pt x="0" y="0"/>
                    </a:moveTo>
                    <a:lnTo>
                      <a:pt x="1226" y="0"/>
                    </a:lnTo>
                    <a:lnTo>
                      <a:pt x="1226" y="230"/>
                    </a:lnTo>
                    <a:lnTo>
                      <a:pt x="0" y="230"/>
                    </a:lnTo>
                    <a:lnTo>
                      <a:pt x="0" y="0"/>
                    </a:lnTo>
                    <a:close/>
                    <a:moveTo>
                      <a:pt x="23" y="0"/>
                    </a:moveTo>
                    <a:lnTo>
                      <a:pt x="1226" y="0"/>
                    </a:lnTo>
                    <a:lnTo>
                      <a:pt x="1226" y="230"/>
                    </a:lnTo>
                    <a:lnTo>
                      <a:pt x="23" y="230"/>
                    </a:lnTo>
                    <a:lnTo>
                      <a:pt x="23" y="0"/>
                    </a:lnTo>
                    <a:close/>
                  </a:path>
                </a:pathLst>
              </a:custGeom>
              <a:solidFill>
                <a:srgbClr val="B3B3B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788" name="Freeform 218">
                <a:extLst>
                  <a:ext uri="{FF2B5EF4-FFF2-40B4-BE49-F238E27FC236}">
                    <a16:creationId xmlns:a16="http://schemas.microsoft.com/office/drawing/2014/main" id="{283270D3-D251-532C-2286-76ED922D5183}"/>
                  </a:ext>
                </a:extLst>
              </p:cNvPr>
              <p:cNvSpPr>
                <a:spLocks noEditPoints="1"/>
              </p:cNvSpPr>
              <p:nvPr/>
            </p:nvSpPr>
            <p:spPr bwMode="auto">
              <a:xfrm>
                <a:off x="3265" y="1915"/>
                <a:ext cx="1203" cy="230"/>
              </a:xfrm>
              <a:custGeom>
                <a:avLst/>
                <a:gdLst>
                  <a:gd name="T0" fmla="*/ 0 w 1203"/>
                  <a:gd name="T1" fmla="*/ 0 h 230"/>
                  <a:gd name="T2" fmla="*/ 1203 w 1203"/>
                  <a:gd name="T3" fmla="*/ 0 h 230"/>
                  <a:gd name="T4" fmla="*/ 1203 w 1203"/>
                  <a:gd name="T5" fmla="*/ 230 h 230"/>
                  <a:gd name="T6" fmla="*/ 0 w 1203"/>
                  <a:gd name="T7" fmla="*/ 230 h 230"/>
                  <a:gd name="T8" fmla="*/ 0 w 1203"/>
                  <a:gd name="T9" fmla="*/ 0 h 230"/>
                  <a:gd name="T10" fmla="*/ 23 w 1203"/>
                  <a:gd name="T11" fmla="*/ 0 h 230"/>
                  <a:gd name="T12" fmla="*/ 1203 w 1203"/>
                  <a:gd name="T13" fmla="*/ 0 h 230"/>
                  <a:gd name="T14" fmla="*/ 1203 w 1203"/>
                  <a:gd name="T15" fmla="*/ 230 h 230"/>
                  <a:gd name="T16" fmla="*/ 23 w 1203"/>
                  <a:gd name="T17" fmla="*/ 230 h 230"/>
                  <a:gd name="T18" fmla="*/ 23 w 1203"/>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203" h="230">
                    <a:moveTo>
                      <a:pt x="0" y="0"/>
                    </a:moveTo>
                    <a:lnTo>
                      <a:pt x="1203" y="0"/>
                    </a:lnTo>
                    <a:lnTo>
                      <a:pt x="1203" y="230"/>
                    </a:lnTo>
                    <a:lnTo>
                      <a:pt x="0" y="230"/>
                    </a:lnTo>
                    <a:lnTo>
                      <a:pt x="0" y="0"/>
                    </a:lnTo>
                    <a:close/>
                    <a:moveTo>
                      <a:pt x="23" y="0"/>
                    </a:moveTo>
                    <a:lnTo>
                      <a:pt x="1203" y="0"/>
                    </a:lnTo>
                    <a:lnTo>
                      <a:pt x="1203" y="230"/>
                    </a:lnTo>
                    <a:lnTo>
                      <a:pt x="23" y="230"/>
                    </a:lnTo>
                    <a:lnTo>
                      <a:pt x="23" y="0"/>
                    </a:lnTo>
                    <a:close/>
                  </a:path>
                </a:pathLst>
              </a:custGeom>
              <a:solidFill>
                <a:srgbClr val="B2B2B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789" name="Freeform 219">
                <a:extLst>
                  <a:ext uri="{FF2B5EF4-FFF2-40B4-BE49-F238E27FC236}">
                    <a16:creationId xmlns:a16="http://schemas.microsoft.com/office/drawing/2014/main" id="{A83B8956-954D-4A62-AA2A-F7DD2F4B2222}"/>
                  </a:ext>
                </a:extLst>
              </p:cNvPr>
              <p:cNvSpPr>
                <a:spLocks noEditPoints="1"/>
              </p:cNvSpPr>
              <p:nvPr/>
            </p:nvSpPr>
            <p:spPr bwMode="auto">
              <a:xfrm>
                <a:off x="3288" y="1915"/>
                <a:ext cx="1180" cy="230"/>
              </a:xfrm>
              <a:custGeom>
                <a:avLst/>
                <a:gdLst>
                  <a:gd name="T0" fmla="*/ 0 w 1180"/>
                  <a:gd name="T1" fmla="*/ 0 h 230"/>
                  <a:gd name="T2" fmla="*/ 1180 w 1180"/>
                  <a:gd name="T3" fmla="*/ 0 h 230"/>
                  <a:gd name="T4" fmla="*/ 1180 w 1180"/>
                  <a:gd name="T5" fmla="*/ 230 h 230"/>
                  <a:gd name="T6" fmla="*/ 0 w 1180"/>
                  <a:gd name="T7" fmla="*/ 230 h 230"/>
                  <a:gd name="T8" fmla="*/ 0 w 1180"/>
                  <a:gd name="T9" fmla="*/ 0 h 230"/>
                  <a:gd name="T10" fmla="*/ 23 w 1180"/>
                  <a:gd name="T11" fmla="*/ 0 h 230"/>
                  <a:gd name="T12" fmla="*/ 1180 w 1180"/>
                  <a:gd name="T13" fmla="*/ 0 h 230"/>
                  <a:gd name="T14" fmla="*/ 1180 w 1180"/>
                  <a:gd name="T15" fmla="*/ 230 h 230"/>
                  <a:gd name="T16" fmla="*/ 23 w 1180"/>
                  <a:gd name="T17" fmla="*/ 230 h 230"/>
                  <a:gd name="T18" fmla="*/ 23 w 1180"/>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180" h="230">
                    <a:moveTo>
                      <a:pt x="0" y="0"/>
                    </a:moveTo>
                    <a:lnTo>
                      <a:pt x="1180" y="0"/>
                    </a:lnTo>
                    <a:lnTo>
                      <a:pt x="1180" y="230"/>
                    </a:lnTo>
                    <a:lnTo>
                      <a:pt x="0" y="230"/>
                    </a:lnTo>
                    <a:lnTo>
                      <a:pt x="0" y="0"/>
                    </a:lnTo>
                    <a:close/>
                    <a:moveTo>
                      <a:pt x="23" y="0"/>
                    </a:moveTo>
                    <a:lnTo>
                      <a:pt x="1180" y="0"/>
                    </a:lnTo>
                    <a:lnTo>
                      <a:pt x="1180" y="230"/>
                    </a:lnTo>
                    <a:lnTo>
                      <a:pt x="23" y="230"/>
                    </a:lnTo>
                    <a:lnTo>
                      <a:pt x="23" y="0"/>
                    </a:lnTo>
                    <a:close/>
                  </a:path>
                </a:pathLst>
              </a:custGeom>
              <a:solidFill>
                <a:srgbClr val="B1B1B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790" name="Freeform 220">
                <a:extLst>
                  <a:ext uri="{FF2B5EF4-FFF2-40B4-BE49-F238E27FC236}">
                    <a16:creationId xmlns:a16="http://schemas.microsoft.com/office/drawing/2014/main" id="{7E29020E-F1F4-7AC1-ACE7-C9BBF31D3C7F}"/>
                  </a:ext>
                </a:extLst>
              </p:cNvPr>
              <p:cNvSpPr>
                <a:spLocks noEditPoints="1"/>
              </p:cNvSpPr>
              <p:nvPr/>
            </p:nvSpPr>
            <p:spPr bwMode="auto">
              <a:xfrm>
                <a:off x="3311" y="1915"/>
                <a:ext cx="1157" cy="230"/>
              </a:xfrm>
              <a:custGeom>
                <a:avLst/>
                <a:gdLst>
                  <a:gd name="T0" fmla="*/ 0 w 1157"/>
                  <a:gd name="T1" fmla="*/ 0 h 230"/>
                  <a:gd name="T2" fmla="*/ 1157 w 1157"/>
                  <a:gd name="T3" fmla="*/ 0 h 230"/>
                  <a:gd name="T4" fmla="*/ 1157 w 1157"/>
                  <a:gd name="T5" fmla="*/ 230 h 230"/>
                  <a:gd name="T6" fmla="*/ 0 w 1157"/>
                  <a:gd name="T7" fmla="*/ 230 h 230"/>
                  <a:gd name="T8" fmla="*/ 0 w 1157"/>
                  <a:gd name="T9" fmla="*/ 0 h 230"/>
                  <a:gd name="T10" fmla="*/ 23 w 1157"/>
                  <a:gd name="T11" fmla="*/ 0 h 230"/>
                  <a:gd name="T12" fmla="*/ 1157 w 1157"/>
                  <a:gd name="T13" fmla="*/ 0 h 230"/>
                  <a:gd name="T14" fmla="*/ 1157 w 1157"/>
                  <a:gd name="T15" fmla="*/ 230 h 230"/>
                  <a:gd name="T16" fmla="*/ 23 w 1157"/>
                  <a:gd name="T17" fmla="*/ 230 h 230"/>
                  <a:gd name="T18" fmla="*/ 23 w 1157"/>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157" h="230">
                    <a:moveTo>
                      <a:pt x="0" y="0"/>
                    </a:moveTo>
                    <a:lnTo>
                      <a:pt x="1157" y="0"/>
                    </a:lnTo>
                    <a:lnTo>
                      <a:pt x="1157" y="230"/>
                    </a:lnTo>
                    <a:lnTo>
                      <a:pt x="0" y="230"/>
                    </a:lnTo>
                    <a:lnTo>
                      <a:pt x="0" y="0"/>
                    </a:lnTo>
                    <a:close/>
                    <a:moveTo>
                      <a:pt x="23" y="0"/>
                    </a:moveTo>
                    <a:lnTo>
                      <a:pt x="1157" y="0"/>
                    </a:lnTo>
                    <a:lnTo>
                      <a:pt x="1157" y="230"/>
                    </a:lnTo>
                    <a:lnTo>
                      <a:pt x="23" y="230"/>
                    </a:lnTo>
                    <a:lnTo>
                      <a:pt x="23" y="0"/>
                    </a:lnTo>
                    <a:close/>
                  </a:path>
                </a:pathLst>
              </a:custGeom>
              <a:solidFill>
                <a:srgbClr val="B0B0B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791" name="Freeform 221">
                <a:extLst>
                  <a:ext uri="{FF2B5EF4-FFF2-40B4-BE49-F238E27FC236}">
                    <a16:creationId xmlns:a16="http://schemas.microsoft.com/office/drawing/2014/main" id="{96CA3031-4D83-8E91-CB32-6F2566980A58}"/>
                  </a:ext>
                </a:extLst>
              </p:cNvPr>
              <p:cNvSpPr>
                <a:spLocks noEditPoints="1"/>
              </p:cNvSpPr>
              <p:nvPr/>
            </p:nvSpPr>
            <p:spPr bwMode="auto">
              <a:xfrm>
                <a:off x="3334" y="1915"/>
                <a:ext cx="1134" cy="230"/>
              </a:xfrm>
              <a:custGeom>
                <a:avLst/>
                <a:gdLst>
                  <a:gd name="T0" fmla="*/ 0 w 1134"/>
                  <a:gd name="T1" fmla="*/ 0 h 230"/>
                  <a:gd name="T2" fmla="*/ 1134 w 1134"/>
                  <a:gd name="T3" fmla="*/ 0 h 230"/>
                  <a:gd name="T4" fmla="*/ 1134 w 1134"/>
                  <a:gd name="T5" fmla="*/ 230 h 230"/>
                  <a:gd name="T6" fmla="*/ 0 w 1134"/>
                  <a:gd name="T7" fmla="*/ 230 h 230"/>
                  <a:gd name="T8" fmla="*/ 0 w 1134"/>
                  <a:gd name="T9" fmla="*/ 0 h 230"/>
                  <a:gd name="T10" fmla="*/ 28 w 1134"/>
                  <a:gd name="T11" fmla="*/ 0 h 230"/>
                  <a:gd name="T12" fmla="*/ 1134 w 1134"/>
                  <a:gd name="T13" fmla="*/ 0 h 230"/>
                  <a:gd name="T14" fmla="*/ 1134 w 1134"/>
                  <a:gd name="T15" fmla="*/ 230 h 230"/>
                  <a:gd name="T16" fmla="*/ 28 w 1134"/>
                  <a:gd name="T17" fmla="*/ 230 h 230"/>
                  <a:gd name="T18" fmla="*/ 28 w 1134"/>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134" h="230">
                    <a:moveTo>
                      <a:pt x="0" y="0"/>
                    </a:moveTo>
                    <a:lnTo>
                      <a:pt x="1134" y="0"/>
                    </a:lnTo>
                    <a:lnTo>
                      <a:pt x="1134" y="230"/>
                    </a:lnTo>
                    <a:lnTo>
                      <a:pt x="0" y="230"/>
                    </a:lnTo>
                    <a:lnTo>
                      <a:pt x="0" y="0"/>
                    </a:lnTo>
                    <a:close/>
                    <a:moveTo>
                      <a:pt x="28" y="0"/>
                    </a:moveTo>
                    <a:lnTo>
                      <a:pt x="1134" y="0"/>
                    </a:lnTo>
                    <a:lnTo>
                      <a:pt x="1134" y="230"/>
                    </a:lnTo>
                    <a:lnTo>
                      <a:pt x="28" y="230"/>
                    </a:lnTo>
                    <a:lnTo>
                      <a:pt x="28" y="0"/>
                    </a:lnTo>
                    <a:close/>
                  </a:path>
                </a:pathLst>
              </a:custGeom>
              <a:solidFill>
                <a:srgbClr val="AFAFA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792" name="Freeform 222">
                <a:extLst>
                  <a:ext uri="{FF2B5EF4-FFF2-40B4-BE49-F238E27FC236}">
                    <a16:creationId xmlns:a16="http://schemas.microsoft.com/office/drawing/2014/main" id="{B9AAEBE4-13BB-7236-55AC-0869CA1DA0D7}"/>
                  </a:ext>
                </a:extLst>
              </p:cNvPr>
              <p:cNvSpPr>
                <a:spLocks noEditPoints="1"/>
              </p:cNvSpPr>
              <p:nvPr/>
            </p:nvSpPr>
            <p:spPr bwMode="auto">
              <a:xfrm>
                <a:off x="3362" y="1915"/>
                <a:ext cx="1106" cy="230"/>
              </a:xfrm>
              <a:custGeom>
                <a:avLst/>
                <a:gdLst>
                  <a:gd name="T0" fmla="*/ 0 w 1106"/>
                  <a:gd name="T1" fmla="*/ 0 h 230"/>
                  <a:gd name="T2" fmla="*/ 1106 w 1106"/>
                  <a:gd name="T3" fmla="*/ 0 h 230"/>
                  <a:gd name="T4" fmla="*/ 1106 w 1106"/>
                  <a:gd name="T5" fmla="*/ 230 h 230"/>
                  <a:gd name="T6" fmla="*/ 0 w 1106"/>
                  <a:gd name="T7" fmla="*/ 230 h 230"/>
                  <a:gd name="T8" fmla="*/ 0 w 1106"/>
                  <a:gd name="T9" fmla="*/ 0 h 230"/>
                  <a:gd name="T10" fmla="*/ 23 w 1106"/>
                  <a:gd name="T11" fmla="*/ 0 h 230"/>
                  <a:gd name="T12" fmla="*/ 1106 w 1106"/>
                  <a:gd name="T13" fmla="*/ 0 h 230"/>
                  <a:gd name="T14" fmla="*/ 1106 w 1106"/>
                  <a:gd name="T15" fmla="*/ 230 h 230"/>
                  <a:gd name="T16" fmla="*/ 23 w 1106"/>
                  <a:gd name="T17" fmla="*/ 230 h 230"/>
                  <a:gd name="T18" fmla="*/ 23 w 1106"/>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106" h="230">
                    <a:moveTo>
                      <a:pt x="0" y="0"/>
                    </a:moveTo>
                    <a:lnTo>
                      <a:pt x="1106" y="0"/>
                    </a:lnTo>
                    <a:lnTo>
                      <a:pt x="1106" y="230"/>
                    </a:lnTo>
                    <a:lnTo>
                      <a:pt x="0" y="230"/>
                    </a:lnTo>
                    <a:lnTo>
                      <a:pt x="0" y="0"/>
                    </a:lnTo>
                    <a:close/>
                    <a:moveTo>
                      <a:pt x="23" y="0"/>
                    </a:moveTo>
                    <a:lnTo>
                      <a:pt x="1106" y="0"/>
                    </a:lnTo>
                    <a:lnTo>
                      <a:pt x="1106" y="230"/>
                    </a:lnTo>
                    <a:lnTo>
                      <a:pt x="23" y="230"/>
                    </a:lnTo>
                    <a:lnTo>
                      <a:pt x="23" y="0"/>
                    </a:lnTo>
                    <a:close/>
                  </a:path>
                </a:pathLst>
              </a:custGeom>
              <a:solidFill>
                <a:srgbClr val="AEAEAE"/>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793" name="Freeform 223">
                <a:extLst>
                  <a:ext uri="{FF2B5EF4-FFF2-40B4-BE49-F238E27FC236}">
                    <a16:creationId xmlns:a16="http://schemas.microsoft.com/office/drawing/2014/main" id="{076E6266-76FC-D719-8AA1-C7A255AFE4C7}"/>
                  </a:ext>
                </a:extLst>
              </p:cNvPr>
              <p:cNvSpPr>
                <a:spLocks noEditPoints="1"/>
              </p:cNvSpPr>
              <p:nvPr/>
            </p:nvSpPr>
            <p:spPr bwMode="auto">
              <a:xfrm>
                <a:off x="3385" y="1915"/>
                <a:ext cx="1083" cy="230"/>
              </a:xfrm>
              <a:custGeom>
                <a:avLst/>
                <a:gdLst>
                  <a:gd name="T0" fmla="*/ 0 w 1083"/>
                  <a:gd name="T1" fmla="*/ 0 h 230"/>
                  <a:gd name="T2" fmla="*/ 1083 w 1083"/>
                  <a:gd name="T3" fmla="*/ 0 h 230"/>
                  <a:gd name="T4" fmla="*/ 1083 w 1083"/>
                  <a:gd name="T5" fmla="*/ 230 h 230"/>
                  <a:gd name="T6" fmla="*/ 0 w 1083"/>
                  <a:gd name="T7" fmla="*/ 230 h 230"/>
                  <a:gd name="T8" fmla="*/ 0 w 1083"/>
                  <a:gd name="T9" fmla="*/ 0 h 230"/>
                  <a:gd name="T10" fmla="*/ 23 w 1083"/>
                  <a:gd name="T11" fmla="*/ 0 h 230"/>
                  <a:gd name="T12" fmla="*/ 1083 w 1083"/>
                  <a:gd name="T13" fmla="*/ 0 h 230"/>
                  <a:gd name="T14" fmla="*/ 1083 w 1083"/>
                  <a:gd name="T15" fmla="*/ 230 h 230"/>
                  <a:gd name="T16" fmla="*/ 23 w 1083"/>
                  <a:gd name="T17" fmla="*/ 230 h 230"/>
                  <a:gd name="T18" fmla="*/ 23 w 1083"/>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083" h="230">
                    <a:moveTo>
                      <a:pt x="0" y="0"/>
                    </a:moveTo>
                    <a:lnTo>
                      <a:pt x="1083" y="0"/>
                    </a:lnTo>
                    <a:lnTo>
                      <a:pt x="1083" y="230"/>
                    </a:lnTo>
                    <a:lnTo>
                      <a:pt x="0" y="230"/>
                    </a:lnTo>
                    <a:lnTo>
                      <a:pt x="0" y="0"/>
                    </a:lnTo>
                    <a:close/>
                    <a:moveTo>
                      <a:pt x="23" y="0"/>
                    </a:moveTo>
                    <a:lnTo>
                      <a:pt x="1083" y="0"/>
                    </a:lnTo>
                    <a:lnTo>
                      <a:pt x="1083" y="230"/>
                    </a:lnTo>
                    <a:lnTo>
                      <a:pt x="23" y="230"/>
                    </a:lnTo>
                    <a:lnTo>
                      <a:pt x="23" y="0"/>
                    </a:lnTo>
                    <a:close/>
                  </a:path>
                </a:pathLst>
              </a:custGeom>
              <a:solidFill>
                <a:srgbClr val="ADADA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794" name="Freeform 224">
                <a:extLst>
                  <a:ext uri="{FF2B5EF4-FFF2-40B4-BE49-F238E27FC236}">
                    <a16:creationId xmlns:a16="http://schemas.microsoft.com/office/drawing/2014/main" id="{8BF20D18-33CC-6247-2470-7574ACF9B9AE}"/>
                  </a:ext>
                </a:extLst>
              </p:cNvPr>
              <p:cNvSpPr>
                <a:spLocks noEditPoints="1"/>
              </p:cNvSpPr>
              <p:nvPr/>
            </p:nvSpPr>
            <p:spPr bwMode="auto">
              <a:xfrm>
                <a:off x="3408" y="1915"/>
                <a:ext cx="1060" cy="230"/>
              </a:xfrm>
              <a:custGeom>
                <a:avLst/>
                <a:gdLst>
                  <a:gd name="T0" fmla="*/ 0 w 1060"/>
                  <a:gd name="T1" fmla="*/ 0 h 230"/>
                  <a:gd name="T2" fmla="*/ 1060 w 1060"/>
                  <a:gd name="T3" fmla="*/ 0 h 230"/>
                  <a:gd name="T4" fmla="*/ 1060 w 1060"/>
                  <a:gd name="T5" fmla="*/ 230 h 230"/>
                  <a:gd name="T6" fmla="*/ 0 w 1060"/>
                  <a:gd name="T7" fmla="*/ 230 h 230"/>
                  <a:gd name="T8" fmla="*/ 0 w 1060"/>
                  <a:gd name="T9" fmla="*/ 0 h 230"/>
                  <a:gd name="T10" fmla="*/ 23 w 1060"/>
                  <a:gd name="T11" fmla="*/ 0 h 230"/>
                  <a:gd name="T12" fmla="*/ 1060 w 1060"/>
                  <a:gd name="T13" fmla="*/ 0 h 230"/>
                  <a:gd name="T14" fmla="*/ 1060 w 1060"/>
                  <a:gd name="T15" fmla="*/ 230 h 230"/>
                  <a:gd name="T16" fmla="*/ 23 w 1060"/>
                  <a:gd name="T17" fmla="*/ 230 h 230"/>
                  <a:gd name="T18" fmla="*/ 23 w 1060"/>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060" h="230">
                    <a:moveTo>
                      <a:pt x="0" y="0"/>
                    </a:moveTo>
                    <a:lnTo>
                      <a:pt x="1060" y="0"/>
                    </a:lnTo>
                    <a:lnTo>
                      <a:pt x="1060" y="230"/>
                    </a:lnTo>
                    <a:lnTo>
                      <a:pt x="0" y="230"/>
                    </a:lnTo>
                    <a:lnTo>
                      <a:pt x="0" y="0"/>
                    </a:lnTo>
                    <a:close/>
                    <a:moveTo>
                      <a:pt x="23" y="0"/>
                    </a:moveTo>
                    <a:lnTo>
                      <a:pt x="1060" y="0"/>
                    </a:lnTo>
                    <a:lnTo>
                      <a:pt x="1060" y="230"/>
                    </a:lnTo>
                    <a:lnTo>
                      <a:pt x="23" y="230"/>
                    </a:lnTo>
                    <a:lnTo>
                      <a:pt x="23" y="0"/>
                    </a:lnTo>
                    <a:close/>
                  </a:path>
                </a:pathLst>
              </a:custGeom>
              <a:solidFill>
                <a:srgbClr val="ACACA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795" name="Freeform 225">
                <a:extLst>
                  <a:ext uri="{FF2B5EF4-FFF2-40B4-BE49-F238E27FC236}">
                    <a16:creationId xmlns:a16="http://schemas.microsoft.com/office/drawing/2014/main" id="{4B0AD765-F193-8F9F-90D5-B5E6C3356CC0}"/>
                  </a:ext>
                </a:extLst>
              </p:cNvPr>
              <p:cNvSpPr>
                <a:spLocks noEditPoints="1"/>
              </p:cNvSpPr>
              <p:nvPr/>
            </p:nvSpPr>
            <p:spPr bwMode="auto">
              <a:xfrm>
                <a:off x="3431" y="1915"/>
                <a:ext cx="1037" cy="230"/>
              </a:xfrm>
              <a:custGeom>
                <a:avLst/>
                <a:gdLst>
                  <a:gd name="T0" fmla="*/ 0 w 1037"/>
                  <a:gd name="T1" fmla="*/ 0 h 230"/>
                  <a:gd name="T2" fmla="*/ 1037 w 1037"/>
                  <a:gd name="T3" fmla="*/ 0 h 230"/>
                  <a:gd name="T4" fmla="*/ 1037 w 1037"/>
                  <a:gd name="T5" fmla="*/ 230 h 230"/>
                  <a:gd name="T6" fmla="*/ 0 w 1037"/>
                  <a:gd name="T7" fmla="*/ 230 h 230"/>
                  <a:gd name="T8" fmla="*/ 0 w 1037"/>
                  <a:gd name="T9" fmla="*/ 0 h 230"/>
                  <a:gd name="T10" fmla="*/ 27 w 1037"/>
                  <a:gd name="T11" fmla="*/ 0 h 230"/>
                  <a:gd name="T12" fmla="*/ 1037 w 1037"/>
                  <a:gd name="T13" fmla="*/ 0 h 230"/>
                  <a:gd name="T14" fmla="*/ 1037 w 1037"/>
                  <a:gd name="T15" fmla="*/ 230 h 230"/>
                  <a:gd name="T16" fmla="*/ 27 w 1037"/>
                  <a:gd name="T17" fmla="*/ 230 h 230"/>
                  <a:gd name="T18" fmla="*/ 27 w 1037"/>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037" h="230">
                    <a:moveTo>
                      <a:pt x="0" y="0"/>
                    </a:moveTo>
                    <a:lnTo>
                      <a:pt x="1037" y="0"/>
                    </a:lnTo>
                    <a:lnTo>
                      <a:pt x="1037" y="230"/>
                    </a:lnTo>
                    <a:lnTo>
                      <a:pt x="0" y="230"/>
                    </a:lnTo>
                    <a:lnTo>
                      <a:pt x="0" y="0"/>
                    </a:lnTo>
                    <a:close/>
                    <a:moveTo>
                      <a:pt x="27" y="0"/>
                    </a:moveTo>
                    <a:lnTo>
                      <a:pt x="1037" y="0"/>
                    </a:lnTo>
                    <a:lnTo>
                      <a:pt x="1037" y="230"/>
                    </a:lnTo>
                    <a:lnTo>
                      <a:pt x="27" y="230"/>
                    </a:lnTo>
                    <a:lnTo>
                      <a:pt x="27" y="0"/>
                    </a:lnTo>
                    <a:close/>
                  </a:path>
                </a:pathLst>
              </a:custGeom>
              <a:solidFill>
                <a:srgbClr val="ABABAB"/>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796" name="Freeform 226">
                <a:extLst>
                  <a:ext uri="{FF2B5EF4-FFF2-40B4-BE49-F238E27FC236}">
                    <a16:creationId xmlns:a16="http://schemas.microsoft.com/office/drawing/2014/main" id="{12299490-9DDF-1C74-0AB8-2777E66B5D1D}"/>
                  </a:ext>
                </a:extLst>
              </p:cNvPr>
              <p:cNvSpPr>
                <a:spLocks noEditPoints="1"/>
              </p:cNvSpPr>
              <p:nvPr/>
            </p:nvSpPr>
            <p:spPr bwMode="auto">
              <a:xfrm>
                <a:off x="3458" y="1915"/>
                <a:ext cx="1010" cy="230"/>
              </a:xfrm>
              <a:custGeom>
                <a:avLst/>
                <a:gdLst>
                  <a:gd name="T0" fmla="*/ 0 w 1010"/>
                  <a:gd name="T1" fmla="*/ 0 h 230"/>
                  <a:gd name="T2" fmla="*/ 1010 w 1010"/>
                  <a:gd name="T3" fmla="*/ 0 h 230"/>
                  <a:gd name="T4" fmla="*/ 1010 w 1010"/>
                  <a:gd name="T5" fmla="*/ 230 h 230"/>
                  <a:gd name="T6" fmla="*/ 0 w 1010"/>
                  <a:gd name="T7" fmla="*/ 230 h 230"/>
                  <a:gd name="T8" fmla="*/ 0 w 1010"/>
                  <a:gd name="T9" fmla="*/ 0 h 230"/>
                  <a:gd name="T10" fmla="*/ 23 w 1010"/>
                  <a:gd name="T11" fmla="*/ 0 h 230"/>
                  <a:gd name="T12" fmla="*/ 1010 w 1010"/>
                  <a:gd name="T13" fmla="*/ 0 h 230"/>
                  <a:gd name="T14" fmla="*/ 1010 w 1010"/>
                  <a:gd name="T15" fmla="*/ 230 h 230"/>
                  <a:gd name="T16" fmla="*/ 23 w 1010"/>
                  <a:gd name="T17" fmla="*/ 230 h 230"/>
                  <a:gd name="T18" fmla="*/ 23 w 1010"/>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010" h="230">
                    <a:moveTo>
                      <a:pt x="0" y="0"/>
                    </a:moveTo>
                    <a:lnTo>
                      <a:pt x="1010" y="0"/>
                    </a:lnTo>
                    <a:lnTo>
                      <a:pt x="1010" y="230"/>
                    </a:lnTo>
                    <a:lnTo>
                      <a:pt x="0" y="230"/>
                    </a:lnTo>
                    <a:lnTo>
                      <a:pt x="0" y="0"/>
                    </a:lnTo>
                    <a:close/>
                    <a:moveTo>
                      <a:pt x="23" y="0"/>
                    </a:moveTo>
                    <a:lnTo>
                      <a:pt x="1010" y="0"/>
                    </a:lnTo>
                    <a:lnTo>
                      <a:pt x="1010" y="230"/>
                    </a:lnTo>
                    <a:lnTo>
                      <a:pt x="23" y="230"/>
                    </a:lnTo>
                    <a:lnTo>
                      <a:pt x="23" y="0"/>
                    </a:lnTo>
                    <a:close/>
                  </a:path>
                </a:pathLst>
              </a:custGeom>
              <a:solidFill>
                <a:srgbClr val="AAAA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797" name="Freeform 227">
                <a:extLst>
                  <a:ext uri="{FF2B5EF4-FFF2-40B4-BE49-F238E27FC236}">
                    <a16:creationId xmlns:a16="http://schemas.microsoft.com/office/drawing/2014/main" id="{C6A94DFB-E6AD-75BD-7DDF-91554F594BFE}"/>
                  </a:ext>
                </a:extLst>
              </p:cNvPr>
              <p:cNvSpPr>
                <a:spLocks noEditPoints="1"/>
              </p:cNvSpPr>
              <p:nvPr/>
            </p:nvSpPr>
            <p:spPr bwMode="auto">
              <a:xfrm>
                <a:off x="3481" y="1915"/>
                <a:ext cx="987" cy="230"/>
              </a:xfrm>
              <a:custGeom>
                <a:avLst/>
                <a:gdLst>
                  <a:gd name="T0" fmla="*/ 0 w 987"/>
                  <a:gd name="T1" fmla="*/ 0 h 230"/>
                  <a:gd name="T2" fmla="*/ 987 w 987"/>
                  <a:gd name="T3" fmla="*/ 0 h 230"/>
                  <a:gd name="T4" fmla="*/ 987 w 987"/>
                  <a:gd name="T5" fmla="*/ 230 h 230"/>
                  <a:gd name="T6" fmla="*/ 0 w 987"/>
                  <a:gd name="T7" fmla="*/ 230 h 230"/>
                  <a:gd name="T8" fmla="*/ 0 w 987"/>
                  <a:gd name="T9" fmla="*/ 0 h 230"/>
                  <a:gd name="T10" fmla="*/ 23 w 987"/>
                  <a:gd name="T11" fmla="*/ 0 h 230"/>
                  <a:gd name="T12" fmla="*/ 987 w 987"/>
                  <a:gd name="T13" fmla="*/ 0 h 230"/>
                  <a:gd name="T14" fmla="*/ 987 w 987"/>
                  <a:gd name="T15" fmla="*/ 230 h 230"/>
                  <a:gd name="T16" fmla="*/ 23 w 987"/>
                  <a:gd name="T17" fmla="*/ 230 h 230"/>
                  <a:gd name="T18" fmla="*/ 23 w 987"/>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987" h="230">
                    <a:moveTo>
                      <a:pt x="0" y="0"/>
                    </a:moveTo>
                    <a:lnTo>
                      <a:pt x="987" y="0"/>
                    </a:lnTo>
                    <a:lnTo>
                      <a:pt x="987" y="230"/>
                    </a:lnTo>
                    <a:lnTo>
                      <a:pt x="0" y="230"/>
                    </a:lnTo>
                    <a:lnTo>
                      <a:pt x="0" y="0"/>
                    </a:lnTo>
                    <a:close/>
                    <a:moveTo>
                      <a:pt x="23" y="0"/>
                    </a:moveTo>
                    <a:lnTo>
                      <a:pt x="987" y="0"/>
                    </a:lnTo>
                    <a:lnTo>
                      <a:pt x="987" y="230"/>
                    </a:lnTo>
                    <a:lnTo>
                      <a:pt x="23" y="230"/>
                    </a:lnTo>
                    <a:lnTo>
                      <a:pt x="23" y="0"/>
                    </a:lnTo>
                    <a:close/>
                  </a:path>
                </a:pathLst>
              </a:custGeom>
              <a:solidFill>
                <a:srgbClr val="A9A9A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798" name="Freeform 228">
                <a:extLst>
                  <a:ext uri="{FF2B5EF4-FFF2-40B4-BE49-F238E27FC236}">
                    <a16:creationId xmlns:a16="http://schemas.microsoft.com/office/drawing/2014/main" id="{82B8DBCA-83B4-C726-0819-93E09896A8CC}"/>
                  </a:ext>
                </a:extLst>
              </p:cNvPr>
              <p:cNvSpPr>
                <a:spLocks noEditPoints="1"/>
              </p:cNvSpPr>
              <p:nvPr/>
            </p:nvSpPr>
            <p:spPr bwMode="auto">
              <a:xfrm>
                <a:off x="3504" y="1915"/>
                <a:ext cx="964" cy="230"/>
              </a:xfrm>
              <a:custGeom>
                <a:avLst/>
                <a:gdLst>
                  <a:gd name="T0" fmla="*/ 0 w 964"/>
                  <a:gd name="T1" fmla="*/ 0 h 230"/>
                  <a:gd name="T2" fmla="*/ 964 w 964"/>
                  <a:gd name="T3" fmla="*/ 0 h 230"/>
                  <a:gd name="T4" fmla="*/ 964 w 964"/>
                  <a:gd name="T5" fmla="*/ 230 h 230"/>
                  <a:gd name="T6" fmla="*/ 0 w 964"/>
                  <a:gd name="T7" fmla="*/ 230 h 230"/>
                  <a:gd name="T8" fmla="*/ 0 w 964"/>
                  <a:gd name="T9" fmla="*/ 0 h 230"/>
                  <a:gd name="T10" fmla="*/ 23 w 964"/>
                  <a:gd name="T11" fmla="*/ 0 h 230"/>
                  <a:gd name="T12" fmla="*/ 964 w 964"/>
                  <a:gd name="T13" fmla="*/ 0 h 230"/>
                  <a:gd name="T14" fmla="*/ 964 w 964"/>
                  <a:gd name="T15" fmla="*/ 230 h 230"/>
                  <a:gd name="T16" fmla="*/ 23 w 964"/>
                  <a:gd name="T17" fmla="*/ 230 h 230"/>
                  <a:gd name="T18" fmla="*/ 23 w 964"/>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964" h="230">
                    <a:moveTo>
                      <a:pt x="0" y="0"/>
                    </a:moveTo>
                    <a:lnTo>
                      <a:pt x="964" y="0"/>
                    </a:lnTo>
                    <a:lnTo>
                      <a:pt x="964" y="230"/>
                    </a:lnTo>
                    <a:lnTo>
                      <a:pt x="0" y="230"/>
                    </a:lnTo>
                    <a:lnTo>
                      <a:pt x="0" y="0"/>
                    </a:lnTo>
                    <a:close/>
                    <a:moveTo>
                      <a:pt x="23" y="0"/>
                    </a:moveTo>
                    <a:lnTo>
                      <a:pt x="964" y="0"/>
                    </a:lnTo>
                    <a:lnTo>
                      <a:pt x="964" y="230"/>
                    </a:lnTo>
                    <a:lnTo>
                      <a:pt x="23" y="230"/>
                    </a:lnTo>
                    <a:lnTo>
                      <a:pt x="23" y="0"/>
                    </a:lnTo>
                    <a:close/>
                  </a:path>
                </a:pathLst>
              </a:custGeom>
              <a:solidFill>
                <a:srgbClr val="A8A8A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799" name="Freeform 229">
                <a:extLst>
                  <a:ext uri="{FF2B5EF4-FFF2-40B4-BE49-F238E27FC236}">
                    <a16:creationId xmlns:a16="http://schemas.microsoft.com/office/drawing/2014/main" id="{ED6F4CC0-7C74-F8DC-C317-022492C05F38}"/>
                  </a:ext>
                </a:extLst>
              </p:cNvPr>
              <p:cNvSpPr>
                <a:spLocks noEditPoints="1"/>
              </p:cNvSpPr>
              <p:nvPr/>
            </p:nvSpPr>
            <p:spPr bwMode="auto">
              <a:xfrm>
                <a:off x="3527" y="1915"/>
                <a:ext cx="941" cy="230"/>
              </a:xfrm>
              <a:custGeom>
                <a:avLst/>
                <a:gdLst>
                  <a:gd name="T0" fmla="*/ 0 w 941"/>
                  <a:gd name="T1" fmla="*/ 0 h 230"/>
                  <a:gd name="T2" fmla="*/ 941 w 941"/>
                  <a:gd name="T3" fmla="*/ 0 h 230"/>
                  <a:gd name="T4" fmla="*/ 941 w 941"/>
                  <a:gd name="T5" fmla="*/ 230 h 230"/>
                  <a:gd name="T6" fmla="*/ 0 w 941"/>
                  <a:gd name="T7" fmla="*/ 230 h 230"/>
                  <a:gd name="T8" fmla="*/ 0 w 941"/>
                  <a:gd name="T9" fmla="*/ 0 h 230"/>
                  <a:gd name="T10" fmla="*/ 24 w 941"/>
                  <a:gd name="T11" fmla="*/ 0 h 230"/>
                  <a:gd name="T12" fmla="*/ 941 w 941"/>
                  <a:gd name="T13" fmla="*/ 0 h 230"/>
                  <a:gd name="T14" fmla="*/ 941 w 941"/>
                  <a:gd name="T15" fmla="*/ 230 h 230"/>
                  <a:gd name="T16" fmla="*/ 24 w 941"/>
                  <a:gd name="T17" fmla="*/ 230 h 230"/>
                  <a:gd name="T18" fmla="*/ 24 w 941"/>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941" h="230">
                    <a:moveTo>
                      <a:pt x="0" y="0"/>
                    </a:moveTo>
                    <a:lnTo>
                      <a:pt x="941" y="0"/>
                    </a:lnTo>
                    <a:lnTo>
                      <a:pt x="941" y="230"/>
                    </a:lnTo>
                    <a:lnTo>
                      <a:pt x="0" y="230"/>
                    </a:lnTo>
                    <a:lnTo>
                      <a:pt x="0" y="0"/>
                    </a:lnTo>
                    <a:close/>
                    <a:moveTo>
                      <a:pt x="24" y="0"/>
                    </a:moveTo>
                    <a:lnTo>
                      <a:pt x="941" y="0"/>
                    </a:lnTo>
                    <a:lnTo>
                      <a:pt x="941" y="230"/>
                    </a:lnTo>
                    <a:lnTo>
                      <a:pt x="24" y="230"/>
                    </a:lnTo>
                    <a:lnTo>
                      <a:pt x="24" y="0"/>
                    </a:lnTo>
                    <a:close/>
                  </a:path>
                </a:pathLst>
              </a:custGeom>
              <a:solidFill>
                <a:srgbClr val="A7A7A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800" name="Freeform 230">
                <a:extLst>
                  <a:ext uri="{FF2B5EF4-FFF2-40B4-BE49-F238E27FC236}">
                    <a16:creationId xmlns:a16="http://schemas.microsoft.com/office/drawing/2014/main" id="{84467757-DB2A-91C0-3E07-6B457318C14E}"/>
                  </a:ext>
                </a:extLst>
              </p:cNvPr>
              <p:cNvSpPr>
                <a:spLocks noEditPoints="1"/>
              </p:cNvSpPr>
              <p:nvPr/>
            </p:nvSpPr>
            <p:spPr bwMode="auto">
              <a:xfrm>
                <a:off x="3551" y="1915"/>
                <a:ext cx="917" cy="230"/>
              </a:xfrm>
              <a:custGeom>
                <a:avLst/>
                <a:gdLst>
                  <a:gd name="T0" fmla="*/ 0 w 917"/>
                  <a:gd name="T1" fmla="*/ 0 h 230"/>
                  <a:gd name="T2" fmla="*/ 917 w 917"/>
                  <a:gd name="T3" fmla="*/ 0 h 230"/>
                  <a:gd name="T4" fmla="*/ 917 w 917"/>
                  <a:gd name="T5" fmla="*/ 230 h 230"/>
                  <a:gd name="T6" fmla="*/ 0 w 917"/>
                  <a:gd name="T7" fmla="*/ 230 h 230"/>
                  <a:gd name="T8" fmla="*/ 0 w 917"/>
                  <a:gd name="T9" fmla="*/ 0 h 230"/>
                  <a:gd name="T10" fmla="*/ 27 w 917"/>
                  <a:gd name="T11" fmla="*/ 0 h 230"/>
                  <a:gd name="T12" fmla="*/ 917 w 917"/>
                  <a:gd name="T13" fmla="*/ 0 h 230"/>
                  <a:gd name="T14" fmla="*/ 917 w 917"/>
                  <a:gd name="T15" fmla="*/ 230 h 230"/>
                  <a:gd name="T16" fmla="*/ 27 w 917"/>
                  <a:gd name="T17" fmla="*/ 230 h 230"/>
                  <a:gd name="T18" fmla="*/ 27 w 917"/>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917" h="230">
                    <a:moveTo>
                      <a:pt x="0" y="0"/>
                    </a:moveTo>
                    <a:lnTo>
                      <a:pt x="917" y="0"/>
                    </a:lnTo>
                    <a:lnTo>
                      <a:pt x="917" y="230"/>
                    </a:lnTo>
                    <a:lnTo>
                      <a:pt x="0" y="230"/>
                    </a:lnTo>
                    <a:lnTo>
                      <a:pt x="0" y="0"/>
                    </a:lnTo>
                    <a:close/>
                    <a:moveTo>
                      <a:pt x="27" y="0"/>
                    </a:moveTo>
                    <a:lnTo>
                      <a:pt x="917" y="0"/>
                    </a:lnTo>
                    <a:lnTo>
                      <a:pt x="917" y="230"/>
                    </a:lnTo>
                    <a:lnTo>
                      <a:pt x="27" y="230"/>
                    </a:lnTo>
                    <a:lnTo>
                      <a:pt x="27" y="0"/>
                    </a:lnTo>
                    <a:close/>
                  </a:path>
                </a:pathLst>
              </a:custGeom>
              <a:solidFill>
                <a:srgbClr val="A6A6A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801" name="Freeform 231">
                <a:extLst>
                  <a:ext uri="{FF2B5EF4-FFF2-40B4-BE49-F238E27FC236}">
                    <a16:creationId xmlns:a16="http://schemas.microsoft.com/office/drawing/2014/main" id="{88E5EC00-5CFE-FD45-C1B7-4CC76B0433DB}"/>
                  </a:ext>
                </a:extLst>
              </p:cNvPr>
              <p:cNvSpPr>
                <a:spLocks noEditPoints="1"/>
              </p:cNvSpPr>
              <p:nvPr/>
            </p:nvSpPr>
            <p:spPr bwMode="auto">
              <a:xfrm>
                <a:off x="3578" y="1915"/>
                <a:ext cx="890" cy="230"/>
              </a:xfrm>
              <a:custGeom>
                <a:avLst/>
                <a:gdLst>
                  <a:gd name="T0" fmla="*/ 0 w 890"/>
                  <a:gd name="T1" fmla="*/ 0 h 230"/>
                  <a:gd name="T2" fmla="*/ 890 w 890"/>
                  <a:gd name="T3" fmla="*/ 0 h 230"/>
                  <a:gd name="T4" fmla="*/ 890 w 890"/>
                  <a:gd name="T5" fmla="*/ 230 h 230"/>
                  <a:gd name="T6" fmla="*/ 0 w 890"/>
                  <a:gd name="T7" fmla="*/ 230 h 230"/>
                  <a:gd name="T8" fmla="*/ 0 w 890"/>
                  <a:gd name="T9" fmla="*/ 0 h 230"/>
                  <a:gd name="T10" fmla="*/ 23 w 890"/>
                  <a:gd name="T11" fmla="*/ 0 h 230"/>
                  <a:gd name="T12" fmla="*/ 890 w 890"/>
                  <a:gd name="T13" fmla="*/ 0 h 230"/>
                  <a:gd name="T14" fmla="*/ 890 w 890"/>
                  <a:gd name="T15" fmla="*/ 230 h 230"/>
                  <a:gd name="T16" fmla="*/ 23 w 890"/>
                  <a:gd name="T17" fmla="*/ 230 h 230"/>
                  <a:gd name="T18" fmla="*/ 23 w 890"/>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890" h="230">
                    <a:moveTo>
                      <a:pt x="0" y="0"/>
                    </a:moveTo>
                    <a:lnTo>
                      <a:pt x="890" y="0"/>
                    </a:lnTo>
                    <a:lnTo>
                      <a:pt x="890" y="230"/>
                    </a:lnTo>
                    <a:lnTo>
                      <a:pt x="0" y="230"/>
                    </a:lnTo>
                    <a:lnTo>
                      <a:pt x="0" y="0"/>
                    </a:lnTo>
                    <a:close/>
                    <a:moveTo>
                      <a:pt x="23" y="0"/>
                    </a:moveTo>
                    <a:lnTo>
                      <a:pt x="890" y="0"/>
                    </a:lnTo>
                    <a:lnTo>
                      <a:pt x="890" y="230"/>
                    </a:lnTo>
                    <a:lnTo>
                      <a:pt x="23" y="230"/>
                    </a:lnTo>
                    <a:lnTo>
                      <a:pt x="23" y="0"/>
                    </a:lnTo>
                    <a:close/>
                  </a:path>
                </a:pathLst>
              </a:custGeom>
              <a:solidFill>
                <a:srgbClr val="A5A5A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802" name="Freeform 232">
                <a:extLst>
                  <a:ext uri="{FF2B5EF4-FFF2-40B4-BE49-F238E27FC236}">
                    <a16:creationId xmlns:a16="http://schemas.microsoft.com/office/drawing/2014/main" id="{40409AAC-F974-016D-2E52-4808879EE80C}"/>
                  </a:ext>
                </a:extLst>
              </p:cNvPr>
              <p:cNvSpPr>
                <a:spLocks noEditPoints="1"/>
              </p:cNvSpPr>
              <p:nvPr/>
            </p:nvSpPr>
            <p:spPr bwMode="auto">
              <a:xfrm>
                <a:off x="3601" y="1915"/>
                <a:ext cx="867" cy="230"/>
              </a:xfrm>
              <a:custGeom>
                <a:avLst/>
                <a:gdLst>
                  <a:gd name="T0" fmla="*/ 0 w 867"/>
                  <a:gd name="T1" fmla="*/ 0 h 230"/>
                  <a:gd name="T2" fmla="*/ 867 w 867"/>
                  <a:gd name="T3" fmla="*/ 0 h 230"/>
                  <a:gd name="T4" fmla="*/ 867 w 867"/>
                  <a:gd name="T5" fmla="*/ 230 h 230"/>
                  <a:gd name="T6" fmla="*/ 0 w 867"/>
                  <a:gd name="T7" fmla="*/ 230 h 230"/>
                  <a:gd name="T8" fmla="*/ 0 w 867"/>
                  <a:gd name="T9" fmla="*/ 0 h 230"/>
                  <a:gd name="T10" fmla="*/ 23 w 867"/>
                  <a:gd name="T11" fmla="*/ 0 h 230"/>
                  <a:gd name="T12" fmla="*/ 867 w 867"/>
                  <a:gd name="T13" fmla="*/ 0 h 230"/>
                  <a:gd name="T14" fmla="*/ 867 w 867"/>
                  <a:gd name="T15" fmla="*/ 230 h 230"/>
                  <a:gd name="T16" fmla="*/ 23 w 867"/>
                  <a:gd name="T17" fmla="*/ 230 h 230"/>
                  <a:gd name="T18" fmla="*/ 23 w 867"/>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867" h="230">
                    <a:moveTo>
                      <a:pt x="0" y="0"/>
                    </a:moveTo>
                    <a:lnTo>
                      <a:pt x="867" y="0"/>
                    </a:lnTo>
                    <a:lnTo>
                      <a:pt x="867" y="230"/>
                    </a:lnTo>
                    <a:lnTo>
                      <a:pt x="0" y="230"/>
                    </a:lnTo>
                    <a:lnTo>
                      <a:pt x="0" y="0"/>
                    </a:lnTo>
                    <a:close/>
                    <a:moveTo>
                      <a:pt x="23" y="0"/>
                    </a:moveTo>
                    <a:lnTo>
                      <a:pt x="867" y="0"/>
                    </a:lnTo>
                    <a:lnTo>
                      <a:pt x="867" y="230"/>
                    </a:lnTo>
                    <a:lnTo>
                      <a:pt x="23" y="230"/>
                    </a:lnTo>
                    <a:lnTo>
                      <a:pt x="23" y="0"/>
                    </a:lnTo>
                    <a:close/>
                  </a:path>
                </a:pathLst>
              </a:custGeom>
              <a:solidFill>
                <a:srgbClr val="A4A4A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803" name="Freeform 233">
                <a:extLst>
                  <a:ext uri="{FF2B5EF4-FFF2-40B4-BE49-F238E27FC236}">
                    <a16:creationId xmlns:a16="http://schemas.microsoft.com/office/drawing/2014/main" id="{182225C0-1065-BF22-5653-E8C62AD2FFA3}"/>
                  </a:ext>
                </a:extLst>
              </p:cNvPr>
              <p:cNvSpPr>
                <a:spLocks noEditPoints="1"/>
              </p:cNvSpPr>
              <p:nvPr/>
            </p:nvSpPr>
            <p:spPr bwMode="auto">
              <a:xfrm>
                <a:off x="3624" y="1915"/>
                <a:ext cx="844" cy="230"/>
              </a:xfrm>
              <a:custGeom>
                <a:avLst/>
                <a:gdLst>
                  <a:gd name="T0" fmla="*/ 0 w 844"/>
                  <a:gd name="T1" fmla="*/ 0 h 230"/>
                  <a:gd name="T2" fmla="*/ 844 w 844"/>
                  <a:gd name="T3" fmla="*/ 0 h 230"/>
                  <a:gd name="T4" fmla="*/ 844 w 844"/>
                  <a:gd name="T5" fmla="*/ 230 h 230"/>
                  <a:gd name="T6" fmla="*/ 0 w 844"/>
                  <a:gd name="T7" fmla="*/ 230 h 230"/>
                  <a:gd name="T8" fmla="*/ 0 w 844"/>
                  <a:gd name="T9" fmla="*/ 0 h 230"/>
                  <a:gd name="T10" fmla="*/ 23 w 844"/>
                  <a:gd name="T11" fmla="*/ 0 h 230"/>
                  <a:gd name="T12" fmla="*/ 844 w 844"/>
                  <a:gd name="T13" fmla="*/ 0 h 230"/>
                  <a:gd name="T14" fmla="*/ 844 w 844"/>
                  <a:gd name="T15" fmla="*/ 230 h 230"/>
                  <a:gd name="T16" fmla="*/ 23 w 844"/>
                  <a:gd name="T17" fmla="*/ 230 h 230"/>
                  <a:gd name="T18" fmla="*/ 23 w 844"/>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844" h="230">
                    <a:moveTo>
                      <a:pt x="0" y="0"/>
                    </a:moveTo>
                    <a:lnTo>
                      <a:pt x="844" y="0"/>
                    </a:lnTo>
                    <a:lnTo>
                      <a:pt x="844" y="230"/>
                    </a:lnTo>
                    <a:lnTo>
                      <a:pt x="0" y="230"/>
                    </a:lnTo>
                    <a:lnTo>
                      <a:pt x="0" y="0"/>
                    </a:lnTo>
                    <a:close/>
                    <a:moveTo>
                      <a:pt x="23" y="0"/>
                    </a:moveTo>
                    <a:lnTo>
                      <a:pt x="844" y="0"/>
                    </a:lnTo>
                    <a:lnTo>
                      <a:pt x="844" y="230"/>
                    </a:lnTo>
                    <a:lnTo>
                      <a:pt x="23" y="230"/>
                    </a:lnTo>
                    <a:lnTo>
                      <a:pt x="23" y="0"/>
                    </a:lnTo>
                    <a:close/>
                  </a:path>
                </a:pathLst>
              </a:custGeom>
              <a:solidFill>
                <a:srgbClr val="A3A3A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804" name="Freeform 234">
                <a:extLst>
                  <a:ext uri="{FF2B5EF4-FFF2-40B4-BE49-F238E27FC236}">
                    <a16:creationId xmlns:a16="http://schemas.microsoft.com/office/drawing/2014/main" id="{6FF3A478-B7C9-B1E1-DDA5-F1EFB41A713B}"/>
                  </a:ext>
                </a:extLst>
              </p:cNvPr>
              <p:cNvSpPr>
                <a:spLocks noEditPoints="1"/>
              </p:cNvSpPr>
              <p:nvPr/>
            </p:nvSpPr>
            <p:spPr bwMode="auto">
              <a:xfrm>
                <a:off x="3647" y="1915"/>
                <a:ext cx="821" cy="230"/>
              </a:xfrm>
              <a:custGeom>
                <a:avLst/>
                <a:gdLst>
                  <a:gd name="T0" fmla="*/ 0 w 821"/>
                  <a:gd name="T1" fmla="*/ 0 h 230"/>
                  <a:gd name="T2" fmla="*/ 821 w 821"/>
                  <a:gd name="T3" fmla="*/ 0 h 230"/>
                  <a:gd name="T4" fmla="*/ 821 w 821"/>
                  <a:gd name="T5" fmla="*/ 230 h 230"/>
                  <a:gd name="T6" fmla="*/ 0 w 821"/>
                  <a:gd name="T7" fmla="*/ 230 h 230"/>
                  <a:gd name="T8" fmla="*/ 0 w 821"/>
                  <a:gd name="T9" fmla="*/ 0 h 230"/>
                  <a:gd name="T10" fmla="*/ 28 w 821"/>
                  <a:gd name="T11" fmla="*/ 0 h 230"/>
                  <a:gd name="T12" fmla="*/ 821 w 821"/>
                  <a:gd name="T13" fmla="*/ 0 h 230"/>
                  <a:gd name="T14" fmla="*/ 821 w 821"/>
                  <a:gd name="T15" fmla="*/ 230 h 230"/>
                  <a:gd name="T16" fmla="*/ 28 w 821"/>
                  <a:gd name="T17" fmla="*/ 230 h 230"/>
                  <a:gd name="T18" fmla="*/ 28 w 821"/>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821" h="230">
                    <a:moveTo>
                      <a:pt x="0" y="0"/>
                    </a:moveTo>
                    <a:lnTo>
                      <a:pt x="821" y="0"/>
                    </a:lnTo>
                    <a:lnTo>
                      <a:pt x="821" y="230"/>
                    </a:lnTo>
                    <a:lnTo>
                      <a:pt x="0" y="230"/>
                    </a:lnTo>
                    <a:lnTo>
                      <a:pt x="0" y="0"/>
                    </a:lnTo>
                    <a:close/>
                    <a:moveTo>
                      <a:pt x="28" y="0"/>
                    </a:moveTo>
                    <a:lnTo>
                      <a:pt x="821" y="0"/>
                    </a:lnTo>
                    <a:lnTo>
                      <a:pt x="821" y="230"/>
                    </a:lnTo>
                    <a:lnTo>
                      <a:pt x="28" y="230"/>
                    </a:lnTo>
                    <a:lnTo>
                      <a:pt x="28" y="0"/>
                    </a:lnTo>
                    <a:close/>
                  </a:path>
                </a:pathLst>
              </a:custGeom>
              <a:solidFill>
                <a:srgbClr val="A2A2A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805" name="Freeform 235">
                <a:extLst>
                  <a:ext uri="{FF2B5EF4-FFF2-40B4-BE49-F238E27FC236}">
                    <a16:creationId xmlns:a16="http://schemas.microsoft.com/office/drawing/2014/main" id="{A45C8EB7-7843-6F27-68F1-C34823A5EA9F}"/>
                  </a:ext>
                </a:extLst>
              </p:cNvPr>
              <p:cNvSpPr>
                <a:spLocks noEditPoints="1"/>
              </p:cNvSpPr>
              <p:nvPr/>
            </p:nvSpPr>
            <p:spPr bwMode="auto">
              <a:xfrm>
                <a:off x="3675" y="1915"/>
                <a:ext cx="793" cy="230"/>
              </a:xfrm>
              <a:custGeom>
                <a:avLst/>
                <a:gdLst>
                  <a:gd name="T0" fmla="*/ 0 w 793"/>
                  <a:gd name="T1" fmla="*/ 0 h 230"/>
                  <a:gd name="T2" fmla="*/ 793 w 793"/>
                  <a:gd name="T3" fmla="*/ 0 h 230"/>
                  <a:gd name="T4" fmla="*/ 793 w 793"/>
                  <a:gd name="T5" fmla="*/ 230 h 230"/>
                  <a:gd name="T6" fmla="*/ 0 w 793"/>
                  <a:gd name="T7" fmla="*/ 230 h 230"/>
                  <a:gd name="T8" fmla="*/ 0 w 793"/>
                  <a:gd name="T9" fmla="*/ 0 h 230"/>
                  <a:gd name="T10" fmla="*/ 23 w 793"/>
                  <a:gd name="T11" fmla="*/ 0 h 230"/>
                  <a:gd name="T12" fmla="*/ 793 w 793"/>
                  <a:gd name="T13" fmla="*/ 0 h 230"/>
                  <a:gd name="T14" fmla="*/ 793 w 793"/>
                  <a:gd name="T15" fmla="*/ 230 h 230"/>
                  <a:gd name="T16" fmla="*/ 23 w 793"/>
                  <a:gd name="T17" fmla="*/ 230 h 230"/>
                  <a:gd name="T18" fmla="*/ 23 w 793"/>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793" h="230">
                    <a:moveTo>
                      <a:pt x="0" y="0"/>
                    </a:moveTo>
                    <a:lnTo>
                      <a:pt x="793" y="0"/>
                    </a:lnTo>
                    <a:lnTo>
                      <a:pt x="793" y="230"/>
                    </a:lnTo>
                    <a:lnTo>
                      <a:pt x="0" y="230"/>
                    </a:lnTo>
                    <a:lnTo>
                      <a:pt x="0" y="0"/>
                    </a:lnTo>
                    <a:close/>
                    <a:moveTo>
                      <a:pt x="23" y="0"/>
                    </a:moveTo>
                    <a:lnTo>
                      <a:pt x="793" y="0"/>
                    </a:lnTo>
                    <a:lnTo>
                      <a:pt x="793" y="230"/>
                    </a:lnTo>
                    <a:lnTo>
                      <a:pt x="23" y="230"/>
                    </a:lnTo>
                    <a:lnTo>
                      <a:pt x="23" y="0"/>
                    </a:lnTo>
                    <a:close/>
                  </a:path>
                </a:pathLst>
              </a:custGeom>
              <a:solidFill>
                <a:srgbClr val="A1A1A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806" name="Freeform 236">
                <a:extLst>
                  <a:ext uri="{FF2B5EF4-FFF2-40B4-BE49-F238E27FC236}">
                    <a16:creationId xmlns:a16="http://schemas.microsoft.com/office/drawing/2014/main" id="{3B6C57C1-2B3A-871B-428E-8875933918C7}"/>
                  </a:ext>
                </a:extLst>
              </p:cNvPr>
              <p:cNvSpPr>
                <a:spLocks noEditPoints="1"/>
              </p:cNvSpPr>
              <p:nvPr/>
            </p:nvSpPr>
            <p:spPr bwMode="auto">
              <a:xfrm>
                <a:off x="3698" y="1915"/>
                <a:ext cx="770" cy="230"/>
              </a:xfrm>
              <a:custGeom>
                <a:avLst/>
                <a:gdLst>
                  <a:gd name="T0" fmla="*/ 0 w 770"/>
                  <a:gd name="T1" fmla="*/ 0 h 230"/>
                  <a:gd name="T2" fmla="*/ 770 w 770"/>
                  <a:gd name="T3" fmla="*/ 0 h 230"/>
                  <a:gd name="T4" fmla="*/ 770 w 770"/>
                  <a:gd name="T5" fmla="*/ 230 h 230"/>
                  <a:gd name="T6" fmla="*/ 0 w 770"/>
                  <a:gd name="T7" fmla="*/ 230 h 230"/>
                  <a:gd name="T8" fmla="*/ 0 w 770"/>
                  <a:gd name="T9" fmla="*/ 0 h 230"/>
                  <a:gd name="T10" fmla="*/ 23 w 770"/>
                  <a:gd name="T11" fmla="*/ 0 h 230"/>
                  <a:gd name="T12" fmla="*/ 770 w 770"/>
                  <a:gd name="T13" fmla="*/ 0 h 230"/>
                  <a:gd name="T14" fmla="*/ 770 w 770"/>
                  <a:gd name="T15" fmla="*/ 230 h 230"/>
                  <a:gd name="T16" fmla="*/ 23 w 770"/>
                  <a:gd name="T17" fmla="*/ 230 h 230"/>
                  <a:gd name="T18" fmla="*/ 23 w 770"/>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770" h="230">
                    <a:moveTo>
                      <a:pt x="0" y="0"/>
                    </a:moveTo>
                    <a:lnTo>
                      <a:pt x="770" y="0"/>
                    </a:lnTo>
                    <a:lnTo>
                      <a:pt x="770" y="230"/>
                    </a:lnTo>
                    <a:lnTo>
                      <a:pt x="0" y="230"/>
                    </a:lnTo>
                    <a:lnTo>
                      <a:pt x="0" y="0"/>
                    </a:lnTo>
                    <a:close/>
                    <a:moveTo>
                      <a:pt x="23" y="0"/>
                    </a:moveTo>
                    <a:lnTo>
                      <a:pt x="770" y="0"/>
                    </a:lnTo>
                    <a:lnTo>
                      <a:pt x="770" y="230"/>
                    </a:lnTo>
                    <a:lnTo>
                      <a:pt x="23" y="230"/>
                    </a:lnTo>
                    <a:lnTo>
                      <a:pt x="23" y="0"/>
                    </a:lnTo>
                    <a:close/>
                  </a:path>
                </a:pathLst>
              </a:custGeom>
              <a:solidFill>
                <a:srgbClr val="A0A0A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807" name="Freeform 237">
                <a:extLst>
                  <a:ext uri="{FF2B5EF4-FFF2-40B4-BE49-F238E27FC236}">
                    <a16:creationId xmlns:a16="http://schemas.microsoft.com/office/drawing/2014/main" id="{DEAE3659-1589-271F-E765-A63F07E11979}"/>
                  </a:ext>
                </a:extLst>
              </p:cNvPr>
              <p:cNvSpPr>
                <a:spLocks noEditPoints="1"/>
              </p:cNvSpPr>
              <p:nvPr/>
            </p:nvSpPr>
            <p:spPr bwMode="auto">
              <a:xfrm>
                <a:off x="3721" y="1915"/>
                <a:ext cx="747" cy="230"/>
              </a:xfrm>
              <a:custGeom>
                <a:avLst/>
                <a:gdLst>
                  <a:gd name="T0" fmla="*/ 0 w 747"/>
                  <a:gd name="T1" fmla="*/ 0 h 230"/>
                  <a:gd name="T2" fmla="*/ 747 w 747"/>
                  <a:gd name="T3" fmla="*/ 0 h 230"/>
                  <a:gd name="T4" fmla="*/ 747 w 747"/>
                  <a:gd name="T5" fmla="*/ 230 h 230"/>
                  <a:gd name="T6" fmla="*/ 0 w 747"/>
                  <a:gd name="T7" fmla="*/ 230 h 230"/>
                  <a:gd name="T8" fmla="*/ 0 w 747"/>
                  <a:gd name="T9" fmla="*/ 0 h 230"/>
                  <a:gd name="T10" fmla="*/ 23 w 747"/>
                  <a:gd name="T11" fmla="*/ 0 h 230"/>
                  <a:gd name="T12" fmla="*/ 747 w 747"/>
                  <a:gd name="T13" fmla="*/ 0 h 230"/>
                  <a:gd name="T14" fmla="*/ 747 w 747"/>
                  <a:gd name="T15" fmla="*/ 230 h 230"/>
                  <a:gd name="T16" fmla="*/ 23 w 747"/>
                  <a:gd name="T17" fmla="*/ 230 h 230"/>
                  <a:gd name="T18" fmla="*/ 23 w 747"/>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747" h="230">
                    <a:moveTo>
                      <a:pt x="0" y="0"/>
                    </a:moveTo>
                    <a:lnTo>
                      <a:pt x="747" y="0"/>
                    </a:lnTo>
                    <a:lnTo>
                      <a:pt x="747" y="230"/>
                    </a:lnTo>
                    <a:lnTo>
                      <a:pt x="0" y="230"/>
                    </a:lnTo>
                    <a:lnTo>
                      <a:pt x="0" y="0"/>
                    </a:lnTo>
                    <a:close/>
                    <a:moveTo>
                      <a:pt x="23" y="0"/>
                    </a:moveTo>
                    <a:lnTo>
                      <a:pt x="747" y="0"/>
                    </a:lnTo>
                    <a:lnTo>
                      <a:pt x="747" y="230"/>
                    </a:lnTo>
                    <a:lnTo>
                      <a:pt x="23" y="230"/>
                    </a:lnTo>
                    <a:lnTo>
                      <a:pt x="23" y="0"/>
                    </a:lnTo>
                    <a:close/>
                  </a:path>
                </a:pathLst>
              </a:custGeom>
              <a:solidFill>
                <a:srgbClr val="9F9F9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808" name="Freeform 238">
                <a:extLst>
                  <a:ext uri="{FF2B5EF4-FFF2-40B4-BE49-F238E27FC236}">
                    <a16:creationId xmlns:a16="http://schemas.microsoft.com/office/drawing/2014/main" id="{A5BEFC31-F357-F518-5E32-B8CA8F6BE750}"/>
                  </a:ext>
                </a:extLst>
              </p:cNvPr>
              <p:cNvSpPr>
                <a:spLocks noEditPoints="1"/>
              </p:cNvSpPr>
              <p:nvPr/>
            </p:nvSpPr>
            <p:spPr bwMode="auto">
              <a:xfrm>
                <a:off x="3744" y="1915"/>
                <a:ext cx="724" cy="230"/>
              </a:xfrm>
              <a:custGeom>
                <a:avLst/>
                <a:gdLst>
                  <a:gd name="T0" fmla="*/ 0 w 724"/>
                  <a:gd name="T1" fmla="*/ 0 h 230"/>
                  <a:gd name="T2" fmla="*/ 724 w 724"/>
                  <a:gd name="T3" fmla="*/ 0 h 230"/>
                  <a:gd name="T4" fmla="*/ 724 w 724"/>
                  <a:gd name="T5" fmla="*/ 230 h 230"/>
                  <a:gd name="T6" fmla="*/ 0 w 724"/>
                  <a:gd name="T7" fmla="*/ 230 h 230"/>
                  <a:gd name="T8" fmla="*/ 0 w 724"/>
                  <a:gd name="T9" fmla="*/ 0 h 230"/>
                  <a:gd name="T10" fmla="*/ 23 w 724"/>
                  <a:gd name="T11" fmla="*/ 0 h 230"/>
                  <a:gd name="T12" fmla="*/ 724 w 724"/>
                  <a:gd name="T13" fmla="*/ 0 h 230"/>
                  <a:gd name="T14" fmla="*/ 724 w 724"/>
                  <a:gd name="T15" fmla="*/ 230 h 230"/>
                  <a:gd name="T16" fmla="*/ 23 w 724"/>
                  <a:gd name="T17" fmla="*/ 230 h 230"/>
                  <a:gd name="T18" fmla="*/ 23 w 724"/>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724" h="230">
                    <a:moveTo>
                      <a:pt x="0" y="0"/>
                    </a:moveTo>
                    <a:lnTo>
                      <a:pt x="724" y="0"/>
                    </a:lnTo>
                    <a:lnTo>
                      <a:pt x="724" y="230"/>
                    </a:lnTo>
                    <a:lnTo>
                      <a:pt x="0" y="230"/>
                    </a:lnTo>
                    <a:lnTo>
                      <a:pt x="0" y="0"/>
                    </a:lnTo>
                    <a:close/>
                    <a:moveTo>
                      <a:pt x="23" y="0"/>
                    </a:moveTo>
                    <a:lnTo>
                      <a:pt x="724" y="0"/>
                    </a:lnTo>
                    <a:lnTo>
                      <a:pt x="724" y="230"/>
                    </a:lnTo>
                    <a:lnTo>
                      <a:pt x="23" y="230"/>
                    </a:lnTo>
                    <a:lnTo>
                      <a:pt x="23" y="0"/>
                    </a:lnTo>
                    <a:close/>
                  </a:path>
                </a:pathLst>
              </a:custGeom>
              <a:solidFill>
                <a:srgbClr val="9E9E9E"/>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809" name="Freeform 239">
                <a:extLst>
                  <a:ext uri="{FF2B5EF4-FFF2-40B4-BE49-F238E27FC236}">
                    <a16:creationId xmlns:a16="http://schemas.microsoft.com/office/drawing/2014/main" id="{03DE05D8-465A-6B8B-EC89-651843CFF413}"/>
                  </a:ext>
                </a:extLst>
              </p:cNvPr>
              <p:cNvSpPr>
                <a:spLocks noEditPoints="1"/>
              </p:cNvSpPr>
              <p:nvPr/>
            </p:nvSpPr>
            <p:spPr bwMode="auto">
              <a:xfrm>
                <a:off x="3767" y="1915"/>
                <a:ext cx="701" cy="230"/>
              </a:xfrm>
              <a:custGeom>
                <a:avLst/>
                <a:gdLst>
                  <a:gd name="T0" fmla="*/ 0 w 701"/>
                  <a:gd name="T1" fmla="*/ 0 h 230"/>
                  <a:gd name="T2" fmla="*/ 701 w 701"/>
                  <a:gd name="T3" fmla="*/ 0 h 230"/>
                  <a:gd name="T4" fmla="*/ 701 w 701"/>
                  <a:gd name="T5" fmla="*/ 230 h 230"/>
                  <a:gd name="T6" fmla="*/ 0 w 701"/>
                  <a:gd name="T7" fmla="*/ 230 h 230"/>
                  <a:gd name="T8" fmla="*/ 0 w 701"/>
                  <a:gd name="T9" fmla="*/ 0 h 230"/>
                  <a:gd name="T10" fmla="*/ 28 w 701"/>
                  <a:gd name="T11" fmla="*/ 0 h 230"/>
                  <a:gd name="T12" fmla="*/ 701 w 701"/>
                  <a:gd name="T13" fmla="*/ 0 h 230"/>
                  <a:gd name="T14" fmla="*/ 701 w 701"/>
                  <a:gd name="T15" fmla="*/ 230 h 230"/>
                  <a:gd name="T16" fmla="*/ 28 w 701"/>
                  <a:gd name="T17" fmla="*/ 230 h 230"/>
                  <a:gd name="T18" fmla="*/ 28 w 701"/>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701" h="230">
                    <a:moveTo>
                      <a:pt x="0" y="0"/>
                    </a:moveTo>
                    <a:lnTo>
                      <a:pt x="701" y="0"/>
                    </a:lnTo>
                    <a:lnTo>
                      <a:pt x="701" y="230"/>
                    </a:lnTo>
                    <a:lnTo>
                      <a:pt x="0" y="230"/>
                    </a:lnTo>
                    <a:lnTo>
                      <a:pt x="0" y="0"/>
                    </a:lnTo>
                    <a:close/>
                    <a:moveTo>
                      <a:pt x="28" y="0"/>
                    </a:moveTo>
                    <a:lnTo>
                      <a:pt x="701" y="0"/>
                    </a:lnTo>
                    <a:lnTo>
                      <a:pt x="701" y="230"/>
                    </a:lnTo>
                    <a:lnTo>
                      <a:pt x="28" y="230"/>
                    </a:lnTo>
                    <a:lnTo>
                      <a:pt x="28" y="0"/>
                    </a:lnTo>
                    <a:close/>
                  </a:path>
                </a:pathLst>
              </a:custGeom>
              <a:solidFill>
                <a:srgbClr val="9D9D9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810" name="Freeform 240">
                <a:extLst>
                  <a:ext uri="{FF2B5EF4-FFF2-40B4-BE49-F238E27FC236}">
                    <a16:creationId xmlns:a16="http://schemas.microsoft.com/office/drawing/2014/main" id="{973CF28C-D40D-B7BF-69EA-5720E276415F}"/>
                  </a:ext>
                </a:extLst>
              </p:cNvPr>
              <p:cNvSpPr>
                <a:spLocks noEditPoints="1"/>
              </p:cNvSpPr>
              <p:nvPr/>
            </p:nvSpPr>
            <p:spPr bwMode="auto">
              <a:xfrm>
                <a:off x="3795" y="1915"/>
                <a:ext cx="673" cy="230"/>
              </a:xfrm>
              <a:custGeom>
                <a:avLst/>
                <a:gdLst>
                  <a:gd name="T0" fmla="*/ 0 w 673"/>
                  <a:gd name="T1" fmla="*/ 0 h 230"/>
                  <a:gd name="T2" fmla="*/ 673 w 673"/>
                  <a:gd name="T3" fmla="*/ 0 h 230"/>
                  <a:gd name="T4" fmla="*/ 673 w 673"/>
                  <a:gd name="T5" fmla="*/ 230 h 230"/>
                  <a:gd name="T6" fmla="*/ 0 w 673"/>
                  <a:gd name="T7" fmla="*/ 230 h 230"/>
                  <a:gd name="T8" fmla="*/ 0 w 673"/>
                  <a:gd name="T9" fmla="*/ 0 h 230"/>
                  <a:gd name="T10" fmla="*/ 23 w 673"/>
                  <a:gd name="T11" fmla="*/ 0 h 230"/>
                  <a:gd name="T12" fmla="*/ 673 w 673"/>
                  <a:gd name="T13" fmla="*/ 0 h 230"/>
                  <a:gd name="T14" fmla="*/ 673 w 673"/>
                  <a:gd name="T15" fmla="*/ 230 h 230"/>
                  <a:gd name="T16" fmla="*/ 23 w 673"/>
                  <a:gd name="T17" fmla="*/ 230 h 230"/>
                  <a:gd name="T18" fmla="*/ 23 w 673"/>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673" h="230">
                    <a:moveTo>
                      <a:pt x="0" y="0"/>
                    </a:moveTo>
                    <a:lnTo>
                      <a:pt x="673" y="0"/>
                    </a:lnTo>
                    <a:lnTo>
                      <a:pt x="673" y="230"/>
                    </a:lnTo>
                    <a:lnTo>
                      <a:pt x="0" y="230"/>
                    </a:lnTo>
                    <a:lnTo>
                      <a:pt x="0" y="0"/>
                    </a:lnTo>
                    <a:close/>
                    <a:moveTo>
                      <a:pt x="23" y="0"/>
                    </a:moveTo>
                    <a:lnTo>
                      <a:pt x="673" y="0"/>
                    </a:lnTo>
                    <a:lnTo>
                      <a:pt x="673" y="230"/>
                    </a:lnTo>
                    <a:lnTo>
                      <a:pt x="23" y="230"/>
                    </a:lnTo>
                    <a:lnTo>
                      <a:pt x="23" y="0"/>
                    </a:lnTo>
                    <a:close/>
                  </a:path>
                </a:pathLst>
              </a:custGeom>
              <a:solidFill>
                <a:srgbClr val="9C9C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811" name="Freeform 241">
                <a:extLst>
                  <a:ext uri="{FF2B5EF4-FFF2-40B4-BE49-F238E27FC236}">
                    <a16:creationId xmlns:a16="http://schemas.microsoft.com/office/drawing/2014/main" id="{A325F4CD-4EB8-6970-727E-EFFF4BDB8B68}"/>
                  </a:ext>
                </a:extLst>
              </p:cNvPr>
              <p:cNvSpPr>
                <a:spLocks noEditPoints="1"/>
              </p:cNvSpPr>
              <p:nvPr/>
            </p:nvSpPr>
            <p:spPr bwMode="auto">
              <a:xfrm>
                <a:off x="3818" y="1915"/>
                <a:ext cx="650" cy="230"/>
              </a:xfrm>
              <a:custGeom>
                <a:avLst/>
                <a:gdLst>
                  <a:gd name="T0" fmla="*/ 0 w 650"/>
                  <a:gd name="T1" fmla="*/ 0 h 230"/>
                  <a:gd name="T2" fmla="*/ 650 w 650"/>
                  <a:gd name="T3" fmla="*/ 0 h 230"/>
                  <a:gd name="T4" fmla="*/ 650 w 650"/>
                  <a:gd name="T5" fmla="*/ 230 h 230"/>
                  <a:gd name="T6" fmla="*/ 0 w 650"/>
                  <a:gd name="T7" fmla="*/ 230 h 230"/>
                  <a:gd name="T8" fmla="*/ 0 w 650"/>
                  <a:gd name="T9" fmla="*/ 0 h 230"/>
                  <a:gd name="T10" fmla="*/ 23 w 650"/>
                  <a:gd name="T11" fmla="*/ 0 h 230"/>
                  <a:gd name="T12" fmla="*/ 650 w 650"/>
                  <a:gd name="T13" fmla="*/ 0 h 230"/>
                  <a:gd name="T14" fmla="*/ 650 w 650"/>
                  <a:gd name="T15" fmla="*/ 230 h 230"/>
                  <a:gd name="T16" fmla="*/ 23 w 650"/>
                  <a:gd name="T17" fmla="*/ 230 h 230"/>
                  <a:gd name="T18" fmla="*/ 23 w 650"/>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650" h="230">
                    <a:moveTo>
                      <a:pt x="0" y="0"/>
                    </a:moveTo>
                    <a:lnTo>
                      <a:pt x="650" y="0"/>
                    </a:lnTo>
                    <a:lnTo>
                      <a:pt x="650" y="230"/>
                    </a:lnTo>
                    <a:lnTo>
                      <a:pt x="0" y="230"/>
                    </a:lnTo>
                    <a:lnTo>
                      <a:pt x="0" y="0"/>
                    </a:lnTo>
                    <a:close/>
                    <a:moveTo>
                      <a:pt x="23" y="0"/>
                    </a:moveTo>
                    <a:lnTo>
                      <a:pt x="650" y="0"/>
                    </a:lnTo>
                    <a:lnTo>
                      <a:pt x="650" y="230"/>
                    </a:lnTo>
                    <a:lnTo>
                      <a:pt x="23" y="230"/>
                    </a:lnTo>
                    <a:lnTo>
                      <a:pt x="23" y="0"/>
                    </a:lnTo>
                    <a:close/>
                  </a:path>
                </a:pathLst>
              </a:custGeom>
              <a:solidFill>
                <a:srgbClr val="9B9B9B"/>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812" name="Freeform 242">
                <a:extLst>
                  <a:ext uri="{FF2B5EF4-FFF2-40B4-BE49-F238E27FC236}">
                    <a16:creationId xmlns:a16="http://schemas.microsoft.com/office/drawing/2014/main" id="{3C355A3A-9533-E93F-DB43-933415A6E55F}"/>
                  </a:ext>
                </a:extLst>
              </p:cNvPr>
              <p:cNvSpPr>
                <a:spLocks noEditPoints="1"/>
              </p:cNvSpPr>
              <p:nvPr/>
            </p:nvSpPr>
            <p:spPr bwMode="auto">
              <a:xfrm>
                <a:off x="3841" y="1915"/>
                <a:ext cx="627" cy="230"/>
              </a:xfrm>
              <a:custGeom>
                <a:avLst/>
                <a:gdLst>
                  <a:gd name="T0" fmla="*/ 0 w 627"/>
                  <a:gd name="T1" fmla="*/ 0 h 230"/>
                  <a:gd name="T2" fmla="*/ 627 w 627"/>
                  <a:gd name="T3" fmla="*/ 0 h 230"/>
                  <a:gd name="T4" fmla="*/ 627 w 627"/>
                  <a:gd name="T5" fmla="*/ 230 h 230"/>
                  <a:gd name="T6" fmla="*/ 0 w 627"/>
                  <a:gd name="T7" fmla="*/ 230 h 230"/>
                  <a:gd name="T8" fmla="*/ 0 w 627"/>
                  <a:gd name="T9" fmla="*/ 0 h 230"/>
                  <a:gd name="T10" fmla="*/ 23 w 627"/>
                  <a:gd name="T11" fmla="*/ 0 h 230"/>
                  <a:gd name="T12" fmla="*/ 627 w 627"/>
                  <a:gd name="T13" fmla="*/ 0 h 230"/>
                  <a:gd name="T14" fmla="*/ 627 w 627"/>
                  <a:gd name="T15" fmla="*/ 230 h 230"/>
                  <a:gd name="T16" fmla="*/ 23 w 627"/>
                  <a:gd name="T17" fmla="*/ 230 h 230"/>
                  <a:gd name="T18" fmla="*/ 23 w 627"/>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627" h="230">
                    <a:moveTo>
                      <a:pt x="0" y="0"/>
                    </a:moveTo>
                    <a:lnTo>
                      <a:pt x="627" y="0"/>
                    </a:lnTo>
                    <a:lnTo>
                      <a:pt x="627" y="230"/>
                    </a:lnTo>
                    <a:lnTo>
                      <a:pt x="0" y="230"/>
                    </a:lnTo>
                    <a:lnTo>
                      <a:pt x="0" y="0"/>
                    </a:lnTo>
                    <a:close/>
                    <a:moveTo>
                      <a:pt x="23" y="0"/>
                    </a:moveTo>
                    <a:lnTo>
                      <a:pt x="627" y="0"/>
                    </a:lnTo>
                    <a:lnTo>
                      <a:pt x="627" y="230"/>
                    </a:lnTo>
                    <a:lnTo>
                      <a:pt x="23" y="230"/>
                    </a:lnTo>
                    <a:lnTo>
                      <a:pt x="23" y="0"/>
                    </a:lnTo>
                    <a:close/>
                  </a:path>
                </a:pathLst>
              </a:custGeom>
              <a:solidFill>
                <a:srgbClr val="9A9A9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813" name="Freeform 243">
                <a:extLst>
                  <a:ext uri="{FF2B5EF4-FFF2-40B4-BE49-F238E27FC236}">
                    <a16:creationId xmlns:a16="http://schemas.microsoft.com/office/drawing/2014/main" id="{015FC393-EF4D-E297-392D-9E137EE3FDDC}"/>
                  </a:ext>
                </a:extLst>
              </p:cNvPr>
              <p:cNvSpPr>
                <a:spLocks noEditPoints="1"/>
              </p:cNvSpPr>
              <p:nvPr/>
            </p:nvSpPr>
            <p:spPr bwMode="auto">
              <a:xfrm>
                <a:off x="3864" y="1915"/>
                <a:ext cx="604" cy="230"/>
              </a:xfrm>
              <a:custGeom>
                <a:avLst/>
                <a:gdLst>
                  <a:gd name="T0" fmla="*/ 0 w 604"/>
                  <a:gd name="T1" fmla="*/ 0 h 230"/>
                  <a:gd name="T2" fmla="*/ 604 w 604"/>
                  <a:gd name="T3" fmla="*/ 0 h 230"/>
                  <a:gd name="T4" fmla="*/ 604 w 604"/>
                  <a:gd name="T5" fmla="*/ 230 h 230"/>
                  <a:gd name="T6" fmla="*/ 0 w 604"/>
                  <a:gd name="T7" fmla="*/ 230 h 230"/>
                  <a:gd name="T8" fmla="*/ 0 w 604"/>
                  <a:gd name="T9" fmla="*/ 0 h 230"/>
                  <a:gd name="T10" fmla="*/ 23 w 604"/>
                  <a:gd name="T11" fmla="*/ 0 h 230"/>
                  <a:gd name="T12" fmla="*/ 604 w 604"/>
                  <a:gd name="T13" fmla="*/ 0 h 230"/>
                  <a:gd name="T14" fmla="*/ 604 w 604"/>
                  <a:gd name="T15" fmla="*/ 230 h 230"/>
                  <a:gd name="T16" fmla="*/ 23 w 604"/>
                  <a:gd name="T17" fmla="*/ 230 h 230"/>
                  <a:gd name="T18" fmla="*/ 23 w 604"/>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604" h="230">
                    <a:moveTo>
                      <a:pt x="0" y="0"/>
                    </a:moveTo>
                    <a:lnTo>
                      <a:pt x="604" y="0"/>
                    </a:lnTo>
                    <a:lnTo>
                      <a:pt x="604" y="230"/>
                    </a:lnTo>
                    <a:lnTo>
                      <a:pt x="0" y="230"/>
                    </a:lnTo>
                    <a:lnTo>
                      <a:pt x="0" y="0"/>
                    </a:lnTo>
                    <a:close/>
                    <a:moveTo>
                      <a:pt x="23" y="0"/>
                    </a:moveTo>
                    <a:lnTo>
                      <a:pt x="604" y="0"/>
                    </a:lnTo>
                    <a:lnTo>
                      <a:pt x="604" y="230"/>
                    </a:lnTo>
                    <a:lnTo>
                      <a:pt x="23" y="230"/>
                    </a:lnTo>
                    <a:lnTo>
                      <a:pt x="23" y="0"/>
                    </a:lnTo>
                    <a:close/>
                  </a:path>
                </a:pathLst>
              </a:custGeom>
              <a:solidFill>
                <a:srgbClr val="9999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814" name="Freeform 244">
                <a:extLst>
                  <a:ext uri="{FF2B5EF4-FFF2-40B4-BE49-F238E27FC236}">
                    <a16:creationId xmlns:a16="http://schemas.microsoft.com/office/drawing/2014/main" id="{FD143C9E-1101-38F7-B1F1-D16BA1F7CD84}"/>
                  </a:ext>
                </a:extLst>
              </p:cNvPr>
              <p:cNvSpPr>
                <a:spLocks noEditPoints="1"/>
              </p:cNvSpPr>
              <p:nvPr/>
            </p:nvSpPr>
            <p:spPr bwMode="auto">
              <a:xfrm>
                <a:off x="3887" y="1915"/>
                <a:ext cx="581" cy="230"/>
              </a:xfrm>
              <a:custGeom>
                <a:avLst/>
                <a:gdLst>
                  <a:gd name="T0" fmla="*/ 0 w 581"/>
                  <a:gd name="T1" fmla="*/ 0 h 230"/>
                  <a:gd name="T2" fmla="*/ 581 w 581"/>
                  <a:gd name="T3" fmla="*/ 0 h 230"/>
                  <a:gd name="T4" fmla="*/ 581 w 581"/>
                  <a:gd name="T5" fmla="*/ 230 h 230"/>
                  <a:gd name="T6" fmla="*/ 0 w 581"/>
                  <a:gd name="T7" fmla="*/ 230 h 230"/>
                  <a:gd name="T8" fmla="*/ 0 w 581"/>
                  <a:gd name="T9" fmla="*/ 0 h 230"/>
                  <a:gd name="T10" fmla="*/ 28 w 581"/>
                  <a:gd name="T11" fmla="*/ 0 h 230"/>
                  <a:gd name="T12" fmla="*/ 581 w 581"/>
                  <a:gd name="T13" fmla="*/ 0 h 230"/>
                  <a:gd name="T14" fmla="*/ 581 w 581"/>
                  <a:gd name="T15" fmla="*/ 230 h 230"/>
                  <a:gd name="T16" fmla="*/ 28 w 581"/>
                  <a:gd name="T17" fmla="*/ 230 h 230"/>
                  <a:gd name="T18" fmla="*/ 28 w 581"/>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81" h="230">
                    <a:moveTo>
                      <a:pt x="0" y="0"/>
                    </a:moveTo>
                    <a:lnTo>
                      <a:pt x="581" y="0"/>
                    </a:lnTo>
                    <a:lnTo>
                      <a:pt x="581" y="230"/>
                    </a:lnTo>
                    <a:lnTo>
                      <a:pt x="0" y="230"/>
                    </a:lnTo>
                    <a:lnTo>
                      <a:pt x="0" y="0"/>
                    </a:lnTo>
                    <a:close/>
                    <a:moveTo>
                      <a:pt x="28" y="0"/>
                    </a:moveTo>
                    <a:lnTo>
                      <a:pt x="581" y="0"/>
                    </a:lnTo>
                    <a:lnTo>
                      <a:pt x="581" y="230"/>
                    </a:lnTo>
                    <a:lnTo>
                      <a:pt x="28" y="230"/>
                    </a:lnTo>
                    <a:lnTo>
                      <a:pt x="28" y="0"/>
                    </a:lnTo>
                    <a:close/>
                  </a:path>
                </a:pathLst>
              </a:custGeom>
              <a:solidFill>
                <a:srgbClr val="98989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815" name="Freeform 245">
                <a:extLst>
                  <a:ext uri="{FF2B5EF4-FFF2-40B4-BE49-F238E27FC236}">
                    <a16:creationId xmlns:a16="http://schemas.microsoft.com/office/drawing/2014/main" id="{943CF660-0207-CFCB-B6FE-18DBFB529D8B}"/>
                  </a:ext>
                </a:extLst>
              </p:cNvPr>
              <p:cNvSpPr>
                <a:spLocks noEditPoints="1"/>
              </p:cNvSpPr>
              <p:nvPr/>
            </p:nvSpPr>
            <p:spPr bwMode="auto">
              <a:xfrm>
                <a:off x="3915" y="1915"/>
                <a:ext cx="553" cy="230"/>
              </a:xfrm>
              <a:custGeom>
                <a:avLst/>
                <a:gdLst>
                  <a:gd name="T0" fmla="*/ 0 w 553"/>
                  <a:gd name="T1" fmla="*/ 0 h 230"/>
                  <a:gd name="T2" fmla="*/ 553 w 553"/>
                  <a:gd name="T3" fmla="*/ 0 h 230"/>
                  <a:gd name="T4" fmla="*/ 553 w 553"/>
                  <a:gd name="T5" fmla="*/ 230 h 230"/>
                  <a:gd name="T6" fmla="*/ 0 w 553"/>
                  <a:gd name="T7" fmla="*/ 230 h 230"/>
                  <a:gd name="T8" fmla="*/ 0 w 553"/>
                  <a:gd name="T9" fmla="*/ 0 h 230"/>
                  <a:gd name="T10" fmla="*/ 23 w 553"/>
                  <a:gd name="T11" fmla="*/ 0 h 230"/>
                  <a:gd name="T12" fmla="*/ 553 w 553"/>
                  <a:gd name="T13" fmla="*/ 0 h 230"/>
                  <a:gd name="T14" fmla="*/ 553 w 553"/>
                  <a:gd name="T15" fmla="*/ 230 h 230"/>
                  <a:gd name="T16" fmla="*/ 23 w 553"/>
                  <a:gd name="T17" fmla="*/ 230 h 230"/>
                  <a:gd name="T18" fmla="*/ 23 w 553"/>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53" h="230">
                    <a:moveTo>
                      <a:pt x="0" y="0"/>
                    </a:moveTo>
                    <a:lnTo>
                      <a:pt x="553" y="0"/>
                    </a:lnTo>
                    <a:lnTo>
                      <a:pt x="553" y="230"/>
                    </a:lnTo>
                    <a:lnTo>
                      <a:pt x="0" y="230"/>
                    </a:lnTo>
                    <a:lnTo>
                      <a:pt x="0" y="0"/>
                    </a:lnTo>
                    <a:close/>
                    <a:moveTo>
                      <a:pt x="23" y="0"/>
                    </a:moveTo>
                    <a:lnTo>
                      <a:pt x="553" y="0"/>
                    </a:lnTo>
                    <a:lnTo>
                      <a:pt x="553" y="230"/>
                    </a:lnTo>
                    <a:lnTo>
                      <a:pt x="23" y="230"/>
                    </a:lnTo>
                    <a:lnTo>
                      <a:pt x="23" y="0"/>
                    </a:lnTo>
                    <a:close/>
                  </a:path>
                </a:pathLst>
              </a:custGeom>
              <a:solidFill>
                <a:srgbClr val="97979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816" name="Freeform 246">
                <a:extLst>
                  <a:ext uri="{FF2B5EF4-FFF2-40B4-BE49-F238E27FC236}">
                    <a16:creationId xmlns:a16="http://schemas.microsoft.com/office/drawing/2014/main" id="{E5C87374-E992-F46B-73E8-6E5A48CA3945}"/>
                  </a:ext>
                </a:extLst>
              </p:cNvPr>
              <p:cNvSpPr>
                <a:spLocks noEditPoints="1"/>
              </p:cNvSpPr>
              <p:nvPr/>
            </p:nvSpPr>
            <p:spPr bwMode="auto">
              <a:xfrm>
                <a:off x="3938" y="1915"/>
                <a:ext cx="530" cy="230"/>
              </a:xfrm>
              <a:custGeom>
                <a:avLst/>
                <a:gdLst>
                  <a:gd name="T0" fmla="*/ 0 w 530"/>
                  <a:gd name="T1" fmla="*/ 0 h 230"/>
                  <a:gd name="T2" fmla="*/ 530 w 530"/>
                  <a:gd name="T3" fmla="*/ 0 h 230"/>
                  <a:gd name="T4" fmla="*/ 530 w 530"/>
                  <a:gd name="T5" fmla="*/ 230 h 230"/>
                  <a:gd name="T6" fmla="*/ 0 w 530"/>
                  <a:gd name="T7" fmla="*/ 230 h 230"/>
                  <a:gd name="T8" fmla="*/ 0 w 530"/>
                  <a:gd name="T9" fmla="*/ 0 h 230"/>
                  <a:gd name="T10" fmla="*/ 23 w 530"/>
                  <a:gd name="T11" fmla="*/ 0 h 230"/>
                  <a:gd name="T12" fmla="*/ 530 w 530"/>
                  <a:gd name="T13" fmla="*/ 0 h 230"/>
                  <a:gd name="T14" fmla="*/ 530 w 530"/>
                  <a:gd name="T15" fmla="*/ 230 h 230"/>
                  <a:gd name="T16" fmla="*/ 23 w 530"/>
                  <a:gd name="T17" fmla="*/ 230 h 230"/>
                  <a:gd name="T18" fmla="*/ 23 w 530"/>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30" h="230">
                    <a:moveTo>
                      <a:pt x="0" y="0"/>
                    </a:moveTo>
                    <a:lnTo>
                      <a:pt x="530" y="0"/>
                    </a:lnTo>
                    <a:lnTo>
                      <a:pt x="530" y="230"/>
                    </a:lnTo>
                    <a:lnTo>
                      <a:pt x="0" y="230"/>
                    </a:lnTo>
                    <a:lnTo>
                      <a:pt x="0" y="0"/>
                    </a:lnTo>
                    <a:close/>
                    <a:moveTo>
                      <a:pt x="23" y="0"/>
                    </a:moveTo>
                    <a:lnTo>
                      <a:pt x="530" y="0"/>
                    </a:lnTo>
                    <a:lnTo>
                      <a:pt x="530" y="230"/>
                    </a:lnTo>
                    <a:lnTo>
                      <a:pt x="23" y="230"/>
                    </a:lnTo>
                    <a:lnTo>
                      <a:pt x="23" y="0"/>
                    </a:lnTo>
                    <a:close/>
                  </a:path>
                </a:pathLst>
              </a:custGeom>
              <a:solidFill>
                <a:srgbClr val="96969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817" name="Freeform 247">
                <a:extLst>
                  <a:ext uri="{FF2B5EF4-FFF2-40B4-BE49-F238E27FC236}">
                    <a16:creationId xmlns:a16="http://schemas.microsoft.com/office/drawing/2014/main" id="{1B18A82B-1501-E13B-DC2A-B5956EC45BD3}"/>
                  </a:ext>
                </a:extLst>
              </p:cNvPr>
              <p:cNvSpPr>
                <a:spLocks noEditPoints="1"/>
              </p:cNvSpPr>
              <p:nvPr/>
            </p:nvSpPr>
            <p:spPr bwMode="auto">
              <a:xfrm>
                <a:off x="3961" y="1915"/>
                <a:ext cx="507" cy="230"/>
              </a:xfrm>
              <a:custGeom>
                <a:avLst/>
                <a:gdLst>
                  <a:gd name="T0" fmla="*/ 0 w 507"/>
                  <a:gd name="T1" fmla="*/ 0 h 230"/>
                  <a:gd name="T2" fmla="*/ 507 w 507"/>
                  <a:gd name="T3" fmla="*/ 0 h 230"/>
                  <a:gd name="T4" fmla="*/ 507 w 507"/>
                  <a:gd name="T5" fmla="*/ 230 h 230"/>
                  <a:gd name="T6" fmla="*/ 0 w 507"/>
                  <a:gd name="T7" fmla="*/ 230 h 230"/>
                  <a:gd name="T8" fmla="*/ 0 w 507"/>
                  <a:gd name="T9" fmla="*/ 0 h 230"/>
                  <a:gd name="T10" fmla="*/ 23 w 507"/>
                  <a:gd name="T11" fmla="*/ 0 h 230"/>
                  <a:gd name="T12" fmla="*/ 507 w 507"/>
                  <a:gd name="T13" fmla="*/ 0 h 230"/>
                  <a:gd name="T14" fmla="*/ 507 w 507"/>
                  <a:gd name="T15" fmla="*/ 230 h 230"/>
                  <a:gd name="T16" fmla="*/ 23 w 507"/>
                  <a:gd name="T17" fmla="*/ 230 h 230"/>
                  <a:gd name="T18" fmla="*/ 23 w 507"/>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07" h="230">
                    <a:moveTo>
                      <a:pt x="0" y="0"/>
                    </a:moveTo>
                    <a:lnTo>
                      <a:pt x="507" y="0"/>
                    </a:lnTo>
                    <a:lnTo>
                      <a:pt x="507" y="230"/>
                    </a:lnTo>
                    <a:lnTo>
                      <a:pt x="0" y="230"/>
                    </a:lnTo>
                    <a:lnTo>
                      <a:pt x="0" y="0"/>
                    </a:lnTo>
                    <a:close/>
                    <a:moveTo>
                      <a:pt x="23" y="0"/>
                    </a:moveTo>
                    <a:lnTo>
                      <a:pt x="507" y="0"/>
                    </a:lnTo>
                    <a:lnTo>
                      <a:pt x="507" y="230"/>
                    </a:lnTo>
                    <a:lnTo>
                      <a:pt x="23" y="230"/>
                    </a:lnTo>
                    <a:lnTo>
                      <a:pt x="23" y="0"/>
                    </a:lnTo>
                    <a:close/>
                  </a:path>
                </a:pathLst>
              </a:custGeom>
              <a:solidFill>
                <a:srgbClr val="95959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818" name="Freeform 248">
                <a:extLst>
                  <a:ext uri="{FF2B5EF4-FFF2-40B4-BE49-F238E27FC236}">
                    <a16:creationId xmlns:a16="http://schemas.microsoft.com/office/drawing/2014/main" id="{D30EB7B6-4B4E-8B41-50F8-B83CE4CC19C8}"/>
                  </a:ext>
                </a:extLst>
              </p:cNvPr>
              <p:cNvSpPr>
                <a:spLocks noEditPoints="1"/>
              </p:cNvSpPr>
              <p:nvPr/>
            </p:nvSpPr>
            <p:spPr bwMode="auto">
              <a:xfrm>
                <a:off x="3984" y="1915"/>
                <a:ext cx="484" cy="230"/>
              </a:xfrm>
              <a:custGeom>
                <a:avLst/>
                <a:gdLst>
                  <a:gd name="T0" fmla="*/ 0 w 484"/>
                  <a:gd name="T1" fmla="*/ 0 h 230"/>
                  <a:gd name="T2" fmla="*/ 484 w 484"/>
                  <a:gd name="T3" fmla="*/ 0 h 230"/>
                  <a:gd name="T4" fmla="*/ 484 w 484"/>
                  <a:gd name="T5" fmla="*/ 230 h 230"/>
                  <a:gd name="T6" fmla="*/ 0 w 484"/>
                  <a:gd name="T7" fmla="*/ 230 h 230"/>
                  <a:gd name="T8" fmla="*/ 0 w 484"/>
                  <a:gd name="T9" fmla="*/ 0 h 230"/>
                  <a:gd name="T10" fmla="*/ 27 w 484"/>
                  <a:gd name="T11" fmla="*/ 0 h 230"/>
                  <a:gd name="T12" fmla="*/ 484 w 484"/>
                  <a:gd name="T13" fmla="*/ 0 h 230"/>
                  <a:gd name="T14" fmla="*/ 484 w 484"/>
                  <a:gd name="T15" fmla="*/ 230 h 230"/>
                  <a:gd name="T16" fmla="*/ 27 w 484"/>
                  <a:gd name="T17" fmla="*/ 230 h 230"/>
                  <a:gd name="T18" fmla="*/ 27 w 484"/>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84" h="230">
                    <a:moveTo>
                      <a:pt x="0" y="0"/>
                    </a:moveTo>
                    <a:lnTo>
                      <a:pt x="484" y="0"/>
                    </a:lnTo>
                    <a:lnTo>
                      <a:pt x="484" y="230"/>
                    </a:lnTo>
                    <a:lnTo>
                      <a:pt x="0" y="230"/>
                    </a:lnTo>
                    <a:lnTo>
                      <a:pt x="0" y="0"/>
                    </a:lnTo>
                    <a:close/>
                    <a:moveTo>
                      <a:pt x="27" y="0"/>
                    </a:moveTo>
                    <a:lnTo>
                      <a:pt x="484" y="0"/>
                    </a:lnTo>
                    <a:lnTo>
                      <a:pt x="484" y="230"/>
                    </a:lnTo>
                    <a:lnTo>
                      <a:pt x="27" y="230"/>
                    </a:lnTo>
                    <a:lnTo>
                      <a:pt x="27" y="0"/>
                    </a:lnTo>
                    <a:close/>
                  </a:path>
                </a:pathLst>
              </a:custGeom>
              <a:solidFill>
                <a:srgbClr val="94949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819" name="Freeform 249">
                <a:extLst>
                  <a:ext uri="{FF2B5EF4-FFF2-40B4-BE49-F238E27FC236}">
                    <a16:creationId xmlns:a16="http://schemas.microsoft.com/office/drawing/2014/main" id="{403D62B0-96D1-9628-2BF9-B972BDFE8D4B}"/>
                  </a:ext>
                </a:extLst>
              </p:cNvPr>
              <p:cNvSpPr>
                <a:spLocks noEditPoints="1"/>
              </p:cNvSpPr>
              <p:nvPr/>
            </p:nvSpPr>
            <p:spPr bwMode="auto">
              <a:xfrm>
                <a:off x="4011" y="1915"/>
                <a:ext cx="457" cy="230"/>
              </a:xfrm>
              <a:custGeom>
                <a:avLst/>
                <a:gdLst>
                  <a:gd name="T0" fmla="*/ 0 w 457"/>
                  <a:gd name="T1" fmla="*/ 0 h 230"/>
                  <a:gd name="T2" fmla="*/ 457 w 457"/>
                  <a:gd name="T3" fmla="*/ 0 h 230"/>
                  <a:gd name="T4" fmla="*/ 457 w 457"/>
                  <a:gd name="T5" fmla="*/ 230 h 230"/>
                  <a:gd name="T6" fmla="*/ 0 w 457"/>
                  <a:gd name="T7" fmla="*/ 230 h 230"/>
                  <a:gd name="T8" fmla="*/ 0 w 457"/>
                  <a:gd name="T9" fmla="*/ 0 h 230"/>
                  <a:gd name="T10" fmla="*/ 23 w 457"/>
                  <a:gd name="T11" fmla="*/ 0 h 230"/>
                  <a:gd name="T12" fmla="*/ 457 w 457"/>
                  <a:gd name="T13" fmla="*/ 0 h 230"/>
                  <a:gd name="T14" fmla="*/ 457 w 457"/>
                  <a:gd name="T15" fmla="*/ 230 h 230"/>
                  <a:gd name="T16" fmla="*/ 23 w 457"/>
                  <a:gd name="T17" fmla="*/ 230 h 230"/>
                  <a:gd name="T18" fmla="*/ 23 w 457"/>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57" h="230">
                    <a:moveTo>
                      <a:pt x="0" y="0"/>
                    </a:moveTo>
                    <a:lnTo>
                      <a:pt x="457" y="0"/>
                    </a:lnTo>
                    <a:lnTo>
                      <a:pt x="457" y="230"/>
                    </a:lnTo>
                    <a:lnTo>
                      <a:pt x="0" y="230"/>
                    </a:lnTo>
                    <a:lnTo>
                      <a:pt x="0" y="0"/>
                    </a:lnTo>
                    <a:close/>
                    <a:moveTo>
                      <a:pt x="23" y="0"/>
                    </a:moveTo>
                    <a:lnTo>
                      <a:pt x="457" y="0"/>
                    </a:lnTo>
                    <a:lnTo>
                      <a:pt x="457" y="230"/>
                    </a:lnTo>
                    <a:lnTo>
                      <a:pt x="23" y="230"/>
                    </a:lnTo>
                    <a:lnTo>
                      <a:pt x="23" y="0"/>
                    </a:lnTo>
                    <a:close/>
                  </a:path>
                </a:pathLst>
              </a:custGeom>
              <a:solidFill>
                <a:srgbClr val="93939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820" name="Freeform 250">
                <a:extLst>
                  <a:ext uri="{FF2B5EF4-FFF2-40B4-BE49-F238E27FC236}">
                    <a16:creationId xmlns:a16="http://schemas.microsoft.com/office/drawing/2014/main" id="{41A5B1D7-0465-9263-D97E-9B01E03940C5}"/>
                  </a:ext>
                </a:extLst>
              </p:cNvPr>
              <p:cNvSpPr>
                <a:spLocks noEditPoints="1"/>
              </p:cNvSpPr>
              <p:nvPr/>
            </p:nvSpPr>
            <p:spPr bwMode="auto">
              <a:xfrm>
                <a:off x="4034" y="1915"/>
                <a:ext cx="434" cy="230"/>
              </a:xfrm>
              <a:custGeom>
                <a:avLst/>
                <a:gdLst>
                  <a:gd name="T0" fmla="*/ 0 w 434"/>
                  <a:gd name="T1" fmla="*/ 0 h 230"/>
                  <a:gd name="T2" fmla="*/ 434 w 434"/>
                  <a:gd name="T3" fmla="*/ 0 h 230"/>
                  <a:gd name="T4" fmla="*/ 434 w 434"/>
                  <a:gd name="T5" fmla="*/ 230 h 230"/>
                  <a:gd name="T6" fmla="*/ 0 w 434"/>
                  <a:gd name="T7" fmla="*/ 230 h 230"/>
                  <a:gd name="T8" fmla="*/ 0 w 434"/>
                  <a:gd name="T9" fmla="*/ 0 h 230"/>
                  <a:gd name="T10" fmla="*/ 23 w 434"/>
                  <a:gd name="T11" fmla="*/ 0 h 230"/>
                  <a:gd name="T12" fmla="*/ 434 w 434"/>
                  <a:gd name="T13" fmla="*/ 0 h 230"/>
                  <a:gd name="T14" fmla="*/ 434 w 434"/>
                  <a:gd name="T15" fmla="*/ 230 h 230"/>
                  <a:gd name="T16" fmla="*/ 23 w 434"/>
                  <a:gd name="T17" fmla="*/ 230 h 230"/>
                  <a:gd name="T18" fmla="*/ 23 w 434"/>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34" h="230">
                    <a:moveTo>
                      <a:pt x="0" y="0"/>
                    </a:moveTo>
                    <a:lnTo>
                      <a:pt x="434" y="0"/>
                    </a:lnTo>
                    <a:lnTo>
                      <a:pt x="434" y="230"/>
                    </a:lnTo>
                    <a:lnTo>
                      <a:pt x="0" y="230"/>
                    </a:lnTo>
                    <a:lnTo>
                      <a:pt x="0" y="0"/>
                    </a:lnTo>
                    <a:close/>
                    <a:moveTo>
                      <a:pt x="23" y="0"/>
                    </a:moveTo>
                    <a:lnTo>
                      <a:pt x="434" y="0"/>
                    </a:lnTo>
                    <a:lnTo>
                      <a:pt x="434" y="230"/>
                    </a:lnTo>
                    <a:lnTo>
                      <a:pt x="23" y="230"/>
                    </a:lnTo>
                    <a:lnTo>
                      <a:pt x="23" y="0"/>
                    </a:lnTo>
                    <a:close/>
                  </a:path>
                </a:pathLst>
              </a:custGeom>
              <a:solidFill>
                <a:srgbClr val="92929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821" name="Freeform 251">
                <a:extLst>
                  <a:ext uri="{FF2B5EF4-FFF2-40B4-BE49-F238E27FC236}">
                    <a16:creationId xmlns:a16="http://schemas.microsoft.com/office/drawing/2014/main" id="{F82BBEC4-E8CD-C793-E9CE-E20A6EE0AB1B}"/>
                  </a:ext>
                </a:extLst>
              </p:cNvPr>
              <p:cNvSpPr>
                <a:spLocks noEditPoints="1"/>
              </p:cNvSpPr>
              <p:nvPr/>
            </p:nvSpPr>
            <p:spPr bwMode="auto">
              <a:xfrm>
                <a:off x="4057" y="1915"/>
                <a:ext cx="411" cy="230"/>
              </a:xfrm>
              <a:custGeom>
                <a:avLst/>
                <a:gdLst>
                  <a:gd name="T0" fmla="*/ 0 w 411"/>
                  <a:gd name="T1" fmla="*/ 0 h 230"/>
                  <a:gd name="T2" fmla="*/ 411 w 411"/>
                  <a:gd name="T3" fmla="*/ 0 h 230"/>
                  <a:gd name="T4" fmla="*/ 411 w 411"/>
                  <a:gd name="T5" fmla="*/ 230 h 230"/>
                  <a:gd name="T6" fmla="*/ 0 w 411"/>
                  <a:gd name="T7" fmla="*/ 230 h 230"/>
                  <a:gd name="T8" fmla="*/ 0 w 411"/>
                  <a:gd name="T9" fmla="*/ 0 h 230"/>
                  <a:gd name="T10" fmla="*/ 23 w 411"/>
                  <a:gd name="T11" fmla="*/ 0 h 230"/>
                  <a:gd name="T12" fmla="*/ 411 w 411"/>
                  <a:gd name="T13" fmla="*/ 0 h 230"/>
                  <a:gd name="T14" fmla="*/ 411 w 411"/>
                  <a:gd name="T15" fmla="*/ 230 h 230"/>
                  <a:gd name="T16" fmla="*/ 23 w 411"/>
                  <a:gd name="T17" fmla="*/ 230 h 230"/>
                  <a:gd name="T18" fmla="*/ 23 w 411"/>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11" h="230">
                    <a:moveTo>
                      <a:pt x="0" y="0"/>
                    </a:moveTo>
                    <a:lnTo>
                      <a:pt x="411" y="0"/>
                    </a:lnTo>
                    <a:lnTo>
                      <a:pt x="411" y="230"/>
                    </a:lnTo>
                    <a:lnTo>
                      <a:pt x="0" y="230"/>
                    </a:lnTo>
                    <a:lnTo>
                      <a:pt x="0" y="0"/>
                    </a:lnTo>
                    <a:close/>
                    <a:moveTo>
                      <a:pt x="23" y="0"/>
                    </a:moveTo>
                    <a:lnTo>
                      <a:pt x="411" y="0"/>
                    </a:lnTo>
                    <a:lnTo>
                      <a:pt x="411" y="230"/>
                    </a:lnTo>
                    <a:lnTo>
                      <a:pt x="23" y="230"/>
                    </a:lnTo>
                    <a:lnTo>
                      <a:pt x="23" y="0"/>
                    </a:lnTo>
                    <a:close/>
                  </a:path>
                </a:pathLst>
              </a:custGeom>
              <a:solidFill>
                <a:srgbClr val="91919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822" name="Freeform 252">
                <a:extLst>
                  <a:ext uri="{FF2B5EF4-FFF2-40B4-BE49-F238E27FC236}">
                    <a16:creationId xmlns:a16="http://schemas.microsoft.com/office/drawing/2014/main" id="{F6ABC20B-0927-F4E2-F7F4-50353D59726C}"/>
                  </a:ext>
                </a:extLst>
              </p:cNvPr>
              <p:cNvSpPr>
                <a:spLocks noEditPoints="1"/>
              </p:cNvSpPr>
              <p:nvPr/>
            </p:nvSpPr>
            <p:spPr bwMode="auto">
              <a:xfrm>
                <a:off x="4080" y="1915"/>
                <a:ext cx="388" cy="230"/>
              </a:xfrm>
              <a:custGeom>
                <a:avLst/>
                <a:gdLst>
                  <a:gd name="T0" fmla="*/ 0 w 388"/>
                  <a:gd name="T1" fmla="*/ 0 h 230"/>
                  <a:gd name="T2" fmla="*/ 388 w 388"/>
                  <a:gd name="T3" fmla="*/ 0 h 230"/>
                  <a:gd name="T4" fmla="*/ 388 w 388"/>
                  <a:gd name="T5" fmla="*/ 230 h 230"/>
                  <a:gd name="T6" fmla="*/ 0 w 388"/>
                  <a:gd name="T7" fmla="*/ 230 h 230"/>
                  <a:gd name="T8" fmla="*/ 0 w 388"/>
                  <a:gd name="T9" fmla="*/ 0 h 230"/>
                  <a:gd name="T10" fmla="*/ 23 w 388"/>
                  <a:gd name="T11" fmla="*/ 0 h 230"/>
                  <a:gd name="T12" fmla="*/ 388 w 388"/>
                  <a:gd name="T13" fmla="*/ 0 h 230"/>
                  <a:gd name="T14" fmla="*/ 388 w 388"/>
                  <a:gd name="T15" fmla="*/ 230 h 230"/>
                  <a:gd name="T16" fmla="*/ 23 w 388"/>
                  <a:gd name="T17" fmla="*/ 230 h 230"/>
                  <a:gd name="T18" fmla="*/ 23 w 388"/>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88" h="230">
                    <a:moveTo>
                      <a:pt x="0" y="0"/>
                    </a:moveTo>
                    <a:lnTo>
                      <a:pt x="388" y="0"/>
                    </a:lnTo>
                    <a:lnTo>
                      <a:pt x="388" y="230"/>
                    </a:lnTo>
                    <a:lnTo>
                      <a:pt x="0" y="230"/>
                    </a:lnTo>
                    <a:lnTo>
                      <a:pt x="0" y="0"/>
                    </a:lnTo>
                    <a:close/>
                    <a:moveTo>
                      <a:pt x="23" y="0"/>
                    </a:moveTo>
                    <a:lnTo>
                      <a:pt x="388" y="0"/>
                    </a:lnTo>
                    <a:lnTo>
                      <a:pt x="388" y="230"/>
                    </a:lnTo>
                    <a:lnTo>
                      <a:pt x="23" y="230"/>
                    </a:lnTo>
                    <a:lnTo>
                      <a:pt x="23" y="0"/>
                    </a:lnTo>
                    <a:close/>
                  </a:path>
                </a:pathLst>
              </a:custGeom>
              <a:solidFill>
                <a:srgbClr val="90909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823" name="Freeform 253">
                <a:extLst>
                  <a:ext uri="{FF2B5EF4-FFF2-40B4-BE49-F238E27FC236}">
                    <a16:creationId xmlns:a16="http://schemas.microsoft.com/office/drawing/2014/main" id="{F2BE0371-D3C8-CE73-E736-803D03BAD116}"/>
                  </a:ext>
                </a:extLst>
              </p:cNvPr>
              <p:cNvSpPr>
                <a:spLocks noEditPoints="1"/>
              </p:cNvSpPr>
              <p:nvPr/>
            </p:nvSpPr>
            <p:spPr bwMode="auto">
              <a:xfrm>
                <a:off x="4103" y="1915"/>
                <a:ext cx="365" cy="230"/>
              </a:xfrm>
              <a:custGeom>
                <a:avLst/>
                <a:gdLst>
                  <a:gd name="T0" fmla="*/ 0 w 365"/>
                  <a:gd name="T1" fmla="*/ 0 h 230"/>
                  <a:gd name="T2" fmla="*/ 365 w 365"/>
                  <a:gd name="T3" fmla="*/ 0 h 230"/>
                  <a:gd name="T4" fmla="*/ 365 w 365"/>
                  <a:gd name="T5" fmla="*/ 230 h 230"/>
                  <a:gd name="T6" fmla="*/ 0 w 365"/>
                  <a:gd name="T7" fmla="*/ 230 h 230"/>
                  <a:gd name="T8" fmla="*/ 0 w 365"/>
                  <a:gd name="T9" fmla="*/ 0 h 230"/>
                  <a:gd name="T10" fmla="*/ 28 w 365"/>
                  <a:gd name="T11" fmla="*/ 0 h 230"/>
                  <a:gd name="T12" fmla="*/ 365 w 365"/>
                  <a:gd name="T13" fmla="*/ 0 h 230"/>
                  <a:gd name="T14" fmla="*/ 365 w 365"/>
                  <a:gd name="T15" fmla="*/ 230 h 230"/>
                  <a:gd name="T16" fmla="*/ 28 w 365"/>
                  <a:gd name="T17" fmla="*/ 230 h 230"/>
                  <a:gd name="T18" fmla="*/ 28 w 365"/>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65" h="230">
                    <a:moveTo>
                      <a:pt x="0" y="0"/>
                    </a:moveTo>
                    <a:lnTo>
                      <a:pt x="365" y="0"/>
                    </a:lnTo>
                    <a:lnTo>
                      <a:pt x="365" y="230"/>
                    </a:lnTo>
                    <a:lnTo>
                      <a:pt x="0" y="230"/>
                    </a:lnTo>
                    <a:lnTo>
                      <a:pt x="0" y="0"/>
                    </a:lnTo>
                    <a:close/>
                    <a:moveTo>
                      <a:pt x="28" y="0"/>
                    </a:moveTo>
                    <a:lnTo>
                      <a:pt x="365" y="0"/>
                    </a:lnTo>
                    <a:lnTo>
                      <a:pt x="365" y="230"/>
                    </a:lnTo>
                    <a:lnTo>
                      <a:pt x="28" y="230"/>
                    </a:lnTo>
                    <a:lnTo>
                      <a:pt x="28" y="0"/>
                    </a:lnTo>
                    <a:close/>
                  </a:path>
                </a:pathLst>
              </a:custGeom>
              <a:solidFill>
                <a:srgbClr val="8F8F8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824" name="Freeform 254">
                <a:extLst>
                  <a:ext uri="{FF2B5EF4-FFF2-40B4-BE49-F238E27FC236}">
                    <a16:creationId xmlns:a16="http://schemas.microsoft.com/office/drawing/2014/main" id="{0C2461BE-E48B-4258-A2E7-A3219E4758A8}"/>
                  </a:ext>
                </a:extLst>
              </p:cNvPr>
              <p:cNvSpPr>
                <a:spLocks noEditPoints="1"/>
              </p:cNvSpPr>
              <p:nvPr/>
            </p:nvSpPr>
            <p:spPr bwMode="auto">
              <a:xfrm>
                <a:off x="4131" y="1915"/>
                <a:ext cx="337" cy="230"/>
              </a:xfrm>
              <a:custGeom>
                <a:avLst/>
                <a:gdLst>
                  <a:gd name="T0" fmla="*/ 0 w 337"/>
                  <a:gd name="T1" fmla="*/ 0 h 230"/>
                  <a:gd name="T2" fmla="*/ 337 w 337"/>
                  <a:gd name="T3" fmla="*/ 0 h 230"/>
                  <a:gd name="T4" fmla="*/ 337 w 337"/>
                  <a:gd name="T5" fmla="*/ 230 h 230"/>
                  <a:gd name="T6" fmla="*/ 0 w 337"/>
                  <a:gd name="T7" fmla="*/ 230 h 230"/>
                  <a:gd name="T8" fmla="*/ 0 w 337"/>
                  <a:gd name="T9" fmla="*/ 0 h 230"/>
                  <a:gd name="T10" fmla="*/ 23 w 337"/>
                  <a:gd name="T11" fmla="*/ 0 h 230"/>
                  <a:gd name="T12" fmla="*/ 337 w 337"/>
                  <a:gd name="T13" fmla="*/ 0 h 230"/>
                  <a:gd name="T14" fmla="*/ 337 w 337"/>
                  <a:gd name="T15" fmla="*/ 230 h 230"/>
                  <a:gd name="T16" fmla="*/ 23 w 337"/>
                  <a:gd name="T17" fmla="*/ 230 h 230"/>
                  <a:gd name="T18" fmla="*/ 23 w 337"/>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37" h="230">
                    <a:moveTo>
                      <a:pt x="0" y="0"/>
                    </a:moveTo>
                    <a:lnTo>
                      <a:pt x="337" y="0"/>
                    </a:lnTo>
                    <a:lnTo>
                      <a:pt x="337" y="230"/>
                    </a:lnTo>
                    <a:lnTo>
                      <a:pt x="0" y="230"/>
                    </a:lnTo>
                    <a:lnTo>
                      <a:pt x="0" y="0"/>
                    </a:lnTo>
                    <a:close/>
                    <a:moveTo>
                      <a:pt x="23" y="0"/>
                    </a:moveTo>
                    <a:lnTo>
                      <a:pt x="337" y="0"/>
                    </a:lnTo>
                    <a:lnTo>
                      <a:pt x="337" y="230"/>
                    </a:lnTo>
                    <a:lnTo>
                      <a:pt x="23" y="230"/>
                    </a:lnTo>
                    <a:lnTo>
                      <a:pt x="23" y="0"/>
                    </a:lnTo>
                    <a:close/>
                  </a:path>
                </a:pathLst>
              </a:custGeom>
              <a:solidFill>
                <a:srgbClr val="8E8E8E"/>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825" name="Freeform 255">
                <a:extLst>
                  <a:ext uri="{FF2B5EF4-FFF2-40B4-BE49-F238E27FC236}">
                    <a16:creationId xmlns:a16="http://schemas.microsoft.com/office/drawing/2014/main" id="{95EB9FA2-7D13-19E0-FA33-3A15B31C9CCC}"/>
                  </a:ext>
                </a:extLst>
              </p:cNvPr>
              <p:cNvSpPr>
                <a:spLocks noEditPoints="1"/>
              </p:cNvSpPr>
              <p:nvPr/>
            </p:nvSpPr>
            <p:spPr bwMode="auto">
              <a:xfrm>
                <a:off x="4154" y="1915"/>
                <a:ext cx="314" cy="230"/>
              </a:xfrm>
              <a:custGeom>
                <a:avLst/>
                <a:gdLst>
                  <a:gd name="T0" fmla="*/ 0 w 314"/>
                  <a:gd name="T1" fmla="*/ 0 h 230"/>
                  <a:gd name="T2" fmla="*/ 314 w 314"/>
                  <a:gd name="T3" fmla="*/ 0 h 230"/>
                  <a:gd name="T4" fmla="*/ 314 w 314"/>
                  <a:gd name="T5" fmla="*/ 230 h 230"/>
                  <a:gd name="T6" fmla="*/ 0 w 314"/>
                  <a:gd name="T7" fmla="*/ 230 h 230"/>
                  <a:gd name="T8" fmla="*/ 0 w 314"/>
                  <a:gd name="T9" fmla="*/ 0 h 230"/>
                  <a:gd name="T10" fmla="*/ 23 w 314"/>
                  <a:gd name="T11" fmla="*/ 0 h 230"/>
                  <a:gd name="T12" fmla="*/ 314 w 314"/>
                  <a:gd name="T13" fmla="*/ 0 h 230"/>
                  <a:gd name="T14" fmla="*/ 314 w 314"/>
                  <a:gd name="T15" fmla="*/ 230 h 230"/>
                  <a:gd name="T16" fmla="*/ 23 w 314"/>
                  <a:gd name="T17" fmla="*/ 230 h 230"/>
                  <a:gd name="T18" fmla="*/ 23 w 314"/>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14" h="230">
                    <a:moveTo>
                      <a:pt x="0" y="0"/>
                    </a:moveTo>
                    <a:lnTo>
                      <a:pt x="314" y="0"/>
                    </a:lnTo>
                    <a:lnTo>
                      <a:pt x="314" y="230"/>
                    </a:lnTo>
                    <a:lnTo>
                      <a:pt x="0" y="230"/>
                    </a:lnTo>
                    <a:lnTo>
                      <a:pt x="0" y="0"/>
                    </a:lnTo>
                    <a:close/>
                    <a:moveTo>
                      <a:pt x="23" y="0"/>
                    </a:moveTo>
                    <a:lnTo>
                      <a:pt x="314" y="0"/>
                    </a:lnTo>
                    <a:lnTo>
                      <a:pt x="314" y="230"/>
                    </a:lnTo>
                    <a:lnTo>
                      <a:pt x="23" y="230"/>
                    </a:lnTo>
                    <a:lnTo>
                      <a:pt x="23" y="0"/>
                    </a:lnTo>
                    <a:close/>
                  </a:path>
                </a:pathLst>
              </a:custGeom>
              <a:solidFill>
                <a:srgbClr val="8D8D8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826" name="Freeform 256">
                <a:extLst>
                  <a:ext uri="{FF2B5EF4-FFF2-40B4-BE49-F238E27FC236}">
                    <a16:creationId xmlns:a16="http://schemas.microsoft.com/office/drawing/2014/main" id="{3857882D-E06E-0697-60B0-34072692A711}"/>
                  </a:ext>
                </a:extLst>
              </p:cNvPr>
              <p:cNvSpPr>
                <a:spLocks noEditPoints="1"/>
              </p:cNvSpPr>
              <p:nvPr/>
            </p:nvSpPr>
            <p:spPr bwMode="auto">
              <a:xfrm>
                <a:off x="4177" y="1915"/>
                <a:ext cx="291" cy="230"/>
              </a:xfrm>
              <a:custGeom>
                <a:avLst/>
                <a:gdLst>
                  <a:gd name="T0" fmla="*/ 0 w 291"/>
                  <a:gd name="T1" fmla="*/ 0 h 230"/>
                  <a:gd name="T2" fmla="*/ 291 w 291"/>
                  <a:gd name="T3" fmla="*/ 0 h 230"/>
                  <a:gd name="T4" fmla="*/ 291 w 291"/>
                  <a:gd name="T5" fmla="*/ 230 h 230"/>
                  <a:gd name="T6" fmla="*/ 0 w 291"/>
                  <a:gd name="T7" fmla="*/ 230 h 230"/>
                  <a:gd name="T8" fmla="*/ 0 w 291"/>
                  <a:gd name="T9" fmla="*/ 0 h 230"/>
                  <a:gd name="T10" fmla="*/ 23 w 291"/>
                  <a:gd name="T11" fmla="*/ 0 h 230"/>
                  <a:gd name="T12" fmla="*/ 291 w 291"/>
                  <a:gd name="T13" fmla="*/ 0 h 230"/>
                  <a:gd name="T14" fmla="*/ 291 w 291"/>
                  <a:gd name="T15" fmla="*/ 230 h 230"/>
                  <a:gd name="T16" fmla="*/ 23 w 291"/>
                  <a:gd name="T17" fmla="*/ 230 h 230"/>
                  <a:gd name="T18" fmla="*/ 23 w 291"/>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91" h="230">
                    <a:moveTo>
                      <a:pt x="0" y="0"/>
                    </a:moveTo>
                    <a:lnTo>
                      <a:pt x="291" y="0"/>
                    </a:lnTo>
                    <a:lnTo>
                      <a:pt x="291" y="230"/>
                    </a:lnTo>
                    <a:lnTo>
                      <a:pt x="0" y="230"/>
                    </a:lnTo>
                    <a:lnTo>
                      <a:pt x="0" y="0"/>
                    </a:lnTo>
                    <a:close/>
                    <a:moveTo>
                      <a:pt x="23" y="0"/>
                    </a:moveTo>
                    <a:lnTo>
                      <a:pt x="291" y="0"/>
                    </a:lnTo>
                    <a:lnTo>
                      <a:pt x="291" y="230"/>
                    </a:lnTo>
                    <a:lnTo>
                      <a:pt x="23" y="230"/>
                    </a:lnTo>
                    <a:lnTo>
                      <a:pt x="23" y="0"/>
                    </a:lnTo>
                    <a:close/>
                  </a:path>
                </a:pathLst>
              </a:custGeom>
              <a:solidFill>
                <a:srgbClr val="8C8C8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827" name="Freeform 257">
                <a:extLst>
                  <a:ext uri="{FF2B5EF4-FFF2-40B4-BE49-F238E27FC236}">
                    <a16:creationId xmlns:a16="http://schemas.microsoft.com/office/drawing/2014/main" id="{5CC1C229-531E-AA10-8511-55B9021A7812}"/>
                  </a:ext>
                </a:extLst>
              </p:cNvPr>
              <p:cNvSpPr>
                <a:spLocks noEditPoints="1"/>
              </p:cNvSpPr>
              <p:nvPr/>
            </p:nvSpPr>
            <p:spPr bwMode="auto">
              <a:xfrm>
                <a:off x="4200" y="1915"/>
                <a:ext cx="268" cy="230"/>
              </a:xfrm>
              <a:custGeom>
                <a:avLst/>
                <a:gdLst>
                  <a:gd name="T0" fmla="*/ 0 w 268"/>
                  <a:gd name="T1" fmla="*/ 0 h 230"/>
                  <a:gd name="T2" fmla="*/ 268 w 268"/>
                  <a:gd name="T3" fmla="*/ 0 h 230"/>
                  <a:gd name="T4" fmla="*/ 268 w 268"/>
                  <a:gd name="T5" fmla="*/ 230 h 230"/>
                  <a:gd name="T6" fmla="*/ 0 w 268"/>
                  <a:gd name="T7" fmla="*/ 230 h 230"/>
                  <a:gd name="T8" fmla="*/ 0 w 268"/>
                  <a:gd name="T9" fmla="*/ 0 h 230"/>
                  <a:gd name="T10" fmla="*/ 28 w 268"/>
                  <a:gd name="T11" fmla="*/ 0 h 230"/>
                  <a:gd name="T12" fmla="*/ 268 w 268"/>
                  <a:gd name="T13" fmla="*/ 0 h 230"/>
                  <a:gd name="T14" fmla="*/ 268 w 268"/>
                  <a:gd name="T15" fmla="*/ 230 h 230"/>
                  <a:gd name="T16" fmla="*/ 28 w 268"/>
                  <a:gd name="T17" fmla="*/ 230 h 230"/>
                  <a:gd name="T18" fmla="*/ 28 w 268"/>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68" h="230">
                    <a:moveTo>
                      <a:pt x="0" y="0"/>
                    </a:moveTo>
                    <a:lnTo>
                      <a:pt x="268" y="0"/>
                    </a:lnTo>
                    <a:lnTo>
                      <a:pt x="268" y="230"/>
                    </a:lnTo>
                    <a:lnTo>
                      <a:pt x="0" y="230"/>
                    </a:lnTo>
                    <a:lnTo>
                      <a:pt x="0" y="0"/>
                    </a:lnTo>
                    <a:close/>
                    <a:moveTo>
                      <a:pt x="28" y="0"/>
                    </a:moveTo>
                    <a:lnTo>
                      <a:pt x="268" y="0"/>
                    </a:lnTo>
                    <a:lnTo>
                      <a:pt x="268" y="230"/>
                    </a:lnTo>
                    <a:lnTo>
                      <a:pt x="28" y="230"/>
                    </a:lnTo>
                    <a:lnTo>
                      <a:pt x="28" y="0"/>
                    </a:lnTo>
                    <a:close/>
                  </a:path>
                </a:pathLst>
              </a:custGeom>
              <a:solidFill>
                <a:srgbClr val="8B8B8B"/>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828" name="Freeform 258">
                <a:extLst>
                  <a:ext uri="{FF2B5EF4-FFF2-40B4-BE49-F238E27FC236}">
                    <a16:creationId xmlns:a16="http://schemas.microsoft.com/office/drawing/2014/main" id="{D54EFC23-312F-5849-4BC6-D90692DB845D}"/>
                  </a:ext>
                </a:extLst>
              </p:cNvPr>
              <p:cNvSpPr>
                <a:spLocks noEditPoints="1"/>
              </p:cNvSpPr>
              <p:nvPr/>
            </p:nvSpPr>
            <p:spPr bwMode="auto">
              <a:xfrm>
                <a:off x="4228" y="1915"/>
                <a:ext cx="240" cy="230"/>
              </a:xfrm>
              <a:custGeom>
                <a:avLst/>
                <a:gdLst>
                  <a:gd name="T0" fmla="*/ 0 w 240"/>
                  <a:gd name="T1" fmla="*/ 0 h 230"/>
                  <a:gd name="T2" fmla="*/ 240 w 240"/>
                  <a:gd name="T3" fmla="*/ 0 h 230"/>
                  <a:gd name="T4" fmla="*/ 240 w 240"/>
                  <a:gd name="T5" fmla="*/ 230 h 230"/>
                  <a:gd name="T6" fmla="*/ 0 w 240"/>
                  <a:gd name="T7" fmla="*/ 230 h 230"/>
                  <a:gd name="T8" fmla="*/ 0 w 240"/>
                  <a:gd name="T9" fmla="*/ 0 h 230"/>
                  <a:gd name="T10" fmla="*/ 23 w 240"/>
                  <a:gd name="T11" fmla="*/ 0 h 230"/>
                  <a:gd name="T12" fmla="*/ 240 w 240"/>
                  <a:gd name="T13" fmla="*/ 0 h 230"/>
                  <a:gd name="T14" fmla="*/ 240 w 240"/>
                  <a:gd name="T15" fmla="*/ 230 h 230"/>
                  <a:gd name="T16" fmla="*/ 23 w 240"/>
                  <a:gd name="T17" fmla="*/ 230 h 230"/>
                  <a:gd name="T18" fmla="*/ 23 w 240"/>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40" h="230">
                    <a:moveTo>
                      <a:pt x="0" y="0"/>
                    </a:moveTo>
                    <a:lnTo>
                      <a:pt x="240" y="0"/>
                    </a:lnTo>
                    <a:lnTo>
                      <a:pt x="240" y="230"/>
                    </a:lnTo>
                    <a:lnTo>
                      <a:pt x="0" y="230"/>
                    </a:lnTo>
                    <a:lnTo>
                      <a:pt x="0" y="0"/>
                    </a:lnTo>
                    <a:close/>
                    <a:moveTo>
                      <a:pt x="23" y="0"/>
                    </a:moveTo>
                    <a:lnTo>
                      <a:pt x="240" y="0"/>
                    </a:lnTo>
                    <a:lnTo>
                      <a:pt x="240" y="230"/>
                    </a:lnTo>
                    <a:lnTo>
                      <a:pt x="23" y="230"/>
                    </a:lnTo>
                    <a:lnTo>
                      <a:pt x="23" y="0"/>
                    </a:lnTo>
                    <a:close/>
                  </a:path>
                </a:pathLst>
              </a:custGeom>
              <a:solidFill>
                <a:srgbClr val="8A8A8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829" name="Freeform 259">
                <a:extLst>
                  <a:ext uri="{FF2B5EF4-FFF2-40B4-BE49-F238E27FC236}">
                    <a16:creationId xmlns:a16="http://schemas.microsoft.com/office/drawing/2014/main" id="{3B3D530E-A51D-0220-A06E-2C79CEE3A4C6}"/>
                  </a:ext>
                </a:extLst>
              </p:cNvPr>
              <p:cNvSpPr>
                <a:spLocks noEditPoints="1"/>
              </p:cNvSpPr>
              <p:nvPr/>
            </p:nvSpPr>
            <p:spPr bwMode="auto">
              <a:xfrm>
                <a:off x="4251" y="1915"/>
                <a:ext cx="217" cy="230"/>
              </a:xfrm>
              <a:custGeom>
                <a:avLst/>
                <a:gdLst>
                  <a:gd name="T0" fmla="*/ 0 w 217"/>
                  <a:gd name="T1" fmla="*/ 0 h 230"/>
                  <a:gd name="T2" fmla="*/ 217 w 217"/>
                  <a:gd name="T3" fmla="*/ 0 h 230"/>
                  <a:gd name="T4" fmla="*/ 217 w 217"/>
                  <a:gd name="T5" fmla="*/ 230 h 230"/>
                  <a:gd name="T6" fmla="*/ 0 w 217"/>
                  <a:gd name="T7" fmla="*/ 230 h 230"/>
                  <a:gd name="T8" fmla="*/ 0 w 217"/>
                  <a:gd name="T9" fmla="*/ 0 h 230"/>
                  <a:gd name="T10" fmla="*/ 23 w 217"/>
                  <a:gd name="T11" fmla="*/ 0 h 230"/>
                  <a:gd name="T12" fmla="*/ 217 w 217"/>
                  <a:gd name="T13" fmla="*/ 0 h 230"/>
                  <a:gd name="T14" fmla="*/ 217 w 217"/>
                  <a:gd name="T15" fmla="*/ 230 h 230"/>
                  <a:gd name="T16" fmla="*/ 23 w 217"/>
                  <a:gd name="T17" fmla="*/ 230 h 230"/>
                  <a:gd name="T18" fmla="*/ 23 w 217"/>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17" h="230">
                    <a:moveTo>
                      <a:pt x="0" y="0"/>
                    </a:moveTo>
                    <a:lnTo>
                      <a:pt x="217" y="0"/>
                    </a:lnTo>
                    <a:lnTo>
                      <a:pt x="217" y="230"/>
                    </a:lnTo>
                    <a:lnTo>
                      <a:pt x="0" y="230"/>
                    </a:lnTo>
                    <a:lnTo>
                      <a:pt x="0" y="0"/>
                    </a:lnTo>
                    <a:close/>
                    <a:moveTo>
                      <a:pt x="23" y="0"/>
                    </a:moveTo>
                    <a:lnTo>
                      <a:pt x="217" y="0"/>
                    </a:lnTo>
                    <a:lnTo>
                      <a:pt x="217" y="230"/>
                    </a:lnTo>
                    <a:lnTo>
                      <a:pt x="23" y="230"/>
                    </a:lnTo>
                    <a:lnTo>
                      <a:pt x="23" y="0"/>
                    </a:lnTo>
                    <a:close/>
                  </a:path>
                </a:pathLst>
              </a:custGeom>
              <a:solidFill>
                <a:srgbClr val="89898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830" name="Freeform 260">
                <a:extLst>
                  <a:ext uri="{FF2B5EF4-FFF2-40B4-BE49-F238E27FC236}">
                    <a16:creationId xmlns:a16="http://schemas.microsoft.com/office/drawing/2014/main" id="{F7AD7C66-0FAF-A414-EA3E-55064061F9F2}"/>
                  </a:ext>
                </a:extLst>
              </p:cNvPr>
              <p:cNvSpPr>
                <a:spLocks noEditPoints="1"/>
              </p:cNvSpPr>
              <p:nvPr/>
            </p:nvSpPr>
            <p:spPr bwMode="auto">
              <a:xfrm>
                <a:off x="4274" y="1915"/>
                <a:ext cx="194" cy="230"/>
              </a:xfrm>
              <a:custGeom>
                <a:avLst/>
                <a:gdLst>
                  <a:gd name="T0" fmla="*/ 0 w 194"/>
                  <a:gd name="T1" fmla="*/ 0 h 230"/>
                  <a:gd name="T2" fmla="*/ 194 w 194"/>
                  <a:gd name="T3" fmla="*/ 0 h 230"/>
                  <a:gd name="T4" fmla="*/ 194 w 194"/>
                  <a:gd name="T5" fmla="*/ 230 h 230"/>
                  <a:gd name="T6" fmla="*/ 0 w 194"/>
                  <a:gd name="T7" fmla="*/ 230 h 230"/>
                  <a:gd name="T8" fmla="*/ 0 w 194"/>
                  <a:gd name="T9" fmla="*/ 0 h 230"/>
                  <a:gd name="T10" fmla="*/ 23 w 194"/>
                  <a:gd name="T11" fmla="*/ 0 h 230"/>
                  <a:gd name="T12" fmla="*/ 194 w 194"/>
                  <a:gd name="T13" fmla="*/ 0 h 230"/>
                  <a:gd name="T14" fmla="*/ 194 w 194"/>
                  <a:gd name="T15" fmla="*/ 230 h 230"/>
                  <a:gd name="T16" fmla="*/ 23 w 194"/>
                  <a:gd name="T17" fmla="*/ 230 h 230"/>
                  <a:gd name="T18" fmla="*/ 23 w 194"/>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94" h="230">
                    <a:moveTo>
                      <a:pt x="0" y="0"/>
                    </a:moveTo>
                    <a:lnTo>
                      <a:pt x="194" y="0"/>
                    </a:lnTo>
                    <a:lnTo>
                      <a:pt x="194" y="230"/>
                    </a:lnTo>
                    <a:lnTo>
                      <a:pt x="0" y="230"/>
                    </a:lnTo>
                    <a:lnTo>
                      <a:pt x="0" y="0"/>
                    </a:lnTo>
                    <a:close/>
                    <a:moveTo>
                      <a:pt x="23" y="0"/>
                    </a:moveTo>
                    <a:lnTo>
                      <a:pt x="194" y="0"/>
                    </a:lnTo>
                    <a:lnTo>
                      <a:pt x="194" y="230"/>
                    </a:lnTo>
                    <a:lnTo>
                      <a:pt x="23" y="230"/>
                    </a:lnTo>
                    <a:lnTo>
                      <a:pt x="23" y="0"/>
                    </a:lnTo>
                    <a:close/>
                  </a:path>
                </a:pathLst>
              </a:custGeom>
              <a:solidFill>
                <a:srgbClr val="88888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831" name="Freeform 261">
                <a:extLst>
                  <a:ext uri="{FF2B5EF4-FFF2-40B4-BE49-F238E27FC236}">
                    <a16:creationId xmlns:a16="http://schemas.microsoft.com/office/drawing/2014/main" id="{CDD7EC08-CC2D-8ED0-A14B-D2FF52D052A4}"/>
                  </a:ext>
                </a:extLst>
              </p:cNvPr>
              <p:cNvSpPr>
                <a:spLocks noEditPoints="1"/>
              </p:cNvSpPr>
              <p:nvPr/>
            </p:nvSpPr>
            <p:spPr bwMode="auto">
              <a:xfrm>
                <a:off x="4297" y="1915"/>
                <a:ext cx="171" cy="230"/>
              </a:xfrm>
              <a:custGeom>
                <a:avLst/>
                <a:gdLst>
                  <a:gd name="T0" fmla="*/ 0 w 171"/>
                  <a:gd name="T1" fmla="*/ 0 h 230"/>
                  <a:gd name="T2" fmla="*/ 171 w 171"/>
                  <a:gd name="T3" fmla="*/ 0 h 230"/>
                  <a:gd name="T4" fmla="*/ 171 w 171"/>
                  <a:gd name="T5" fmla="*/ 230 h 230"/>
                  <a:gd name="T6" fmla="*/ 0 w 171"/>
                  <a:gd name="T7" fmla="*/ 230 h 230"/>
                  <a:gd name="T8" fmla="*/ 0 w 171"/>
                  <a:gd name="T9" fmla="*/ 0 h 230"/>
                  <a:gd name="T10" fmla="*/ 23 w 171"/>
                  <a:gd name="T11" fmla="*/ 0 h 230"/>
                  <a:gd name="T12" fmla="*/ 171 w 171"/>
                  <a:gd name="T13" fmla="*/ 0 h 230"/>
                  <a:gd name="T14" fmla="*/ 171 w 171"/>
                  <a:gd name="T15" fmla="*/ 230 h 230"/>
                  <a:gd name="T16" fmla="*/ 23 w 171"/>
                  <a:gd name="T17" fmla="*/ 230 h 230"/>
                  <a:gd name="T18" fmla="*/ 23 w 171"/>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71" h="230">
                    <a:moveTo>
                      <a:pt x="0" y="0"/>
                    </a:moveTo>
                    <a:lnTo>
                      <a:pt x="171" y="0"/>
                    </a:lnTo>
                    <a:lnTo>
                      <a:pt x="171" y="230"/>
                    </a:lnTo>
                    <a:lnTo>
                      <a:pt x="0" y="230"/>
                    </a:lnTo>
                    <a:lnTo>
                      <a:pt x="0" y="0"/>
                    </a:lnTo>
                    <a:close/>
                    <a:moveTo>
                      <a:pt x="23" y="0"/>
                    </a:moveTo>
                    <a:lnTo>
                      <a:pt x="171" y="0"/>
                    </a:lnTo>
                    <a:lnTo>
                      <a:pt x="171" y="230"/>
                    </a:lnTo>
                    <a:lnTo>
                      <a:pt x="23" y="230"/>
                    </a:lnTo>
                    <a:lnTo>
                      <a:pt x="23" y="0"/>
                    </a:lnTo>
                    <a:close/>
                  </a:path>
                </a:pathLst>
              </a:custGeom>
              <a:solidFill>
                <a:srgbClr val="87878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832" name="Freeform 262">
                <a:extLst>
                  <a:ext uri="{FF2B5EF4-FFF2-40B4-BE49-F238E27FC236}">
                    <a16:creationId xmlns:a16="http://schemas.microsoft.com/office/drawing/2014/main" id="{E2D545CC-A843-0405-683D-68AFBD2EB5DB}"/>
                  </a:ext>
                </a:extLst>
              </p:cNvPr>
              <p:cNvSpPr>
                <a:spLocks noEditPoints="1"/>
              </p:cNvSpPr>
              <p:nvPr/>
            </p:nvSpPr>
            <p:spPr bwMode="auto">
              <a:xfrm>
                <a:off x="4320" y="1915"/>
                <a:ext cx="148" cy="230"/>
              </a:xfrm>
              <a:custGeom>
                <a:avLst/>
                <a:gdLst>
                  <a:gd name="T0" fmla="*/ 0 w 148"/>
                  <a:gd name="T1" fmla="*/ 0 h 230"/>
                  <a:gd name="T2" fmla="*/ 148 w 148"/>
                  <a:gd name="T3" fmla="*/ 0 h 230"/>
                  <a:gd name="T4" fmla="*/ 148 w 148"/>
                  <a:gd name="T5" fmla="*/ 230 h 230"/>
                  <a:gd name="T6" fmla="*/ 0 w 148"/>
                  <a:gd name="T7" fmla="*/ 230 h 230"/>
                  <a:gd name="T8" fmla="*/ 0 w 148"/>
                  <a:gd name="T9" fmla="*/ 0 h 230"/>
                  <a:gd name="T10" fmla="*/ 28 w 148"/>
                  <a:gd name="T11" fmla="*/ 0 h 230"/>
                  <a:gd name="T12" fmla="*/ 148 w 148"/>
                  <a:gd name="T13" fmla="*/ 0 h 230"/>
                  <a:gd name="T14" fmla="*/ 148 w 148"/>
                  <a:gd name="T15" fmla="*/ 230 h 230"/>
                  <a:gd name="T16" fmla="*/ 28 w 148"/>
                  <a:gd name="T17" fmla="*/ 230 h 230"/>
                  <a:gd name="T18" fmla="*/ 28 w 148"/>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48" h="230">
                    <a:moveTo>
                      <a:pt x="0" y="0"/>
                    </a:moveTo>
                    <a:lnTo>
                      <a:pt x="148" y="0"/>
                    </a:lnTo>
                    <a:lnTo>
                      <a:pt x="148" y="230"/>
                    </a:lnTo>
                    <a:lnTo>
                      <a:pt x="0" y="230"/>
                    </a:lnTo>
                    <a:lnTo>
                      <a:pt x="0" y="0"/>
                    </a:lnTo>
                    <a:close/>
                    <a:moveTo>
                      <a:pt x="28" y="0"/>
                    </a:moveTo>
                    <a:lnTo>
                      <a:pt x="148" y="0"/>
                    </a:lnTo>
                    <a:lnTo>
                      <a:pt x="148" y="230"/>
                    </a:lnTo>
                    <a:lnTo>
                      <a:pt x="28" y="230"/>
                    </a:lnTo>
                    <a:lnTo>
                      <a:pt x="28" y="0"/>
                    </a:lnTo>
                    <a:close/>
                  </a:path>
                </a:pathLst>
              </a:custGeom>
              <a:solidFill>
                <a:srgbClr val="86868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833" name="Freeform 263">
                <a:extLst>
                  <a:ext uri="{FF2B5EF4-FFF2-40B4-BE49-F238E27FC236}">
                    <a16:creationId xmlns:a16="http://schemas.microsoft.com/office/drawing/2014/main" id="{C237CD84-BA4C-B8A2-1695-86A0948C9107}"/>
                  </a:ext>
                </a:extLst>
              </p:cNvPr>
              <p:cNvSpPr>
                <a:spLocks noEditPoints="1"/>
              </p:cNvSpPr>
              <p:nvPr/>
            </p:nvSpPr>
            <p:spPr bwMode="auto">
              <a:xfrm>
                <a:off x="4348" y="1915"/>
                <a:ext cx="120" cy="230"/>
              </a:xfrm>
              <a:custGeom>
                <a:avLst/>
                <a:gdLst>
                  <a:gd name="T0" fmla="*/ 0 w 120"/>
                  <a:gd name="T1" fmla="*/ 0 h 230"/>
                  <a:gd name="T2" fmla="*/ 120 w 120"/>
                  <a:gd name="T3" fmla="*/ 0 h 230"/>
                  <a:gd name="T4" fmla="*/ 120 w 120"/>
                  <a:gd name="T5" fmla="*/ 230 h 230"/>
                  <a:gd name="T6" fmla="*/ 0 w 120"/>
                  <a:gd name="T7" fmla="*/ 230 h 230"/>
                  <a:gd name="T8" fmla="*/ 0 w 120"/>
                  <a:gd name="T9" fmla="*/ 0 h 230"/>
                  <a:gd name="T10" fmla="*/ 23 w 120"/>
                  <a:gd name="T11" fmla="*/ 0 h 230"/>
                  <a:gd name="T12" fmla="*/ 120 w 120"/>
                  <a:gd name="T13" fmla="*/ 0 h 230"/>
                  <a:gd name="T14" fmla="*/ 120 w 120"/>
                  <a:gd name="T15" fmla="*/ 230 h 230"/>
                  <a:gd name="T16" fmla="*/ 23 w 120"/>
                  <a:gd name="T17" fmla="*/ 230 h 230"/>
                  <a:gd name="T18" fmla="*/ 23 w 120"/>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20" h="230">
                    <a:moveTo>
                      <a:pt x="0" y="0"/>
                    </a:moveTo>
                    <a:lnTo>
                      <a:pt x="120" y="0"/>
                    </a:lnTo>
                    <a:lnTo>
                      <a:pt x="120" y="230"/>
                    </a:lnTo>
                    <a:lnTo>
                      <a:pt x="0" y="230"/>
                    </a:lnTo>
                    <a:lnTo>
                      <a:pt x="0" y="0"/>
                    </a:lnTo>
                    <a:close/>
                    <a:moveTo>
                      <a:pt x="23" y="0"/>
                    </a:moveTo>
                    <a:lnTo>
                      <a:pt x="120" y="0"/>
                    </a:lnTo>
                    <a:lnTo>
                      <a:pt x="120" y="230"/>
                    </a:lnTo>
                    <a:lnTo>
                      <a:pt x="23" y="230"/>
                    </a:lnTo>
                    <a:lnTo>
                      <a:pt x="23" y="0"/>
                    </a:lnTo>
                    <a:close/>
                  </a:path>
                </a:pathLst>
              </a:custGeom>
              <a:solidFill>
                <a:srgbClr val="85858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834" name="Freeform 264">
                <a:extLst>
                  <a:ext uri="{FF2B5EF4-FFF2-40B4-BE49-F238E27FC236}">
                    <a16:creationId xmlns:a16="http://schemas.microsoft.com/office/drawing/2014/main" id="{32656DC7-7504-F02E-244F-08F76249CF0A}"/>
                  </a:ext>
                </a:extLst>
              </p:cNvPr>
              <p:cNvSpPr>
                <a:spLocks noEditPoints="1"/>
              </p:cNvSpPr>
              <p:nvPr/>
            </p:nvSpPr>
            <p:spPr bwMode="auto">
              <a:xfrm>
                <a:off x="4371" y="1915"/>
                <a:ext cx="97" cy="230"/>
              </a:xfrm>
              <a:custGeom>
                <a:avLst/>
                <a:gdLst>
                  <a:gd name="T0" fmla="*/ 0 w 97"/>
                  <a:gd name="T1" fmla="*/ 0 h 230"/>
                  <a:gd name="T2" fmla="*/ 97 w 97"/>
                  <a:gd name="T3" fmla="*/ 0 h 230"/>
                  <a:gd name="T4" fmla="*/ 97 w 97"/>
                  <a:gd name="T5" fmla="*/ 230 h 230"/>
                  <a:gd name="T6" fmla="*/ 0 w 97"/>
                  <a:gd name="T7" fmla="*/ 230 h 230"/>
                  <a:gd name="T8" fmla="*/ 0 w 97"/>
                  <a:gd name="T9" fmla="*/ 0 h 230"/>
                  <a:gd name="T10" fmla="*/ 23 w 97"/>
                  <a:gd name="T11" fmla="*/ 0 h 230"/>
                  <a:gd name="T12" fmla="*/ 97 w 97"/>
                  <a:gd name="T13" fmla="*/ 0 h 230"/>
                  <a:gd name="T14" fmla="*/ 97 w 97"/>
                  <a:gd name="T15" fmla="*/ 230 h 230"/>
                  <a:gd name="T16" fmla="*/ 23 w 97"/>
                  <a:gd name="T17" fmla="*/ 230 h 230"/>
                  <a:gd name="T18" fmla="*/ 23 w 97"/>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97" h="230">
                    <a:moveTo>
                      <a:pt x="0" y="0"/>
                    </a:moveTo>
                    <a:lnTo>
                      <a:pt x="97" y="0"/>
                    </a:lnTo>
                    <a:lnTo>
                      <a:pt x="97" y="230"/>
                    </a:lnTo>
                    <a:lnTo>
                      <a:pt x="0" y="230"/>
                    </a:lnTo>
                    <a:lnTo>
                      <a:pt x="0" y="0"/>
                    </a:lnTo>
                    <a:close/>
                    <a:moveTo>
                      <a:pt x="23" y="0"/>
                    </a:moveTo>
                    <a:lnTo>
                      <a:pt x="97" y="0"/>
                    </a:lnTo>
                    <a:lnTo>
                      <a:pt x="97" y="230"/>
                    </a:lnTo>
                    <a:lnTo>
                      <a:pt x="23" y="230"/>
                    </a:lnTo>
                    <a:lnTo>
                      <a:pt x="23" y="0"/>
                    </a:lnTo>
                    <a:close/>
                  </a:path>
                </a:pathLst>
              </a:custGeom>
              <a:solidFill>
                <a:srgbClr val="84848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835" name="Freeform 265">
                <a:extLst>
                  <a:ext uri="{FF2B5EF4-FFF2-40B4-BE49-F238E27FC236}">
                    <a16:creationId xmlns:a16="http://schemas.microsoft.com/office/drawing/2014/main" id="{254CF4F1-8C25-F16C-734D-8E9E7E04E97A}"/>
                  </a:ext>
                </a:extLst>
              </p:cNvPr>
              <p:cNvSpPr>
                <a:spLocks noEditPoints="1"/>
              </p:cNvSpPr>
              <p:nvPr/>
            </p:nvSpPr>
            <p:spPr bwMode="auto">
              <a:xfrm>
                <a:off x="4394" y="1915"/>
                <a:ext cx="74" cy="230"/>
              </a:xfrm>
              <a:custGeom>
                <a:avLst/>
                <a:gdLst>
                  <a:gd name="T0" fmla="*/ 0 w 74"/>
                  <a:gd name="T1" fmla="*/ 0 h 230"/>
                  <a:gd name="T2" fmla="*/ 74 w 74"/>
                  <a:gd name="T3" fmla="*/ 0 h 230"/>
                  <a:gd name="T4" fmla="*/ 74 w 74"/>
                  <a:gd name="T5" fmla="*/ 230 h 230"/>
                  <a:gd name="T6" fmla="*/ 0 w 74"/>
                  <a:gd name="T7" fmla="*/ 230 h 230"/>
                  <a:gd name="T8" fmla="*/ 0 w 74"/>
                  <a:gd name="T9" fmla="*/ 0 h 230"/>
                  <a:gd name="T10" fmla="*/ 23 w 74"/>
                  <a:gd name="T11" fmla="*/ 0 h 230"/>
                  <a:gd name="T12" fmla="*/ 74 w 74"/>
                  <a:gd name="T13" fmla="*/ 0 h 230"/>
                  <a:gd name="T14" fmla="*/ 74 w 74"/>
                  <a:gd name="T15" fmla="*/ 230 h 230"/>
                  <a:gd name="T16" fmla="*/ 23 w 74"/>
                  <a:gd name="T17" fmla="*/ 230 h 230"/>
                  <a:gd name="T18" fmla="*/ 23 w 74"/>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74" h="230">
                    <a:moveTo>
                      <a:pt x="0" y="0"/>
                    </a:moveTo>
                    <a:lnTo>
                      <a:pt x="74" y="0"/>
                    </a:lnTo>
                    <a:lnTo>
                      <a:pt x="74" y="230"/>
                    </a:lnTo>
                    <a:lnTo>
                      <a:pt x="0" y="230"/>
                    </a:lnTo>
                    <a:lnTo>
                      <a:pt x="0" y="0"/>
                    </a:lnTo>
                    <a:close/>
                    <a:moveTo>
                      <a:pt x="23" y="0"/>
                    </a:moveTo>
                    <a:lnTo>
                      <a:pt x="74" y="0"/>
                    </a:lnTo>
                    <a:lnTo>
                      <a:pt x="74" y="230"/>
                    </a:lnTo>
                    <a:lnTo>
                      <a:pt x="23" y="230"/>
                    </a:lnTo>
                    <a:lnTo>
                      <a:pt x="23" y="0"/>
                    </a:lnTo>
                    <a:close/>
                  </a:path>
                </a:pathLst>
              </a:custGeom>
              <a:solidFill>
                <a:srgbClr val="83838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836" name="Freeform 266">
                <a:extLst>
                  <a:ext uri="{FF2B5EF4-FFF2-40B4-BE49-F238E27FC236}">
                    <a16:creationId xmlns:a16="http://schemas.microsoft.com/office/drawing/2014/main" id="{FFB2D4D8-60B3-0250-D5D0-8DA31496EC2D}"/>
                  </a:ext>
                </a:extLst>
              </p:cNvPr>
              <p:cNvSpPr>
                <a:spLocks noEditPoints="1"/>
              </p:cNvSpPr>
              <p:nvPr/>
            </p:nvSpPr>
            <p:spPr bwMode="auto">
              <a:xfrm>
                <a:off x="4417" y="1915"/>
                <a:ext cx="51" cy="230"/>
              </a:xfrm>
              <a:custGeom>
                <a:avLst/>
                <a:gdLst>
                  <a:gd name="T0" fmla="*/ 0 w 51"/>
                  <a:gd name="T1" fmla="*/ 0 h 230"/>
                  <a:gd name="T2" fmla="*/ 51 w 51"/>
                  <a:gd name="T3" fmla="*/ 0 h 230"/>
                  <a:gd name="T4" fmla="*/ 51 w 51"/>
                  <a:gd name="T5" fmla="*/ 230 h 230"/>
                  <a:gd name="T6" fmla="*/ 0 w 51"/>
                  <a:gd name="T7" fmla="*/ 230 h 230"/>
                  <a:gd name="T8" fmla="*/ 0 w 51"/>
                  <a:gd name="T9" fmla="*/ 0 h 230"/>
                  <a:gd name="T10" fmla="*/ 27 w 51"/>
                  <a:gd name="T11" fmla="*/ 0 h 230"/>
                  <a:gd name="T12" fmla="*/ 51 w 51"/>
                  <a:gd name="T13" fmla="*/ 0 h 230"/>
                  <a:gd name="T14" fmla="*/ 51 w 51"/>
                  <a:gd name="T15" fmla="*/ 230 h 230"/>
                  <a:gd name="T16" fmla="*/ 27 w 51"/>
                  <a:gd name="T17" fmla="*/ 230 h 230"/>
                  <a:gd name="T18" fmla="*/ 27 w 51"/>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1" h="230">
                    <a:moveTo>
                      <a:pt x="0" y="0"/>
                    </a:moveTo>
                    <a:lnTo>
                      <a:pt x="51" y="0"/>
                    </a:lnTo>
                    <a:lnTo>
                      <a:pt x="51" y="230"/>
                    </a:lnTo>
                    <a:lnTo>
                      <a:pt x="0" y="230"/>
                    </a:lnTo>
                    <a:lnTo>
                      <a:pt x="0" y="0"/>
                    </a:lnTo>
                    <a:close/>
                    <a:moveTo>
                      <a:pt x="27" y="0"/>
                    </a:moveTo>
                    <a:lnTo>
                      <a:pt x="51" y="0"/>
                    </a:lnTo>
                    <a:lnTo>
                      <a:pt x="51" y="230"/>
                    </a:lnTo>
                    <a:lnTo>
                      <a:pt x="27" y="230"/>
                    </a:lnTo>
                    <a:lnTo>
                      <a:pt x="27" y="0"/>
                    </a:lnTo>
                    <a:close/>
                  </a:path>
                </a:pathLst>
              </a:custGeom>
              <a:solidFill>
                <a:srgbClr val="82828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837" name="Freeform 267">
                <a:extLst>
                  <a:ext uri="{FF2B5EF4-FFF2-40B4-BE49-F238E27FC236}">
                    <a16:creationId xmlns:a16="http://schemas.microsoft.com/office/drawing/2014/main" id="{40592413-E36D-CC1D-1781-4681EDA20DD5}"/>
                  </a:ext>
                </a:extLst>
              </p:cNvPr>
              <p:cNvSpPr>
                <a:spLocks noEditPoints="1"/>
              </p:cNvSpPr>
              <p:nvPr/>
            </p:nvSpPr>
            <p:spPr bwMode="auto">
              <a:xfrm>
                <a:off x="4444" y="1915"/>
                <a:ext cx="24" cy="230"/>
              </a:xfrm>
              <a:custGeom>
                <a:avLst/>
                <a:gdLst>
                  <a:gd name="T0" fmla="*/ 0 w 24"/>
                  <a:gd name="T1" fmla="*/ 0 h 230"/>
                  <a:gd name="T2" fmla="*/ 24 w 24"/>
                  <a:gd name="T3" fmla="*/ 0 h 230"/>
                  <a:gd name="T4" fmla="*/ 24 w 24"/>
                  <a:gd name="T5" fmla="*/ 230 h 230"/>
                  <a:gd name="T6" fmla="*/ 0 w 24"/>
                  <a:gd name="T7" fmla="*/ 230 h 230"/>
                  <a:gd name="T8" fmla="*/ 0 w 24"/>
                  <a:gd name="T9" fmla="*/ 0 h 230"/>
                  <a:gd name="T10" fmla="*/ 24 w 24"/>
                  <a:gd name="T11" fmla="*/ 0 h 230"/>
                  <a:gd name="T12" fmla="*/ 24 w 24"/>
                  <a:gd name="T13" fmla="*/ 0 h 230"/>
                  <a:gd name="T14" fmla="*/ 24 w 24"/>
                  <a:gd name="T15" fmla="*/ 230 h 230"/>
                  <a:gd name="T16" fmla="*/ 24 w 24"/>
                  <a:gd name="T17" fmla="*/ 230 h 230"/>
                  <a:gd name="T18" fmla="*/ 24 w 24"/>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4" h="230">
                    <a:moveTo>
                      <a:pt x="0" y="0"/>
                    </a:moveTo>
                    <a:lnTo>
                      <a:pt x="24" y="0"/>
                    </a:lnTo>
                    <a:lnTo>
                      <a:pt x="24" y="230"/>
                    </a:lnTo>
                    <a:lnTo>
                      <a:pt x="0" y="230"/>
                    </a:lnTo>
                    <a:lnTo>
                      <a:pt x="0" y="0"/>
                    </a:lnTo>
                    <a:close/>
                    <a:moveTo>
                      <a:pt x="24" y="0"/>
                    </a:moveTo>
                    <a:lnTo>
                      <a:pt x="24" y="0"/>
                    </a:lnTo>
                    <a:lnTo>
                      <a:pt x="24" y="230"/>
                    </a:lnTo>
                    <a:lnTo>
                      <a:pt x="24" y="0"/>
                    </a:lnTo>
                    <a:close/>
                  </a:path>
                </a:pathLst>
              </a:custGeom>
              <a:solidFill>
                <a:srgbClr val="81818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838" name="Freeform 268">
                <a:extLst>
                  <a:ext uri="{FF2B5EF4-FFF2-40B4-BE49-F238E27FC236}">
                    <a16:creationId xmlns:a16="http://schemas.microsoft.com/office/drawing/2014/main" id="{998C3E08-50A4-B28D-0FBF-AA1162480CE1}"/>
                  </a:ext>
                </a:extLst>
              </p:cNvPr>
              <p:cNvSpPr>
                <a:spLocks noEditPoints="1"/>
              </p:cNvSpPr>
              <p:nvPr/>
            </p:nvSpPr>
            <p:spPr bwMode="auto">
              <a:xfrm>
                <a:off x="4468" y="1915"/>
                <a:ext cx="1" cy="230"/>
              </a:xfrm>
              <a:custGeom>
                <a:avLst/>
                <a:gdLst>
                  <a:gd name="T0" fmla="*/ 0 w 1"/>
                  <a:gd name="T1" fmla="*/ 0 h 230"/>
                  <a:gd name="T2" fmla="*/ 0 w 1"/>
                  <a:gd name="T3" fmla="*/ 0 h 230"/>
                  <a:gd name="T4" fmla="*/ 0 w 1"/>
                  <a:gd name="T5" fmla="*/ 230 h 230"/>
                  <a:gd name="T6" fmla="*/ 0 w 1"/>
                  <a:gd name="T7" fmla="*/ 230 h 230"/>
                  <a:gd name="T8" fmla="*/ 0 w 1"/>
                  <a:gd name="T9" fmla="*/ 0 h 230"/>
                  <a:gd name="T10" fmla="*/ 0 w 1"/>
                  <a:gd name="T11" fmla="*/ 0 h 230"/>
                  <a:gd name="T12" fmla="*/ 0 w 1"/>
                  <a:gd name="T13" fmla="*/ 0 h 230"/>
                  <a:gd name="T14" fmla="*/ 0 w 1"/>
                  <a:gd name="T15" fmla="*/ 230 h 230"/>
                  <a:gd name="T16" fmla="*/ 0 w 1"/>
                  <a:gd name="T17" fmla="*/ 230 h 230"/>
                  <a:gd name="T18" fmla="*/ 0 w 1"/>
                  <a:gd name="T19" fmla="*/ 0 h 2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 h="230">
                    <a:moveTo>
                      <a:pt x="0" y="0"/>
                    </a:moveTo>
                    <a:lnTo>
                      <a:pt x="0" y="0"/>
                    </a:lnTo>
                    <a:lnTo>
                      <a:pt x="0" y="230"/>
                    </a:lnTo>
                    <a:lnTo>
                      <a:pt x="0" y="0"/>
                    </a:lnTo>
                    <a:close/>
                    <a:moveTo>
                      <a:pt x="0" y="0"/>
                    </a:moveTo>
                    <a:lnTo>
                      <a:pt x="0" y="0"/>
                    </a:lnTo>
                    <a:lnTo>
                      <a:pt x="0" y="230"/>
                    </a:lnTo>
                    <a:lnTo>
                      <a:pt x="0" y="0"/>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839" name="Rectangle 269">
                <a:extLst>
                  <a:ext uri="{FF2B5EF4-FFF2-40B4-BE49-F238E27FC236}">
                    <a16:creationId xmlns:a16="http://schemas.microsoft.com/office/drawing/2014/main" id="{8F1BE998-6D9C-2F03-ED98-C30E7F014FE4}"/>
                  </a:ext>
                </a:extLst>
              </p:cNvPr>
              <p:cNvSpPr>
                <a:spLocks noChangeArrowheads="1"/>
              </p:cNvSpPr>
              <p:nvPr/>
            </p:nvSpPr>
            <p:spPr bwMode="auto">
              <a:xfrm>
                <a:off x="1412" y="1915"/>
                <a:ext cx="3056" cy="230"/>
              </a:xfrm>
              <a:prstGeom prst="rect">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hu-HU" altLang="hu-HU" sz="1800"/>
              </a:p>
            </p:txBody>
          </p:sp>
          <p:sp>
            <p:nvSpPr>
              <p:cNvPr id="25840" name="Rectangle 270">
                <a:extLst>
                  <a:ext uri="{FF2B5EF4-FFF2-40B4-BE49-F238E27FC236}">
                    <a16:creationId xmlns:a16="http://schemas.microsoft.com/office/drawing/2014/main" id="{53530575-3906-38EF-DFCF-FEC960B60EBE}"/>
                  </a:ext>
                </a:extLst>
              </p:cNvPr>
              <p:cNvSpPr>
                <a:spLocks noChangeArrowheads="1"/>
              </p:cNvSpPr>
              <p:nvPr/>
            </p:nvSpPr>
            <p:spPr bwMode="auto">
              <a:xfrm>
                <a:off x="2647" y="1970"/>
                <a:ext cx="659" cy="1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hu-HU" sz="1300">
                    <a:solidFill>
                      <a:srgbClr val="000000"/>
                    </a:solidFill>
                  </a:rPr>
                  <a:t>TDI Interface</a:t>
                </a:r>
                <a:endParaRPr lang="en-US" altLang="hu-HU" sz="1800">
                  <a:latin typeface="Tahoma" panose="020B0604030504040204" pitchFamily="34" charset="0"/>
                </a:endParaRPr>
              </a:p>
            </p:txBody>
          </p:sp>
          <p:sp>
            <p:nvSpPr>
              <p:cNvPr id="25841" name="Rectangle 271">
                <a:extLst>
                  <a:ext uri="{FF2B5EF4-FFF2-40B4-BE49-F238E27FC236}">
                    <a16:creationId xmlns:a16="http://schemas.microsoft.com/office/drawing/2014/main" id="{B9C7BC9C-C465-BBAB-D9DE-53BA3211500E}"/>
                  </a:ext>
                </a:extLst>
              </p:cNvPr>
              <p:cNvSpPr>
                <a:spLocks noChangeArrowheads="1"/>
              </p:cNvSpPr>
              <p:nvPr/>
            </p:nvSpPr>
            <p:spPr bwMode="auto">
              <a:xfrm>
                <a:off x="1412" y="2145"/>
                <a:ext cx="1443" cy="345"/>
              </a:xfrm>
              <a:prstGeom prst="rect">
                <a:avLst/>
              </a:prstGeom>
              <a:solidFill>
                <a:srgbClr val="FFFFFF"/>
              </a:solidFill>
              <a:ln w="7938">
                <a:solidFill>
                  <a:srgbClr val="000000"/>
                </a:solidFill>
                <a:miter lim="800000"/>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hu-HU" altLang="hu-HU" sz="1800"/>
              </a:p>
            </p:txBody>
          </p:sp>
          <p:sp>
            <p:nvSpPr>
              <p:cNvPr id="25842" name="Rectangle 272">
                <a:extLst>
                  <a:ext uri="{FF2B5EF4-FFF2-40B4-BE49-F238E27FC236}">
                    <a16:creationId xmlns:a16="http://schemas.microsoft.com/office/drawing/2014/main" id="{41718159-6C79-FEA9-8967-2D47E7C7083A}"/>
                  </a:ext>
                </a:extLst>
              </p:cNvPr>
              <p:cNvSpPr>
                <a:spLocks noChangeArrowheads="1"/>
              </p:cNvSpPr>
              <p:nvPr/>
            </p:nvSpPr>
            <p:spPr bwMode="auto">
              <a:xfrm>
                <a:off x="2030" y="2195"/>
                <a:ext cx="258" cy="1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hu-HU" sz="1300">
                    <a:solidFill>
                      <a:srgbClr val="000000"/>
                    </a:solidFill>
                  </a:rPr>
                  <a:t>TCP</a:t>
                </a:r>
                <a:endParaRPr lang="en-US" altLang="hu-HU" sz="1800">
                  <a:latin typeface="Tahoma" panose="020B0604030504040204" pitchFamily="34" charset="0"/>
                </a:endParaRPr>
              </a:p>
            </p:txBody>
          </p:sp>
          <p:sp>
            <p:nvSpPr>
              <p:cNvPr id="25843" name="Rectangle 273">
                <a:extLst>
                  <a:ext uri="{FF2B5EF4-FFF2-40B4-BE49-F238E27FC236}">
                    <a16:creationId xmlns:a16="http://schemas.microsoft.com/office/drawing/2014/main" id="{07EC2A4F-C547-7DC0-CC44-090C695C7ED3}"/>
                  </a:ext>
                </a:extLst>
              </p:cNvPr>
              <p:cNvSpPr>
                <a:spLocks noChangeArrowheads="1"/>
              </p:cNvSpPr>
              <p:nvPr/>
            </p:nvSpPr>
            <p:spPr bwMode="auto">
              <a:xfrm>
                <a:off x="1638" y="2315"/>
                <a:ext cx="1097" cy="1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hu-HU" sz="1300">
                    <a:solidFill>
                      <a:srgbClr val="000000"/>
                    </a:solidFill>
                  </a:rPr>
                  <a:t>(connection - oriented)</a:t>
                </a:r>
                <a:endParaRPr lang="en-US" altLang="hu-HU" sz="1800">
                  <a:latin typeface="Tahoma" panose="020B0604030504040204" pitchFamily="34" charset="0"/>
                </a:endParaRPr>
              </a:p>
            </p:txBody>
          </p:sp>
          <p:sp>
            <p:nvSpPr>
              <p:cNvPr id="25844" name="Rectangle 274">
                <a:extLst>
                  <a:ext uri="{FF2B5EF4-FFF2-40B4-BE49-F238E27FC236}">
                    <a16:creationId xmlns:a16="http://schemas.microsoft.com/office/drawing/2014/main" id="{FBDD400D-D76A-3D06-D8AF-2343C0226F66}"/>
                  </a:ext>
                </a:extLst>
              </p:cNvPr>
              <p:cNvSpPr>
                <a:spLocks noChangeArrowheads="1"/>
              </p:cNvSpPr>
              <p:nvPr/>
            </p:nvSpPr>
            <p:spPr bwMode="auto">
              <a:xfrm>
                <a:off x="2855" y="2145"/>
                <a:ext cx="1613" cy="345"/>
              </a:xfrm>
              <a:prstGeom prst="rect">
                <a:avLst/>
              </a:prstGeom>
              <a:solidFill>
                <a:srgbClr val="FFFFFF"/>
              </a:solidFill>
              <a:ln w="7938">
                <a:solidFill>
                  <a:srgbClr val="000000"/>
                </a:solidFill>
                <a:miter lim="800000"/>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hu-HU" altLang="hu-HU" sz="1800"/>
              </a:p>
            </p:txBody>
          </p:sp>
          <p:sp>
            <p:nvSpPr>
              <p:cNvPr id="25845" name="Rectangle 275">
                <a:extLst>
                  <a:ext uri="{FF2B5EF4-FFF2-40B4-BE49-F238E27FC236}">
                    <a16:creationId xmlns:a16="http://schemas.microsoft.com/office/drawing/2014/main" id="{9439ED64-2C9C-499F-6E10-0CE50BB355C2}"/>
                  </a:ext>
                </a:extLst>
              </p:cNvPr>
              <p:cNvSpPr>
                <a:spLocks noChangeArrowheads="1"/>
              </p:cNvSpPr>
              <p:nvPr/>
            </p:nvSpPr>
            <p:spPr bwMode="auto">
              <a:xfrm>
                <a:off x="3551" y="2195"/>
                <a:ext cx="272" cy="1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hu-HU" sz="1300">
                    <a:solidFill>
                      <a:srgbClr val="000000"/>
                    </a:solidFill>
                  </a:rPr>
                  <a:t>UDP</a:t>
                </a:r>
                <a:endParaRPr lang="en-US" altLang="hu-HU" sz="1800">
                  <a:latin typeface="Tahoma" panose="020B0604030504040204" pitchFamily="34" charset="0"/>
                </a:endParaRPr>
              </a:p>
            </p:txBody>
          </p:sp>
          <p:sp>
            <p:nvSpPr>
              <p:cNvPr id="25846" name="Rectangle 276">
                <a:extLst>
                  <a:ext uri="{FF2B5EF4-FFF2-40B4-BE49-F238E27FC236}">
                    <a16:creationId xmlns:a16="http://schemas.microsoft.com/office/drawing/2014/main" id="{089832B5-5519-2DA2-AF5D-F47CC5CB53EA}"/>
                  </a:ext>
                </a:extLst>
              </p:cNvPr>
              <p:cNvSpPr>
                <a:spLocks noChangeArrowheads="1"/>
              </p:cNvSpPr>
              <p:nvPr/>
            </p:nvSpPr>
            <p:spPr bwMode="auto">
              <a:xfrm>
                <a:off x="3288" y="2315"/>
                <a:ext cx="839" cy="1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hu-HU" sz="1300">
                    <a:solidFill>
                      <a:srgbClr val="000000"/>
                    </a:solidFill>
                  </a:rPr>
                  <a:t>(Connectionless)</a:t>
                </a:r>
                <a:endParaRPr lang="en-US" altLang="hu-HU" sz="1800">
                  <a:latin typeface="Tahoma" panose="020B0604030504040204" pitchFamily="34" charset="0"/>
                </a:endParaRPr>
              </a:p>
            </p:txBody>
          </p:sp>
          <p:sp>
            <p:nvSpPr>
              <p:cNvPr id="25847" name="Rectangle 277">
                <a:extLst>
                  <a:ext uri="{FF2B5EF4-FFF2-40B4-BE49-F238E27FC236}">
                    <a16:creationId xmlns:a16="http://schemas.microsoft.com/office/drawing/2014/main" id="{320EA47E-6CE1-62A9-FDA3-7699C7AF0ACF}"/>
                  </a:ext>
                </a:extLst>
              </p:cNvPr>
              <p:cNvSpPr>
                <a:spLocks noChangeArrowheads="1"/>
              </p:cNvSpPr>
              <p:nvPr/>
            </p:nvSpPr>
            <p:spPr bwMode="auto">
              <a:xfrm>
                <a:off x="1412" y="2490"/>
                <a:ext cx="3056" cy="520"/>
              </a:xfrm>
              <a:prstGeom prst="rect">
                <a:avLst/>
              </a:prstGeom>
              <a:solidFill>
                <a:srgbClr val="FFFFFF"/>
              </a:solidFill>
              <a:ln w="7938">
                <a:solidFill>
                  <a:srgbClr val="000000"/>
                </a:solidFill>
                <a:miter lim="800000"/>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hu-HU" altLang="hu-HU" sz="1800"/>
              </a:p>
            </p:txBody>
          </p:sp>
          <p:sp>
            <p:nvSpPr>
              <p:cNvPr id="25848" name="Rectangle 278">
                <a:extLst>
                  <a:ext uri="{FF2B5EF4-FFF2-40B4-BE49-F238E27FC236}">
                    <a16:creationId xmlns:a16="http://schemas.microsoft.com/office/drawing/2014/main" id="{617AA161-DD9D-B571-7A1B-A7C8F7FDE7DC}"/>
                  </a:ext>
                </a:extLst>
              </p:cNvPr>
              <p:cNvSpPr>
                <a:spLocks noChangeArrowheads="1"/>
              </p:cNvSpPr>
              <p:nvPr/>
            </p:nvSpPr>
            <p:spPr bwMode="auto">
              <a:xfrm>
                <a:off x="2892" y="2688"/>
                <a:ext cx="143" cy="1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hu-HU" sz="1300">
                    <a:solidFill>
                      <a:srgbClr val="000000"/>
                    </a:solidFill>
                  </a:rPr>
                  <a:t>IP</a:t>
                </a:r>
                <a:endParaRPr lang="en-US" altLang="hu-HU" sz="1800">
                  <a:latin typeface="Tahoma" panose="020B0604030504040204" pitchFamily="34" charset="0"/>
                </a:endParaRPr>
              </a:p>
            </p:txBody>
          </p:sp>
          <p:sp>
            <p:nvSpPr>
              <p:cNvPr id="25849" name="Rectangle 279">
                <a:extLst>
                  <a:ext uri="{FF2B5EF4-FFF2-40B4-BE49-F238E27FC236}">
                    <a16:creationId xmlns:a16="http://schemas.microsoft.com/office/drawing/2014/main" id="{4EAC7942-9DAA-826B-0584-A4A0977569D5}"/>
                  </a:ext>
                </a:extLst>
              </p:cNvPr>
              <p:cNvSpPr>
                <a:spLocks noChangeArrowheads="1"/>
              </p:cNvSpPr>
              <p:nvPr/>
            </p:nvSpPr>
            <p:spPr bwMode="auto">
              <a:xfrm>
                <a:off x="1601" y="2656"/>
                <a:ext cx="309" cy="1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hu-HU" sz="1300">
                    <a:solidFill>
                      <a:srgbClr val="000000"/>
                    </a:solidFill>
                  </a:rPr>
                  <a:t>ICMP</a:t>
                </a:r>
                <a:endParaRPr lang="en-US" altLang="hu-HU" sz="1800">
                  <a:latin typeface="Tahoma" panose="020B0604030504040204" pitchFamily="34" charset="0"/>
                </a:endParaRPr>
              </a:p>
            </p:txBody>
          </p:sp>
          <p:sp>
            <p:nvSpPr>
              <p:cNvPr id="25850" name="Rectangle 280">
                <a:extLst>
                  <a:ext uri="{FF2B5EF4-FFF2-40B4-BE49-F238E27FC236}">
                    <a16:creationId xmlns:a16="http://schemas.microsoft.com/office/drawing/2014/main" id="{CB739404-FC43-CD31-8F54-79BA49F620A1}"/>
                  </a:ext>
                </a:extLst>
              </p:cNvPr>
              <p:cNvSpPr>
                <a:spLocks noChangeArrowheads="1"/>
              </p:cNvSpPr>
              <p:nvPr/>
            </p:nvSpPr>
            <p:spPr bwMode="auto">
              <a:xfrm>
                <a:off x="1597" y="2775"/>
                <a:ext cx="313" cy="1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hu-HU" sz="1300">
                    <a:solidFill>
                      <a:srgbClr val="000000"/>
                    </a:solidFill>
                  </a:rPr>
                  <a:t>IGMP</a:t>
                </a:r>
                <a:endParaRPr lang="en-US" altLang="hu-HU" sz="1800">
                  <a:latin typeface="Tahoma" panose="020B0604030504040204" pitchFamily="34" charset="0"/>
                </a:endParaRPr>
              </a:p>
            </p:txBody>
          </p:sp>
          <p:sp>
            <p:nvSpPr>
              <p:cNvPr id="25851" name="Rectangle 281">
                <a:extLst>
                  <a:ext uri="{FF2B5EF4-FFF2-40B4-BE49-F238E27FC236}">
                    <a16:creationId xmlns:a16="http://schemas.microsoft.com/office/drawing/2014/main" id="{F1CBF726-16D9-8286-242D-E51ADF685CCA}"/>
                  </a:ext>
                </a:extLst>
              </p:cNvPr>
              <p:cNvSpPr>
                <a:spLocks noChangeArrowheads="1"/>
              </p:cNvSpPr>
              <p:nvPr/>
            </p:nvSpPr>
            <p:spPr bwMode="auto">
              <a:xfrm>
                <a:off x="3928" y="2656"/>
                <a:ext cx="263" cy="1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hu-HU" sz="1300">
                    <a:solidFill>
                      <a:srgbClr val="000000"/>
                    </a:solidFill>
                  </a:rPr>
                  <a:t>ARP</a:t>
                </a:r>
                <a:endParaRPr lang="en-US" altLang="hu-HU" sz="1800">
                  <a:latin typeface="Tahoma" panose="020B0604030504040204" pitchFamily="34" charset="0"/>
                </a:endParaRPr>
              </a:p>
            </p:txBody>
          </p:sp>
          <p:sp>
            <p:nvSpPr>
              <p:cNvPr id="25852" name="Rectangle 282">
                <a:extLst>
                  <a:ext uri="{FF2B5EF4-FFF2-40B4-BE49-F238E27FC236}">
                    <a16:creationId xmlns:a16="http://schemas.microsoft.com/office/drawing/2014/main" id="{7E1E6C61-5D83-A4D1-F3AC-818C553847A3}"/>
                  </a:ext>
                </a:extLst>
              </p:cNvPr>
              <p:cNvSpPr>
                <a:spLocks noChangeArrowheads="1"/>
              </p:cNvSpPr>
              <p:nvPr/>
            </p:nvSpPr>
            <p:spPr bwMode="auto">
              <a:xfrm>
                <a:off x="3892" y="2775"/>
                <a:ext cx="341" cy="1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hu-HU" sz="1300">
                    <a:solidFill>
                      <a:srgbClr val="000000"/>
                    </a:solidFill>
                  </a:rPr>
                  <a:t>RARP</a:t>
                </a:r>
                <a:endParaRPr lang="en-US" altLang="hu-HU" sz="1800">
                  <a:latin typeface="Tahoma" panose="020B0604030504040204" pitchFamily="34" charset="0"/>
                </a:endParaRPr>
              </a:p>
            </p:txBody>
          </p:sp>
          <p:sp>
            <p:nvSpPr>
              <p:cNvPr id="25853" name="Freeform 283">
                <a:extLst>
                  <a:ext uri="{FF2B5EF4-FFF2-40B4-BE49-F238E27FC236}">
                    <a16:creationId xmlns:a16="http://schemas.microsoft.com/office/drawing/2014/main" id="{6BDA4355-EE11-281D-D2A0-FB651A105B73}"/>
                  </a:ext>
                </a:extLst>
              </p:cNvPr>
              <p:cNvSpPr>
                <a:spLocks noEditPoints="1"/>
              </p:cNvSpPr>
              <p:nvPr/>
            </p:nvSpPr>
            <p:spPr bwMode="auto">
              <a:xfrm>
                <a:off x="1412" y="3010"/>
                <a:ext cx="3056" cy="244"/>
              </a:xfrm>
              <a:custGeom>
                <a:avLst/>
                <a:gdLst>
                  <a:gd name="T0" fmla="*/ 0 w 3056"/>
                  <a:gd name="T1" fmla="*/ 0 h 244"/>
                  <a:gd name="T2" fmla="*/ 3056 w 3056"/>
                  <a:gd name="T3" fmla="*/ 0 h 244"/>
                  <a:gd name="T4" fmla="*/ 3056 w 3056"/>
                  <a:gd name="T5" fmla="*/ 244 h 244"/>
                  <a:gd name="T6" fmla="*/ 0 w 3056"/>
                  <a:gd name="T7" fmla="*/ 244 h 244"/>
                  <a:gd name="T8" fmla="*/ 0 w 3056"/>
                  <a:gd name="T9" fmla="*/ 0 h 244"/>
                  <a:gd name="T10" fmla="*/ 23 w 3056"/>
                  <a:gd name="T11" fmla="*/ 0 h 244"/>
                  <a:gd name="T12" fmla="*/ 3056 w 3056"/>
                  <a:gd name="T13" fmla="*/ 0 h 244"/>
                  <a:gd name="T14" fmla="*/ 3056 w 3056"/>
                  <a:gd name="T15" fmla="*/ 244 h 244"/>
                  <a:gd name="T16" fmla="*/ 23 w 3056"/>
                  <a:gd name="T17" fmla="*/ 244 h 244"/>
                  <a:gd name="T18" fmla="*/ 23 w 3056"/>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056" h="244">
                    <a:moveTo>
                      <a:pt x="0" y="0"/>
                    </a:moveTo>
                    <a:lnTo>
                      <a:pt x="3056" y="0"/>
                    </a:lnTo>
                    <a:lnTo>
                      <a:pt x="3056" y="244"/>
                    </a:lnTo>
                    <a:lnTo>
                      <a:pt x="0" y="244"/>
                    </a:lnTo>
                    <a:lnTo>
                      <a:pt x="0" y="0"/>
                    </a:lnTo>
                    <a:close/>
                    <a:moveTo>
                      <a:pt x="23" y="0"/>
                    </a:moveTo>
                    <a:lnTo>
                      <a:pt x="3056" y="0"/>
                    </a:lnTo>
                    <a:lnTo>
                      <a:pt x="3056" y="244"/>
                    </a:lnTo>
                    <a:lnTo>
                      <a:pt x="23" y="244"/>
                    </a:lnTo>
                    <a:lnTo>
                      <a:pt x="23"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854" name="Freeform 284">
                <a:extLst>
                  <a:ext uri="{FF2B5EF4-FFF2-40B4-BE49-F238E27FC236}">
                    <a16:creationId xmlns:a16="http://schemas.microsoft.com/office/drawing/2014/main" id="{283037E9-888E-B802-4460-B18E0CDFF761}"/>
                  </a:ext>
                </a:extLst>
              </p:cNvPr>
              <p:cNvSpPr>
                <a:spLocks noEditPoints="1"/>
              </p:cNvSpPr>
              <p:nvPr/>
            </p:nvSpPr>
            <p:spPr bwMode="auto">
              <a:xfrm>
                <a:off x="1435" y="3010"/>
                <a:ext cx="3033" cy="244"/>
              </a:xfrm>
              <a:custGeom>
                <a:avLst/>
                <a:gdLst>
                  <a:gd name="T0" fmla="*/ 0 w 3033"/>
                  <a:gd name="T1" fmla="*/ 0 h 244"/>
                  <a:gd name="T2" fmla="*/ 3033 w 3033"/>
                  <a:gd name="T3" fmla="*/ 0 h 244"/>
                  <a:gd name="T4" fmla="*/ 3033 w 3033"/>
                  <a:gd name="T5" fmla="*/ 244 h 244"/>
                  <a:gd name="T6" fmla="*/ 0 w 3033"/>
                  <a:gd name="T7" fmla="*/ 244 h 244"/>
                  <a:gd name="T8" fmla="*/ 0 w 3033"/>
                  <a:gd name="T9" fmla="*/ 0 h 244"/>
                  <a:gd name="T10" fmla="*/ 24 w 3033"/>
                  <a:gd name="T11" fmla="*/ 0 h 244"/>
                  <a:gd name="T12" fmla="*/ 3033 w 3033"/>
                  <a:gd name="T13" fmla="*/ 0 h 244"/>
                  <a:gd name="T14" fmla="*/ 3033 w 3033"/>
                  <a:gd name="T15" fmla="*/ 244 h 244"/>
                  <a:gd name="T16" fmla="*/ 24 w 3033"/>
                  <a:gd name="T17" fmla="*/ 244 h 244"/>
                  <a:gd name="T18" fmla="*/ 24 w 3033"/>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033" h="244">
                    <a:moveTo>
                      <a:pt x="0" y="0"/>
                    </a:moveTo>
                    <a:lnTo>
                      <a:pt x="3033" y="0"/>
                    </a:lnTo>
                    <a:lnTo>
                      <a:pt x="3033" y="244"/>
                    </a:lnTo>
                    <a:lnTo>
                      <a:pt x="0" y="244"/>
                    </a:lnTo>
                    <a:lnTo>
                      <a:pt x="0" y="0"/>
                    </a:lnTo>
                    <a:close/>
                    <a:moveTo>
                      <a:pt x="24" y="0"/>
                    </a:moveTo>
                    <a:lnTo>
                      <a:pt x="3033" y="0"/>
                    </a:lnTo>
                    <a:lnTo>
                      <a:pt x="3033" y="244"/>
                    </a:lnTo>
                    <a:lnTo>
                      <a:pt x="24" y="244"/>
                    </a:lnTo>
                    <a:lnTo>
                      <a:pt x="24" y="0"/>
                    </a:lnTo>
                    <a:close/>
                  </a:path>
                </a:pathLst>
              </a:custGeom>
              <a:solidFill>
                <a:srgbClr val="FEFEFE"/>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855" name="Freeform 285">
                <a:extLst>
                  <a:ext uri="{FF2B5EF4-FFF2-40B4-BE49-F238E27FC236}">
                    <a16:creationId xmlns:a16="http://schemas.microsoft.com/office/drawing/2014/main" id="{4DC36BE7-EAA0-C402-4359-DBE08D156C56}"/>
                  </a:ext>
                </a:extLst>
              </p:cNvPr>
              <p:cNvSpPr>
                <a:spLocks noEditPoints="1"/>
              </p:cNvSpPr>
              <p:nvPr/>
            </p:nvSpPr>
            <p:spPr bwMode="auto">
              <a:xfrm>
                <a:off x="1459" y="3010"/>
                <a:ext cx="3009" cy="244"/>
              </a:xfrm>
              <a:custGeom>
                <a:avLst/>
                <a:gdLst>
                  <a:gd name="T0" fmla="*/ 0 w 3009"/>
                  <a:gd name="T1" fmla="*/ 0 h 244"/>
                  <a:gd name="T2" fmla="*/ 3009 w 3009"/>
                  <a:gd name="T3" fmla="*/ 0 h 244"/>
                  <a:gd name="T4" fmla="*/ 3009 w 3009"/>
                  <a:gd name="T5" fmla="*/ 244 h 244"/>
                  <a:gd name="T6" fmla="*/ 0 w 3009"/>
                  <a:gd name="T7" fmla="*/ 244 h 244"/>
                  <a:gd name="T8" fmla="*/ 0 w 3009"/>
                  <a:gd name="T9" fmla="*/ 0 h 244"/>
                  <a:gd name="T10" fmla="*/ 27 w 3009"/>
                  <a:gd name="T11" fmla="*/ 0 h 244"/>
                  <a:gd name="T12" fmla="*/ 3009 w 3009"/>
                  <a:gd name="T13" fmla="*/ 0 h 244"/>
                  <a:gd name="T14" fmla="*/ 3009 w 3009"/>
                  <a:gd name="T15" fmla="*/ 244 h 244"/>
                  <a:gd name="T16" fmla="*/ 27 w 3009"/>
                  <a:gd name="T17" fmla="*/ 244 h 244"/>
                  <a:gd name="T18" fmla="*/ 27 w 3009"/>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009" h="244">
                    <a:moveTo>
                      <a:pt x="0" y="0"/>
                    </a:moveTo>
                    <a:lnTo>
                      <a:pt x="3009" y="0"/>
                    </a:lnTo>
                    <a:lnTo>
                      <a:pt x="3009" y="244"/>
                    </a:lnTo>
                    <a:lnTo>
                      <a:pt x="0" y="244"/>
                    </a:lnTo>
                    <a:lnTo>
                      <a:pt x="0" y="0"/>
                    </a:lnTo>
                    <a:close/>
                    <a:moveTo>
                      <a:pt x="27" y="0"/>
                    </a:moveTo>
                    <a:lnTo>
                      <a:pt x="3009" y="0"/>
                    </a:lnTo>
                    <a:lnTo>
                      <a:pt x="3009" y="244"/>
                    </a:lnTo>
                    <a:lnTo>
                      <a:pt x="27" y="244"/>
                    </a:lnTo>
                    <a:lnTo>
                      <a:pt x="27" y="0"/>
                    </a:lnTo>
                    <a:close/>
                  </a:path>
                </a:pathLst>
              </a:custGeom>
              <a:solidFill>
                <a:srgbClr val="FDFDF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856" name="Freeform 286">
                <a:extLst>
                  <a:ext uri="{FF2B5EF4-FFF2-40B4-BE49-F238E27FC236}">
                    <a16:creationId xmlns:a16="http://schemas.microsoft.com/office/drawing/2014/main" id="{B6AD19C5-4C99-55F9-0DED-28B7A5E02E2B}"/>
                  </a:ext>
                </a:extLst>
              </p:cNvPr>
              <p:cNvSpPr>
                <a:spLocks noEditPoints="1"/>
              </p:cNvSpPr>
              <p:nvPr/>
            </p:nvSpPr>
            <p:spPr bwMode="auto">
              <a:xfrm>
                <a:off x="1486" y="3010"/>
                <a:ext cx="2982" cy="244"/>
              </a:xfrm>
              <a:custGeom>
                <a:avLst/>
                <a:gdLst>
                  <a:gd name="T0" fmla="*/ 0 w 2982"/>
                  <a:gd name="T1" fmla="*/ 0 h 244"/>
                  <a:gd name="T2" fmla="*/ 2982 w 2982"/>
                  <a:gd name="T3" fmla="*/ 0 h 244"/>
                  <a:gd name="T4" fmla="*/ 2982 w 2982"/>
                  <a:gd name="T5" fmla="*/ 244 h 244"/>
                  <a:gd name="T6" fmla="*/ 0 w 2982"/>
                  <a:gd name="T7" fmla="*/ 244 h 244"/>
                  <a:gd name="T8" fmla="*/ 0 w 2982"/>
                  <a:gd name="T9" fmla="*/ 0 h 244"/>
                  <a:gd name="T10" fmla="*/ 23 w 2982"/>
                  <a:gd name="T11" fmla="*/ 0 h 244"/>
                  <a:gd name="T12" fmla="*/ 2982 w 2982"/>
                  <a:gd name="T13" fmla="*/ 0 h 244"/>
                  <a:gd name="T14" fmla="*/ 2982 w 2982"/>
                  <a:gd name="T15" fmla="*/ 244 h 244"/>
                  <a:gd name="T16" fmla="*/ 23 w 2982"/>
                  <a:gd name="T17" fmla="*/ 244 h 244"/>
                  <a:gd name="T18" fmla="*/ 23 w 2982"/>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982" h="244">
                    <a:moveTo>
                      <a:pt x="0" y="0"/>
                    </a:moveTo>
                    <a:lnTo>
                      <a:pt x="2982" y="0"/>
                    </a:lnTo>
                    <a:lnTo>
                      <a:pt x="2982" y="244"/>
                    </a:lnTo>
                    <a:lnTo>
                      <a:pt x="0" y="244"/>
                    </a:lnTo>
                    <a:lnTo>
                      <a:pt x="0" y="0"/>
                    </a:lnTo>
                    <a:close/>
                    <a:moveTo>
                      <a:pt x="23" y="0"/>
                    </a:moveTo>
                    <a:lnTo>
                      <a:pt x="2982" y="0"/>
                    </a:lnTo>
                    <a:lnTo>
                      <a:pt x="2982" y="244"/>
                    </a:lnTo>
                    <a:lnTo>
                      <a:pt x="23" y="244"/>
                    </a:lnTo>
                    <a:lnTo>
                      <a:pt x="23" y="0"/>
                    </a:lnTo>
                    <a:close/>
                  </a:path>
                </a:pathLst>
              </a:custGeom>
              <a:solidFill>
                <a:srgbClr val="FCFCF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857" name="Freeform 287">
                <a:extLst>
                  <a:ext uri="{FF2B5EF4-FFF2-40B4-BE49-F238E27FC236}">
                    <a16:creationId xmlns:a16="http://schemas.microsoft.com/office/drawing/2014/main" id="{324F697D-46B8-1050-CC78-74A8BF0EB89C}"/>
                  </a:ext>
                </a:extLst>
              </p:cNvPr>
              <p:cNvSpPr>
                <a:spLocks noEditPoints="1"/>
              </p:cNvSpPr>
              <p:nvPr/>
            </p:nvSpPr>
            <p:spPr bwMode="auto">
              <a:xfrm>
                <a:off x="1509" y="3010"/>
                <a:ext cx="2959" cy="244"/>
              </a:xfrm>
              <a:custGeom>
                <a:avLst/>
                <a:gdLst>
                  <a:gd name="T0" fmla="*/ 0 w 2959"/>
                  <a:gd name="T1" fmla="*/ 0 h 244"/>
                  <a:gd name="T2" fmla="*/ 2959 w 2959"/>
                  <a:gd name="T3" fmla="*/ 0 h 244"/>
                  <a:gd name="T4" fmla="*/ 2959 w 2959"/>
                  <a:gd name="T5" fmla="*/ 244 h 244"/>
                  <a:gd name="T6" fmla="*/ 0 w 2959"/>
                  <a:gd name="T7" fmla="*/ 244 h 244"/>
                  <a:gd name="T8" fmla="*/ 0 w 2959"/>
                  <a:gd name="T9" fmla="*/ 0 h 244"/>
                  <a:gd name="T10" fmla="*/ 23 w 2959"/>
                  <a:gd name="T11" fmla="*/ 0 h 244"/>
                  <a:gd name="T12" fmla="*/ 2959 w 2959"/>
                  <a:gd name="T13" fmla="*/ 0 h 244"/>
                  <a:gd name="T14" fmla="*/ 2959 w 2959"/>
                  <a:gd name="T15" fmla="*/ 244 h 244"/>
                  <a:gd name="T16" fmla="*/ 23 w 2959"/>
                  <a:gd name="T17" fmla="*/ 244 h 244"/>
                  <a:gd name="T18" fmla="*/ 23 w 2959"/>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959" h="244">
                    <a:moveTo>
                      <a:pt x="0" y="0"/>
                    </a:moveTo>
                    <a:lnTo>
                      <a:pt x="2959" y="0"/>
                    </a:lnTo>
                    <a:lnTo>
                      <a:pt x="2959" y="244"/>
                    </a:lnTo>
                    <a:lnTo>
                      <a:pt x="0" y="244"/>
                    </a:lnTo>
                    <a:lnTo>
                      <a:pt x="0" y="0"/>
                    </a:lnTo>
                    <a:close/>
                    <a:moveTo>
                      <a:pt x="23" y="0"/>
                    </a:moveTo>
                    <a:lnTo>
                      <a:pt x="2959" y="0"/>
                    </a:lnTo>
                    <a:lnTo>
                      <a:pt x="2959" y="244"/>
                    </a:lnTo>
                    <a:lnTo>
                      <a:pt x="23" y="244"/>
                    </a:lnTo>
                    <a:lnTo>
                      <a:pt x="23" y="0"/>
                    </a:lnTo>
                    <a:close/>
                  </a:path>
                </a:pathLst>
              </a:custGeom>
              <a:solidFill>
                <a:srgbClr val="FBFBFB"/>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858" name="Freeform 288">
                <a:extLst>
                  <a:ext uri="{FF2B5EF4-FFF2-40B4-BE49-F238E27FC236}">
                    <a16:creationId xmlns:a16="http://schemas.microsoft.com/office/drawing/2014/main" id="{8E7AFE2A-62CE-896D-A592-4CEA7405F7E7}"/>
                  </a:ext>
                </a:extLst>
              </p:cNvPr>
              <p:cNvSpPr>
                <a:spLocks noEditPoints="1"/>
              </p:cNvSpPr>
              <p:nvPr/>
            </p:nvSpPr>
            <p:spPr bwMode="auto">
              <a:xfrm>
                <a:off x="1532" y="3010"/>
                <a:ext cx="2936" cy="244"/>
              </a:xfrm>
              <a:custGeom>
                <a:avLst/>
                <a:gdLst>
                  <a:gd name="T0" fmla="*/ 0 w 2936"/>
                  <a:gd name="T1" fmla="*/ 0 h 244"/>
                  <a:gd name="T2" fmla="*/ 2936 w 2936"/>
                  <a:gd name="T3" fmla="*/ 0 h 244"/>
                  <a:gd name="T4" fmla="*/ 2936 w 2936"/>
                  <a:gd name="T5" fmla="*/ 244 h 244"/>
                  <a:gd name="T6" fmla="*/ 0 w 2936"/>
                  <a:gd name="T7" fmla="*/ 244 h 244"/>
                  <a:gd name="T8" fmla="*/ 0 w 2936"/>
                  <a:gd name="T9" fmla="*/ 0 h 244"/>
                  <a:gd name="T10" fmla="*/ 23 w 2936"/>
                  <a:gd name="T11" fmla="*/ 0 h 244"/>
                  <a:gd name="T12" fmla="*/ 2936 w 2936"/>
                  <a:gd name="T13" fmla="*/ 0 h 244"/>
                  <a:gd name="T14" fmla="*/ 2936 w 2936"/>
                  <a:gd name="T15" fmla="*/ 244 h 244"/>
                  <a:gd name="T16" fmla="*/ 23 w 2936"/>
                  <a:gd name="T17" fmla="*/ 244 h 244"/>
                  <a:gd name="T18" fmla="*/ 23 w 2936"/>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936" h="244">
                    <a:moveTo>
                      <a:pt x="0" y="0"/>
                    </a:moveTo>
                    <a:lnTo>
                      <a:pt x="2936" y="0"/>
                    </a:lnTo>
                    <a:lnTo>
                      <a:pt x="2936" y="244"/>
                    </a:lnTo>
                    <a:lnTo>
                      <a:pt x="0" y="244"/>
                    </a:lnTo>
                    <a:lnTo>
                      <a:pt x="0" y="0"/>
                    </a:lnTo>
                    <a:close/>
                    <a:moveTo>
                      <a:pt x="23" y="0"/>
                    </a:moveTo>
                    <a:lnTo>
                      <a:pt x="2936" y="0"/>
                    </a:lnTo>
                    <a:lnTo>
                      <a:pt x="2936" y="244"/>
                    </a:lnTo>
                    <a:lnTo>
                      <a:pt x="23" y="244"/>
                    </a:lnTo>
                    <a:lnTo>
                      <a:pt x="23" y="0"/>
                    </a:lnTo>
                    <a:close/>
                  </a:path>
                </a:pathLst>
              </a:custGeom>
              <a:solidFill>
                <a:srgbClr val="FAFAF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859" name="Freeform 289">
                <a:extLst>
                  <a:ext uri="{FF2B5EF4-FFF2-40B4-BE49-F238E27FC236}">
                    <a16:creationId xmlns:a16="http://schemas.microsoft.com/office/drawing/2014/main" id="{44D097B8-4D27-3556-2026-B9FA27FE4167}"/>
                  </a:ext>
                </a:extLst>
              </p:cNvPr>
              <p:cNvSpPr>
                <a:spLocks noEditPoints="1"/>
              </p:cNvSpPr>
              <p:nvPr/>
            </p:nvSpPr>
            <p:spPr bwMode="auto">
              <a:xfrm>
                <a:off x="1555" y="3010"/>
                <a:ext cx="2913" cy="244"/>
              </a:xfrm>
              <a:custGeom>
                <a:avLst/>
                <a:gdLst>
                  <a:gd name="T0" fmla="*/ 0 w 2913"/>
                  <a:gd name="T1" fmla="*/ 0 h 244"/>
                  <a:gd name="T2" fmla="*/ 2913 w 2913"/>
                  <a:gd name="T3" fmla="*/ 0 h 244"/>
                  <a:gd name="T4" fmla="*/ 2913 w 2913"/>
                  <a:gd name="T5" fmla="*/ 244 h 244"/>
                  <a:gd name="T6" fmla="*/ 0 w 2913"/>
                  <a:gd name="T7" fmla="*/ 244 h 244"/>
                  <a:gd name="T8" fmla="*/ 0 w 2913"/>
                  <a:gd name="T9" fmla="*/ 0 h 244"/>
                  <a:gd name="T10" fmla="*/ 23 w 2913"/>
                  <a:gd name="T11" fmla="*/ 0 h 244"/>
                  <a:gd name="T12" fmla="*/ 2913 w 2913"/>
                  <a:gd name="T13" fmla="*/ 0 h 244"/>
                  <a:gd name="T14" fmla="*/ 2913 w 2913"/>
                  <a:gd name="T15" fmla="*/ 244 h 244"/>
                  <a:gd name="T16" fmla="*/ 23 w 2913"/>
                  <a:gd name="T17" fmla="*/ 244 h 244"/>
                  <a:gd name="T18" fmla="*/ 23 w 2913"/>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913" h="244">
                    <a:moveTo>
                      <a:pt x="0" y="0"/>
                    </a:moveTo>
                    <a:lnTo>
                      <a:pt x="2913" y="0"/>
                    </a:lnTo>
                    <a:lnTo>
                      <a:pt x="2913" y="244"/>
                    </a:lnTo>
                    <a:lnTo>
                      <a:pt x="0" y="244"/>
                    </a:lnTo>
                    <a:lnTo>
                      <a:pt x="0" y="0"/>
                    </a:lnTo>
                    <a:close/>
                    <a:moveTo>
                      <a:pt x="23" y="0"/>
                    </a:moveTo>
                    <a:lnTo>
                      <a:pt x="2913" y="0"/>
                    </a:lnTo>
                    <a:lnTo>
                      <a:pt x="2913" y="244"/>
                    </a:lnTo>
                    <a:lnTo>
                      <a:pt x="23" y="244"/>
                    </a:lnTo>
                    <a:lnTo>
                      <a:pt x="23" y="0"/>
                    </a:lnTo>
                    <a:close/>
                  </a:path>
                </a:pathLst>
              </a:custGeom>
              <a:solidFill>
                <a:srgbClr val="F9F9F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860" name="Freeform 290">
                <a:extLst>
                  <a:ext uri="{FF2B5EF4-FFF2-40B4-BE49-F238E27FC236}">
                    <a16:creationId xmlns:a16="http://schemas.microsoft.com/office/drawing/2014/main" id="{6A11A611-70A6-301F-D4DD-9C757044A425}"/>
                  </a:ext>
                </a:extLst>
              </p:cNvPr>
              <p:cNvSpPr>
                <a:spLocks noEditPoints="1"/>
              </p:cNvSpPr>
              <p:nvPr/>
            </p:nvSpPr>
            <p:spPr bwMode="auto">
              <a:xfrm>
                <a:off x="1578" y="3010"/>
                <a:ext cx="2890" cy="244"/>
              </a:xfrm>
              <a:custGeom>
                <a:avLst/>
                <a:gdLst>
                  <a:gd name="T0" fmla="*/ 0 w 2890"/>
                  <a:gd name="T1" fmla="*/ 0 h 244"/>
                  <a:gd name="T2" fmla="*/ 2890 w 2890"/>
                  <a:gd name="T3" fmla="*/ 0 h 244"/>
                  <a:gd name="T4" fmla="*/ 2890 w 2890"/>
                  <a:gd name="T5" fmla="*/ 244 h 244"/>
                  <a:gd name="T6" fmla="*/ 0 w 2890"/>
                  <a:gd name="T7" fmla="*/ 244 h 244"/>
                  <a:gd name="T8" fmla="*/ 0 w 2890"/>
                  <a:gd name="T9" fmla="*/ 0 h 244"/>
                  <a:gd name="T10" fmla="*/ 28 w 2890"/>
                  <a:gd name="T11" fmla="*/ 0 h 244"/>
                  <a:gd name="T12" fmla="*/ 2890 w 2890"/>
                  <a:gd name="T13" fmla="*/ 0 h 244"/>
                  <a:gd name="T14" fmla="*/ 2890 w 2890"/>
                  <a:gd name="T15" fmla="*/ 244 h 244"/>
                  <a:gd name="T16" fmla="*/ 28 w 2890"/>
                  <a:gd name="T17" fmla="*/ 244 h 244"/>
                  <a:gd name="T18" fmla="*/ 28 w 2890"/>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890" h="244">
                    <a:moveTo>
                      <a:pt x="0" y="0"/>
                    </a:moveTo>
                    <a:lnTo>
                      <a:pt x="2890" y="0"/>
                    </a:lnTo>
                    <a:lnTo>
                      <a:pt x="2890" y="244"/>
                    </a:lnTo>
                    <a:lnTo>
                      <a:pt x="0" y="244"/>
                    </a:lnTo>
                    <a:lnTo>
                      <a:pt x="0" y="0"/>
                    </a:lnTo>
                    <a:close/>
                    <a:moveTo>
                      <a:pt x="28" y="0"/>
                    </a:moveTo>
                    <a:lnTo>
                      <a:pt x="2890" y="0"/>
                    </a:lnTo>
                    <a:lnTo>
                      <a:pt x="2890" y="244"/>
                    </a:lnTo>
                    <a:lnTo>
                      <a:pt x="28" y="244"/>
                    </a:lnTo>
                    <a:lnTo>
                      <a:pt x="28" y="0"/>
                    </a:lnTo>
                    <a:close/>
                  </a:path>
                </a:pathLst>
              </a:custGeom>
              <a:solidFill>
                <a:srgbClr val="F8F8F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861" name="Freeform 291">
                <a:extLst>
                  <a:ext uri="{FF2B5EF4-FFF2-40B4-BE49-F238E27FC236}">
                    <a16:creationId xmlns:a16="http://schemas.microsoft.com/office/drawing/2014/main" id="{91221C5D-CC7B-D002-7AF1-28DA2750A218}"/>
                  </a:ext>
                </a:extLst>
              </p:cNvPr>
              <p:cNvSpPr>
                <a:spLocks noEditPoints="1"/>
              </p:cNvSpPr>
              <p:nvPr/>
            </p:nvSpPr>
            <p:spPr bwMode="auto">
              <a:xfrm>
                <a:off x="1606" y="3010"/>
                <a:ext cx="2862" cy="244"/>
              </a:xfrm>
              <a:custGeom>
                <a:avLst/>
                <a:gdLst>
                  <a:gd name="T0" fmla="*/ 0 w 2862"/>
                  <a:gd name="T1" fmla="*/ 0 h 244"/>
                  <a:gd name="T2" fmla="*/ 2862 w 2862"/>
                  <a:gd name="T3" fmla="*/ 0 h 244"/>
                  <a:gd name="T4" fmla="*/ 2862 w 2862"/>
                  <a:gd name="T5" fmla="*/ 244 h 244"/>
                  <a:gd name="T6" fmla="*/ 0 w 2862"/>
                  <a:gd name="T7" fmla="*/ 244 h 244"/>
                  <a:gd name="T8" fmla="*/ 0 w 2862"/>
                  <a:gd name="T9" fmla="*/ 0 h 244"/>
                  <a:gd name="T10" fmla="*/ 23 w 2862"/>
                  <a:gd name="T11" fmla="*/ 0 h 244"/>
                  <a:gd name="T12" fmla="*/ 2862 w 2862"/>
                  <a:gd name="T13" fmla="*/ 0 h 244"/>
                  <a:gd name="T14" fmla="*/ 2862 w 2862"/>
                  <a:gd name="T15" fmla="*/ 244 h 244"/>
                  <a:gd name="T16" fmla="*/ 23 w 2862"/>
                  <a:gd name="T17" fmla="*/ 244 h 244"/>
                  <a:gd name="T18" fmla="*/ 23 w 2862"/>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862" h="244">
                    <a:moveTo>
                      <a:pt x="0" y="0"/>
                    </a:moveTo>
                    <a:lnTo>
                      <a:pt x="2862" y="0"/>
                    </a:lnTo>
                    <a:lnTo>
                      <a:pt x="2862" y="244"/>
                    </a:lnTo>
                    <a:lnTo>
                      <a:pt x="0" y="244"/>
                    </a:lnTo>
                    <a:lnTo>
                      <a:pt x="0" y="0"/>
                    </a:lnTo>
                    <a:close/>
                    <a:moveTo>
                      <a:pt x="23" y="0"/>
                    </a:moveTo>
                    <a:lnTo>
                      <a:pt x="2862" y="0"/>
                    </a:lnTo>
                    <a:lnTo>
                      <a:pt x="2862" y="244"/>
                    </a:lnTo>
                    <a:lnTo>
                      <a:pt x="23" y="244"/>
                    </a:lnTo>
                    <a:lnTo>
                      <a:pt x="23" y="0"/>
                    </a:lnTo>
                    <a:close/>
                  </a:path>
                </a:pathLst>
              </a:custGeom>
              <a:solidFill>
                <a:srgbClr val="F7F7F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862" name="Freeform 292">
                <a:extLst>
                  <a:ext uri="{FF2B5EF4-FFF2-40B4-BE49-F238E27FC236}">
                    <a16:creationId xmlns:a16="http://schemas.microsoft.com/office/drawing/2014/main" id="{5D5BD847-F9D1-878A-9E9A-C5D31DF3DAD3}"/>
                  </a:ext>
                </a:extLst>
              </p:cNvPr>
              <p:cNvSpPr>
                <a:spLocks noEditPoints="1"/>
              </p:cNvSpPr>
              <p:nvPr/>
            </p:nvSpPr>
            <p:spPr bwMode="auto">
              <a:xfrm>
                <a:off x="1629" y="3010"/>
                <a:ext cx="2839" cy="244"/>
              </a:xfrm>
              <a:custGeom>
                <a:avLst/>
                <a:gdLst>
                  <a:gd name="T0" fmla="*/ 0 w 2839"/>
                  <a:gd name="T1" fmla="*/ 0 h 244"/>
                  <a:gd name="T2" fmla="*/ 2839 w 2839"/>
                  <a:gd name="T3" fmla="*/ 0 h 244"/>
                  <a:gd name="T4" fmla="*/ 2839 w 2839"/>
                  <a:gd name="T5" fmla="*/ 244 h 244"/>
                  <a:gd name="T6" fmla="*/ 0 w 2839"/>
                  <a:gd name="T7" fmla="*/ 244 h 244"/>
                  <a:gd name="T8" fmla="*/ 0 w 2839"/>
                  <a:gd name="T9" fmla="*/ 0 h 244"/>
                  <a:gd name="T10" fmla="*/ 23 w 2839"/>
                  <a:gd name="T11" fmla="*/ 0 h 244"/>
                  <a:gd name="T12" fmla="*/ 2839 w 2839"/>
                  <a:gd name="T13" fmla="*/ 0 h 244"/>
                  <a:gd name="T14" fmla="*/ 2839 w 2839"/>
                  <a:gd name="T15" fmla="*/ 244 h 244"/>
                  <a:gd name="T16" fmla="*/ 23 w 2839"/>
                  <a:gd name="T17" fmla="*/ 244 h 244"/>
                  <a:gd name="T18" fmla="*/ 23 w 2839"/>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839" h="244">
                    <a:moveTo>
                      <a:pt x="0" y="0"/>
                    </a:moveTo>
                    <a:lnTo>
                      <a:pt x="2839" y="0"/>
                    </a:lnTo>
                    <a:lnTo>
                      <a:pt x="2839" y="244"/>
                    </a:lnTo>
                    <a:lnTo>
                      <a:pt x="0" y="244"/>
                    </a:lnTo>
                    <a:lnTo>
                      <a:pt x="0" y="0"/>
                    </a:lnTo>
                    <a:close/>
                    <a:moveTo>
                      <a:pt x="23" y="0"/>
                    </a:moveTo>
                    <a:lnTo>
                      <a:pt x="2839" y="0"/>
                    </a:lnTo>
                    <a:lnTo>
                      <a:pt x="2839" y="244"/>
                    </a:lnTo>
                    <a:lnTo>
                      <a:pt x="23" y="244"/>
                    </a:lnTo>
                    <a:lnTo>
                      <a:pt x="23" y="0"/>
                    </a:lnTo>
                    <a:close/>
                  </a:path>
                </a:pathLst>
              </a:custGeom>
              <a:solidFill>
                <a:srgbClr val="F6F6F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863" name="Freeform 293">
                <a:extLst>
                  <a:ext uri="{FF2B5EF4-FFF2-40B4-BE49-F238E27FC236}">
                    <a16:creationId xmlns:a16="http://schemas.microsoft.com/office/drawing/2014/main" id="{A2A56D15-311F-2F44-7FAB-F147CBEC7BE4}"/>
                  </a:ext>
                </a:extLst>
              </p:cNvPr>
              <p:cNvSpPr>
                <a:spLocks noEditPoints="1"/>
              </p:cNvSpPr>
              <p:nvPr/>
            </p:nvSpPr>
            <p:spPr bwMode="auto">
              <a:xfrm>
                <a:off x="1652" y="3010"/>
                <a:ext cx="2816" cy="244"/>
              </a:xfrm>
              <a:custGeom>
                <a:avLst/>
                <a:gdLst>
                  <a:gd name="T0" fmla="*/ 0 w 2816"/>
                  <a:gd name="T1" fmla="*/ 0 h 244"/>
                  <a:gd name="T2" fmla="*/ 2816 w 2816"/>
                  <a:gd name="T3" fmla="*/ 0 h 244"/>
                  <a:gd name="T4" fmla="*/ 2816 w 2816"/>
                  <a:gd name="T5" fmla="*/ 244 h 244"/>
                  <a:gd name="T6" fmla="*/ 0 w 2816"/>
                  <a:gd name="T7" fmla="*/ 244 h 244"/>
                  <a:gd name="T8" fmla="*/ 0 w 2816"/>
                  <a:gd name="T9" fmla="*/ 0 h 244"/>
                  <a:gd name="T10" fmla="*/ 23 w 2816"/>
                  <a:gd name="T11" fmla="*/ 0 h 244"/>
                  <a:gd name="T12" fmla="*/ 2816 w 2816"/>
                  <a:gd name="T13" fmla="*/ 0 h 244"/>
                  <a:gd name="T14" fmla="*/ 2816 w 2816"/>
                  <a:gd name="T15" fmla="*/ 244 h 244"/>
                  <a:gd name="T16" fmla="*/ 23 w 2816"/>
                  <a:gd name="T17" fmla="*/ 244 h 244"/>
                  <a:gd name="T18" fmla="*/ 23 w 2816"/>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816" h="244">
                    <a:moveTo>
                      <a:pt x="0" y="0"/>
                    </a:moveTo>
                    <a:lnTo>
                      <a:pt x="2816" y="0"/>
                    </a:lnTo>
                    <a:lnTo>
                      <a:pt x="2816" y="244"/>
                    </a:lnTo>
                    <a:lnTo>
                      <a:pt x="0" y="244"/>
                    </a:lnTo>
                    <a:lnTo>
                      <a:pt x="0" y="0"/>
                    </a:lnTo>
                    <a:close/>
                    <a:moveTo>
                      <a:pt x="23" y="0"/>
                    </a:moveTo>
                    <a:lnTo>
                      <a:pt x="2816" y="0"/>
                    </a:lnTo>
                    <a:lnTo>
                      <a:pt x="2816" y="244"/>
                    </a:lnTo>
                    <a:lnTo>
                      <a:pt x="23" y="244"/>
                    </a:lnTo>
                    <a:lnTo>
                      <a:pt x="23" y="0"/>
                    </a:lnTo>
                    <a:close/>
                  </a:path>
                </a:pathLst>
              </a:custGeom>
              <a:solidFill>
                <a:srgbClr val="F5F5F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864" name="Freeform 294">
                <a:extLst>
                  <a:ext uri="{FF2B5EF4-FFF2-40B4-BE49-F238E27FC236}">
                    <a16:creationId xmlns:a16="http://schemas.microsoft.com/office/drawing/2014/main" id="{16C0DFA5-97E8-6AA6-7005-7DE160D39DC2}"/>
                  </a:ext>
                </a:extLst>
              </p:cNvPr>
              <p:cNvSpPr>
                <a:spLocks noEditPoints="1"/>
              </p:cNvSpPr>
              <p:nvPr/>
            </p:nvSpPr>
            <p:spPr bwMode="auto">
              <a:xfrm>
                <a:off x="1675" y="3010"/>
                <a:ext cx="2793" cy="244"/>
              </a:xfrm>
              <a:custGeom>
                <a:avLst/>
                <a:gdLst>
                  <a:gd name="T0" fmla="*/ 0 w 2793"/>
                  <a:gd name="T1" fmla="*/ 0 h 244"/>
                  <a:gd name="T2" fmla="*/ 2793 w 2793"/>
                  <a:gd name="T3" fmla="*/ 0 h 244"/>
                  <a:gd name="T4" fmla="*/ 2793 w 2793"/>
                  <a:gd name="T5" fmla="*/ 244 h 244"/>
                  <a:gd name="T6" fmla="*/ 0 w 2793"/>
                  <a:gd name="T7" fmla="*/ 244 h 244"/>
                  <a:gd name="T8" fmla="*/ 0 w 2793"/>
                  <a:gd name="T9" fmla="*/ 0 h 244"/>
                  <a:gd name="T10" fmla="*/ 28 w 2793"/>
                  <a:gd name="T11" fmla="*/ 0 h 244"/>
                  <a:gd name="T12" fmla="*/ 2793 w 2793"/>
                  <a:gd name="T13" fmla="*/ 0 h 244"/>
                  <a:gd name="T14" fmla="*/ 2793 w 2793"/>
                  <a:gd name="T15" fmla="*/ 244 h 244"/>
                  <a:gd name="T16" fmla="*/ 28 w 2793"/>
                  <a:gd name="T17" fmla="*/ 244 h 244"/>
                  <a:gd name="T18" fmla="*/ 28 w 2793"/>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793" h="244">
                    <a:moveTo>
                      <a:pt x="0" y="0"/>
                    </a:moveTo>
                    <a:lnTo>
                      <a:pt x="2793" y="0"/>
                    </a:lnTo>
                    <a:lnTo>
                      <a:pt x="2793" y="244"/>
                    </a:lnTo>
                    <a:lnTo>
                      <a:pt x="0" y="244"/>
                    </a:lnTo>
                    <a:lnTo>
                      <a:pt x="0" y="0"/>
                    </a:lnTo>
                    <a:close/>
                    <a:moveTo>
                      <a:pt x="28" y="0"/>
                    </a:moveTo>
                    <a:lnTo>
                      <a:pt x="2793" y="0"/>
                    </a:lnTo>
                    <a:lnTo>
                      <a:pt x="2793" y="244"/>
                    </a:lnTo>
                    <a:lnTo>
                      <a:pt x="28" y="244"/>
                    </a:lnTo>
                    <a:lnTo>
                      <a:pt x="28" y="0"/>
                    </a:lnTo>
                    <a:close/>
                  </a:path>
                </a:pathLst>
              </a:custGeom>
              <a:solidFill>
                <a:srgbClr val="F4F4F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865" name="Freeform 295">
                <a:extLst>
                  <a:ext uri="{FF2B5EF4-FFF2-40B4-BE49-F238E27FC236}">
                    <a16:creationId xmlns:a16="http://schemas.microsoft.com/office/drawing/2014/main" id="{B301ECEA-3BC0-A9CC-53A8-4544628E176B}"/>
                  </a:ext>
                </a:extLst>
              </p:cNvPr>
              <p:cNvSpPr>
                <a:spLocks noEditPoints="1"/>
              </p:cNvSpPr>
              <p:nvPr/>
            </p:nvSpPr>
            <p:spPr bwMode="auto">
              <a:xfrm>
                <a:off x="1703" y="3010"/>
                <a:ext cx="2765" cy="244"/>
              </a:xfrm>
              <a:custGeom>
                <a:avLst/>
                <a:gdLst>
                  <a:gd name="T0" fmla="*/ 0 w 2765"/>
                  <a:gd name="T1" fmla="*/ 0 h 244"/>
                  <a:gd name="T2" fmla="*/ 2765 w 2765"/>
                  <a:gd name="T3" fmla="*/ 0 h 244"/>
                  <a:gd name="T4" fmla="*/ 2765 w 2765"/>
                  <a:gd name="T5" fmla="*/ 244 h 244"/>
                  <a:gd name="T6" fmla="*/ 0 w 2765"/>
                  <a:gd name="T7" fmla="*/ 244 h 244"/>
                  <a:gd name="T8" fmla="*/ 0 w 2765"/>
                  <a:gd name="T9" fmla="*/ 0 h 244"/>
                  <a:gd name="T10" fmla="*/ 23 w 2765"/>
                  <a:gd name="T11" fmla="*/ 0 h 244"/>
                  <a:gd name="T12" fmla="*/ 2765 w 2765"/>
                  <a:gd name="T13" fmla="*/ 0 h 244"/>
                  <a:gd name="T14" fmla="*/ 2765 w 2765"/>
                  <a:gd name="T15" fmla="*/ 244 h 244"/>
                  <a:gd name="T16" fmla="*/ 23 w 2765"/>
                  <a:gd name="T17" fmla="*/ 244 h 244"/>
                  <a:gd name="T18" fmla="*/ 23 w 2765"/>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765" h="244">
                    <a:moveTo>
                      <a:pt x="0" y="0"/>
                    </a:moveTo>
                    <a:lnTo>
                      <a:pt x="2765" y="0"/>
                    </a:lnTo>
                    <a:lnTo>
                      <a:pt x="2765" y="244"/>
                    </a:lnTo>
                    <a:lnTo>
                      <a:pt x="0" y="244"/>
                    </a:lnTo>
                    <a:lnTo>
                      <a:pt x="0" y="0"/>
                    </a:lnTo>
                    <a:close/>
                    <a:moveTo>
                      <a:pt x="23" y="0"/>
                    </a:moveTo>
                    <a:lnTo>
                      <a:pt x="2765" y="0"/>
                    </a:lnTo>
                    <a:lnTo>
                      <a:pt x="2765" y="244"/>
                    </a:lnTo>
                    <a:lnTo>
                      <a:pt x="23" y="244"/>
                    </a:lnTo>
                    <a:lnTo>
                      <a:pt x="23" y="0"/>
                    </a:lnTo>
                    <a:close/>
                  </a:path>
                </a:pathLst>
              </a:custGeom>
              <a:solidFill>
                <a:srgbClr val="F3F3F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866" name="Freeform 296">
                <a:extLst>
                  <a:ext uri="{FF2B5EF4-FFF2-40B4-BE49-F238E27FC236}">
                    <a16:creationId xmlns:a16="http://schemas.microsoft.com/office/drawing/2014/main" id="{8F5EB078-E4DF-AFB5-952D-644EDF98F815}"/>
                  </a:ext>
                </a:extLst>
              </p:cNvPr>
              <p:cNvSpPr>
                <a:spLocks noEditPoints="1"/>
              </p:cNvSpPr>
              <p:nvPr/>
            </p:nvSpPr>
            <p:spPr bwMode="auto">
              <a:xfrm>
                <a:off x="1726" y="3010"/>
                <a:ext cx="2742" cy="244"/>
              </a:xfrm>
              <a:custGeom>
                <a:avLst/>
                <a:gdLst>
                  <a:gd name="T0" fmla="*/ 0 w 2742"/>
                  <a:gd name="T1" fmla="*/ 0 h 244"/>
                  <a:gd name="T2" fmla="*/ 2742 w 2742"/>
                  <a:gd name="T3" fmla="*/ 0 h 244"/>
                  <a:gd name="T4" fmla="*/ 2742 w 2742"/>
                  <a:gd name="T5" fmla="*/ 244 h 244"/>
                  <a:gd name="T6" fmla="*/ 0 w 2742"/>
                  <a:gd name="T7" fmla="*/ 244 h 244"/>
                  <a:gd name="T8" fmla="*/ 0 w 2742"/>
                  <a:gd name="T9" fmla="*/ 0 h 244"/>
                  <a:gd name="T10" fmla="*/ 23 w 2742"/>
                  <a:gd name="T11" fmla="*/ 0 h 244"/>
                  <a:gd name="T12" fmla="*/ 2742 w 2742"/>
                  <a:gd name="T13" fmla="*/ 0 h 244"/>
                  <a:gd name="T14" fmla="*/ 2742 w 2742"/>
                  <a:gd name="T15" fmla="*/ 244 h 244"/>
                  <a:gd name="T16" fmla="*/ 23 w 2742"/>
                  <a:gd name="T17" fmla="*/ 244 h 244"/>
                  <a:gd name="T18" fmla="*/ 23 w 2742"/>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742" h="244">
                    <a:moveTo>
                      <a:pt x="0" y="0"/>
                    </a:moveTo>
                    <a:lnTo>
                      <a:pt x="2742" y="0"/>
                    </a:lnTo>
                    <a:lnTo>
                      <a:pt x="2742" y="244"/>
                    </a:lnTo>
                    <a:lnTo>
                      <a:pt x="0" y="244"/>
                    </a:lnTo>
                    <a:lnTo>
                      <a:pt x="0" y="0"/>
                    </a:lnTo>
                    <a:close/>
                    <a:moveTo>
                      <a:pt x="23" y="0"/>
                    </a:moveTo>
                    <a:lnTo>
                      <a:pt x="2742" y="0"/>
                    </a:lnTo>
                    <a:lnTo>
                      <a:pt x="2742" y="244"/>
                    </a:lnTo>
                    <a:lnTo>
                      <a:pt x="23" y="244"/>
                    </a:lnTo>
                    <a:lnTo>
                      <a:pt x="23" y="0"/>
                    </a:lnTo>
                    <a:close/>
                  </a:path>
                </a:pathLst>
              </a:custGeom>
              <a:solidFill>
                <a:srgbClr val="F2F2F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867" name="Freeform 297">
                <a:extLst>
                  <a:ext uri="{FF2B5EF4-FFF2-40B4-BE49-F238E27FC236}">
                    <a16:creationId xmlns:a16="http://schemas.microsoft.com/office/drawing/2014/main" id="{8E69A646-16B1-BEAC-7D4A-EC961A966C70}"/>
                  </a:ext>
                </a:extLst>
              </p:cNvPr>
              <p:cNvSpPr>
                <a:spLocks noEditPoints="1"/>
              </p:cNvSpPr>
              <p:nvPr/>
            </p:nvSpPr>
            <p:spPr bwMode="auto">
              <a:xfrm>
                <a:off x="1749" y="3010"/>
                <a:ext cx="2719" cy="244"/>
              </a:xfrm>
              <a:custGeom>
                <a:avLst/>
                <a:gdLst>
                  <a:gd name="T0" fmla="*/ 0 w 2719"/>
                  <a:gd name="T1" fmla="*/ 0 h 244"/>
                  <a:gd name="T2" fmla="*/ 2719 w 2719"/>
                  <a:gd name="T3" fmla="*/ 0 h 244"/>
                  <a:gd name="T4" fmla="*/ 2719 w 2719"/>
                  <a:gd name="T5" fmla="*/ 244 h 244"/>
                  <a:gd name="T6" fmla="*/ 0 w 2719"/>
                  <a:gd name="T7" fmla="*/ 244 h 244"/>
                  <a:gd name="T8" fmla="*/ 0 w 2719"/>
                  <a:gd name="T9" fmla="*/ 0 h 244"/>
                  <a:gd name="T10" fmla="*/ 23 w 2719"/>
                  <a:gd name="T11" fmla="*/ 0 h 244"/>
                  <a:gd name="T12" fmla="*/ 2719 w 2719"/>
                  <a:gd name="T13" fmla="*/ 0 h 244"/>
                  <a:gd name="T14" fmla="*/ 2719 w 2719"/>
                  <a:gd name="T15" fmla="*/ 244 h 244"/>
                  <a:gd name="T16" fmla="*/ 23 w 2719"/>
                  <a:gd name="T17" fmla="*/ 244 h 244"/>
                  <a:gd name="T18" fmla="*/ 23 w 2719"/>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719" h="244">
                    <a:moveTo>
                      <a:pt x="0" y="0"/>
                    </a:moveTo>
                    <a:lnTo>
                      <a:pt x="2719" y="0"/>
                    </a:lnTo>
                    <a:lnTo>
                      <a:pt x="2719" y="244"/>
                    </a:lnTo>
                    <a:lnTo>
                      <a:pt x="0" y="244"/>
                    </a:lnTo>
                    <a:lnTo>
                      <a:pt x="0" y="0"/>
                    </a:lnTo>
                    <a:close/>
                    <a:moveTo>
                      <a:pt x="23" y="0"/>
                    </a:moveTo>
                    <a:lnTo>
                      <a:pt x="2719" y="0"/>
                    </a:lnTo>
                    <a:lnTo>
                      <a:pt x="2719" y="244"/>
                    </a:lnTo>
                    <a:lnTo>
                      <a:pt x="23" y="244"/>
                    </a:lnTo>
                    <a:lnTo>
                      <a:pt x="23" y="0"/>
                    </a:lnTo>
                    <a:close/>
                  </a:path>
                </a:pathLst>
              </a:custGeom>
              <a:solidFill>
                <a:srgbClr val="F1F1F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868" name="Freeform 298">
                <a:extLst>
                  <a:ext uri="{FF2B5EF4-FFF2-40B4-BE49-F238E27FC236}">
                    <a16:creationId xmlns:a16="http://schemas.microsoft.com/office/drawing/2014/main" id="{AE334F3C-C027-27CC-E85F-2C93993A9CEA}"/>
                  </a:ext>
                </a:extLst>
              </p:cNvPr>
              <p:cNvSpPr>
                <a:spLocks noEditPoints="1"/>
              </p:cNvSpPr>
              <p:nvPr/>
            </p:nvSpPr>
            <p:spPr bwMode="auto">
              <a:xfrm>
                <a:off x="1772" y="3010"/>
                <a:ext cx="2696" cy="244"/>
              </a:xfrm>
              <a:custGeom>
                <a:avLst/>
                <a:gdLst>
                  <a:gd name="T0" fmla="*/ 0 w 2696"/>
                  <a:gd name="T1" fmla="*/ 0 h 244"/>
                  <a:gd name="T2" fmla="*/ 2696 w 2696"/>
                  <a:gd name="T3" fmla="*/ 0 h 244"/>
                  <a:gd name="T4" fmla="*/ 2696 w 2696"/>
                  <a:gd name="T5" fmla="*/ 244 h 244"/>
                  <a:gd name="T6" fmla="*/ 0 w 2696"/>
                  <a:gd name="T7" fmla="*/ 244 h 244"/>
                  <a:gd name="T8" fmla="*/ 0 w 2696"/>
                  <a:gd name="T9" fmla="*/ 0 h 244"/>
                  <a:gd name="T10" fmla="*/ 23 w 2696"/>
                  <a:gd name="T11" fmla="*/ 0 h 244"/>
                  <a:gd name="T12" fmla="*/ 2696 w 2696"/>
                  <a:gd name="T13" fmla="*/ 0 h 244"/>
                  <a:gd name="T14" fmla="*/ 2696 w 2696"/>
                  <a:gd name="T15" fmla="*/ 244 h 244"/>
                  <a:gd name="T16" fmla="*/ 23 w 2696"/>
                  <a:gd name="T17" fmla="*/ 244 h 244"/>
                  <a:gd name="T18" fmla="*/ 23 w 2696"/>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696" h="244">
                    <a:moveTo>
                      <a:pt x="0" y="0"/>
                    </a:moveTo>
                    <a:lnTo>
                      <a:pt x="2696" y="0"/>
                    </a:lnTo>
                    <a:lnTo>
                      <a:pt x="2696" y="244"/>
                    </a:lnTo>
                    <a:lnTo>
                      <a:pt x="0" y="244"/>
                    </a:lnTo>
                    <a:lnTo>
                      <a:pt x="0" y="0"/>
                    </a:lnTo>
                    <a:close/>
                    <a:moveTo>
                      <a:pt x="23" y="0"/>
                    </a:moveTo>
                    <a:lnTo>
                      <a:pt x="2696" y="0"/>
                    </a:lnTo>
                    <a:lnTo>
                      <a:pt x="2696" y="244"/>
                    </a:lnTo>
                    <a:lnTo>
                      <a:pt x="23" y="244"/>
                    </a:lnTo>
                    <a:lnTo>
                      <a:pt x="23" y="0"/>
                    </a:lnTo>
                    <a:close/>
                  </a:path>
                </a:pathLst>
              </a:custGeom>
              <a:solidFill>
                <a:srgbClr val="F0F0F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869" name="Freeform 299">
                <a:extLst>
                  <a:ext uri="{FF2B5EF4-FFF2-40B4-BE49-F238E27FC236}">
                    <a16:creationId xmlns:a16="http://schemas.microsoft.com/office/drawing/2014/main" id="{BF17477A-DAD7-3116-C79B-2819C17CD198}"/>
                  </a:ext>
                </a:extLst>
              </p:cNvPr>
              <p:cNvSpPr>
                <a:spLocks noEditPoints="1"/>
              </p:cNvSpPr>
              <p:nvPr/>
            </p:nvSpPr>
            <p:spPr bwMode="auto">
              <a:xfrm>
                <a:off x="1795" y="3010"/>
                <a:ext cx="2673" cy="244"/>
              </a:xfrm>
              <a:custGeom>
                <a:avLst/>
                <a:gdLst>
                  <a:gd name="T0" fmla="*/ 0 w 2673"/>
                  <a:gd name="T1" fmla="*/ 0 h 244"/>
                  <a:gd name="T2" fmla="*/ 2673 w 2673"/>
                  <a:gd name="T3" fmla="*/ 0 h 244"/>
                  <a:gd name="T4" fmla="*/ 2673 w 2673"/>
                  <a:gd name="T5" fmla="*/ 244 h 244"/>
                  <a:gd name="T6" fmla="*/ 0 w 2673"/>
                  <a:gd name="T7" fmla="*/ 244 h 244"/>
                  <a:gd name="T8" fmla="*/ 0 w 2673"/>
                  <a:gd name="T9" fmla="*/ 0 h 244"/>
                  <a:gd name="T10" fmla="*/ 28 w 2673"/>
                  <a:gd name="T11" fmla="*/ 0 h 244"/>
                  <a:gd name="T12" fmla="*/ 2673 w 2673"/>
                  <a:gd name="T13" fmla="*/ 0 h 244"/>
                  <a:gd name="T14" fmla="*/ 2673 w 2673"/>
                  <a:gd name="T15" fmla="*/ 244 h 244"/>
                  <a:gd name="T16" fmla="*/ 28 w 2673"/>
                  <a:gd name="T17" fmla="*/ 244 h 244"/>
                  <a:gd name="T18" fmla="*/ 28 w 2673"/>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673" h="244">
                    <a:moveTo>
                      <a:pt x="0" y="0"/>
                    </a:moveTo>
                    <a:lnTo>
                      <a:pt x="2673" y="0"/>
                    </a:lnTo>
                    <a:lnTo>
                      <a:pt x="2673" y="244"/>
                    </a:lnTo>
                    <a:lnTo>
                      <a:pt x="0" y="244"/>
                    </a:lnTo>
                    <a:lnTo>
                      <a:pt x="0" y="0"/>
                    </a:lnTo>
                    <a:close/>
                    <a:moveTo>
                      <a:pt x="28" y="0"/>
                    </a:moveTo>
                    <a:lnTo>
                      <a:pt x="2673" y="0"/>
                    </a:lnTo>
                    <a:lnTo>
                      <a:pt x="2673" y="244"/>
                    </a:lnTo>
                    <a:lnTo>
                      <a:pt x="28" y="244"/>
                    </a:lnTo>
                    <a:lnTo>
                      <a:pt x="28" y="0"/>
                    </a:lnTo>
                    <a:close/>
                  </a:path>
                </a:pathLst>
              </a:custGeom>
              <a:solidFill>
                <a:srgbClr val="EFEFE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870" name="Freeform 300">
                <a:extLst>
                  <a:ext uri="{FF2B5EF4-FFF2-40B4-BE49-F238E27FC236}">
                    <a16:creationId xmlns:a16="http://schemas.microsoft.com/office/drawing/2014/main" id="{AE89AF92-917B-7A59-CFDF-94C44F988291}"/>
                  </a:ext>
                </a:extLst>
              </p:cNvPr>
              <p:cNvSpPr>
                <a:spLocks noEditPoints="1"/>
              </p:cNvSpPr>
              <p:nvPr/>
            </p:nvSpPr>
            <p:spPr bwMode="auto">
              <a:xfrm>
                <a:off x="1823" y="3010"/>
                <a:ext cx="2645" cy="244"/>
              </a:xfrm>
              <a:custGeom>
                <a:avLst/>
                <a:gdLst>
                  <a:gd name="T0" fmla="*/ 0 w 2645"/>
                  <a:gd name="T1" fmla="*/ 0 h 244"/>
                  <a:gd name="T2" fmla="*/ 2645 w 2645"/>
                  <a:gd name="T3" fmla="*/ 0 h 244"/>
                  <a:gd name="T4" fmla="*/ 2645 w 2645"/>
                  <a:gd name="T5" fmla="*/ 244 h 244"/>
                  <a:gd name="T6" fmla="*/ 0 w 2645"/>
                  <a:gd name="T7" fmla="*/ 244 h 244"/>
                  <a:gd name="T8" fmla="*/ 0 w 2645"/>
                  <a:gd name="T9" fmla="*/ 0 h 244"/>
                  <a:gd name="T10" fmla="*/ 23 w 2645"/>
                  <a:gd name="T11" fmla="*/ 0 h 244"/>
                  <a:gd name="T12" fmla="*/ 2645 w 2645"/>
                  <a:gd name="T13" fmla="*/ 0 h 244"/>
                  <a:gd name="T14" fmla="*/ 2645 w 2645"/>
                  <a:gd name="T15" fmla="*/ 244 h 244"/>
                  <a:gd name="T16" fmla="*/ 23 w 2645"/>
                  <a:gd name="T17" fmla="*/ 244 h 244"/>
                  <a:gd name="T18" fmla="*/ 23 w 2645"/>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645" h="244">
                    <a:moveTo>
                      <a:pt x="0" y="0"/>
                    </a:moveTo>
                    <a:lnTo>
                      <a:pt x="2645" y="0"/>
                    </a:lnTo>
                    <a:lnTo>
                      <a:pt x="2645" y="244"/>
                    </a:lnTo>
                    <a:lnTo>
                      <a:pt x="0" y="244"/>
                    </a:lnTo>
                    <a:lnTo>
                      <a:pt x="0" y="0"/>
                    </a:lnTo>
                    <a:close/>
                    <a:moveTo>
                      <a:pt x="23" y="0"/>
                    </a:moveTo>
                    <a:lnTo>
                      <a:pt x="2645" y="0"/>
                    </a:lnTo>
                    <a:lnTo>
                      <a:pt x="2645" y="244"/>
                    </a:lnTo>
                    <a:lnTo>
                      <a:pt x="23" y="244"/>
                    </a:lnTo>
                    <a:lnTo>
                      <a:pt x="23" y="0"/>
                    </a:lnTo>
                    <a:close/>
                  </a:path>
                </a:pathLst>
              </a:custGeom>
              <a:solidFill>
                <a:srgbClr val="EEEEEE"/>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871" name="Freeform 301">
                <a:extLst>
                  <a:ext uri="{FF2B5EF4-FFF2-40B4-BE49-F238E27FC236}">
                    <a16:creationId xmlns:a16="http://schemas.microsoft.com/office/drawing/2014/main" id="{3B812F2F-1BEA-7747-B42D-C4E4A2AE542A}"/>
                  </a:ext>
                </a:extLst>
              </p:cNvPr>
              <p:cNvSpPr>
                <a:spLocks noEditPoints="1"/>
              </p:cNvSpPr>
              <p:nvPr/>
            </p:nvSpPr>
            <p:spPr bwMode="auto">
              <a:xfrm>
                <a:off x="1846" y="3010"/>
                <a:ext cx="2622" cy="244"/>
              </a:xfrm>
              <a:custGeom>
                <a:avLst/>
                <a:gdLst>
                  <a:gd name="T0" fmla="*/ 0 w 2622"/>
                  <a:gd name="T1" fmla="*/ 0 h 244"/>
                  <a:gd name="T2" fmla="*/ 2622 w 2622"/>
                  <a:gd name="T3" fmla="*/ 0 h 244"/>
                  <a:gd name="T4" fmla="*/ 2622 w 2622"/>
                  <a:gd name="T5" fmla="*/ 244 h 244"/>
                  <a:gd name="T6" fmla="*/ 0 w 2622"/>
                  <a:gd name="T7" fmla="*/ 244 h 244"/>
                  <a:gd name="T8" fmla="*/ 0 w 2622"/>
                  <a:gd name="T9" fmla="*/ 0 h 244"/>
                  <a:gd name="T10" fmla="*/ 23 w 2622"/>
                  <a:gd name="T11" fmla="*/ 0 h 244"/>
                  <a:gd name="T12" fmla="*/ 2622 w 2622"/>
                  <a:gd name="T13" fmla="*/ 0 h 244"/>
                  <a:gd name="T14" fmla="*/ 2622 w 2622"/>
                  <a:gd name="T15" fmla="*/ 244 h 244"/>
                  <a:gd name="T16" fmla="*/ 23 w 2622"/>
                  <a:gd name="T17" fmla="*/ 244 h 244"/>
                  <a:gd name="T18" fmla="*/ 23 w 2622"/>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622" h="244">
                    <a:moveTo>
                      <a:pt x="0" y="0"/>
                    </a:moveTo>
                    <a:lnTo>
                      <a:pt x="2622" y="0"/>
                    </a:lnTo>
                    <a:lnTo>
                      <a:pt x="2622" y="244"/>
                    </a:lnTo>
                    <a:lnTo>
                      <a:pt x="0" y="244"/>
                    </a:lnTo>
                    <a:lnTo>
                      <a:pt x="0" y="0"/>
                    </a:lnTo>
                    <a:close/>
                    <a:moveTo>
                      <a:pt x="23" y="0"/>
                    </a:moveTo>
                    <a:lnTo>
                      <a:pt x="2622" y="0"/>
                    </a:lnTo>
                    <a:lnTo>
                      <a:pt x="2622" y="244"/>
                    </a:lnTo>
                    <a:lnTo>
                      <a:pt x="23" y="244"/>
                    </a:lnTo>
                    <a:lnTo>
                      <a:pt x="23" y="0"/>
                    </a:lnTo>
                    <a:close/>
                  </a:path>
                </a:pathLst>
              </a:custGeom>
              <a:solidFill>
                <a:srgbClr val="EDEDE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872" name="Freeform 302">
                <a:extLst>
                  <a:ext uri="{FF2B5EF4-FFF2-40B4-BE49-F238E27FC236}">
                    <a16:creationId xmlns:a16="http://schemas.microsoft.com/office/drawing/2014/main" id="{C715876E-A3E1-FF99-F053-62110B5728CD}"/>
                  </a:ext>
                </a:extLst>
              </p:cNvPr>
              <p:cNvSpPr>
                <a:spLocks noEditPoints="1"/>
              </p:cNvSpPr>
              <p:nvPr/>
            </p:nvSpPr>
            <p:spPr bwMode="auto">
              <a:xfrm>
                <a:off x="1869" y="3010"/>
                <a:ext cx="2599" cy="244"/>
              </a:xfrm>
              <a:custGeom>
                <a:avLst/>
                <a:gdLst>
                  <a:gd name="T0" fmla="*/ 0 w 2599"/>
                  <a:gd name="T1" fmla="*/ 0 h 244"/>
                  <a:gd name="T2" fmla="*/ 2599 w 2599"/>
                  <a:gd name="T3" fmla="*/ 0 h 244"/>
                  <a:gd name="T4" fmla="*/ 2599 w 2599"/>
                  <a:gd name="T5" fmla="*/ 244 h 244"/>
                  <a:gd name="T6" fmla="*/ 0 w 2599"/>
                  <a:gd name="T7" fmla="*/ 244 h 244"/>
                  <a:gd name="T8" fmla="*/ 0 w 2599"/>
                  <a:gd name="T9" fmla="*/ 0 h 244"/>
                  <a:gd name="T10" fmla="*/ 23 w 2599"/>
                  <a:gd name="T11" fmla="*/ 0 h 244"/>
                  <a:gd name="T12" fmla="*/ 2599 w 2599"/>
                  <a:gd name="T13" fmla="*/ 0 h 244"/>
                  <a:gd name="T14" fmla="*/ 2599 w 2599"/>
                  <a:gd name="T15" fmla="*/ 244 h 244"/>
                  <a:gd name="T16" fmla="*/ 23 w 2599"/>
                  <a:gd name="T17" fmla="*/ 244 h 244"/>
                  <a:gd name="T18" fmla="*/ 23 w 2599"/>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599" h="244">
                    <a:moveTo>
                      <a:pt x="0" y="0"/>
                    </a:moveTo>
                    <a:lnTo>
                      <a:pt x="2599" y="0"/>
                    </a:lnTo>
                    <a:lnTo>
                      <a:pt x="2599" y="244"/>
                    </a:lnTo>
                    <a:lnTo>
                      <a:pt x="0" y="244"/>
                    </a:lnTo>
                    <a:lnTo>
                      <a:pt x="0" y="0"/>
                    </a:lnTo>
                    <a:close/>
                    <a:moveTo>
                      <a:pt x="23" y="0"/>
                    </a:moveTo>
                    <a:lnTo>
                      <a:pt x="2599" y="0"/>
                    </a:lnTo>
                    <a:lnTo>
                      <a:pt x="2599" y="244"/>
                    </a:lnTo>
                    <a:lnTo>
                      <a:pt x="23" y="244"/>
                    </a:lnTo>
                    <a:lnTo>
                      <a:pt x="23" y="0"/>
                    </a:lnTo>
                    <a:close/>
                  </a:path>
                </a:pathLst>
              </a:custGeom>
              <a:solidFill>
                <a:srgbClr val="ECECE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873" name="Freeform 303">
                <a:extLst>
                  <a:ext uri="{FF2B5EF4-FFF2-40B4-BE49-F238E27FC236}">
                    <a16:creationId xmlns:a16="http://schemas.microsoft.com/office/drawing/2014/main" id="{9C2F0A3B-9D31-D971-EF43-4E0DDD1C849B}"/>
                  </a:ext>
                </a:extLst>
              </p:cNvPr>
              <p:cNvSpPr>
                <a:spLocks noEditPoints="1"/>
              </p:cNvSpPr>
              <p:nvPr/>
            </p:nvSpPr>
            <p:spPr bwMode="auto">
              <a:xfrm>
                <a:off x="1892" y="3010"/>
                <a:ext cx="2576" cy="244"/>
              </a:xfrm>
              <a:custGeom>
                <a:avLst/>
                <a:gdLst>
                  <a:gd name="T0" fmla="*/ 0 w 2576"/>
                  <a:gd name="T1" fmla="*/ 0 h 244"/>
                  <a:gd name="T2" fmla="*/ 2576 w 2576"/>
                  <a:gd name="T3" fmla="*/ 0 h 244"/>
                  <a:gd name="T4" fmla="*/ 2576 w 2576"/>
                  <a:gd name="T5" fmla="*/ 244 h 244"/>
                  <a:gd name="T6" fmla="*/ 0 w 2576"/>
                  <a:gd name="T7" fmla="*/ 244 h 244"/>
                  <a:gd name="T8" fmla="*/ 0 w 2576"/>
                  <a:gd name="T9" fmla="*/ 0 h 244"/>
                  <a:gd name="T10" fmla="*/ 27 w 2576"/>
                  <a:gd name="T11" fmla="*/ 0 h 244"/>
                  <a:gd name="T12" fmla="*/ 2576 w 2576"/>
                  <a:gd name="T13" fmla="*/ 0 h 244"/>
                  <a:gd name="T14" fmla="*/ 2576 w 2576"/>
                  <a:gd name="T15" fmla="*/ 244 h 244"/>
                  <a:gd name="T16" fmla="*/ 27 w 2576"/>
                  <a:gd name="T17" fmla="*/ 244 h 244"/>
                  <a:gd name="T18" fmla="*/ 27 w 2576"/>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576" h="244">
                    <a:moveTo>
                      <a:pt x="0" y="0"/>
                    </a:moveTo>
                    <a:lnTo>
                      <a:pt x="2576" y="0"/>
                    </a:lnTo>
                    <a:lnTo>
                      <a:pt x="2576" y="244"/>
                    </a:lnTo>
                    <a:lnTo>
                      <a:pt x="0" y="244"/>
                    </a:lnTo>
                    <a:lnTo>
                      <a:pt x="0" y="0"/>
                    </a:lnTo>
                    <a:close/>
                    <a:moveTo>
                      <a:pt x="27" y="0"/>
                    </a:moveTo>
                    <a:lnTo>
                      <a:pt x="2576" y="0"/>
                    </a:lnTo>
                    <a:lnTo>
                      <a:pt x="2576" y="244"/>
                    </a:lnTo>
                    <a:lnTo>
                      <a:pt x="27" y="244"/>
                    </a:lnTo>
                    <a:lnTo>
                      <a:pt x="27" y="0"/>
                    </a:lnTo>
                    <a:close/>
                  </a:path>
                </a:pathLst>
              </a:custGeom>
              <a:solidFill>
                <a:srgbClr val="EBEBEB"/>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874" name="Freeform 304">
                <a:extLst>
                  <a:ext uri="{FF2B5EF4-FFF2-40B4-BE49-F238E27FC236}">
                    <a16:creationId xmlns:a16="http://schemas.microsoft.com/office/drawing/2014/main" id="{1F9F95D2-9521-9755-9B3B-8EB9C772C974}"/>
                  </a:ext>
                </a:extLst>
              </p:cNvPr>
              <p:cNvSpPr>
                <a:spLocks noEditPoints="1"/>
              </p:cNvSpPr>
              <p:nvPr/>
            </p:nvSpPr>
            <p:spPr bwMode="auto">
              <a:xfrm>
                <a:off x="1919" y="3010"/>
                <a:ext cx="2549" cy="244"/>
              </a:xfrm>
              <a:custGeom>
                <a:avLst/>
                <a:gdLst>
                  <a:gd name="T0" fmla="*/ 0 w 2549"/>
                  <a:gd name="T1" fmla="*/ 0 h 244"/>
                  <a:gd name="T2" fmla="*/ 2549 w 2549"/>
                  <a:gd name="T3" fmla="*/ 0 h 244"/>
                  <a:gd name="T4" fmla="*/ 2549 w 2549"/>
                  <a:gd name="T5" fmla="*/ 244 h 244"/>
                  <a:gd name="T6" fmla="*/ 0 w 2549"/>
                  <a:gd name="T7" fmla="*/ 244 h 244"/>
                  <a:gd name="T8" fmla="*/ 0 w 2549"/>
                  <a:gd name="T9" fmla="*/ 0 h 244"/>
                  <a:gd name="T10" fmla="*/ 23 w 2549"/>
                  <a:gd name="T11" fmla="*/ 0 h 244"/>
                  <a:gd name="T12" fmla="*/ 2549 w 2549"/>
                  <a:gd name="T13" fmla="*/ 0 h 244"/>
                  <a:gd name="T14" fmla="*/ 2549 w 2549"/>
                  <a:gd name="T15" fmla="*/ 244 h 244"/>
                  <a:gd name="T16" fmla="*/ 23 w 2549"/>
                  <a:gd name="T17" fmla="*/ 244 h 244"/>
                  <a:gd name="T18" fmla="*/ 23 w 2549"/>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549" h="244">
                    <a:moveTo>
                      <a:pt x="0" y="0"/>
                    </a:moveTo>
                    <a:lnTo>
                      <a:pt x="2549" y="0"/>
                    </a:lnTo>
                    <a:lnTo>
                      <a:pt x="2549" y="244"/>
                    </a:lnTo>
                    <a:lnTo>
                      <a:pt x="0" y="244"/>
                    </a:lnTo>
                    <a:lnTo>
                      <a:pt x="0" y="0"/>
                    </a:lnTo>
                    <a:close/>
                    <a:moveTo>
                      <a:pt x="23" y="0"/>
                    </a:moveTo>
                    <a:lnTo>
                      <a:pt x="2549" y="0"/>
                    </a:lnTo>
                    <a:lnTo>
                      <a:pt x="2549" y="244"/>
                    </a:lnTo>
                    <a:lnTo>
                      <a:pt x="23" y="244"/>
                    </a:lnTo>
                    <a:lnTo>
                      <a:pt x="23" y="0"/>
                    </a:lnTo>
                    <a:close/>
                  </a:path>
                </a:pathLst>
              </a:custGeom>
              <a:solidFill>
                <a:srgbClr val="EAEAE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875" name="Freeform 305">
                <a:extLst>
                  <a:ext uri="{FF2B5EF4-FFF2-40B4-BE49-F238E27FC236}">
                    <a16:creationId xmlns:a16="http://schemas.microsoft.com/office/drawing/2014/main" id="{FA536B34-D17A-0EBC-7002-C53999EF9620}"/>
                  </a:ext>
                </a:extLst>
              </p:cNvPr>
              <p:cNvSpPr>
                <a:spLocks noEditPoints="1"/>
              </p:cNvSpPr>
              <p:nvPr/>
            </p:nvSpPr>
            <p:spPr bwMode="auto">
              <a:xfrm>
                <a:off x="1942" y="3010"/>
                <a:ext cx="2526" cy="244"/>
              </a:xfrm>
              <a:custGeom>
                <a:avLst/>
                <a:gdLst>
                  <a:gd name="T0" fmla="*/ 0 w 2526"/>
                  <a:gd name="T1" fmla="*/ 0 h 244"/>
                  <a:gd name="T2" fmla="*/ 2526 w 2526"/>
                  <a:gd name="T3" fmla="*/ 0 h 244"/>
                  <a:gd name="T4" fmla="*/ 2526 w 2526"/>
                  <a:gd name="T5" fmla="*/ 244 h 244"/>
                  <a:gd name="T6" fmla="*/ 0 w 2526"/>
                  <a:gd name="T7" fmla="*/ 244 h 244"/>
                  <a:gd name="T8" fmla="*/ 0 w 2526"/>
                  <a:gd name="T9" fmla="*/ 0 h 244"/>
                  <a:gd name="T10" fmla="*/ 23 w 2526"/>
                  <a:gd name="T11" fmla="*/ 0 h 244"/>
                  <a:gd name="T12" fmla="*/ 2526 w 2526"/>
                  <a:gd name="T13" fmla="*/ 0 h 244"/>
                  <a:gd name="T14" fmla="*/ 2526 w 2526"/>
                  <a:gd name="T15" fmla="*/ 244 h 244"/>
                  <a:gd name="T16" fmla="*/ 23 w 2526"/>
                  <a:gd name="T17" fmla="*/ 244 h 244"/>
                  <a:gd name="T18" fmla="*/ 23 w 2526"/>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526" h="244">
                    <a:moveTo>
                      <a:pt x="0" y="0"/>
                    </a:moveTo>
                    <a:lnTo>
                      <a:pt x="2526" y="0"/>
                    </a:lnTo>
                    <a:lnTo>
                      <a:pt x="2526" y="244"/>
                    </a:lnTo>
                    <a:lnTo>
                      <a:pt x="0" y="244"/>
                    </a:lnTo>
                    <a:lnTo>
                      <a:pt x="0" y="0"/>
                    </a:lnTo>
                    <a:close/>
                    <a:moveTo>
                      <a:pt x="23" y="0"/>
                    </a:moveTo>
                    <a:lnTo>
                      <a:pt x="2526" y="0"/>
                    </a:lnTo>
                    <a:lnTo>
                      <a:pt x="2526" y="244"/>
                    </a:lnTo>
                    <a:lnTo>
                      <a:pt x="23" y="244"/>
                    </a:lnTo>
                    <a:lnTo>
                      <a:pt x="23" y="0"/>
                    </a:lnTo>
                    <a:close/>
                  </a:path>
                </a:pathLst>
              </a:custGeom>
              <a:solidFill>
                <a:srgbClr val="E9E9E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876" name="Freeform 306">
                <a:extLst>
                  <a:ext uri="{FF2B5EF4-FFF2-40B4-BE49-F238E27FC236}">
                    <a16:creationId xmlns:a16="http://schemas.microsoft.com/office/drawing/2014/main" id="{16D6AA9A-7436-82E9-14B6-201CB84DB1D5}"/>
                  </a:ext>
                </a:extLst>
              </p:cNvPr>
              <p:cNvSpPr>
                <a:spLocks noEditPoints="1"/>
              </p:cNvSpPr>
              <p:nvPr/>
            </p:nvSpPr>
            <p:spPr bwMode="auto">
              <a:xfrm>
                <a:off x="1965" y="3010"/>
                <a:ext cx="2503" cy="244"/>
              </a:xfrm>
              <a:custGeom>
                <a:avLst/>
                <a:gdLst>
                  <a:gd name="T0" fmla="*/ 0 w 2503"/>
                  <a:gd name="T1" fmla="*/ 0 h 244"/>
                  <a:gd name="T2" fmla="*/ 2503 w 2503"/>
                  <a:gd name="T3" fmla="*/ 0 h 244"/>
                  <a:gd name="T4" fmla="*/ 2503 w 2503"/>
                  <a:gd name="T5" fmla="*/ 244 h 244"/>
                  <a:gd name="T6" fmla="*/ 0 w 2503"/>
                  <a:gd name="T7" fmla="*/ 244 h 244"/>
                  <a:gd name="T8" fmla="*/ 0 w 2503"/>
                  <a:gd name="T9" fmla="*/ 0 h 244"/>
                  <a:gd name="T10" fmla="*/ 23 w 2503"/>
                  <a:gd name="T11" fmla="*/ 0 h 244"/>
                  <a:gd name="T12" fmla="*/ 2503 w 2503"/>
                  <a:gd name="T13" fmla="*/ 0 h 244"/>
                  <a:gd name="T14" fmla="*/ 2503 w 2503"/>
                  <a:gd name="T15" fmla="*/ 244 h 244"/>
                  <a:gd name="T16" fmla="*/ 23 w 2503"/>
                  <a:gd name="T17" fmla="*/ 244 h 244"/>
                  <a:gd name="T18" fmla="*/ 23 w 2503"/>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503" h="244">
                    <a:moveTo>
                      <a:pt x="0" y="0"/>
                    </a:moveTo>
                    <a:lnTo>
                      <a:pt x="2503" y="0"/>
                    </a:lnTo>
                    <a:lnTo>
                      <a:pt x="2503" y="244"/>
                    </a:lnTo>
                    <a:lnTo>
                      <a:pt x="0" y="244"/>
                    </a:lnTo>
                    <a:lnTo>
                      <a:pt x="0" y="0"/>
                    </a:lnTo>
                    <a:close/>
                    <a:moveTo>
                      <a:pt x="23" y="0"/>
                    </a:moveTo>
                    <a:lnTo>
                      <a:pt x="2503" y="0"/>
                    </a:lnTo>
                    <a:lnTo>
                      <a:pt x="2503" y="244"/>
                    </a:lnTo>
                    <a:lnTo>
                      <a:pt x="23" y="244"/>
                    </a:lnTo>
                    <a:lnTo>
                      <a:pt x="23" y="0"/>
                    </a:lnTo>
                    <a:close/>
                  </a:path>
                </a:pathLst>
              </a:custGeom>
              <a:solidFill>
                <a:srgbClr val="E8E8E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877" name="Freeform 307">
                <a:extLst>
                  <a:ext uri="{FF2B5EF4-FFF2-40B4-BE49-F238E27FC236}">
                    <a16:creationId xmlns:a16="http://schemas.microsoft.com/office/drawing/2014/main" id="{C4D5199A-F659-2899-0C3F-4DC36A358A37}"/>
                  </a:ext>
                </a:extLst>
              </p:cNvPr>
              <p:cNvSpPr>
                <a:spLocks noEditPoints="1"/>
              </p:cNvSpPr>
              <p:nvPr/>
            </p:nvSpPr>
            <p:spPr bwMode="auto">
              <a:xfrm>
                <a:off x="1988" y="3010"/>
                <a:ext cx="2480" cy="244"/>
              </a:xfrm>
              <a:custGeom>
                <a:avLst/>
                <a:gdLst>
                  <a:gd name="T0" fmla="*/ 0 w 2480"/>
                  <a:gd name="T1" fmla="*/ 0 h 244"/>
                  <a:gd name="T2" fmla="*/ 2480 w 2480"/>
                  <a:gd name="T3" fmla="*/ 0 h 244"/>
                  <a:gd name="T4" fmla="*/ 2480 w 2480"/>
                  <a:gd name="T5" fmla="*/ 244 h 244"/>
                  <a:gd name="T6" fmla="*/ 0 w 2480"/>
                  <a:gd name="T7" fmla="*/ 244 h 244"/>
                  <a:gd name="T8" fmla="*/ 0 w 2480"/>
                  <a:gd name="T9" fmla="*/ 0 h 244"/>
                  <a:gd name="T10" fmla="*/ 23 w 2480"/>
                  <a:gd name="T11" fmla="*/ 0 h 244"/>
                  <a:gd name="T12" fmla="*/ 2480 w 2480"/>
                  <a:gd name="T13" fmla="*/ 0 h 244"/>
                  <a:gd name="T14" fmla="*/ 2480 w 2480"/>
                  <a:gd name="T15" fmla="*/ 244 h 244"/>
                  <a:gd name="T16" fmla="*/ 23 w 2480"/>
                  <a:gd name="T17" fmla="*/ 244 h 244"/>
                  <a:gd name="T18" fmla="*/ 23 w 2480"/>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480" h="244">
                    <a:moveTo>
                      <a:pt x="0" y="0"/>
                    </a:moveTo>
                    <a:lnTo>
                      <a:pt x="2480" y="0"/>
                    </a:lnTo>
                    <a:lnTo>
                      <a:pt x="2480" y="244"/>
                    </a:lnTo>
                    <a:lnTo>
                      <a:pt x="0" y="244"/>
                    </a:lnTo>
                    <a:lnTo>
                      <a:pt x="0" y="0"/>
                    </a:lnTo>
                    <a:close/>
                    <a:moveTo>
                      <a:pt x="23" y="0"/>
                    </a:moveTo>
                    <a:lnTo>
                      <a:pt x="2480" y="0"/>
                    </a:lnTo>
                    <a:lnTo>
                      <a:pt x="2480" y="244"/>
                    </a:lnTo>
                    <a:lnTo>
                      <a:pt x="23" y="244"/>
                    </a:lnTo>
                    <a:lnTo>
                      <a:pt x="23" y="0"/>
                    </a:lnTo>
                    <a:close/>
                  </a:path>
                </a:pathLst>
              </a:custGeom>
              <a:solidFill>
                <a:srgbClr val="E7E7E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878" name="Freeform 308">
                <a:extLst>
                  <a:ext uri="{FF2B5EF4-FFF2-40B4-BE49-F238E27FC236}">
                    <a16:creationId xmlns:a16="http://schemas.microsoft.com/office/drawing/2014/main" id="{84462578-D23D-44A8-6BB0-9450C5B12B71}"/>
                  </a:ext>
                </a:extLst>
              </p:cNvPr>
              <p:cNvSpPr>
                <a:spLocks noEditPoints="1"/>
              </p:cNvSpPr>
              <p:nvPr/>
            </p:nvSpPr>
            <p:spPr bwMode="auto">
              <a:xfrm>
                <a:off x="2011" y="3010"/>
                <a:ext cx="2457" cy="244"/>
              </a:xfrm>
              <a:custGeom>
                <a:avLst/>
                <a:gdLst>
                  <a:gd name="T0" fmla="*/ 0 w 2457"/>
                  <a:gd name="T1" fmla="*/ 0 h 244"/>
                  <a:gd name="T2" fmla="*/ 2457 w 2457"/>
                  <a:gd name="T3" fmla="*/ 0 h 244"/>
                  <a:gd name="T4" fmla="*/ 2457 w 2457"/>
                  <a:gd name="T5" fmla="*/ 244 h 244"/>
                  <a:gd name="T6" fmla="*/ 0 w 2457"/>
                  <a:gd name="T7" fmla="*/ 244 h 244"/>
                  <a:gd name="T8" fmla="*/ 0 w 2457"/>
                  <a:gd name="T9" fmla="*/ 0 h 244"/>
                  <a:gd name="T10" fmla="*/ 28 w 2457"/>
                  <a:gd name="T11" fmla="*/ 0 h 244"/>
                  <a:gd name="T12" fmla="*/ 2457 w 2457"/>
                  <a:gd name="T13" fmla="*/ 0 h 244"/>
                  <a:gd name="T14" fmla="*/ 2457 w 2457"/>
                  <a:gd name="T15" fmla="*/ 244 h 244"/>
                  <a:gd name="T16" fmla="*/ 28 w 2457"/>
                  <a:gd name="T17" fmla="*/ 244 h 244"/>
                  <a:gd name="T18" fmla="*/ 28 w 2457"/>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457" h="244">
                    <a:moveTo>
                      <a:pt x="0" y="0"/>
                    </a:moveTo>
                    <a:lnTo>
                      <a:pt x="2457" y="0"/>
                    </a:lnTo>
                    <a:lnTo>
                      <a:pt x="2457" y="244"/>
                    </a:lnTo>
                    <a:lnTo>
                      <a:pt x="0" y="244"/>
                    </a:lnTo>
                    <a:lnTo>
                      <a:pt x="0" y="0"/>
                    </a:lnTo>
                    <a:close/>
                    <a:moveTo>
                      <a:pt x="28" y="0"/>
                    </a:moveTo>
                    <a:lnTo>
                      <a:pt x="2457" y="0"/>
                    </a:lnTo>
                    <a:lnTo>
                      <a:pt x="2457" y="244"/>
                    </a:lnTo>
                    <a:lnTo>
                      <a:pt x="28" y="244"/>
                    </a:lnTo>
                    <a:lnTo>
                      <a:pt x="28" y="0"/>
                    </a:lnTo>
                    <a:close/>
                  </a:path>
                </a:pathLst>
              </a:custGeom>
              <a:solidFill>
                <a:srgbClr val="E6E6E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879" name="Freeform 309">
                <a:extLst>
                  <a:ext uri="{FF2B5EF4-FFF2-40B4-BE49-F238E27FC236}">
                    <a16:creationId xmlns:a16="http://schemas.microsoft.com/office/drawing/2014/main" id="{FF160200-025A-7B83-745E-EB93CC41D427}"/>
                  </a:ext>
                </a:extLst>
              </p:cNvPr>
              <p:cNvSpPr>
                <a:spLocks noEditPoints="1"/>
              </p:cNvSpPr>
              <p:nvPr/>
            </p:nvSpPr>
            <p:spPr bwMode="auto">
              <a:xfrm>
                <a:off x="2039" y="3010"/>
                <a:ext cx="2429" cy="244"/>
              </a:xfrm>
              <a:custGeom>
                <a:avLst/>
                <a:gdLst>
                  <a:gd name="T0" fmla="*/ 0 w 2429"/>
                  <a:gd name="T1" fmla="*/ 0 h 244"/>
                  <a:gd name="T2" fmla="*/ 2429 w 2429"/>
                  <a:gd name="T3" fmla="*/ 0 h 244"/>
                  <a:gd name="T4" fmla="*/ 2429 w 2429"/>
                  <a:gd name="T5" fmla="*/ 244 h 244"/>
                  <a:gd name="T6" fmla="*/ 0 w 2429"/>
                  <a:gd name="T7" fmla="*/ 244 h 244"/>
                  <a:gd name="T8" fmla="*/ 0 w 2429"/>
                  <a:gd name="T9" fmla="*/ 0 h 244"/>
                  <a:gd name="T10" fmla="*/ 23 w 2429"/>
                  <a:gd name="T11" fmla="*/ 0 h 244"/>
                  <a:gd name="T12" fmla="*/ 2429 w 2429"/>
                  <a:gd name="T13" fmla="*/ 0 h 244"/>
                  <a:gd name="T14" fmla="*/ 2429 w 2429"/>
                  <a:gd name="T15" fmla="*/ 244 h 244"/>
                  <a:gd name="T16" fmla="*/ 23 w 2429"/>
                  <a:gd name="T17" fmla="*/ 244 h 244"/>
                  <a:gd name="T18" fmla="*/ 23 w 2429"/>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429" h="244">
                    <a:moveTo>
                      <a:pt x="0" y="0"/>
                    </a:moveTo>
                    <a:lnTo>
                      <a:pt x="2429" y="0"/>
                    </a:lnTo>
                    <a:lnTo>
                      <a:pt x="2429" y="244"/>
                    </a:lnTo>
                    <a:lnTo>
                      <a:pt x="0" y="244"/>
                    </a:lnTo>
                    <a:lnTo>
                      <a:pt x="0" y="0"/>
                    </a:lnTo>
                    <a:close/>
                    <a:moveTo>
                      <a:pt x="23" y="0"/>
                    </a:moveTo>
                    <a:lnTo>
                      <a:pt x="2429" y="0"/>
                    </a:lnTo>
                    <a:lnTo>
                      <a:pt x="2429" y="244"/>
                    </a:lnTo>
                    <a:lnTo>
                      <a:pt x="23" y="244"/>
                    </a:lnTo>
                    <a:lnTo>
                      <a:pt x="23" y="0"/>
                    </a:lnTo>
                    <a:close/>
                  </a:path>
                </a:pathLst>
              </a:custGeom>
              <a:solidFill>
                <a:srgbClr val="E5E5E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880" name="Freeform 310">
                <a:extLst>
                  <a:ext uri="{FF2B5EF4-FFF2-40B4-BE49-F238E27FC236}">
                    <a16:creationId xmlns:a16="http://schemas.microsoft.com/office/drawing/2014/main" id="{BBCE9C25-DC46-D3CF-FBBD-0132A58B5D2E}"/>
                  </a:ext>
                </a:extLst>
              </p:cNvPr>
              <p:cNvSpPr>
                <a:spLocks noEditPoints="1"/>
              </p:cNvSpPr>
              <p:nvPr/>
            </p:nvSpPr>
            <p:spPr bwMode="auto">
              <a:xfrm>
                <a:off x="2062" y="3010"/>
                <a:ext cx="2406" cy="244"/>
              </a:xfrm>
              <a:custGeom>
                <a:avLst/>
                <a:gdLst>
                  <a:gd name="T0" fmla="*/ 0 w 2406"/>
                  <a:gd name="T1" fmla="*/ 0 h 244"/>
                  <a:gd name="T2" fmla="*/ 2406 w 2406"/>
                  <a:gd name="T3" fmla="*/ 0 h 244"/>
                  <a:gd name="T4" fmla="*/ 2406 w 2406"/>
                  <a:gd name="T5" fmla="*/ 244 h 244"/>
                  <a:gd name="T6" fmla="*/ 0 w 2406"/>
                  <a:gd name="T7" fmla="*/ 244 h 244"/>
                  <a:gd name="T8" fmla="*/ 0 w 2406"/>
                  <a:gd name="T9" fmla="*/ 0 h 244"/>
                  <a:gd name="T10" fmla="*/ 23 w 2406"/>
                  <a:gd name="T11" fmla="*/ 0 h 244"/>
                  <a:gd name="T12" fmla="*/ 2406 w 2406"/>
                  <a:gd name="T13" fmla="*/ 0 h 244"/>
                  <a:gd name="T14" fmla="*/ 2406 w 2406"/>
                  <a:gd name="T15" fmla="*/ 244 h 244"/>
                  <a:gd name="T16" fmla="*/ 23 w 2406"/>
                  <a:gd name="T17" fmla="*/ 244 h 244"/>
                  <a:gd name="T18" fmla="*/ 23 w 2406"/>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406" h="244">
                    <a:moveTo>
                      <a:pt x="0" y="0"/>
                    </a:moveTo>
                    <a:lnTo>
                      <a:pt x="2406" y="0"/>
                    </a:lnTo>
                    <a:lnTo>
                      <a:pt x="2406" y="244"/>
                    </a:lnTo>
                    <a:lnTo>
                      <a:pt x="0" y="244"/>
                    </a:lnTo>
                    <a:lnTo>
                      <a:pt x="0" y="0"/>
                    </a:lnTo>
                    <a:close/>
                    <a:moveTo>
                      <a:pt x="23" y="0"/>
                    </a:moveTo>
                    <a:lnTo>
                      <a:pt x="2406" y="0"/>
                    </a:lnTo>
                    <a:lnTo>
                      <a:pt x="2406" y="244"/>
                    </a:lnTo>
                    <a:lnTo>
                      <a:pt x="23" y="244"/>
                    </a:lnTo>
                    <a:lnTo>
                      <a:pt x="23" y="0"/>
                    </a:lnTo>
                    <a:close/>
                  </a:path>
                </a:pathLst>
              </a:custGeom>
              <a:solidFill>
                <a:srgbClr val="E4E4E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881" name="Freeform 311">
                <a:extLst>
                  <a:ext uri="{FF2B5EF4-FFF2-40B4-BE49-F238E27FC236}">
                    <a16:creationId xmlns:a16="http://schemas.microsoft.com/office/drawing/2014/main" id="{DEE77995-E341-27BC-0A5A-5CE9E25DE0F0}"/>
                  </a:ext>
                </a:extLst>
              </p:cNvPr>
              <p:cNvSpPr>
                <a:spLocks noEditPoints="1"/>
              </p:cNvSpPr>
              <p:nvPr/>
            </p:nvSpPr>
            <p:spPr bwMode="auto">
              <a:xfrm>
                <a:off x="2085" y="3010"/>
                <a:ext cx="2383" cy="244"/>
              </a:xfrm>
              <a:custGeom>
                <a:avLst/>
                <a:gdLst>
                  <a:gd name="T0" fmla="*/ 0 w 2383"/>
                  <a:gd name="T1" fmla="*/ 0 h 244"/>
                  <a:gd name="T2" fmla="*/ 2383 w 2383"/>
                  <a:gd name="T3" fmla="*/ 0 h 244"/>
                  <a:gd name="T4" fmla="*/ 2383 w 2383"/>
                  <a:gd name="T5" fmla="*/ 244 h 244"/>
                  <a:gd name="T6" fmla="*/ 0 w 2383"/>
                  <a:gd name="T7" fmla="*/ 244 h 244"/>
                  <a:gd name="T8" fmla="*/ 0 w 2383"/>
                  <a:gd name="T9" fmla="*/ 0 h 244"/>
                  <a:gd name="T10" fmla="*/ 23 w 2383"/>
                  <a:gd name="T11" fmla="*/ 0 h 244"/>
                  <a:gd name="T12" fmla="*/ 2383 w 2383"/>
                  <a:gd name="T13" fmla="*/ 0 h 244"/>
                  <a:gd name="T14" fmla="*/ 2383 w 2383"/>
                  <a:gd name="T15" fmla="*/ 244 h 244"/>
                  <a:gd name="T16" fmla="*/ 23 w 2383"/>
                  <a:gd name="T17" fmla="*/ 244 h 244"/>
                  <a:gd name="T18" fmla="*/ 23 w 2383"/>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383" h="244">
                    <a:moveTo>
                      <a:pt x="0" y="0"/>
                    </a:moveTo>
                    <a:lnTo>
                      <a:pt x="2383" y="0"/>
                    </a:lnTo>
                    <a:lnTo>
                      <a:pt x="2383" y="244"/>
                    </a:lnTo>
                    <a:lnTo>
                      <a:pt x="0" y="244"/>
                    </a:lnTo>
                    <a:lnTo>
                      <a:pt x="0" y="0"/>
                    </a:lnTo>
                    <a:close/>
                    <a:moveTo>
                      <a:pt x="23" y="0"/>
                    </a:moveTo>
                    <a:lnTo>
                      <a:pt x="2383" y="0"/>
                    </a:lnTo>
                    <a:lnTo>
                      <a:pt x="2383" y="244"/>
                    </a:lnTo>
                    <a:lnTo>
                      <a:pt x="23" y="244"/>
                    </a:lnTo>
                    <a:lnTo>
                      <a:pt x="23" y="0"/>
                    </a:lnTo>
                    <a:close/>
                  </a:path>
                </a:pathLst>
              </a:custGeom>
              <a:solidFill>
                <a:srgbClr val="E3E3E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882" name="Freeform 312">
                <a:extLst>
                  <a:ext uri="{FF2B5EF4-FFF2-40B4-BE49-F238E27FC236}">
                    <a16:creationId xmlns:a16="http://schemas.microsoft.com/office/drawing/2014/main" id="{DAB2666E-365D-D215-ABB9-0BA4DBA7E94A}"/>
                  </a:ext>
                </a:extLst>
              </p:cNvPr>
              <p:cNvSpPr>
                <a:spLocks noEditPoints="1"/>
              </p:cNvSpPr>
              <p:nvPr/>
            </p:nvSpPr>
            <p:spPr bwMode="auto">
              <a:xfrm>
                <a:off x="2108" y="3010"/>
                <a:ext cx="2360" cy="244"/>
              </a:xfrm>
              <a:custGeom>
                <a:avLst/>
                <a:gdLst>
                  <a:gd name="T0" fmla="*/ 0 w 2360"/>
                  <a:gd name="T1" fmla="*/ 0 h 244"/>
                  <a:gd name="T2" fmla="*/ 2360 w 2360"/>
                  <a:gd name="T3" fmla="*/ 0 h 244"/>
                  <a:gd name="T4" fmla="*/ 2360 w 2360"/>
                  <a:gd name="T5" fmla="*/ 244 h 244"/>
                  <a:gd name="T6" fmla="*/ 0 w 2360"/>
                  <a:gd name="T7" fmla="*/ 244 h 244"/>
                  <a:gd name="T8" fmla="*/ 0 w 2360"/>
                  <a:gd name="T9" fmla="*/ 0 h 244"/>
                  <a:gd name="T10" fmla="*/ 23 w 2360"/>
                  <a:gd name="T11" fmla="*/ 0 h 244"/>
                  <a:gd name="T12" fmla="*/ 2360 w 2360"/>
                  <a:gd name="T13" fmla="*/ 0 h 244"/>
                  <a:gd name="T14" fmla="*/ 2360 w 2360"/>
                  <a:gd name="T15" fmla="*/ 244 h 244"/>
                  <a:gd name="T16" fmla="*/ 23 w 2360"/>
                  <a:gd name="T17" fmla="*/ 244 h 244"/>
                  <a:gd name="T18" fmla="*/ 23 w 2360"/>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360" h="244">
                    <a:moveTo>
                      <a:pt x="0" y="0"/>
                    </a:moveTo>
                    <a:lnTo>
                      <a:pt x="2360" y="0"/>
                    </a:lnTo>
                    <a:lnTo>
                      <a:pt x="2360" y="244"/>
                    </a:lnTo>
                    <a:lnTo>
                      <a:pt x="0" y="244"/>
                    </a:lnTo>
                    <a:lnTo>
                      <a:pt x="0" y="0"/>
                    </a:lnTo>
                    <a:close/>
                    <a:moveTo>
                      <a:pt x="23" y="0"/>
                    </a:moveTo>
                    <a:lnTo>
                      <a:pt x="2360" y="0"/>
                    </a:lnTo>
                    <a:lnTo>
                      <a:pt x="2360" y="244"/>
                    </a:lnTo>
                    <a:lnTo>
                      <a:pt x="23" y="244"/>
                    </a:lnTo>
                    <a:lnTo>
                      <a:pt x="23" y="0"/>
                    </a:lnTo>
                    <a:close/>
                  </a:path>
                </a:pathLst>
              </a:custGeom>
              <a:solidFill>
                <a:srgbClr val="E2E2E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883" name="Freeform 313">
                <a:extLst>
                  <a:ext uri="{FF2B5EF4-FFF2-40B4-BE49-F238E27FC236}">
                    <a16:creationId xmlns:a16="http://schemas.microsoft.com/office/drawing/2014/main" id="{91577093-067B-F748-6A2B-FB3ABCA94444}"/>
                  </a:ext>
                </a:extLst>
              </p:cNvPr>
              <p:cNvSpPr>
                <a:spLocks noEditPoints="1"/>
              </p:cNvSpPr>
              <p:nvPr/>
            </p:nvSpPr>
            <p:spPr bwMode="auto">
              <a:xfrm>
                <a:off x="2131" y="3010"/>
                <a:ext cx="2337" cy="244"/>
              </a:xfrm>
              <a:custGeom>
                <a:avLst/>
                <a:gdLst>
                  <a:gd name="T0" fmla="*/ 0 w 2337"/>
                  <a:gd name="T1" fmla="*/ 0 h 244"/>
                  <a:gd name="T2" fmla="*/ 2337 w 2337"/>
                  <a:gd name="T3" fmla="*/ 0 h 244"/>
                  <a:gd name="T4" fmla="*/ 2337 w 2337"/>
                  <a:gd name="T5" fmla="*/ 244 h 244"/>
                  <a:gd name="T6" fmla="*/ 0 w 2337"/>
                  <a:gd name="T7" fmla="*/ 244 h 244"/>
                  <a:gd name="T8" fmla="*/ 0 w 2337"/>
                  <a:gd name="T9" fmla="*/ 0 h 244"/>
                  <a:gd name="T10" fmla="*/ 28 w 2337"/>
                  <a:gd name="T11" fmla="*/ 0 h 244"/>
                  <a:gd name="T12" fmla="*/ 2337 w 2337"/>
                  <a:gd name="T13" fmla="*/ 0 h 244"/>
                  <a:gd name="T14" fmla="*/ 2337 w 2337"/>
                  <a:gd name="T15" fmla="*/ 244 h 244"/>
                  <a:gd name="T16" fmla="*/ 28 w 2337"/>
                  <a:gd name="T17" fmla="*/ 244 h 244"/>
                  <a:gd name="T18" fmla="*/ 28 w 2337"/>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337" h="244">
                    <a:moveTo>
                      <a:pt x="0" y="0"/>
                    </a:moveTo>
                    <a:lnTo>
                      <a:pt x="2337" y="0"/>
                    </a:lnTo>
                    <a:lnTo>
                      <a:pt x="2337" y="244"/>
                    </a:lnTo>
                    <a:lnTo>
                      <a:pt x="0" y="244"/>
                    </a:lnTo>
                    <a:lnTo>
                      <a:pt x="0" y="0"/>
                    </a:lnTo>
                    <a:close/>
                    <a:moveTo>
                      <a:pt x="28" y="0"/>
                    </a:moveTo>
                    <a:lnTo>
                      <a:pt x="2337" y="0"/>
                    </a:lnTo>
                    <a:lnTo>
                      <a:pt x="2337" y="244"/>
                    </a:lnTo>
                    <a:lnTo>
                      <a:pt x="28" y="244"/>
                    </a:lnTo>
                    <a:lnTo>
                      <a:pt x="28" y="0"/>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884" name="Freeform 314">
                <a:extLst>
                  <a:ext uri="{FF2B5EF4-FFF2-40B4-BE49-F238E27FC236}">
                    <a16:creationId xmlns:a16="http://schemas.microsoft.com/office/drawing/2014/main" id="{98B6BFDE-E5EF-53C7-0A71-B7716E648A73}"/>
                  </a:ext>
                </a:extLst>
              </p:cNvPr>
              <p:cNvSpPr>
                <a:spLocks noEditPoints="1"/>
              </p:cNvSpPr>
              <p:nvPr/>
            </p:nvSpPr>
            <p:spPr bwMode="auto">
              <a:xfrm>
                <a:off x="2159" y="3010"/>
                <a:ext cx="2309" cy="244"/>
              </a:xfrm>
              <a:custGeom>
                <a:avLst/>
                <a:gdLst>
                  <a:gd name="T0" fmla="*/ 0 w 2309"/>
                  <a:gd name="T1" fmla="*/ 0 h 244"/>
                  <a:gd name="T2" fmla="*/ 2309 w 2309"/>
                  <a:gd name="T3" fmla="*/ 0 h 244"/>
                  <a:gd name="T4" fmla="*/ 2309 w 2309"/>
                  <a:gd name="T5" fmla="*/ 244 h 244"/>
                  <a:gd name="T6" fmla="*/ 0 w 2309"/>
                  <a:gd name="T7" fmla="*/ 244 h 244"/>
                  <a:gd name="T8" fmla="*/ 0 w 2309"/>
                  <a:gd name="T9" fmla="*/ 0 h 244"/>
                  <a:gd name="T10" fmla="*/ 23 w 2309"/>
                  <a:gd name="T11" fmla="*/ 0 h 244"/>
                  <a:gd name="T12" fmla="*/ 2309 w 2309"/>
                  <a:gd name="T13" fmla="*/ 0 h 244"/>
                  <a:gd name="T14" fmla="*/ 2309 w 2309"/>
                  <a:gd name="T15" fmla="*/ 244 h 244"/>
                  <a:gd name="T16" fmla="*/ 23 w 2309"/>
                  <a:gd name="T17" fmla="*/ 244 h 244"/>
                  <a:gd name="T18" fmla="*/ 23 w 2309"/>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309" h="244">
                    <a:moveTo>
                      <a:pt x="0" y="0"/>
                    </a:moveTo>
                    <a:lnTo>
                      <a:pt x="2309" y="0"/>
                    </a:lnTo>
                    <a:lnTo>
                      <a:pt x="2309" y="244"/>
                    </a:lnTo>
                    <a:lnTo>
                      <a:pt x="0" y="244"/>
                    </a:lnTo>
                    <a:lnTo>
                      <a:pt x="0" y="0"/>
                    </a:lnTo>
                    <a:close/>
                    <a:moveTo>
                      <a:pt x="23" y="0"/>
                    </a:moveTo>
                    <a:lnTo>
                      <a:pt x="2309" y="0"/>
                    </a:lnTo>
                    <a:lnTo>
                      <a:pt x="2309" y="244"/>
                    </a:lnTo>
                    <a:lnTo>
                      <a:pt x="23" y="244"/>
                    </a:lnTo>
                    <a:lnTo>
                      <a:pt x="23" y="0"/>
                    </a:lnTo>
                    <a:close/>
                  </a:path>
                </a:pathLst>
              </a:custGeom>
              <a:solidFill>
                <a:srgbClr val="E0E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885" name="Freeform 315">
                <a:extLst>
                  <a:ext uri="{FF2B5EF4-FFF2-40B4-BE49-F238E27FC236}">
                    <a16:creationId xmlns:a16="http://schemas.microsoft.com/office/drawing/2014/main" id="{18C83256-2CAB-9A98-4D01-972837982656}"/>
                  </a:ext>
                </a:extLst>
              </p:cNvPr>
              <p:cNvSpPr>
                <a:spLocks noEditPoints="1"/>
              </p:cNvSpPr>
              <p:nvPr/>
            </p:nvSpPr>
            <p:spPr bwMode="auto">
              <a:xfrm>
                <a:off x="2182" y="3010"/>
                <a:ext cx="2286" cy="244"/>
              </a:xfrm>
              <a:custGeom>
                <a:avLst/>
                <a:gdLst>
                  <a:gd name="T0" fmla="*/ 0 w 2286"/>
                  <a:gd name="T1" fmla="*/ 0 h 244"/>
                  <a:gd name="T2" fmla="*/ 2286 w 2286"/>
                  <a:gd name="T3" fmla="*/ 0 h 244"/>
                  <a:gd name="T4" fmla="*/ 2286 w 2286"/>
                  <a:gd name="T5" fmla="*/ 244 h 244"/>
                  <a:gd name="T6" fmla="*/ 0 w 2286"/>
                  <a:gd name="T7" fmla="*/ 244 h 244"/>
                  <a:gd name="T8" fmla="*/ 0 w 2286"/>
                  <a:gd name="T9" fmla="*/ 0 h 244"/>
                  <a:gd name="T10" fmla="*/ 23 w 2286"/>
                  <a:gd name="T11" fmla="*/ 0 h 244"/>
                  <a:gd name="T12" fmla="*/ 2286 w 2286"/>
                  <a:gd name="T13" fmla="*/ 0 h 244"/>
                  <a:gd name="T14" fmla="*/ 2286 w 2286"/>
                  <a:gd name="T15" fmla="*/ 244 h 244"/>
                  <a:gd name="T16" fmla="*/ 23 w 2286"/>
                  <a:gd name="T17" fmla="*/ 244 h 244"/>
                  <a:gd name="T18" fmla="*/ 23 w 2286"/>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286" h="244">
                    <a:moveTo>
                      <a:pt x="0" y="0"/>
                    </a:moveTo>
                    <a:lnTo>
                      <a:pt x="2286" y="0"/>
                    </a:lnTo>
                    <a:lnTo>
                      <a:pt x="2286" y="244"/>
                    </a:lnTo>
                    <a:lnTo>
                      <a:pt x="0" y="244"/>
                    </a:lnTo>
                    <a:lnTo>
                      <a:pt x="0" y="0"/>
                    </a:lnTo>
                    <a:close/>
                    <a:moveTo>
                      <a:pt x="23" y="0"/>
                    </a:moveTo>
                    <a:lnTo>
                      <a:pt x="2286" y="0"/>
                    </a:lnTo>
                    <a:lnTo>
                      <a:pt x="2286" y="244"/>
                    </a:lnTo>
                    <a:lnTo>
                      <a:pt x="23" y="244"/>
                    </a:lnTo>
                    <a:lnTo>
                      <a:pt x="23" y="0"/>
                    </a:lnTo>
                    <a:close/>
                  </a:path>
                </a:pathLst>
              </a:custGeom>
              <a:solidFill>
                <a:srgbClr val="DFDFD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886" name="Freeform 316">
                <a:extLst>
                  <a:ext uri="{FF2B5EF4-FFF2-40B4-BE49-F238E27FC236}">
                    <a16:creationId xmlns:a16="http://schemas.microsoft.com/office/drawing/2014/main" id="{8AE5B70D-F70B-3FF8-A654-6D3AE84EF9FE}"/>
                  </a:ext>
                </a:extLst>
              </p:cNvPr>
              <p:cNvSpPr>
                <a:spLocks noEditPoints="1"/>
              </p:cNvSpPr>
              <p:nvPr/>
            </p:nvSpPr>
            <p:spPr bwMode="auto">
              <a:xfrm>
                <a:off x="2205" y="3010"/>
                <a:ext cx="2263" cy="244"/>
              </a:xfrm>
              <a:custGeom>
                <a:avLst/>
                <a:gdLst>
                  <a:gd name="T0" fmla="*/ 0 w 2263"/>
                  <a:gd name="T1" fmla="*/ 0 h 244"/>
                  <a:gd name="T2" fmla="*/ 2263 w 2263"/>
                  <a:gd name="T3" fmla="*/ 0 h 244"/>
                  <a:gd name="T4" fmla="*/ 2263 w 2263"/>
                  <a:gd name="T5" fmla="*/ 244 h 244"/>
                  <a:gd name="T6" fmla="*/ 0 w 2263"/>
                  <a:gd name="T7" fmla="*/ 244 h 244"/>
                  <a:gd name="T8" fmla="*/ 0 w 2263"/>
                  <a:gd name="T9" fmla="*/ 0 h 244"/>
                  <a:gd name="T10" fmla="*/ 23 w 2263"/>
                  <a:gd name="T11" fmla="*/ 0 h 244"/>
                  <a:gd name="T12" fmla="*/ 2263 w 2263"/>
                  <a:gd name="T13" fmla="*/ 0 h 244"/>
                  <a:gd name="T14" fmla="*/ 2263 w 2263"/>
                  <a:gd name="T15" fmla="*/ 244 h 244"/>
                  <a:gd name="T16" fmla="*/ 23 w 2263"/>
                  <a:gd name="T17" fmla="*/ 244 h 244"/>
                  <a:gd name="T18" fmla="*/ 23 w 2263"/>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263" h="244">
                    <a:moveTo>
                      <a:pt x="0" y="0"/>
                    </a:moveTo>
                    <a:lnTo>
                      <a:pt x="2263" y="0"/>
                    </a:lnTo>
                    <a:lnTo>
                      <a:pt x="2263" y="244"/>
                    </a:lnTo>
                    <a:lnTo>
                      <a:pt x="0" y="244"/>
                    </a:lnTo>
                    <a:lnTo>
                      <a:pt x="0" y="0"/>
                    </a:lnTo>
                    <a:close/>
                    <a:moveTo>
                      <a:pt x="23" y="0"/>
                    </a:moveTo>
                    <a:lnTo>
                      <a:pt x="2263" y="0"/>
                    </a:lnTo>
                    <a:lnTo>
                      <a:pt x="2263" y="244"/>
                    </a:lnTo>
                    <a:lnTo>
                      <a:pt x="23" y="244"/>
                    </a:lnTo>
                    <a:lnTo>
                      <a:pt x="23" y="0"/>
                    </a:lnTo>
                    <a:close/>
                  </a:path>
                </a:pathLst>
              </a:custGeom>
              <a:solidFill>
                <a:srgbClr val="DEDEDE"/>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887" name="Freeform 317">
                <a:extLst>
                  <a:ext uri="{FF2B5EF4-FFF2-40B4-BE49-F238E27FC236}">
                    <a16:creationId xmlns:a16="http://schemas.microsoft.com/office/drawing/2014/main" id="{A2483891-7ABA-3A90-FC15-C756CDC4B131}"/>
                  </a:ext>
                </a:extLst>
              </p:cNvPr>
              <p:cNvSpPr>
                <a:spLocks noEditPoints="1"/>
              </p:cNvSpPr>
              <p:nvPr/>
            </p:nvSpPr>
            <p:spPr bwMode="auto">
              <a:xfrm>
                <a:off x="2228" y="3010"/>
                <a:ext cx="2240" cy="244"/>
              </a:xfrm>
              <a:custGeom>
                <a:avLst/>
                <a:gdLst>
                  <a:gd name="T0" fmla="*/ 0 w 2240"/>
                  <a:gd name="T1" fmla="*/ 0 h 244"/>
                  <a:gd name="T2" fmla="*/ 2240 w 2240"/>
                  <a:gd name="T3" fmla="*/ 0 h 244"/>
                  <a:gd name="T4" fmla="*/ 2240 w 2240"/>
                  <a:gd name="T5" fmla="*/ 244 h 244"/>
                  <a:gd name="T6" fmla="*/ 0 w 2240"/>
                  <a:gd name="T7" fmla="*/ 244 h 244"/>
                  <a:gd name="T8" fmla="*/ 0 w 2240"/>
                  <a:gd name="T9" fmla="*/ 0 h 244"/>
                  <a:gd name="T10" fmla="*/ 28 w 2240"/>
                  <a:gd name="T11" fmla="*/ 0 h 244"/>
                  <a:gd name="T12" fmla="*/ 2240 w 2240"/>
                  <a:gd name="T13" fmla="*/ 0 h 244"/>
                  <a:gd name="T14" fmla="*/ 2240 w 2240"/>
                  <a:gd name="T15" fmla="*/ 244 h 244"/>
                  <a:gd name="T16" fmla="*/ 28 w 2240"/>
                  <a:gd name="T17" fmla="*/ 244 h 244"/>
                  <a:gd name="T18" fmla="*/ 28 w 2240"/>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240" h="244">
                    <a:moveTo>
                      <a:pt x="0" y="0"/>
                    </a:moveTo>
                    <a:lnTo>
                      <a:pt x="2240" y="0"/>
                    </a:lnTo>
                    <a:lnTo>
                      <a:pt x="2240" y="244"/>
                    </a:lnTo>
                    <a:lnTo>
                      <a:pt x="0" y="244"/>
                    </a:lnTo>
                    <a:lnTo>
                      <a:pt x="0" y="0"/>
                    </a:lnTo>
                    <a:close/>
                    <a:moveTo>
                      <a:pt x="28" y="0"/>
                    </a:moveTo>
                    <a:lnTo>
                      <a:pt x="2240" y="0"/>
                    </a:lnTo>
                    <a:lnTo>
                      <a:pt x="2240" y="244"/>
                    </a:lnTo>
                    <a:lnTo>
                      <a:pt x="28" y="244"/>
                    </a:lnTo>
                    <a:lnTo>
                      <a:pt x="28" y="0"/>
                    </a:lnTo>
                    <a:close/>
                  </a:path>
                </a:pathLst>
              </a:cu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888" name="Freeform 318">
                <a:extLst>
                  <a:ext uri="{FF2B5EF4-FFF2-40B4-BE49-F238E27FC236}">
                    <a16:creationId xmlns:a16="http://schemas.microsoft.com/office/drawing/2014/main" id="{12D31DF8-BD7D-F3DC-5EC1-E2CD29F73530}"/>
                  </a:ext>
                </a:extLst>
              </p:cNvPr>
              <p:cNvSpPr>
                <a:spLocks noEditPoints="1"/>
              </p:cNvSpPr>
              <p:nvPr/>
            </p:nvSpPr>
            <p:spPr bwMode="auto">
              <a:xfrm>
                <a:off x="2256" y="3010"/>
                <a:ext cx="2212" cy="244"/>
              </a:xfrm>
              <a:custGeom>
                <a:avLst/>
                <a:gdLst>
                  <a:gd name="T0" fmla="*/ 0 w 2212"/>
                  <a:gd name="T1" fmla="*/ 0 h 244"/>
                  <a:gd name="T2" fmla="*/ 2212 w 2212"/>
                  <a:gd name="T3" fmla="*/ 0 h 244"/>
                  <a:gd name="T4" fmla="*/ 2212 w 2212"/>
                  <a:gd name="T5" fmla="*/ 244 h 244"/>
                  <a:gd name="T6" fmla="*/ 0 w 2212"/>
                  <a:gd name="T7" fmla="*/ 244 h 244"/>
                  <a:gd name="T8" fmla="*/ 0 w 2212"/>
                  <a:gd name="T9" fmla="*/ 0 h 244"/>
                  <a:gd name="T10" fmla="*/ 23 w 2212"/>
                  <a:gd name="T11" fmla="*/ 0 h 244"/>
                  <a:gd name="T12" fmla="*/ 2212 w 2212"/>
                  <a:gd name="T13" fmla="*/ 0 h 244"/>
                  <a:gd name="T14" fmla="*/ 2212 w 2212"/>
                  <a:gd name="T15" fmla="*/ 244 h 244"/>
                  <a:gd name="T16" fmla="*/ 23 w 2212"/>
                  <a:gd name="T17" fmla="*/ 244 h 244"/>
                  <a:gd name="T18" fmla="*/ 23 w 2212"/>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212" h="244">
                    <a:moveTo>
                      <a:pt x="0" y="0"/>
                    </a:moveTo>
                    <a:lnTo>
                      <a:pt x="2212" y="0"/>
                    </a:lnTo>
                    <a:lnTo>
                      <a:pt x="2212" y="244"/>
                    </a:lnTo>
                    <a:lnTo>
                      <a:pt x="0" y="244"/>
                    </a:lnTo>
                    <a:lnTo>
                      <a:pt x="0" y="0"/>
                    </a:lnTo>
                    <a:close/>
                    <a:moveTo>
                      <a:pt x="23" y="0"/>
                    </a:moveTo>
                    <a:lnTo>
                      <a:pt x="2212" y="0"/>
                    </a:lnTo>
                    <a:lnTo>
                      <a:pt x="2212" y="244"/>
                    </a:lnTo>
                    <a:lnTo>
                      <a:pt x="23" y="244"/>
                    </a:lnTo>
                    <a:lnTo>
                      <a:pt x="23" y="0"/>
                    </a:lnTo>
                    <a:close/>
                  </a:path>
                </a:pathLst>
              </a:custGeom>
              <a:solidFill>
                <a:srgbClr val="DCDCD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889" name="Freeform 319">
                <a:extLst>
                  <a:ext uri="{FF2B5EF4-FFF2-40B4-BE49-F238E27FC236}">
                    <a16:creationId xmlns:a16="http://schemas.microsoft.com/office/drawing/2014/main" id="{9E1DDD02-8EE6-85B2-8A56-81C6A9BB343C}"/>
                  </a:ext>
                </a:extLst>
              </p:cNvPr>
              <p:cNvSpPr>
                <a:spLocks noEditPoints="1"/>
              </p:cNvSpPr>
              <p:nvPr/>
            </p:nvSpPr>
            <p:spPr bwMode="auto">
              <a:xfrm>
                <a:off x="2279" y="3010"/>
                <a:ext cx="2189" cy="244"/>
              </a:xfrm>
              <a:custGeom>
                <a:avLst/>
                <a:gdLst>
                  <a:gd name="T0" fmla="*/ 0 w 2189"/>
                  <a:gd name="T1" fmla="*/ 0 h 244"/>
                  <a:gd name="T2" fmla="*/ 2189 w 2189"/>
                  <a:gd name="T3" fmla="*/ 0 h 244"/>
                  <a:gd name="T4" fmla="*/ 2189 w 2189"/>
                  <a:gd name="T5" fmla="*/ 244 h 244"/>
                  <a:gd name="T6" fmla="*/ 0 w 2189"/>
                  <a:gd name="T7" fmla="*/ 244 h 244"/>
                  <a:gd name="T8" fmla="*/ 0 w 2189"/>
                  <a:gd name="T9" fmla="*/ 0 h 244"/>
                  <a:gd name="T10" fmla="*/ 23 w 2189"/>
                  <a:gd name="T11" fmla="*/ 0 h 244"/>
                  <a:gd name="T12" fmla="*/ 2189 w 2189"/>
                  <a:gd name="T13" fmla="*/ 0 h 244"/>
                  <a:gd name="T14" fmla="*/ 2189 w 2189"/>
                  <a:gd name="T15" fmla="*/ 244 h 244"/>
                  <a:gd name="T16" fmla="*/ 23 w 2189"/>
                  <a:gd name="T17" fmla="*/ 244 h 244"/>
                  <a:gd name="T18" fmla="*/ 23 w 2189"/>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189" h="244">
                    <a:moveTo>
                      <a:pt x="0" y="0"/>
                    </a:moveTo>
                    <a:lnTo>
                      <a:pt x="2189" y="0"/>
                    </a:lnTo>
                    <a:lnTo>
                      <a:pt x="2189" y="244"/>
                    </a:lnTo>
                    <a:lnTo>
                      <a:pt x="0" y="244"/>
                    </a:lnTo>
                    <a:lnTo>
                      <a:pt x="0" y="0"/>
                    </a:lnTo>
                    <a:close/>
                    <a:moveTo>
                      <a:pt x="23" y="0"/>
                    </a:moveTo>
                    <a:lnTo>
                      <a:pt x="2189" y="0"/>
                    </a:lnTo>
                    <a:lnTo>
                      <a:pt x="2189" y="244"/>
                    </a:lnTo>
                    <a:lnTo>
                      <a:pt x="23" y="244"/>
                    </a:lnTo>
                    <a:lnTo>
                      <a:pt x="23" y="0"/>
                    </a:lnTo>
                    <a:close/>
                  </a:path>
                </a:pathLst>
              </a:custGeom>
              <a:solidFill>
                <a:srgbClr val="DBDBDB"/>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890" name="Freeform 320">
                <a:extLst>
                  <a:ext uri="{FF2B5EF4-FFF2-40B4-BE49-F238E27FC236}">
                    <a16:creationId xmlns:a16="http://schemas.microsoft.com/office/drawing/2014/main" id="{A831352D-0ACD-E476-D897-6470027D99F8}"/>
                  </a:ext>
                </a:extLst>
              </p:cNvPr>
              <p:cNvSpPr>
                <a:spLocks noEditPoints="1"/>
              </p:cNvSpPr>
              <p:nvPr/>
            </p:nvSpPr>
            <p:spPr bwMode="auto">
              <a:xfrm>
                <a:off x="2302" y="3010"/>
                <a:ext cx="2166" cy="244"/>
              </a:xfrm>
              <a:custGeom>
                <a:avLst/>
                <a:gdLst>
                  <a:gd name="T0" fmla="*/ 0 w 2166"/>
                  <a:gd name="T1" fmla="*/ 0 h 244"/>
                  <a:gd name="T2" fmla="*/ 2166 w 2166"/>
                  <a:gd name="T3" fmla="*/ 0 h 244"/>
                  <a:gd name="T4" fmla="*/ 2166 w 2166"/>
                  <a:gd name="T5" fmla="*/ 244 h 244"/>
                  <a:gd name="T6" fmla="*/ 0 w 2166"/>
                  <a:gd name="T7" fmla="*/ 244 h 244"/>
                  <a:gd name="T8" fmla="*/ 0 w 2166"/>
                  <a:gd name="T9" fmla="*/ 0 h 244"/>
                  <a:gd name="T10" fmla="*/ 23 w 2166"/>
                  <a:gd name="T11" fmla="*/ 0 h 244"/>
                  <a:gd name="T12" fmla="*/ 2166 w 2166"/>
                  <a:gd name="T13" fmla="*/ 0 h 244"/>
                  <a:gd name="T14" fmla="*/ 2166 w 2166"/>
                  <a:gd name="T15" fmla="*/ 244 h 244"/>
                  <a:gd name="T16" fmla="*/ 23 w 2166"/>
                  <a:gd name="T17" fmla="*/ 244 h 244"/>
                  <a:gd name="T18" fmla="*/ 23 w 2166"/>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166" h="244">
                    <a:moveTo>
                      <a:pt x="0" y="0"/>
                    </a:moveTo>
                    <a:lnTo>
                      <a:pt x="2166" y="0"/>
                    </a:lnTo>
                    <a:lnTo>
                      <a:pt x="2166" y="244"/>
                    </a:lnTo>
                    <a:lnTo>
                      <a:pt x="0" y="244"/>
                    </a:lnTo>
                    <a:lnTo>
                      <a:pt x="0" y="0"/>
                    </a:lnTo>
                    <a:close/>
                    <a:moveTo>
                      <a:pt x="23" y="0"/>
                    </a:moveTo>
                    <a:lnTo>
                      <a:pt x="2166" y="0"/>
                    </a:lnTo>
                    <a:lnTo>
                      <a:pt x="2166" y="244"/>
                    </a:lnTo>
                    <a:lnTo>
                      <a:pt x="23" y="244"/>
                    </a:lnTo>
                    <a:lnTo>
                      <a:pt x="23" y="0"/>
                    </a:lnTo>
                    <a:close/>
                  </a:path>
                </a:pathLst>
              </a:custGeom>
              <a:solidFill>
                <a:srgbClr val="DADAD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891" name="Freeform 321">
                <a:extLst>
                  <a:ext uri="{FF2B5EF4-FFF2-40B4-BE49-F238E27FC236}">
                    <a16:creationId xmlns:a16="http://schemas.microsoft.com/office/drawing/2014/main" id="{41842F60-CBD1-0FC3-ABA2-FD7A2D338F97}"/>
                  </a:ext>
                </a:extLst>
              </p:cNvPr>
              <p:cNvSpPr>
                <a:spLocks noEditPoints="1"/>
              </p:cNvSpPr>
              <p:nvPr/>
            </p:nvSpPr>
            <p:spPr bwMode="auto">
              <a:xfrm>
                <a:off x="2325" y="3010"/>
                <a:ext cx="2143" cy="244"/>
              </a:xfrm>
              <a:custGeom>
                <a:avLst/>
                <a:gdLst>
                  <a:gd name="T0" fmla="*/ 0 w 2143"/>
                  <a:gd name="T1" fmla="*/ 0 h 244"/>
                  <a:gd name="T2" fmla="*/ 2143 w 2143"/>
                  <a:gd name="T3" fmla="*/ 0 h 244"/>
                  <a:gd name="T4" fmla="*/ 2143 w 2143"/>
                  <a:gd name="T5" fmla="*/ 244 h 244"/>
                  <a:gd name="T6" fmla="*/ 0 w 2143"/>
                  <a:gd name="T7" fmla="*/ 244 h 244"/>
                  <a:gd name="T8" fmla="*/ 0 w 2143"/>
                  <a:gd name="T9" fmla="*/ 0 h 244"/>
                  <a:gd name="T10" fmla="*/ 23 w 2143"/>
                  <a:gd name="T11" fmla="*/ 0 h 244"/>
                  <a:gd name="T12" fmla="*/ 2143 w 2143"/>
                  <a:gd name="T13" fmla="*/ 0 h 244"/>
                  <a:gd name="T14" fmla="*/ 2143 w 2143"/>
                  <a:gd name="T15" fmla="*/ 244 h 244"/>
                  <a:gd name="T16" fmla="*/ 23 w 2143"/>
                  <a:gd name="T17" fmla="*/ 244 h 244"/>
                  <a:gd name="T18" fmla="*/ 23 w 2143"/>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143" h="244">
                    <a:moveTo>
                      <a:pt x="0" y="0"/>
                    </a:moveTo>
                    <a:lnTo>
                      <a:pt x="2143" y="0"/>
                    </a:lnTo>
                    <a:lnTo>
                      <a:pt x="2143" y="244"/>
                    </a:lnTo>
                    <a:lnTo>
                      <a:pt x="0" y="244"/>
                    </a:lnTo>
                    <a:lnTo>
                      <a:pt x="0" y="0"/>
                    </a:lnTo>
                    <a:close/>
                    <a:moveTo>
                      <a:pt x="23" y="0"/>
                    </a:moveTo>
                    <a:lnTo>
                      <a:pt x="2143" y="0"/>
                    </a:lnTo>
                    <a:lnTo>
                      <a:pt x="2143" y="244"/>
                    </a:lnTo>
                    <a:lnTo>
                      <a:pt x="23" y="244"/>
                    </a:lnTo>
                    <a:lnTo>
                      <a:pt x="23" y="0"/>
                    </a:lnTo>
                    <a:close/>
                  </a:path>
                </a:pathLst>
              </a:custGeom>
              <a:solidFill>
                <a:srgbClr val="D9D9D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892" name="Freeform 322">
                <a:extLst>
                  <a:ext uri="{FF2B5EF4-FFF2-40B4-BE49-F238E27FC236}">
                    <a16:creationId xmlns:a16="http://schemas.microsoft.com/office/drawing/2014/main" id="{CBDB574F-CF3E-B1E9-2ED7-FE9478D73A39}"/>
                  </a:ext>
                </a:extLst>
              </p:cNvPr>
              <p:cNvSpPr>
                <a:spLocks noEditPoints="1"/>
              </p:cNvSpPr>
              <p:nvPr/>
            </p:nvSpPr>
            <p:spPr bwMode="auto">
              <a:xfrm>
                <a:off x="2348" y="3010"/>
                <a:ext cx="2120" cy="244"/>
              </a:xfrm>
              <a:custGeom>
                <a:avLst/>
                <a:gdLst>
                  <a:gd name="T0" fmla="*/ 0 w 2120"/>
                  <a:gd name="T1" fmla="*/ 0 h 244"/>
                  <a:gd name="T2" fmla="*/ 2120 w 2120"/>
                  <a:gd name="T3" fmla="*/ 0 h 244"/>
                  <a:gd name="T4" fmla="*/ 2120 w 2120"/>
                  <a:gd name="T5" fmla="*/ 244 h 244"/>
                  <a:gd name="T6" fmla="*/ 0 w 2120"/>
                  <a:gd name="T7" fmla="*/ 244 h 244"/>
                  <a:gd name="T8" fmla="*/ 0 w 2120"/>
                  <a:gd name="T9" fmla="*/ 0 h 244"/>
                  <a:gd name="T10" fmla="*/ 27 w 2120"/>
                  <a:gd name="T11" fmla="*/ 0 h 244"/>
                  <a:gd name="T12" fmla="*/ 2120 w 2120"/>
                  <a:gd name="T13" fmla="*/ 0 h 244"/>
                  <a:gd name="T14" fmla="*/ 2120 w 2120"/>
                  <a:gd name="T15" fmla="*/ 244 h 244"/>
                  <a:gd name="T16" fmla="*/ 27 w 2120"/>
                  <a:gd name="T17" fmla="*/ 244 h 244"/>
                  <a:gd name="T18" fmla="*/ 27 w 2120"/>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120" h="244">
                    <a:moveTo>
                      <a:pt x="0" y="0"/>
                    </a:moveTo>
                    <a:lnTo>
                      <a:pt x="2120" y="0"/>
                    </a:lnTo>
                    <a:lnTo>
                      <a:pt x="2120" y="244"/>
                    </a:lnTo>
                    <a:lnTo>
                      <a:pt x="0" y="244"/>
                    </a:lnTo>
                    <a:lnTo>
                      <a:pt x="0" y="0"/>
                    </a:lnTo>
                    <a:close/>
                    <a:moveTo>
                      <a:pt x="27" y="0"/>
                    </a:moveTo>
                    <a:lnTo>
                      <a:pt x="2120" y="0"/>
                    </a:lnTo>
                    <a:lnTo>
                      <a:pt x="2120" y="244"/>
                    </a:lnTo>
                    <a:lnTo>
                      <a:pt x="27" y="244"/>
                    </a:lnTo>
                    <a:lnTo>
                      <a:pt x="27" y="0"/>
                    </a:lnTo>
                    <a:close/>
                  </a:path>
                </a:pathLst>
              </a:custGeom>
              <a:solidFill>
                <a:srgbClr val="D8D8D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893" name="Freeform 323">
                <a:extLst>
                  <a:ext uri="{FF2B5EF4-FFF2-40B4-BE49-F238E27FC236}">
                    <a16:creationId xmlns:a16="http://schemas.microsoft.com/office/drawing/2014/main" id="{93ABDD76-4C07-67E7-ECE5-4B0C6161AE8E}"/>
                  </a:ext>
                </a:extLst>
              </p:cNvPr>
              <p:cNvSpPr>
                <a:spLocks noEditPoints="1"/>
              </p:cNvSpPr>
              <p:nvPr/>
            </p:nvSpPr>
            <p:spPr bwMode="auto">
              <a:xfrm>
                <a:off x="2375" y="3010"/>
                <a:ext cx="2093" cy="244"/>
              </a:xfrm>
              <a:custGeom>
                <a:avLst/>
                <a:gdLst>
                  <a:gd name="T0" fmla="*/ 0 w 2093"/>
                  <a:gd name="T1" fmla="*/ 0 h 244"/>
                  <a:gd name="T2" fmla="*/ 2093 w 2093"/>
                  <a:gd name="T3" fmla="*/ 0 h 244"/>
                  <a:gd name="T4" fmla="*/ 2093 w 2093"/>
                  <a:gd name="T5" fmla="*/ 244 h 244"/>
                  <a:gd name="T6" fmla="*/ 0 w 2093"/>
                  <a:gd name="T7" fmla="*/ 244 h 244"/>
                  <a:gd name="T8" fmla="*/ 0 w 2093"/>
                  <a:gd name="T9" fmla="*/ 0 h 244"/>
                  <a:gd name="T10" fmla="*/ 24 w 2093"/>
                  <a:gd name="T11" fmla="*/ 0 h 244"/>
                  <a:gd name="T12" fmla="*/ 2093 w 2093"/>
                  <a:gd name="T13" fmla="*/ 0 h 244"/>
                  <a:gd name="T14" fmla="*/ 2093 w 2093"/>
                  <a:gd name="T15" fmla="*/ 244 h 244"/>
                  <a:gd name="T16" fmla="*/ 24 w 2093"/>
                  <a:gd name="T17" fmla="*/ 244 h 244"/>
                  <a:gd name="T18" fmla="*/ 24 w 2093"/>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093" h="244">
                    <a:moveTo>
                      <a:pt x="0" y="0"/>
                    </a:moveTo>
                    <a:lnTo>
                      <a:pt x="2093" y="0"/>
                    </a:lnTo>
                    <a:lnTo>
                      <a:pt x="2093" y="244"/>
                    </a:lnTo>
                    <a:lnTo>
                      <a:pt x="0" y="244"/>
                    </a:lnTo>
                    <a:lnTo>
                      <a:pt x="0" y="0"/>
                    </a:lnTo>
                    <a:close/>
                    <a:moveTo>
                      <a:pt x="24" y="0"/>
                    </a:moveTo>
                    <a:lnTo>
                      <a:pt x="2093" y="0"/>
                    </a:lnTo>
                    <a:lnTo>
                      <a:pt x="2093" y="244"/>
                    </a:lnTo>
                    <a:lnTo>
                      <a:pt x="24" y="244"/>
                    </a:lnTo>
                    <a:lnTo>
                      <a:pt x="24" y="0"/>
                    </a:lnTo>
                    <a:close/>
                  </a:path>
                </a:pathLst>
              </a:custGeom>
              <a:solidFill>
                <a:srgbClr val="D7D7D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894" name="Freeform 324">
                <a:extLst>
                  <a:ext uri="{FF2B5EF4-FFF2-40B4-BE49-F238E27FC236}">
                    <a16:creationId xmlns:a16="http://schemas.microsoft.com/office/drawing/2014/main" id="{BC1A9291-A3AA-D752-481B-49AC9E3D8F29}"/>
                  </a:ext>
                </a:extLst>
              </p:cNvPr>
              <p:cNvSpPr>
                <a:spLocks noEditPoints="1"/>
              </p:cNvSpPr>
              <p:nvPr/>
            </p:nvSpPr>
            <p:spPr bwMode="auto">
              <a:xfrm>
                <a:off x="2399" y="3010"/>
                <a:ext cx="2069" cy="244"/>
              </a:xfrm>
              <a:custGeom>
                <a:avLst/>
                <a:gdLst>
                  <a:gd name="T0" fmla="*/ 0 w 2069"/>
                  <a:gd name="T1" fmla="*/ 0 h 244"/>
                  <a:gd name="T2" fmla="*/ 2069 w 2069"/>
                  <a:gd name="T3" fmla="*/ 0 h 244"/>
                  <a:gd name="T4" fmla="*/ 2069 w 2069"/>
                  <a:gd name="T5" fmla="*/ 244 h 244"/>
                  <a:gd name="T6" fmla="*/ 0 w 2069"/>
                  <a:gd name="T7" fmla="*/ 244 h 244"/>
                  <a:gd name="T8" fmla="*/ 0 w 2069"/>
                  <a:gd name="T9" fmla="*/ 0 h 244"/>
                  <a:gd name="T10" fmla="*/ 23 w 2069"/>
                  <a:gd name="T11" fmla="*/ 0 h 244"/>
                  <a:gd name="T12" fmla="*/ 2069 w 2069"/>
                  <a:gd name="T13" fmla="*/ 0 h 244"/>
                  <a:gd name="T14" fmla="*/ 2069 w 2069"/>
                  <a:gd name="T15" fmla="*/ 244 h 244"/>
                  <a:gd name="T16" fmla="*/ 23 w 2069"/>
                  <a:gd name="T17" fmla="*/ 244 h 244"/>
                  <a:gd name="T18" fmla="*/ 23 w 2069"/>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069" h="244">
                    <a:moveTo>
                      <a:pt x="0" y="0"/>
                    </a:moveTo>
                    <a:lnTo>
                      <a:pt x="2069" y="0"/>
                    </a:lnTo>
                    <a:lnTo>
                      <a:pt x="2069" y="244"/>
                    </a:lnTo>
                    <a:lnTo>
                      <a:pt x="0" y="244"/>
                    </a:lnTo>
                    <a:lnTo>
                      <a:pt x="0" y="0"/>
                    </a:lnTo>
                    <a:close/>
                    <a:moveTo>
                      <a:pt x="23" y="0"/>
                    </a:moveTo>
                    <a:lnTo>
                      <a:pt x="2069" y="0"/>
                    </a:lnTo>
                    <a:lnTo>
                      <a:pt x="2069" y="244"/>
                    </a:lnTo>
                    <a:lnTo>
                      <a:pt x="23" y="244"/>
                    </a:lnTo>
                    <a:lnTo>
                      <a:pt x="23" y="0"/>
                    </a:lnTo>
                    <a:close/>
                  </a:path>
                </a:pathLst>
              </a:custGeom>
              <a:solidFill>
                <a:srgbClr val="D6D6D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895" name="Freeform 325">
                <a:extLst>
                  <a:ext uri="{FF2B5EF4-FFF2-40B4-BE49-F238E27FC236}">
                    <a16:creationId xmlns:a16="http://schemas.microsoft.com/office/drawing/2014/main" id="{1F442B79-F98E-B694-3F2E-843D4A724BA9}"/>
                  </a:ext>
                </a:extLst>
              </p:cNvPr>
              <p:cNvSpPr>
                <a:spLocks noEditPoints="1"/>
              </p:cNvSpPr>
              <p:nvPr/>
            </p:nvSpPr>
            <p:spPr bwMode="auto">
              <a:xfrm>
                <a:off x="2422" y="3010"/>
                <a:ext cx="2046" cy="244"/>
              </a:xfrm>
              <a:custGeom>
                <a:avLst/>
                <a:gdLst>
                  <a:gd name="T0" fmla="*/ 0 w 2046"/>
                  <a:gd name="T1" fmla="*/ 0 h 244"/>
                  <a:gd name="T2" fmla="*/ 2046 w 2046"/>
                  <a:gd name="T3" fmla="*/ 0 h 244"/>
                  <a:gd name="T4" fmla="*/ 2046 w 2046"/>
                  <a:gd name="T5" fmla="*/ 244 h 244"/>
                  <a:gd name="T6" fmla="*/ 0 w 2046"/>
                  <a:gd name="T7" fmla="*/ 244 h 244"/>
                  <a:gd name="T8" fmla="*/ 0 w 2046"/>
                  <a:gd name="T9" fmla="*/ 0 h 244"/>
                  <a:gd name="T10" fmla="*/ 23 w 2046"/>
                  <a:gd name="T11" fmla="*/ 0 h 244"/>
                  <a:gd name="T12" fmla="*/ 2046 w 2046"/>
                  <a:gd name="T13" fmla="*/ 0 h 244"/>
                  <a:gd name="T14" fmla="*/ 2046 w 2046"/>
                  <a:gd name="T15" fmla="*/ 244 h 244"/>
                  <a:gd name="T16" fmla="*/ 23 w 2046"/>
                  <a:gd name="T17" fmla="*/ 244 h 244"/>
                  <a:gd name="T18" fmla="*/ 23 w 2046"/>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046" h="244">
                    <a:moveTo>
                      <a:pt x="0" y="0"/>
                    </a:moveTo>
                    <a:lnTo>
                      <a:pt x="2046" y="0"/>
                    </a:lnTo>
                    <a:lnTo>
                      <a:pt x="2046" y="244"/>
                    </a:lnTo>
                    <a:lnTo>
                      <a:pt x="0" y="244"/>
                    </a:lnTo>
                    <a:lnTo>
                      <a:pt x="0" y="0"/>
                    </a:lnTo>
                    <a:close/>
                    <a:moveTo>
                      <a:pt x="23" y="0"/>
                    </a:moveTo>
                    <a:lnTo>
                      <a:pt x="2046" y="0"/>
                    </a:lnTo>
                    <a:lnTo>
                      <a:pt x="2046" y="244"/>
                    </a:lnTo>
                    <a:lnTo>
                      <a:pt x="23" y="244"/>
                    </a:lnTo>
                    <a:lnTo>
                      <a:pt x="23" y="0"/>
                    </a:lnTo>
                    <a:close/>
                  </a:path>
                </a:pathLst>
              </a:custGeom>
              <a:solidFill>
                <a:srgbClr val="D5D5D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896" name="Freeform 326">
                <a:extLst>
                  <a:ext uri="{FF2B5EF4-FFF2-40B4-BE49-F238E27FC236}">
                    <a16:creationId xmlns:a16="http://schemas.microsoft.com/office/drawing/2014/main" id="{50B47417-736E-5B74-E06D-FB321EEEAEDA}"/>
                  </a:ext>
                </a:extLst>
              </p:cNvPr>
              <p:cNvSpPr>
                <a:spLocks noEditPoints="1"/>
              </p:cNvSpPr>
              <p:nvPr/>
            </p:nvSpPr>
            <p:spPr bwMode="auto">
              <a:xfrm>
                <a:off x="2445" y="3010"/>
                <a:ext cx="2023" cy="244"/>
              </a:xfrm>
              <a:custGeom>
                <a:avLst/>
                <a:gdLst>
                  <a:gd name="T0" fmla="*/ 0 w 2023"/>
                  <a:gd name="T1" fmla="*/ 0 h 244"/>
                  <a:gd name="T2" fmla="*/ 2023 w 2023"/>
                  <a:gd name="T3" fmla="*/ 0 h 244"/>
                  <a:gd name="T4" fmla="*/ 2023 w 2023"/>
                  <a:gd name="T5" fmla="*/ 244 h 244"/>
                  <a:gd name="T6" fmla="*/ 0 w 2023"/>
                  <a:gd name="T7" fmla="*/ 244 h 244"/>
                  <a:gd name="T8" fmla="*/ 0 w 2023"/>
                  <a:gd name="T9" fmla="*/ 0 h 244"/>
                  <a:gd name="T10" fmla="*/ 27 w 2023"/>
                  <a:gd name="T11" fmla="*/ 0 h 244"/>
                  <a:gd name="T12" fmla="*/ 2023 w 2023"/>
                  <a:gd name="T13" fmla="*/ 0 h 244"/>
                  <a:gd name="T14" fmla="*/ 2023 w 2023"/>
                  <a:gd name="T15" fmla="*/ 244 h 244"/>
                  <a:gd name="T16" fmla="*/ 27 w 2023"/>
                  <a:gd name="T17" fmla="*/ 244 h 244"/>
                  <a:gd name="T18" fmla="*/ 27 w 2023"/>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023" h="244">
                    <a:moveTo>
                      <a:pt x="0" y="0"/>
                    </a:moveTo>
                    <a:lnTo>
                      <a:pt x="2023" y="0"/>
                    </a:lnTo>
                    <a:lnTo>
                      <a:pt x="2023" y="244"/>
                    </a:lnTo>
                    <a:lnTo>
                      <a:pt x="0" y="244"/>
                    </a:lnTo>
                    <a:lnTo>
                      <a:pt x="0" y="0"/>
                    </a:lnTo>
                    <a:close/>
                    <a:moveTo>
                      <a:pt x="27" y="0"/>
                    </a:moveTo>
                    <a:lnTo>
                      <a:pt x="2023" y="0"/>
                    </a:lnTo>
                    <a:lnTo>
                      <a:pt x="2023" y="244"/>
                    </a:lnTo>
                    <a:lnTo>
                      <a:pt x="27" y="244"/>
                    </a:lnTo>
                    <a:lnTo>
                      <a:pt x="27" y="0"/>
                    </a:lnTo>
                    <a:close/>
                  </a:path>
                </a:pathLst>
              </a:custGeom>
              <a:solidFill>
                <a:srgbClr val="D4D4D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897" name="Freeform 327">
                <a:extLst>
                  <a:ext uri="{FF2B5EF4-FFF2-40B4-BE49-F238E27FC236}">
                    <a16:creationId xmlns:a16="http://schemas.microsoft.com/office/drawing/2014/main" id="{5E440F0D-073A-9C60-6FB9-5A12FB0DE3A3}"/>
                  </a:ext>
                </a:extLst>
              </p:cNvPr>
              <p:cNvSpPr>
                <a:spLocks noEditPoints="1"/>
              </p:cNvSpPr>
              <p:nvPr/>
            </p:nvSpPr>
            <p:spPr bwMode="auto">
              <a:xfrm>
                <a:off x="2472" y="3010"/>
                <a:ext cx="1996" cy="244"/>
              </a:xfrm>
              <a:custGeom>
                <a:avLst/>
                <a:gdLst>
                  <a:gd name="T0" fmla="*/ 0 w 1996"/>
                  <a:gd name="T1" fmla="*/ 0 h 244"/>
                  <a:gd name="T2" fmla="*/ 1996 w 1996"/>
                  <a:gd name="T3" fmla="*/ 0 h 244"/>
                  <a:gd name="T4" fmla="*/ 1996 w 1996"/>
                  <a:gd name="T5" fmla="*/ 244 h 244"/>
                  <a:gd name="T6" fmla="*/ 0 w 1996"/>
                  <a:gd name="T7" fmla="*/ 244 h 244"/>
                  <a:gd name="T8" fmla="*/ 0 w 1996"/>
                  <a:gd name="T9" fmla="*/ 0 h 244"/>
                  <a:gd name="T10" fmla="*/ 23 w 1996"/>
                  <a:gd name="T11" fmla="*/ 0 h 244"/>
                  <a:gd name="T12" fmla="*/ 1996 w 1996"/>
                  <a:gd name="T13" fmla="*/ 0 h 244"/>
                  <a:gd name="T14" fmla="*/ 1996 w 1996"/>
                  <a:gd name="T15" fmla="*/ 244 h 244"/>
                  <a:gd name="T16" fmla="*/ 23 w 1996"/>
                  <a:gd name="T17" fmla="*/ 244 h 244"/>
                  <a:gd name="T18" fmla="*/ 23 w 1996"/>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996" h="244">
                    <a:moveTo>
                      <a:pt x="0" y="0"/>
                    </a:moveTo>
                    <a:lnTo>
                      <a:pt x="1996" y="0"/>
                    </a:lnTo>
                    <a:lnTo>
                      <a:pt x="1996" y="244"/>
                    </a:lnTo>
                    <a:lnTo>
                      <a:pt x="0" y="244"/>
                    </a:lnTo>
                    <a:lnTo>
                      <a:pt x="0" y="0"/>
                    </a:lnTo>
                    <a:close/>
                    <a:moveTo>
                      <a:pt x="23" y="0"/>
                    </a:moveTo>
                    <a:lnTo>
                      <a:pt x="1996" y="0"/>
                    </a:lnTo>
                    <a:lnTo>
                      <a:pt x="1996" y="244"/>
                    </a:lnTo>
                    <a:lnTo>
                      <a:pt x="23" y="244"/>
                    </a:lnTo>
                    <a:lnTo>
                      <a:pt x="23" y="0"/>
                    </a:lnTo>
                    <a:close/>
                  </a:path>
                </a:pathLst>
              </a:custGeom>
              <a:solidFill>
                <a:srgbClr val="D3D3D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898" name="Freeform 328">
                <a:extLst>
                  <a:ext uri="{FF2B5EF4-FFF2-40B4-BE49-F238E27FC236}">
                    <a16:creationId xmlns:a16="http://schemas.microsoft.com/office/drawing/2014/main" id="{B936D8E4-2AD7-6FE3-E8F6-8487FCD28DD0}"/>
                  </a:ext>
                </a:extLst>
              </p:cNvPr>
              <p:cNvSpPr>
                <a:spLocks noEditPoints="1"/>
              </p:cNvSpPr>
              <p:nvPr/>
            </p:nvSpPr>
            <p:spPr bwMode="auto">
              <a:xfrm>
                <a:off x="2495" y="3010"/>
                <a:ext cx="1973" cy="244"/>
              </a:xfrm>
              <a:custGeom>
                <a:avLst/>
                <a:gdLst>
                  <a:gd name="T0" fmla="*/ 0 w 1973"/>
                  <a:gd name="T1" fmla="*/ 0 h 244"/>
                  <a:gd name="T2" fmla="*/ 1973 w 1973"/>
                  <a:gd name="T3" fmla="*/ 0 h 244"/>
                  <a:gd name="T4" fmla="*/ 1973 w 1973"/>
                  <a:gd name="T5" fmla="*/ 244 h 244"/>
                  <a:gd name="T6" fmla="*/ 0 w 1973"/>
                  <a:gd name="T7" fmla="*/ 244 h 244"/>
                  <a:gd name="T8" fmla="*/ 0 w 1973"/>
                  <a:gd name="T9" fmla="*/ 0 h 244"/>
                  <a:gd name="T10" fmla="*/ 23 w 1973"/>
                  <a:gd name="T11" fmla="*/ 0 h 244"/>
                  <a:gd name="T12" fmla="*/ 1973 w 1973"/>
                  <a:gd name="T13" fmla="*/ 0 h 244"/>
                  <a:gd name="T14" fmla="*/ 1973 w 1973"/>
                  <a:gd name="T15" fmla="*/ 244 h 244"/>
                  <a:gd name="T16" fmla="*/ 23 w 1973"/>
                  <a:gd name="T17" fmla="*/ 244 h 244"/>
                  <a:gd name="T18" fmla="*/ 23 w 1973"/>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973" h="244">
                    <a:moveTo>
                      <a:pt x="0" y="0"/>
                    </a:moveTo>
                    <a:lnTo>
                      <a:pt x="1973" y="0"/>
                    </a:lnTo>
                    <a:lnTo>
                      <a:pt x="1973" y="244"/>
                    </a:lnTo>
                    <a:lnTo>
                      <a:pt x="0" y="244"/>
                    </a:lnTo>
                    <a:lnTo>
                      <a:pt x="0" y="0"/>
                    </a:lnTo>
                    <a:close/>
                    <a:moveTo>
                      <a:pt x="23" y="0"/>
                    </a:moveTo>
                    <a:lnTo>
                      <a:pt x="1973" y="0"/>
                    </a:lnTo>
                    <a:lnTo>
                      <a:pt x="1973" y="244"/>
                    </a:lnTo>
                    <a:lnTo>
                      <a:pt x="23" y="244"/>
                    </a:lnTo>
                    <a:lnTo>
                      <a:pt x="23" y="0"/>
                    </a:lnTo>
                    <a:close/>
                  </a:path>
                </a:pathLst>
              </a:custGeom>
              <a:solidFill>
                <a:srgbClr val="D2D2D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899" name="Freeform 329">
                <a:extLst>
                  <a:ext uri="{FF2B5EF4-FFF2-40B4-BE49-F238E27FC236}">
                    <a16:creationId xmlns:a16="http://schemas.microsoft.com/office/drawing/2014/main" id="{6A79CCFA-D2EB-44A7-A31C-C1CD447A4F0E}"/>
                  </a:ext>
                </a:extLst>
              </p:cNvPr>
              <p:cNvSpPr>
                <a:spLocks noEditPoints="1"/>
              </p:cNvSpPr>
              <p:nvPr/>
            </p:nvSpPr>
            <p:spPr bwMode="auto">
              <a:xfrm>
                <a:off x="2518" y="3010"/>
                <a:ext cx="1950" cy="244"/>
              </a:xfrm>
              <a:custGeom>
                <a:avLst/>
                <a:gdLst>
                  <a:gd name="T0" fmla="*/ 0 w 1950"/>
                  <a:gd name="T1" fmla="*/ 0 h 244"/>
                  <a:gd name="T2" fmla="*/ 1950 w 1950"/>
                  <a:gd name="T3" fmla="*/ 0 h 244"/>
                  <a:gd name="T4" fmla="*/ 1950 w 1950"/>
                  <a:gd name="T5" fmla="*/ 244 h 244"/>
                  <a:gd name="T6" fmla="*/ 0 w 1950"/>
                  <a:gd name="T7" fmla="*/ 244 h 244"/>
                  <a:gd name="T8" fmla="*/ 0 w 1950"/>
                  <a:gd name="T9" fmla="*/ 0 h 244"/>
                  <a:gd name="T10" fmla="*/ 23 w 1950"/>
                  <a:gd name="T11" fmla="*/ 0 h 244"/>
                  <a:gd name="T12" fmla="*/ 1950 w 1950"/>
                  <a:gd name="T13" fmla="*/ 0 h 244"/>
                  <a:gd name="T14" fmla="*/ 1950 w 1950"/>
                  <a:gd name="T15" fmla="*/ 244 h 244"/>
                  <a:gd name="T16" fmla="*/ 23 w 1950"/>
                  <a:gd name="T17" fmla="*/ 244 h 244"/>
                  <a:gd name="T18" fmla="*/ 23 w 1950"/>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950" h="244">
                    <a:moveTo>
                      <a:pt x="0" y="0"/>
                    </a:moveTo>
                    <a:lnTo>
                      <a:pt x="1950" y="0"/>
                    </a:lnTo>
                    <a:lnTo>
                      <a:pt x="1950" y="244"/>
                    </a:lnTo>
                    <a:lnTo>
                      <a:pt x="0" y="244"/>
                    </a:lnTo>
                    <a:lnTo>
                      <a:pt x="0" y="0"/>
                    </a:lnTo>
                    <a:close/>
                    <a:moveTo>
                      <a:pt x="23" y="0"/>
                    </a:moveTo>
                    <a:lnTo>
                      <a:pt x="1950" y="0"/>
                    </a:lnTo>
                    <a:lnTo>
                      <a:pt x="1950" y="244"/>
                    </a:lnTo>
                    <a:lnTo>
                      <a:pt x="23" y="244"/>
                    </a:lnTo>
                    <a:lnTo>
                      <a:pt x="23" y="0"/>
                    </a:lnTo>
                    <a:close/>
                  </a:path>
                </a:pathLst>
              </a:custGeom>
              <a:solidFill>
                <a:srgbClr val="D1D1D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900" name="Freeform 330">
                <a:extLst>
                  <a:ext uri="{FF2B5EF4-FFF2-40B4-BE49-F238E27FC236}">
                    <a16:creationId xmlns:a16="http://schemas.microsoft.com/office/drawing/2014/main" id="{290A9252-1332-6878-09DB-EC41473F0496}"/>
                  </a:ext>
                </a:extLst>
              </p:cNvPr>
              <p:cNvSpPr>
                <a:spLocks noEditPoints="1"/>
              </p:cNvSpPr>
              <p:nvPr/>
            </p:nvSpPr>
            <p:spPr bwMode="auto">
              <a:xfrm>
                <a:off x="2541" y="3010"/>
                <a:ext cx="1927" cy="244"/>
              </a:xfrm>
              <a:custGeom>
                <a:avLst/>
                <a:gdLst>
                  <a:gd name="T0" fmla="*/ 0 w 1927"/>
                  <a:gd name="T1" fmla="*/ 0 h 244"/>
                  <a:gd name="T2" fmla="*/ 1927 w 1927"/>
                  <a:gd name="T3" fmla="*/ 0 h 244"/>
                  <a:gd name="T4" fmla="*/ 1927 w 1927"/>
                  <a:gd name="T5" fmla="*/ 244 h 244"/>
                  <a:gd name="T6" fmla="*/ 0 w 1927"/>
                  <a:gd name="T7" fmla="*/ 244 h 244"/>
                  <a:gd name="T8" fmla="*/ 0 w 1927"/>
                  <a:gd name="T9" fmla="*/ 0 h 244"/>
                  <a:gd name="T10" fmla="*/ 23 w 1927"/>
                  <a:gd name="T11" fmla="*/ 0 h 244"/>
                  <a:gd name="T12" fmla="*/ 1927 w 1927"/>
                  <a:gd name="T13" fmla="*/ 0 h 244"/>
                  <a:gd name="T14" fmla="*/ 1927 w 1927"/>
                  <a:gd name="T15" fmla="*/ 244 h 244"/>
                  <a:gd name="T16" fmla="*/ 23 w 1927"/>
                  <a:gd name="T17" fmla="*/ 244 h 244"/>
                  <a:gd name="T18" fmla="*/ 23 w 1927"/>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927" h="244">
                    <a:moveTo>
                      <a:pt x="0" y="0"/>
                    </a:moveTo>
                    <a:lnTo>
                      <a:pt x="1927" y="0"/>
                    </a:lnTo>
                    <a:lnTo>
                      <a:pt x="1927" y="244"/>
                    </a:lnTo>
                    <a:lnTo>
                      <a:pt x="0" y="244"/>
                    </a:lnTo>
                    <a:lnTo>
                      <a:pt x="0" y="0"/>
                    </a:lnTo>
                    <a:close/>
                    <a:moveTo>
                      <a:pt x="23" y="0"/>
                    </a:moveTo>
                    <a:lnTo>
                      <a:pt x="1927" y="0"/>
                    </a:lnTo>
                    <a:lnTo>
                      <a:pt x="1927" y="244"/>
                    </a:lnTo>
                    <a:lnTo>
                      <a:pt x="23" y="244"/>
                    </a:lnTo>
                    <a:lnTo>
                      <a:pt x="23" y="0"/>
                    </a:lnTo>
                    <a:close/>
                  </a:path>
                </a:pathLst>
              </a:custGeom>
              <a:solidFill>
                <a:srgbClr val="D0D0D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901" name="Freeform 331">
                <a:extLst>
                  <a:ext uri="{FF2B5EF4-FFF2-40B4-BE49-F238E27FC236}">
                    <a16:creationId xmlns:a16="http://schemas.microsoft.com/office/drawing/2014/main" id="{A6C8C8D0-3DF5-BDED-E30E-D567AD5C7945}"/>
                  </a:ext>
                </a:extLst>
              </p:cNvPr>
              <p:cNvSpPr>
                <a:spLocks noEditPoints="1"/>
              </p:cNvSpPr>
              <p:nvPr/>
            </p:nvSpPr>
            <p:spPr bwMode="auto">
              <a:xfrm>
                <a:off x="2564" y="3010"/>
                <a:ext cx="1904" cy="244"/>
              </a:xfrm>
              <a:custGeom>
                <a:avLst/>
                <a:gdLst>
                  <a:gd name="T0" fmla="*/ 0 w 1904"/>
                  <a:gd name="T1" fmla="*/ 0 h 244"/>
                  <a:gd name="T2" fmla="*/ 1904 w 1904"/>
                  <a:gd name="T3" fmla="*/ 0 h 244"/>
                  <a:gd name="T4" fmla="*/ 1904 w 1904"/>
                  <a:gd name="T5" fmla="*/ 244 h 244"/>
                  <a:gd name="T6" fmla="*/ 0 w 1904"/>
                  <a:gd name="T7" fmla="*/ 244 h 244"/>
                  <a:gd name="T8" fmla="*/ 0 w 1904"/>
                  <a:gd name="T9" fmla="*/ 0 h 244"/>
                  <a:gd name="T10" fmla="*/ 28 w 1904"/>
                  <a:gd name="T11" fmla="*/ 0 h 244"/>
                  <a:gd name="T12" fmla="*/ 1904 w 1904"/>
                  <a:gd name="T13" fmla="*/ 0 h 244"/>
                  <a:gd name="T14" fmla="*/ 1904 w 1904"/>
                  <a:gd name="T15" fmla="*/ 244 h 244"/>
                  <a:gd name="T16" fmla="*/ 28 w 1904"/>
                  <a:gd name="T17" fmla="*/ 244 h 244"/>
                  <a:gd name="T18" fmla="*/ 28 w 1904"/>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904" h="244">
                    <a:moveTo>
                      <a:pt x="0" y="0"/>
                    </a:moveTo>
                    <a:lnTo>
                      <a:pt x="1904" y="0"/>
                    </a:lnTo>
                    <a:lnTo>
                      <a:pt x="1904" y="244"/>
                    </a:lnTo>
                    <a:lnTo>
                      <a:pt x="0" y="244"/>
                    </a:lnTo>
                    <a:lnTo>
                      <a:pt x="0" y="0"/>
                    </a:lnTo>
                    <a:close/>
                    <a:moveTo>
                      <a:pt x="28" y="0"/>
                    </a:moveTo>
                    <a:lnTo>
                      <a:pt x="1904" y="0"/>
                    </a:lnTo>
                    <a:lnTo>
                      <a:pt x="1904" y="244"/>
                    </a:lnTo>
                    <a:lnTo>
                      <a:pt x="28" y="244"/>
                    </a:lnTo>
                    <a:lnTo>
                      <a:pt x="28" y="0"/>
                    </a:lnTo>
                    <a:close/>
                  </a:path>
                </a:pathLst>
              </a:custGeom>
              <a:solidFill>
                <a:srgbClr val="CFCFC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902" name="Freeform 332">
                <a:extLst>
                  <a:ext uri="{FF2B5EF4-FFF2-40B4-BE49-F238E27FC236}">
                    <a16:creationId xmlns:a16="http://schemas.microsoft.com/office/drawing/2014/main" id="{C4CCD6CE-ED53-61B4-D026-20D783DDC6E7}"/>
                  </a:ext>
                </a:extLst>
              </p:cNvPr>
              <p:cNvSpPr>
                <a:spLocks noEditPoints="1"/>
              </p:cNvSpPr>
              <p:nvPr/>
            </p:nvSpPr>
            <p:spPr bwMode="auto">
              <a:xfrm>
                <a:off x="2592" y="3010"/>
                <a:ext cx="1876" cy="244"/>
              </a:xfrm>
              <a:custGeom>
                <a:avLst/>
                <a:gdLst>
                  <a:gd name="T0" fmla="*/ 0 w 1876"/>
                  <a:gd name="T1" fmla="*/ 0 h 244"/>
                  <a:gd name="T2" fmla="*/ 1876 w 1876"/>
                  <a:gd name="T3" fmla="*/ 0 h 244"/>
                  <a:gd name="T4" fmla="*/ 1876 w 1876"/>
                  <a:gd name="T5" fmla="*/ 244 h 244"/>
                  <a:gd name="T6" fmla="*/ 0 w 1876"/>
                  <a:gd name="T7" fmla="*/ 244 h 244"/>
                  <a:gd name="T8" fmla="*/ 0 w 1876"/>
                  <a:gd name="T9" fmla="*/ 0 h 244"/>
                  <a:gd name="T10" fmla="*/ 23 w 1876"/>
                  <a:gd name="T11" fmla="*/ 0 h 244"/>
                  <a:gd name="T12" fmla="*/ 1876 w 1876"/>
                  <a:gd name="T13" fmla="*/ 0 h 244"/>
                  <a:gd name="T14" fmla="*/ 1876 w 1876"/>
                  <a:gd name="T15" fmla="*/ 244 h 244"/>
                  <a:gd name="T16" fmla="*/ 23 w 1876"/>
                  <a:gd name="T17" fmla="*/ 244 h 244"/>
                  <a:gd name="T18" fmla="*/ 23 w 1876"/>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876" h="244">
                    <a:moveTo>
                      <a:pt x="0" y="0"/>
                    </a:moveTo>
                    <a:lnTo>
                      <a:pt x="1876" y="0"/>
                    </a:lnTo>
                    <a:lnTo>
                      <a:pt x="1876" y="244"/>
                    </a:lnTo>
                    <a:lnTo>
                      <a:pt x="0" y="244"/>
                    </a:lnTo>
                    <a:lnTo>
                      <a:pt x="0" y="0"/>
                    </a:lnTo>
                    <a:close/>
                    <a:moveTo>
                      <a:pt x="23" y="0"/>
                    </a:moveTo>
                    <a:lnTo>
                      <a:pt x="1876" y="0"/>
                    </a:lnTo>
                    <a:lnTo>
                      <a:pt x="1876" y="244"/>
                    </a:lnTo>
                    <a:lnTo>
                      <a:pt x="23" y="244"/>
                    </a:lnTo>
                    <a:lnTo>
                      <a:pt x="23" y="0"/>
                    </a:lnTo>
                    <a:close/>
                  </a:path>
                </a:pathLst>
              </a:custGeom>
              <a:solidFill>
                <a:srgbClr val="CECECE"/>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903" name="Freeform 333">
                <a:extLst>
                  <a:ext uri="{FF2B5EF4-FFF2-40B4-BE49-F238E27FC236}">
                    <a16:creationId xmlns:a16="http://schemas.microsoft.com/office/drawing/2014/main" id="{FC0614CE-30D2-379B-D248-FB515FAE0D56}"/>
                  </a:ext>
                </a:extLst>
              </p:cNvPr>
              <p:cNvSpPr>
                <a:spLocks noEditPoints="1"/>
              </p:cNvSpPr>
              <p:nvPr/>
            </p:nvSpPr>
            <p:spPr bwMode="auto">
              <a:xfrm>
                <a:off x="2615" y="3010"/>
                <a:ext cx="1853" cy="244"/>
              </a:xfrm>
              <a:custGeom>
                <a:avLst/>
                <a:gdLst>
                  <a:gd name="T0" fmla="*/ 0 w 1853"/>
                  <a:gd name="T1" fmla="*/ 0 h 244"/>
                  <a:gd name="T2" fmla="*/ 1853 w 1853"/>
                  <a:gd name="T3" fmla="*/ 0 h 244"/>
                  <a:gd name="T4" fmla="*/ 1853 w 1853"/>
                  <a:gd name="T5" fmla="*/ 244 h 244"/>
                  <a:gd name="T6" fmla="*/ 0 w 1853"/>
                  <a:gd name="T7" fmla="*/ 244 h 244"/>
                  <a:gd name="T8" fmla="*/ 0 w 1853"/>
                  <a:gd name="T9" fmla="*/ 0 h 244"/>
                  <a:gd name="T10" fmla="*/ 23 w 1853"/>
                  <a:gd name="T11" fmla="*/ 0 h 244"/>
                  <a:gd name="T12" fmla="*/ 1853 w 1853"/>
                  <a:gd name="T13" fmla="*/ 0 h 244"/>
                  <a:gd name="T14" fmla="*/ 1853 w 1853"/>
                  <a:gd name="T15" fmla="*/ 244 h 244"/>
                  <a:gd name="T16" fmla="*/ 23 w 1853"/>
                  <a:gd name="T17" fmla="*/ 244 h 244"/>
                  <a:gd name="T18" fmla="*/ 23 w 1853"/>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853" h="244">
                    <a:moveTo>
                      <a:pt x="0" y="0"/>
                    </a:moveTo>
                    <a:lnTo>
                      <a:pt x="1853" y="0"/>
                    </a:lnTo>
                    <a:lnTo>
                      <a:pt x="1853" y="244"/>
                    </a:lnTo>
                    <a:lnTo>
                      <a:pt x="0" y="244"/>
                    </a:lnTo>
                    <a:lnTo>
                      <a:pt x="0" y="0"/>
                    </a:lnTo>
                    <a:close/>
                    <a:moveTo>
                      <a:pt x="23" y="0"/>
                    </a:moveTo>
                    <a:lnTo>
                      <a:pt x="1853" y="0"/>
                    </a:lnTo>
                    <a:lnTo>
                      <a:pt x="1853" y="244"/>
                    </a:lnTo>
                    <a:lnTo>
                      <a:pt x="23" y="244"/>
                    </a:lnTo>
                    <a:lnTo>
                      <a:pt x="23" y="0"/>
                    </a:lnTo>
                    <a:close/>
                  </a:path>
                </a:pathLst>
              </a:custGeom>
              <a:solidFill>
                <a:srgbClr val="CDCDC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904" name="Freeform 334">
                <a:extLst>
                  <a:ext uri="{FF2B5EF4-FFF2-40B4-BE49-F238E27FC236}">
                    <a16:creationId xmlns:a16="http://schemas.microsoft.com/office/drawing/2014/main" id="{695EF5A3-5006-EA06-76D1-9D2CC5390F80}"/>
                  </a:ext>
                </a:extLst>
              </p:cNvPr>
              <p:cNvSpPr>
                <a:spLocks noEditPoints="1"/>
              </p:cNvSpPr>
              <p:nvPr/>
            </p:nvSpPr>
            <p:spPr bwMode="auto">
              <a:xfrm>
                <a:off x="2638" y="3010"/>
                <a:ext cx="1830" cy="244"/>
              </a:xfrm>
              <a:custGeom>
                <a:avLst/>
                <a:gdLst>
                  <a:gd name="T0" fmla="*/ 0 w 1830"/>
                  <a:gd name="T1" fmla="*/ 0 h 244"/>
                  <a:gd name="T2" fmla="*/ 1830 w 1830"/>
                  <a:gd name="T3" fmla="*/ 0 h 244"/>
                  <a:gd name="T4" fmla="*/ 1830 w 1830"/>
                  <a:gd name="T5" fmla="*/ 244 h 244"/>
                  <a:gd name="T6" fmla="*/ 0 w 1830"/>
                  <a:gd name="T7" fmla="*/ 244 h 244"/>
                  <a:gd name="T8" fmla="*/ 0 w 1830"/>
                  <a:gd name="T9" fmla="*/ 0 h 244"/>
                  <a:gd name="T10" fmla="*/ 23 w 1830"/>
                  <a:gd name="T11" fmla="*/ 0 h 244"/>
                  <a:gd name="T12" fmla="*/ 1830 w 1830"/>
                  <a:gd name="T13" fmla="*/ 0 h 244"/>
                  <a:gd name="T14" fmla="*/ 1830 w 1830"/>
                  <a:gd name="T15" fmla="*/ 244 h 244"/>
                  <a:gd name="T16" fmla="*/ 23 w 1830"/>
                  <a:gd name="T17" fmla="*/ 244 h 244"/>
                  <a:gd name="T18" fmla="*/ 23 w 1830"/>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830" h="244">
                    <a:moveTo>
                      <a:pt x="0" y="0"/>
                    </a:moveTo>
                    <a:lnTo>
                      <a:pt x="1830" y="0"/>
                    </a:lnTo>
                    <a:lnTo>
                      <a:pt x="1830" y="244"/>
                    </a:lnTo>
                    <a:lnTo>
                      <a:pt x="0" y="244"/>
                    </a:lnTo>
                    <a:lnTo>
                      <a:pt x="0" y="0"/>
                    </a:lnTo>
                    <a:close/>
                    <a:moveTo>
                      <a:pt x="23" y="0"/>
                    </a:moveTo>
                    <a:lnTo>
                      <a:pt x="1830" y="0"/>
                    </a:lnTo>
                    <a:lnTo>
                      <a:pt x="1830" y="244"/>
                    </a:lnTo>
                    <a:lnTo>
                      <a:pt x="23" y="244"/>
                    </a:lnTo>
                    <a:lnTo>
                      <a:pt x="23" y="0"/>
                    </a:ln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905" name="Freeform 335">
                <a:extLst>
                  <a:ext uri="{FF2B5EF4-FFF2-40B4-BE49-F238E27FC236}">
                    <a16:creationId xmlns:a16="http://schemas.microsoft.com/office/drawing/2014/main" id="{7C104F08-EBCA-E13F-6751-C8FE36CF1B24}"/>
                  </a:ext>
                </a:extLst>
              </p:cNvPr>
              <p:cNvSpPr>
                <a:spLocks noEditPoints="1"/>
              </p:cNvSpPr>
              <p:nvPr/>
            </p:nvSpPr>
            <p:spPr bwMode="auto">
              <a:xfrm>
                <a:off x="2661" y="3010"/>
                <a:ext cx="1807" cy="244"/>
              </a:xfrm>
              <a:custGeom>
                <a:avLst/>
                <a:gdLst>
                  <a:gd name="T0" fmla="*/ 0 w 1807"/>
                  <a:gd name="T1" fmla="*/ 0 h 244"/>
                  <a:gd name="T2" fmla="*/ 1807 w 1807"/>
                  <a:gd name="T3" fmla="*/ 0 h 244"/>
                  <a:gd name="T4" fmla="*/ 1807 w 1807"/>
                  <a:gd name="T5" fmla="*/ 244 h 244"/>
                  <a:gd name="T6" fmla="*/ 0 w 1807"/>
                  <a:gd name="T7" fmla="*/ 244 h 244"/>
                  <a:gd name="T8" fmla="*/ 0 w 1807"/>
                  <a:gd name="T9" fmla="*/ 0 h 244"/>
                  <a:gd name="T10" fmla="*/ 28 w 1807"/>
                  <a:gd name="T11" fmla="*/ 0 h 244"/>
                  <a:gd name="T12" fmla="*/ 1807 w 1807"/>
                  <a:gd name="T13" fmla="*/ 0 h 244"/>
                  <a:gd name="T14" fmla="*/ 1807 w 1807"/>
                  <a:gd name="T15" fmla="*/ 244 h 244"/>
                  <a:gd name="T16" fmla="*/ 28 w 1807"/>
                  <a:gd name="T17" fmla="*/ 244 h 244"/>
                  <a:gd name="T18" fmla="*/ 28 w 1807"/>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807" h="244">
                    <a:moveTo>
                      <a:pt x="0" y="0"/>
                    </a:moveTo>
                    <a:lnTo>
                      <a:pt x="1807" y="0"/>
                    </a:lnTo>
                    <a:lnTo>
                      <a:pt x="1807" y="244"/>
                    </a:lnTo>
                    <a:lnTo>
                      <a:pt x="0" y="244"/>
                    </a:lnTo>
                    <a:lnTo>
                      <a:pt x="0" y="0"/>
                    </a:lnTo>
                    <a:close/>
                    <a:moveTo>
                      <a:pt x="28" y="0"/>
                    </a:moveTo>
                    <a:lnTo>
                      <a:pt x="1807" y="0"/>
                    </a:lnTo>
                    <a:lnTo>
                      <a:pt x="1807" y="244"/>
                    </a:lnTo>
                    <a:lnTo>
                      <a:pt x="28" y="244"/>
                    </a:lnTo>
                    <a:lnTo>
                      <a:pt x="28" y="0"/>
                    </a:lnTo>
                    <a:close/>
                  </a:path>
                </a:pathLst>
              </a:custGeom>
              <a:solidFill>
                <a:srgbClr val="CBCBCB"/>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906" name="Freeform 336">
                <a:extLst>
                  <a:ext uri="{FF2B5EF4-FFF2-40B4-BE49-F238E27FC236}">
                    <a16:creationId xmlns:a16="http://schemas.microsoft.com/office/drawing/2014/main" id="{F427E3FE-49A5-BA74-8CD0-C75FED8FBBE4}"/>
                  </a:ext>
                </a:extLst>
              </p:cNvPr>
              <p:cNvSpPr>
                <a:spLocks noEditPoints="1"/>
              </p:cNvSpPr>
              <p:nvPr/>
            </p:nvSpPr>
            <p:spPr bwMode="auto">
              <a:xfrm>
                <a:off x="2689" y="3010"/>
                <a:ext cx="1779" cy="244"/>
              </a:xfrm>
              <a:custGeom>
                <a:avLst/>
                <a:gdLst>
                  <a:gd name="T0" fmla="*/ 0 w 1779"/>
                  <a:gd name="T1" fmla="*/ 0 h 244"/>
                  <a:gd name="T2" fmla="*/ 1779 w 1779"/>
                  <a:gd name="T3" fmla="*/ 0 h 244"/>
                  <a:gd name="T4" fmla="*/ 1779 w 1779"/>
                  <a:gd name="T5" fmla="*/ 244 h 244"/>
                  <a:gd name="T6" fmla="*/ 0 w 1779"/>
                  <a:gd name="T7" fmla="*/ 244 h 244"/>
                  <a:gd name="T8" fmla="*/ 0 w 1779"/>
                  <a:gd name="T9" fmla="*/ 0 h 244"/>
                  <a:gd name="T10" fmla="*/ 23 w 1779"/>
                  <a:gd name="T11" fmla="*/ 0 h 244"/>
                  <a:gd name="T12" fmla="*/ 1779 w 1779"/>
                  <a:gd name="T13" fmla="*/ 0 h 244"/>
                  <a:gd name="T14" fmla="*/ 1779 w 1779"/>
                  <a:gd name="T15" fmla="*/ 244 h 244"/>
                  <a:gd name="T16" fmla="*/ 23 w 1779"/>
                  <a:gd name="T17" fmla="*/ 244 h 244"/>
                  <a:gd name="T18" fmla="*/ 23 w 1779"/>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779" h="244">
                    <a:moveTo>
                      <a:pt x="0" y="0"/>
                    </a:moveTo>
                    <a:lnTo>
                      <a:pt x="1779" y="0"/>
                    </a:lnTo>
                    <a:lnTo>
                      <a:pt x="1779" y="244"/>
                    </a:lnTo>
                    <a:lnTo>
                      <a:pt x="0" y="244"/>
                    </a:lnTo>
                    <a:lnTo>
                      <a:pt x="0" y="0"/>
                    </a:lnTo>
                    <a:close/>
                    <a:moveTo>
                      <a:pt x="23" y="0"/>
                    </a:moveTo>
                    <a:lnTo>
                      <a:pt x="1779" y="0"/>
                    </a:lnTo>
                    <a:lnTo>
                      <a:pt x="1779" y="244"/>
                    </a:lnTo>
                    <a:lnTo>
                      <a:pt x="23" y="244"/>
                    </a:lnTo>
                    <a:lnTo>
                      <a:pt x="23" y="0"/>
                    </a:lnTo>
                    <a:close/>
                  </a:path>
                </a:pathLst>
              </a:custGeom>
              <a:solidFill>
                <a:srgbClr val="CACAC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907" name="Freeform 337">
                <a:extLst>
                  <a:ext uri="{FF2B5EF4-FFF2-40B4-BE49-F238E27FC236}">
                    <a16:creationId xmlns:a16="http://schemas.microsoft.com/office/drawing/2014/main" id="{5AD53588-778A-9ADD-1674-572D53A49D24}"/>
                  </a:ext>
                </a:extLst>
              </p:cNvPr>
              <p:cNvSpPr>
                <a:spLocks noEditPoints="1"/>
              </p:cNvSpPr>
              <p:nvPr/>
            </p:nvSpPr>
            <p:spPr bwMode="auto">
              <a:xfrm>
                <a:off x="2712" y="3010"/>
                <a:ext cx="1756" cy="244"/>
              </a:xfrm>
              <a:custGeom>
                <a:avLst/>
                <a:gdLst>
                  <a:gd name="T0" fmla="*/ 0 w 1756"/>
                  <a:gd name="T1" fmla="*/ 0 h 244"/>
                  <a:gd name="T2" fmla="*/ 1756 w 1756"/>
                  <a:gd name="T3" fmla="*/ 0 h 244"/>
                  <a:gd name="T4" fmla="*/ 1756 w 1756"/>
                  <a:gd name="T5" fmla="*/ 244 h 244"/>
                  <a:gd name="T6" fmla="*/ 0 w 1756"/>
                  <a:gd name="T7" fmla="*/ 244 h 244"/>
                  <a:gd name="T8" fmla="*/ 0 w 1756"/>
                  <a:gd name="T9" fmla="*/ 0 h 244"/>
                  <a:gd name="T10" fmla="*/ 23 w 1756"/>
                  <a:gd name="T11" fmla="*/ 0 h 244"/>
                  <a:gd name="T12" fmla="*/ 1756 w 1756"/>
                  <a:gd name="T13" fmla="*/ 0 h 244"/>
                  <a:gd name="T14" fmla="*/ 1756 w 1756"/>
                  <a:gd name="T15" fmla="*/ 244 h 244"/>
                  <a:gd name="T16" fmla="*/ 23 w 1756"/>
                  <a:gd name="T17" fmla="*/ 244 h 244"/>
                  <a:gd name="T18" fmla="*/ 23 w 1756"/>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756" h="244">
                    <a:moveTo>
                      <a:pt x="0" y="0"/>
                    </a:moveTo>
                    <a:lnTo>
                      <a:pt x="1756" y="0"/>
                    </a:lnTo>
                    <a:lnTo>
                      <a:pt x="1756" y="244"/>
                    </a:lnTo>
                    <a:lnTo>
                      <a:pt x="0" y="244"/>
                    </a:lnTo>
                    <a:lnTo>
                      <a:pt x="0" y="0"/>
                    </a:lnTo>
                    <a:close/>
                    <a:moveTo>
                      <a:pt x="23" y="0"/>
                    </a:moveTo>
                    <a:lnTo>
                      <a:pt x="1756" y="0"/>
                    </a:lnTo>
                    <a:lnTo>
                      <a:pt x="1756" y="244"/>
                    </a:lnTo>
                    <a:lnTo>
                      <a:pt x="23" y="244"/>
                    </a:lnTo>
                    <a:lnTo>
                      <a:pt x="23" y="0"/>
                    </a:lnTo>
                    <a:close/>
                  </a:path>
                </a:pathLst>
              </a:custGeom>
              <a:solidFill>
                <a:srgbClr val="C9C9C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908" name="Freeform 338">
                <a:extLst>
                  <a:ext uri="{FF2B5EF4-FFF2-40B4-BE49-F238E27FC236}">
                    <a16:creationId xmlns:a16="http://schemas.microsoft.com/office/drawing/2014/main" id="{68D39E33-17B1-9FB0-A327-BBC10CEF324B}"/>
                  </a:ext>
                </a:extLst>
              </p:cNvPr>
              <p:cNvSpPr>
                <a:spLocks noEditPoints="1"/>
              </p:cNvSpPr>
              <p:nvPr/>
            </p:nvSpPr>
            <p:spPr bwMode="auto">
              <a:xfrm>
                <a:off x="2735" y="3010"/>
                <a:ext cx="1733" cy="244"/>
              </a:xfrm>
              <a:custGeom>
                <a:avLst/>
                <a:gdLst>
                  <a:gd name="T0" fmla="*/ 0 w 1733"/>
                  <a:gd name="T1" fmla="*/ 0 h 244"/>
                  <a:gd name="T2" fmla="*/ 1733 w 1733"/>
                  <a:gd name="T3" fmla="*/ 0 h 244"/>
                  <a:gd name="T4" fmla="*/ 1733 w 1733"/>
                  <a:gd name="T5" fmla="*/ 244 h 244"/>
                  <a:gd name="T6" fmla="*/ 0 w 1733"/>
                  <a:gd name="T7" fmla="*/ 244 h 244"/>
                  <a:gd name="T8" fmla="*/ 0 w 1733"/>
                  <a:gd name="T9" fmla="*/ 0 h 244"/>
                  <a:gd name="T10" fmla="*/ 23 w 1733"/>
                  <a:gd name="T11" fmla="*/ 0 h 244"/>
                  <a:gd name="T12" fmla="*/ 1733 w 1733"/>
                  <a:gd name="T13" fmla="*/ 0 h 244"/>
                  <a:gd name="T14" fmla="*/ 1733 w 1733"/>
                  <a:gd name="T15" fmla="*/ 244 h 244"/>
                  <a:gd name="T16" fmla="*/ 23 w 1733"/>
                  <a:gd name="T17" fmla="*/ 244 h 244"/>
                  <a:gd name="T18" fmla="*/ 23 w 1733"/>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733" h="244">
                    <a:moveTo>
                      <a:pt x="0" y="0"/>
                    </a:moveTo>
                    <a:lnTo>
                      <a:pt x="1733" y="0"/>
                    </a:lnTo>
                    <a:lnTo>
                      <a:pt x="1733" y="244"/>
                    </a:lnTo>
                    <a:lnTo>
                      <a:pt x="0" y="244"/>
                    </a:lnTo>
                    <a:lnTo>
                      <a:pt x="0" y="0"/>
                    </a:lnTo>
                    <a:close/>
                    <a:moveTo>
                      <a:pt x="23" y="0"/>
                    </a:moveTo>
                    <a:lnTo>
                      <a:pt x="1733" y="0"/>
                    </a:lnTo>
                    <a:lnTo>
                      <a:pt x="1733" y="244"/>
                    </a:lnTo>
                    <a:lnTo>
                      <a:pt x="23" y="244"/>
                    </a:lnTo>
                    <a:lnTo>
                      <a:pt x="23" y="0"/>
                    </a:lnTo>
                    <a:close/>
                  </a:path>
                </a:pathLst>
              </a:custGeom>
              <a:solidFill>
                <a:srgbClr val="C8C8C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909" name="Freeform 339">
                <a:extLst>
                  <a:ext uri="{FF2B5EF4-FFF2-40B4-BE49-F238E27FC236}">
                    <a16:creationId xmlns:a16="http://schemas.microsoft.com/office/drawing/2014/main" id="{0174502E-ABA3-47BC-E2F8-72AE445F4B88}"/>
                  </a:ext>
                </a:extLst>
              </p:cNvPr>
              <p:cNvSpPr>
                <a:spLocks noEditPoints="1"/>
              </p:cNvSpPr>
              <p:nvPr/>
            </p:nvSpPr>
            <p:spPr bwMode="auto">
              <a:xfrm>
                <a:off x="2758" y="3010"/>
                <a:ext cx="1710" cy="244"/>
              </a:xfrm>
              <a:custGeom>
                <a:avLst/>
                <a:gdLst>
                  <a:gd name="T0" fmla="*/ 0 w 1710"/>
                  <a:gd name="T1" fmla="*/ 0 h 244"/>
                  <a:gd name="T2" fmla="*/ 1710 w 1710"/>
                  <a:gd name="T3" fmla="*/ 0 h 244"/>
                  <a:gd name="T4" fmla="*/ 1710 w 1710"/>
                  <a:gd name="T5" fmla="*/ 244 h 244"/>
                  <a:gd name="T6" fmla="*/ 0 w 1710"/>
                  <a:gd name="T7" fmla="*/ 244 h 244"/>
                  <a:gd name="T8" fmla="*/ 0 w 1710"/>
                  <a:gd name="T9" fmla="*/ 0 h 244"/>
                  <a:gd name="T10" fmla="*/ 23 w 1710"/>
                  <a:gd name="T11" fmla="*/ 0 h 244"/>
                  <a:gd name="T12" fmla="*/ 1710 w 1710"/>
                  <a:gd name="T13" fmla="*/ 0 h 244"/>
                  <a:gd name="T14" fmla="*/ 1710 w 1710"/>
                  <a:gd name="T15" fmla="*/ 244 h 244"/>
                  <a:gd name="T16" fmla="*/ 23 w 1710"/>
                  <a:gd name="T17" fmla="*/ 244 h 244"/>
                  <a:gd name="T18" fmla="*/ 23 w 1710"/>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710" h="244">
                    <a:moveTo>
                      <a:pt x="0" y="0"/>
                    </a:moveTo>
                    <a:lnTo>
                      <a:pt x="1710" y="0"/>
                    </a:lnTo>
                    <a:lnTo>
                      <a:pt x="1710" y="244"/>
                    </a:lnTo>
                    <a:lnTo>
                      <a:pt x="0" y="244"/>
                    </a:lnTo>
                    <a:lnTo>
                      <a:pt x="0" y="0"/>
                    </a:lnTo>
                    <a:close/>
                    <a:moveTo>
                      <a:pt x="23" y="0"/>
                    </a:moveTo>
                    <a:lnTo>
                      <a:pt x="1710" y="0"/>
                    </a:lnTo>
                    <a:lnTo>
                      <a:pt x="1710" y="244"/>
                    </a:lnTo>
                    <a:lnTo>
                      <a:pt x="23" y="244"/>
                    </a:lnTo>
                    <a:lnTo>
                      <a:pt x="23" y="0"/>
                    </a:lnTo>
                    <a:close/>
                  </a:path>
                </a:pathLst>
              </a:custGeom>
              <a:solidFill>
                <a:srgbClr val="C7C7C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910" name="Freeform 340">
                <a:extLst>
                  <a:ext uri="{FF2B5EF4-FFF2-40B4-BE49-F238E27FC236}">
                    <a16:creationId xmlns:a16="http://schemas.microsoft.com/office/drawing/2014/main" id="{B0723CAC-6E35-1BC8-FA07-256F3C5DD12E}"/>
                  </a:ext>
                </a:extLst>
              </p:cNvPr>
              <p:cNvSpPr>
                <a:spLocks noEditPoints="1"/>
              </p:cNvSpPr>
              <p:nvPr/>
            </p:nvSpPr>
            <p:spPr bwMode="auto">
              <a:xfrm>
                <a:off x="2781" y="3010"/>
                <a:ext cx="1687" cy="244"/>
              </a:xfrm>
              <a:custGeom>
                <a:avLst/>
                <a:gdLst>
                  <a:gd name="T0" fmla="*/ 0 w 1687"/>
                  <a:gd name="T1" fmla="*/ 0 h 244"/>
                  <a:gd name="T2" fmla="*/ 1687 w 1687"/>
                  <a:gd name="T3" fmla="*/ 0 h 244"/>
                  <a:gd name="T4" fmla="*/ 1687 w 1687"/>
                  <a:gd name="T5" fmla="*/ 244 h 244"/>
                  <a:gd name="T6" fmla="*/ 0 w 1687"/>
                  <a:gd name="T7" fmla="*/ 244 h 244"/>
                  <a:gd name="T8" fmla="*/ 0 w 1687"/>
                  <a:gd name="T9" fmla="*/ 0 h 244"/>
                  <a:gd name="T10" fmla="*/ 28 w 1687"/>
                  <a:gd name="T11" fmla="*/ 0 h 244"/>
                  <a:gd name="T12" fmla="*/ 1687 w 1687"/>
                  <a:gd name="T13" fmla="*/ 0 h 244"/>
                  <a:gd name="T14" fmla="*/ 1687 w 1687"/>
                  <a:gd name="T15" fmla="*/ 244 h 244"/>
                  <a:gd name="T16" fmla="*/ 28 w 1687"/>
                  <a:gd name="T17" fmla="*/ 244 h 244"/>
                  <a:gd name="T18" fmla="*/ 28 w 1687"/>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687" h="244">
                    <a:moveTo>
                      <a:pt x="0" y="0"/>
                    </a:moveTo>
                    <a:lnTo>
                      <a:pt x="1687" y="0"/>
                    </a:lnTo>
                    <a:lnTo>
                      <a:pt x="1687" y="244"/>
                    </a:lnTo>
                    <a:lnTo>
                      <a:pt x="0" y="244"/>
                    </a:lnTo>
                    <a:lnTo>
                      <a:pt x="0" y="0"/>
                    </a:lnTo>
                    <a:close/>
                    <a:moveTo>
                      <a:pt x="28" y="0"/>
                    </a:moveTo>
                    <a:lnTo>
                      <a:pt x="1687" y="0"/>
                    </a:lnTo>
                    <a:lnTo>
                      <a:pt x="1687" y="244"/>
                    </a:lnTo>
                    <a:lnTo>
                      <a:pt x="28" y="244"/>
                    </a:lnTo>
                    <a:lnTo>
                      <a:pt x="28" y="0"/>
                    </a:lnTo>
                    <a:close/>
                  </a:path>
                </a:pathLst>
              </a:custGeom>
              <a:solidFill>
                <a:srgbClr val="C6C6C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911" name="Freeform 341">
                <a:extLst>
                  <a:ext uri="{FF2B5EF4-FFF2-40B4-BE49-F238E27FC236}">
                    <a16:creationId xmlns:a16="http://schemas.microsoft.com/office/drawing/2014/main" id="{CF357DA1-6301-6625-383B-B3DC4A407E29}"/>
                  </a:ext>
                </a:extLst>
              </p:cNvPr>
              <p:cNvSpPr>
                <a:spLocks noEditPoints="1"/>
              </p:cNvSpPr>
              <p:nvPr/>
            </p:nvSpPr>
            <p:spPr bwMode="auto">
              <a:xfrm>
                <a:off x="2809" y="3010"/>
                <a:ext cx="1659" cy="244"/>
              </a:xfrm>
              <a:custGeom>
                <a:avLst/>
                <a:gdLst>
                  <a:gd name="T0" fmla="*/ 0 w 1659"/>
                  <a:gd name="T1" fmla="*/ 0 h 244"/>
                  <a:gd name="T2" fmla="*/ 1659 w 1659"/>
                  <a:gd name="T3" fmla="*/ 0 h 244"/>
                  <a:gd name="T4" fmla="*/ 1659 w 1659"/>
                  <a:gd name="T5" fmla="*/ 244 h 244"/>
                  <a:gd name="T6" fmla="*/ 0 w 1659"/>
                  <a:gd name="T7" fmla="*/ 244 h 244"/>
                  <a:gd name="T8" fmla="*/ 0 w 1659"/>
                  <a:gd name="T9" fmla="*/ 0 h 244"/>
                  <a:gd name="T10" fmla="*/ 23 w 1659"/>
                  <a:gd name="T11" fmla="*/ 0 h 244"/>
                  <a:gd name="T12" fmla="*/ 1659 w 1659"/>
                  <a:gd name="T13" fmla="*/ 0 h 244"/>
                  <a:gd name="T14" fmla="*/ 1659 w 1659"/>
                  <a:gd name="T15" fmla="*/ 244 h 244"/>
                  <a:gd name="T16" fmla="*/ 23 w 1659"/>
                  <a:gd name="T17" fmla="*/ 244 h 244"/>
                  <a:gd name="T18" fmla="*/ 23 w 1659"/>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659" h="244">
                    <a:moveTo>
                      <a:pt x="0" y="0"/>
                    </a:moveTo>
                    <a:lnTo>
                      <a:pt x="1659" y="0"/>
                    </a:lnTo>
                    <a:lnTo>
                      <a:pt x="1659" y="244"/>
                    </a:lnTo>
                    <a:lnTo>
                      <a:pt x="0" y="244"/>
                    </a:lnTo>
                    <a:lnTo>
                      <a:pt x="0" y="0"/>
                    </a:lnTo>
                    <a:close/>
                    <a:moveTo>
                      <a:pt x="23" y="0"/>
                    </a:moveTo>
                    <a:lnTo>
                      <a:pt x="1659" y="0"/>
                    </a:lnTo>
                    <a:lnTo>
                      <a:pt x="1659" y="244"/>
                    </a:lnTo>
                    <a:lnTo>
                      <a:pt x="23" y="244"/>
                    </a:lnTo>
                    <a:lnTo>
                      <a:pt x="23" y="0"/>
                    </a:lnTo>
                    <a:close/>
                  </a:path>
                </a:pathLst>
              </a:custGeom>
              <a:solidFill>
                <a:srgbClr val="C5C5C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912" name="Freeform 342">
                <a:extLst>
                  <a:ext uri="{FF2B5EF4-FFF2-40B4-BE49-F238E27FC236}">
                    <a16:creationId xmlns:a16="http://schemas.microsoft.com/office/drawing/2014/main" id="{9C123E0F-950F-42FE-5900-AB06901AA539}"/>
                  </a:ext>
                </a:extLst>
              </p:cNvPr>
              <p:cNvSpPr>
                <a:spLocks noEditPoints="1"/>
              </p:cNvSpPr>
              <p:nvPr/>
            </p:nvSpPr>
            <p:spPr bwMode="auto">
              <a:xfrm>
                <a:off x="2832" y="3010"/>
                <a:ext cx="1636" cy="244"/>
              </a:xfrm>
              <a:custGeom>
                <a:avLst/>
                <a:gdLst>
                  <a:gd name="T0" fmla="*/ 0 w 1636"/>
                  <a:gd name="T1" fmla="*/ 0 h 244"/>
                  <a:gd name="T2" fmla="*/ 1636 w 1636"/>
                  <a:gd name="T3" fmla="*/ 0 h 244"/>
                  <a:gd name="T4" fmla="*/ 1636 w 1636"/>
                  <a:gd name="T5" fmla="*/ 244 h 244"/>
                  <a:gd name="T6" fmla="*/ 0 w 1636"/>
                  <a:gd name="T7" fmla="*/ 244 h 244"/>
                  <a:gd name="T8" fmla="*/ 0 w 1636"/>
                  <a:gd name="T9" fmla="*/ 0 h 244"/>
                  <a:gd name="T10" fmla="*/ 23 w 1636"/>
                  <a:gd name="T11" fmla="*/ 0 h 244"/>
                  <a:gd name="T12" fmla="*/ 1636 w 1636"/>
                  <a:gd name="T13" fmla="*/ 0 h 244"/>
                  <a:gd name="T14" fmla="*/ 1636 w 1636"/>
                  <a:gd name="T15" fmla="*/ 244 h 244"/>
                  <a:gd name="T16" fmla="*/ 23 w 1636"/>
                  <a:gd name="T17" fmla="*/ 244 h 244"/>
                  <a:gd name="T18" fmla="*/ 23 w 1636"/>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636" h="244">
                    <a:moveTo>
                      <a:pt x="0" y="0"/>
                    </a:moveTo>
                    <a:lnTo>
                      <a:pt x="1636" y="0"/>
                    </a:lnTo>
                    <a:lnTo>
                      <a:pt x="1636" y="244"/>
                    </a:lnTo>
                    <a:lnTo>
                      <a:pt x="0" y="244"/>
                    </a:lnTo>
                    <a:lnTo>
                      <a:pt x="0" y="0"/>
                    </a:lnTo>
                    <a:close/>
                    <a:moveTo>
                      <a:pt x="23" y="0"/>
                    </a:moveTo>
                    <a:lnTo>
                      <a:pt x="1636" y="0"/>
                    </a:lnTo>
                    <a:lnTo>
                      <a:pt x="1636" y="244"/>
                    </a:lnTo>
                    <a:lnTo>
                      <a:pt x="23" y="244"/>
                    </a:lnTo>
                    <a:lnTo>
                      <a:pt x="23" y="0"/>
                    </a:lnTo>
                    <a:close/>
                  </a:path>
                </a:pathLst>
              </a:custGeom>
              <a:solidFill>
                <a:srgbClr val="C4C4C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913" name="Freeform 343">
                <a:extLst>
                  <a:ext uri="{FF2B5EF4-FFF2-40B4-BE49-F238E27FC236}">
                    <a16:creationId xmlns:a16="http://schemas.microsoft.com/office/drawing/2014/main" id="{A666364C-CA1E-344B-A006-A3672E8FDBBE}"/>
                  </a:ext>
                </a:extLst>
              </p:cNvPr>
              <p:cNvSpPr>
                <a:spLocks noEditPoints="1"/>
              </p:cNvSpPr>
              <p:nvPr/>
            </p:nvSpPr>
            <p:spPr bwMode="auto">
              <a:xfrm>
                <a:off x="2855" y="3010"/>
                <a:ext cx="1613" cy="244"/>
              </a:xfrm>
              <a:custGeom>
                <a:avLst/>
                <a:gdLst>
                  <a:gd name="T0" fmla="*/ 0 w 1613"/>
                  <a:gd name="T1" fmla="*/ 0 h 244"/>
                  <a:gd name="T2" fmla="*/ 1613 w 1613"/>
                  <a:gd name="T3" fmla="*/ 0 h 244"/>
                  <a:gd name="T4" fmla="*/ 1613 w 1613"/>
                  <a:gd name="T5" fmla="*/ 244 h 244"/>
                  <a:gd name="T6" fmla="*/ 0 w 1613"/>
                  <a:gd name="T7" fmla="*/ 244 h 244"/>
                  <a:gd name="T8" fmla="*/ 0 w 1613"/>
                  <a:gd name="T9" fmla="*/ 0 h 244"/>
                  <a:gd name="T10" fmla="*/ 23 w 1613"/>
                  <a:gd name="T11" fmla="*/ 0 h 244"/>
                  <a:gd name="T12" fmla="*/ 1613 w 1613"/>
                  <a:gd name="T13" fmla="*/ 0 h 244"/>
                  <a:gd name="T14" fmla="*/ 1613 w 1613"/>
                  <a:gd name="T15" fmla="*/ 244 h 244"/>
                  <a:gd name="T16" fmla="*/ 23 w 1613"/>
                  <a:gd name="T17" fmla="*/ 244 h 244"/>
                  <a:gd name="T18" fmla="*/ 23 w 1613"/>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613" h="244">
                    <a:moveTo>
                      <a:pt x="0" y="0"/>
                    </a:moveTo>
                    <a:lnTo>
                      <a:pt x="1613" y="0"/>
                    </a:lnTo>
                    <a:lnTo>
                      <a:pt x="1613" y="244"/>
                    </a:lnTo>
                    <a:lnTo>
                      <a:pt x="0" y="244"/>
                    </a:lnTo>
                    <a:lnTo>
                      <a:pt x="0" y="0"/>
                    </a:lnTo>
                    <a:close/>
                    <a:moveTo>
                      <a:pt x="23" y="0"/>
                    </a:moveTo>
                    <a:lnTo>
                      <a:pt x="1613" y="0"/>
                    </a:lnTo>
                    <a:lnTo>
                      <a:pt x="1613" y="244"/>
                    </a:lnTo>
                    <a:lnTo>
                      <a:pt x="23" y="244"/>
                    </a:lnTo>
                    <a:lnTo>
                      <a:pt x="23" y="0"/>
                    </a:lnTo>
                    <a:close/>
                  </a:path>
                </a:pathLst>
              </a:custGeom>
              <a:solidFill>
                <a:srgbClr val="C3C3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914" name="Freeform 344">
                <a:extLst>
                  <a:ext uri="{FF2B5EF4-FFF2-40B4-BE49-F238E27FC236}">
                    <a16:creationId xmlns:a16="http://schemas.microsoft.com/office/drawing/2014/main" id="{5A29857E-63CD-E619-E4E8-4E188E913F08}"/>
                  </a:ext>
                </a:extLst>
              </p:cNvPr>
              <p:cNvSpPr>
                <a:spLocks noEditPoints="1"/>
              </p:cNvSpPr>
              <p:nvPr/>
            </p:nvSpPr>
            <p:spPr bwMode="auto">
              <a:xfrm>
                <a:off x="2878" y="3010"/>
                <a:ext cx="1590" cy="244"/>
              </a:xfrm>
              <a:custGeom>
                <a:avLst/>
                <a:gdLst>
                  <a:gd name="T0" fmla="*/ 0 w 1590"/>
                  <a:gd name="T1" fmla="*/ 0 h 244"/>
                  <a:gd name="T2" fmla="*/ 1590 w 1590"/>
                  <a:gd name="T3" fmla="*/ 0 h 244"/>
                  <a:gd name="T4" fmla="*/ 1590 w 1590"/>
                  <a:gd name="T5" fmla="*/ 244 h 244"/>
                  <a:gd name="T6" fmla="*/ 0 w 1590"/>
                  <a:gd name="T7" fmla="*/ 244 h 244"/>
                  <a:gd name="T8" fmla="*/ 0 w 1590"/>
                  <a:gd name="T9" fmla="*/ 0 h 244"/>
                  <a:gd name="T10" fmla="*/ 23 w 1590"/>
                  <a:gd name="T11" fmla="*/ 0 h 244"/>
                  <a:gd name="T12" fmla="*/ 1590 w 1590"/>
                  <a:gd name="T13" fmla="*/ 0 h 244"/>
                  <a:gd name="T14" fmla="*/ 1590 w 1590"/>
                  <a:gd name="T15" fmla="*/ 244 h 244"/>
                  <a:gd name="T16" fmla="*/ 23 w 1590"/>
                  <a:gd name="T17" fmla="*/ 244 h 244"/>
                  <a:gd name="T18" fmla="*/ 23 w 1590"/>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590" h="244">
                    <a:moveTo>
                      <a:pt x="0" y="0"/>
                    </a:moveTo>
                    <a:lnTo>
                      <a:pt x="1590" y="0"/>
                    </a:lnTo>
                    <a:lnTo>
                      <a:pt x="1590" y="244"/>
                    </a:lnTo>
                    <a:lnTo>
                      <a:pt x="0" y="244"/>
                    </a:lnTo>
                    <a:lnTo>
                      <a:pt x="0" y="0"/>
                    </a:lnTo>
                    <a:close/>
                    <a:moveTo>
                      <a:pt x="23" y="0"/>
                    </a:moveTo>
                    <a:lnTo>
                      <a:pt x="1590" y="0"/>
                    </a:lnTo>
                    <a:lnTo>
                      <a:pt x="1590" y="244"/>
                    </a:lnTo>
                    <a:lnTo>
                      <a:pt x="23" y="244"/>
                    </a:lnTo>
                    <a:lnTo>
                      <a:pt x="23" y="0"/>
                    </a:lnTo>
                    <a:close/>
                  </a:path>
                </a:pathLst>
              </a:custGeom>
              <a:solidFill>
                <a:srgbClr val="C2C2C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915" name="Freeform 345">
                <a:extLst>
                  <a:ext uri="{FF2B5EF4-FFF2-40B4-BE49-F238E27FC236}">
                    <a16:creationId xmlns:a16="http://schemas.microsoft.com/office/drawing/2014/main" id="{4CF34235-5BAE-3848-1538-AD13F22A4663}"/>
                  </a:ext>
                </a:extLst>
              </p:cNvPr>
              <p:cNvSpPr>
                <a:spLocks noEditPoints="1"/>
              </p:cNvSpPr>
              <p:nvPr/>
            </p:nvSpPr>
            <p:spPr bwMode="auto">
              <a:xfrm>
                <a:off x="2901" y="3010"/>
                <a:ext cx="1567" cy="244"/>
              </a:xfrm>
              <a:custGeom>
                <a:avLst/>
                <a:gdLst>
                  <a:gd name="T0" fmla="*/ 0 w 1567"/>
                  <a:gd name="T1" fmla="*/ 0 h 244"/>
                  <a:gd name="T2" fmla="*/ 1567 w 1567"/>
                  <a:gd name="T3" fmla="*/ 0 h 244"/>
                  <a:gd name="T4" fmla="*/ 1567 w 1567"/>
                  <a:gd name="T5" fmla="*/ 244 h 244"/>
                  <a:gd name="T6" fmla="*/ 0 w 1567"/>
                  <a:gd name="T7" fmla="*/ 244 h 244"/>
                  <a:gd name="T8" fmla="*/ 0 w 1567"/>
                  <a:gd name="T9" fmla="*/ 0 h 244"/>
                  <a:gd name="T10" fmla="*/ 27 w 1567"/>
                  <a:gd name="T11" fmla="*/ 0 h 244"/>
                  <a:gd name="T12" fmla="*/ 1567 w 1567"/>
                  <a:gd name="T13" fmla="*/ 0 h 244"/>
                  <a:gd name="T14" fmla="*/ 1567 w 1567"/>
                  <a:gd name="T15" fmla="*/ 244 h 244"/>
                  <a:gd name="T16" fmla="*/ 27 w 1567"/>
                  <a:gd name="T17" fmla="*/ 244 h 244"/>
                  <a:gd name="T18" fmla="*/ 27 w 1567"/>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567" h="244">
                    <a:moveTo>
                      <a:pt x="0" y="0"/>
                    </a:moveTo>
                    <a:lnTo>
                      <a:pt x="1567" y="0"/>
                    </a:lnTo>
                    <a:lnTo>
                      <a:pt x="1567" y="244"/>
                    </a:lnTo>
                    <a:lnTo>
                      <a:pt x="0" y="244"/>
                    </a:lnTo>
                    <a:lnTo>
                      <a:pt x="0" y="0"/>
                    </a:lnTo>
                    <a:close/>
                    <a:moveTo>
                      <a:pt x="27" y="0"/>
                    </a:moveTo>
                    <a:lnTo>
                      <a:pt x="1567" y="0"/>
                    </a:lnTo>
                    <a:lnTo>
                      <a:pt x="1567" y="244"/>
                    </a:lnTo>
                    <a:lnTo>
                      <a:pt x="27" y="244"/>
                    </a:lnTo>
                    <a:lnTo>
                      <a:pt x="27" y="0"/>
                    </a:lnTo>
                    <a:close/>
                  </a:path>
                </a:pathLst>
              </a:custGeom>
              <a:solidFill>
                <a:srgbClr val="C1C1C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916" name="Freeform 346">
                <a:extLst>
                  <a:ext uri="{FF2B5EF4-FFF2-40B4-BE49-F238E27FC236}">
                    <a16:creationId xmlns:a16="http://schemas.microsoft.com/office/drawing/2014/main" id="{7CAFC810-0612-2447-AF4B-B093A5FEBC16}"/>
                  </a:ext>
                </a:extLst>
              </p:cNvPr>
              <p:cNvSpPr>
                <a:spLocks noEditPoints="1"/>
              </p:cNvSpPr>
              <p:nvPr/>
            </p:nvSpPr>
            <p:spPr bwMode="auto">
              <a:xfrm>
                <a:off x="2928" y="3010"/>
                <a:ext cx="1540" cy="244"/>
              </a:xfrm>
              <a:custGeom>
                <a:avLst/>
                <a:gdLst>
                  <a:gd name="T0" fmla="*/ 0 w 1540"/>
                  <a:gd name="T1" fmla="*/ 0 h 244"/>
                  <a:gd name="T2" fmla="*/ 1540 w 1540"/>
                  <a:gd name="T3" fmla="*/ 0 h 244"/>
                  <a:gd name="T4" fmla="*/ 1540 w 1540"/>
                  <a:gd name="T5" fmla="*/ 244 h 244"/>
                  <a:gd name="T6" fmla="*/ 0 w 1540"/>
                  <a:gd name="T7" fmla="*/ 244 h 244"/>
                  <a:gd name="T8" fmla="*/ 0 w 1540"/>
                  <a:gd name="T9" fmla="*/ 0 h 244"/>
                  <a:gd name="T10" fmla="*/ 23 w 1540"/>
                  <a:gd name="T11" fmla="*/ 0 h 244"/>
                  <a:gd name="T12" fmla="*/ 1540 w 1540"/>
                  <a:gd name="T13" fmla="*/ 0 h 244"/>
                  <a:gd name="T14" fmla="*/ 1540 w 1540"/>
                  <a:gd name="T15" fmla="*/ 244 h 244"/>
                  <a:gd name="T16" fmla="*/ 23 w 1540"/>
                  <a:gd name="T17" fmla="*/ 244 h 244"/>
                  <a:gd name="T18" fmla="*/ 23 w 1540"/>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540" h="244">
                    <a:moveTo>
                      <a:pt x="0" y="0"/>
                    </a:moveTo>
                    <a:lnTo>
                      <a:pt x="1540" y="0"/>
                    </a:lnTo>
                    <a:lnTo>
                      <a:pt x="1540" y="244"/>
                    </a:lnTo>
                    <a:lnTo>
                      <a:pt x="0" y="244"/>
                    </a:lnTo>
                    <a:lnTo>
                      <a:pt x="0" y="0"/>
                    </a:lnTo>
                    <a:close/>
                    <a:moveTo>
                      <a:pt x="23" y="0"/>
                    </a:moveTo>
                    <a:lnTo>
                      <a:pt x="1540" y="0"/>
                    </a:lnTo>
                    <a:lnTo>
                      <a:pt x="1540" y="244"/>
                    </a:lnTo>
                    <a:lnTo>
                      <a:pt x="23" y="244"/>
                    </a:lnTo>
                    <a:lnTo>
                      <a:pt x="23" y="0"/>
                    </a:lnTo>
                    <a:close/>
                  </a:path>
                </a:pathLst>
              </a:custGeom>
              <a:solidFill>
                <a:srgbClr val="C0C0C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917" name="Freeform 347">
                <a:extLst>
                  <a:ext uri="{FF2B5EF4-FFF2-40B4-BE49-F238E27FC236}">
                    <a16:creationId xmlns:a16="http://schemas.microsoft.com/office/drawing/2014/main" id="{F93ACCC7-A334-A9F1-341A-687883D7E59B}"/>
                  </a:ext>
                </a:extLst>
              </p:cNvPr>
              <p:cNvSpPr>
                <a:spLocks noEditPoints="1"/>
              </p:cNvSpPr>
              <p:nvPr/>
            </p:nvSpPr>
            <p:spPr bwMode="auto">
              <a:xfrm>
                <a:off x="2951" y="3010"/>
                <a:ext cx="1517" cy="244"/>
              </a:xfrm>
              <a:custGeom>
                <a:avLst/>
                <a:gdLst>
                  <a:gd name="T0" fmla="*/ 0 w 1517"/>
                  <a:gd name="T1" fmla="*/ 0 h 244"/>
                  <a:gd name="T2" fmla="*/ 1517 w 1517"/>
                  <a:gd name="T3" fmla="*/ 0 h 244"/>
                  <a:gd name="T4" fmla="*/ 1517 w 1517"/>
                  <a:gd name="T5" fmla="*/ 244 h 244"/>
                  <a:gd name="T6" fmla="*/ 0 w 1517"/>
                  <a:gd name="T7" fmla="*/ 244 h 244"/>
                  <a:gd name="T8" fmla="*/ 0 w 1517"/>
                  <a:gd name="T9" fmla="*/ 0 h 244"/>
                  <a:gd name="T10" fmla="*/ 24 w 1517"/>
                  <a:gd name="T11" fmla="*/ 0 h 244"/>
                  <a:gd name="T12" fmla="*/ 1517 w 1517"/>
                  <a:gd name="T13" fmla="*/ 0 h 244"/>
                  <a:gd name="T14" fmla="*/ 1517 w 1517"/>
                  <a:gd name="T15" fmla="*/ 244 h 244"/>
                  <a:gd name="T16" fmla="*/ 24 w 1517"/>
                  <a:gd name="T17" fmla="*/ 244 h 244"/>
                  <a:gd name="T18" fmla="*/ 24 w 1517"/>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517" h="244">
                    <a:moveTo>
                      <a:pt x="0" y="0"/>
                    </a:moveTo>
                    <a:lnTo>
                      <a:pt x="1517" y="0"/>
                    </a:lnTo>
                    <a:lnTo>
                      <a:pt x="1517" y="244"/>
                    </a:lnTo>
                    <a:lnTo>
                      <a:pt x="0" y="244"/>
                    </a:lnTo>
                    <a:lnTo>
                      <a:pt x="0" y="0"/>
                    </a:lnTo>
                    <a:close/>
                    <a:moveTo>
                      <a:pt x="24" y="0"/>
                    </a:moveTo>
                    <a:lnTo>
                      <a:pt x="1517" y="0"/>
                    </a:lnTo>
                    <a:lnTo>
                      <a:pt x="1517" y="244"/>
                    </a:lnTo>
                    <a:lnTo>
                      <a:pt x="24" y="244"/>
                    </a:lnTo>
                    <a:lnTo>
                      <a:pt x="24" y="0"/>
                    </a:lnTo>
                    <a:close/>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918" name="Freeform 348">
                <a:extLst>
                  <a:ext uri="{FF2B5EF4-FFF2-40B4-BE49-F238E27FC236}">
                    <a16:creationId xmlns:a16="http://schemas.microsoft.com/office/drawing/2014/main" id="{BA17E625-41F9-ECC2-D070-D5DCB52EF281}"/>
                  </a:ext>
                </a:extLst>
              </p:cNvPr>
              <p:cNvSpPr>
                <a:spLocks noEditPoints="1"/>
              </p:cNvSpPr>
              <p:nvPr/>
            </p:nvSpPr>
            <p:spPr bwMode="auto">
              <a:xfrm>
                <a:off x="2975" y="3010"/>
                <a:ext cx="1493" cy="244"/>
              </a:xfrm>
              <a:custGeom>
                <a:avLst/>
                <a:gdLst>
                  <a:gd name="T0" fmla="*/ 0 w 1493"/>
                  <a:gd name="T1" fmla="*/ 0 h 244"/>
                  <a:gd name="T2" fmla="*/ 1493 w 1493"/>
                  <a:gd name="T3" fmla="*/ 0 h 244"/>
                  <a:gd name="T4" fmla="*/ 1493 w 1493"/>
                  <a:gd name="T5" fmla="*/ 244 h 244"/>
                  <a:gd name="T6" fmla="*/ 0 w 1493"/>
                  <a:gd name="T7" fmla="*/ 244 h 244"/>
                  <a:gd name="T8" fmla="*/ 0 w 1493"/>
                  <a:gd name="T9" fmla="*/ 0 h 244"/>
                  <a:gd name="T10" fmla="*/ 23 w 1493"/>
                  <a:gd name="T11" fmla="*/ 0 h 244"/>
                  <a:gd name="T12" fmla="*/ 1493 w 1493"/>
                  <a:gd name="T13" fmla="*/ 0 h 244"/>
                  <a:gd name="T14" fmla="*/ 1493 w 1493"/>
                  <a:gd name="T15" fmla="*/ 244 h 244"/>
                  <a:gd name="T16" fmla="*/ 23 w 1493"/>
                  <a:gd name="T17" fmla="*/ 244 h 244"/>
                  <a:gd name="T18" fmla="*/ 23 w 1493"/>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493" h="244">
                    <a:moveTo>
                      <a:pt x="0" y="0"/>
                    </a:moveTo>
                    <a:lnTo>
                      <a:pt x="1493" y="0"/>
                    </a:lnTo>
                    <a:lnTo>
                      <a:pt x="1493" y="244"/>
                    </a:lnTo>
                    <a:lnTo>
                      <a:pt x="0" y="244"/>
                    </a:lnTo>
                    <a:lnTo>
                      <a:pt x="0" y="0"/>
                    </a:lnTo>
                    <a:close/>
                    <a:moveTo>
                      <a:pt x="23" y="0"/>
                    </a:moveTo>
                    <a:lnTo>
                      <a:pt x="1493" y="0"/>
                    </a:lnTo>
                    <a:lnTo>
                      <a:pt x="1493" y="244"/>
                    </a:lnTo>
                    <a:lnTo>
                      <a:pt x="23" y="244"/>
                    </a:lnTo>
                    <a:lnTo>
                      <a:pt x="23" y="0"/>
                    </a:lnTo>
                    <a:close/>
                  </a:path>
                </a:pathLst>
              </a:custGeom>
              <a:solidFill>
                <a:srgbClr val="BEBEBE"/>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919" name="Freeform 349">
                <a:extLst>
                  <a:ext uri="{FF2B5EF4-FFF2-40B4-BE49-F238E27FC236}">
                    <a16:creationId xmlns:a16="http://schemas.microsoft.com/office/drawing/2014/main" id="{89317A1C-AF04-CF78-508D-EB03BBCCADFB}"/>
                  </a:ext>
                </a:extLst>
              </p:cNvPr>
              <p:cNvSpPr>
                <a:spLocks noEditPoints="1"/>
              </p:cNvSpPr>
              <p:nvPr/>
            </p:nvSpPr>
            <p:spPr bwMode="auto">
              <a:xfrm>
                <a:off x="2998" y="3010"/>
                <a:ext cx="1470" cy="244"/>
              </a:xfrm>
              <a:custGeom>
                <a:avLst/>
                <a:gdLst>
                  <a:gd name="T0" fmla="*/ 0 w 1470"/>
                  <a:gd name="T1" fmla="*/ 0 h 244"/>
                  <a:gd name="T2" fmla="*/ 1470 w 1470"/>
                  <a:gd name="T3" fmla="*/ 0 h 244"/>
                  <a:gd name="T4" fmla="*/ 1470 w 1470"/>
                  <a:gd name="T5" fmla="*/ 244 h 244"/>
                  <a:gd name="T6" fmla="*/ 0 w 1470"/>
                  <a:gd name="T7" fmla="*/ 244 h 244"/>
                  <a:gd name="T8" fmla="*/ 0 w 1470"/>
                  <a:gd name="T9" fmla="*/ 0 h 244"/>
                  <a:gd name="T10" fmla="*/ 27 w 1470"/>
                  <a:gd name="T11" fmla="*/ 0 h 244"/>
                  <a:gd name="T12" fmla="*/ 1470 w 1470"/>
                  <a:gd name="T13" fmla="*/ 0 h 244"/>
                  <a:gd name="T14" fmla="*/ 1470 w 1470"/>
                  <a:gd name="T15" fmla="*/ 244 h 244"/>
                  <a:gd name="T16" fmla="*/ 27 w 1470"/>
                  <a:gd name="T17" fmla="*/ 244 h 244"/>
                  <a:gd name="T18" fmla="*/ 27 w 1470"/>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470" h="244">
                    <a:moveTo>
                      <a:pt x="0" y="0"/>
                    </a:moveTo>
                    <a:lnTo>
                      <a:pt x="1470" y="0"/>
                    </a:lnTo>
                    <a:lnTo>
                      <a:pt x="1470" y="244"/>
                    </a:lnTo>
                    <a:lnTo>
                      <a:pt x="0" y="244"/>
                    </a:lnTo>
                    <a:lnTo>
                      <a:pt x="0" y="0"/>
                    </a:lnTo>
                    <a:close/>
                    <a:moveTo>
                      <a:pt x="27" y="0"/>
                    </a:moveTo>
                    <a:lnTo>
                      <a:pt x="1470" y="0"/>
                    </a:lnTo>
                    <a:lnTo>
                      <a:pt x="1470" y="244"/>
                    </a:lnTo>
                    <a:lnTo>
                      <a:pt x="27" y="244"/>
                    </a:lnTo>
                    <a:lnTo>
                      <a:pt x="27" y="0"/>
                    </a:lnTo>
                    <a:close/>
                  </a:path>
                </a:pathLst>
              </a:custGeom>
              <a:solidFill>
                <a:srgbClr val="BDBDB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920" name="Freeform 350">
                <a:extLst>
                  <a:ext uri="{FF2B5EF4-FFF2-40B4-BE49-F238E27FC236}">
                    <a16:creationId xmlns:a16="http://schemas.microsoft.com/office/drawing/2014/main" id="{886E520B-6BEF-4D4B-6B81-CAC9BDDFE625}"/>
                  </a:ext>
                </a:extLst>
              </p:cNvPr>
              <p:cNvSpPr>
                <a:spLocks noEditPoints="1"/>
              </p:cNvSpPr>
              <p:nvPr/>
            </p:nvSpPr>
            <p:spPr bwMode="auto">
              <a:xfrm>
                <a:off x="3025" y="3010"/>
                <a:ext cx="1443" cy="244"/>
              </a:xfrm>
              <a:custGeom>
                <a:avLst/>
                <a:gdLst>
                  <a:gd name="T0" fmla="*/ 0 w 1443"/>
                  <a:gd name="T1" fmla="*/ 0 h 244"/>
                  <a:gd name="T2" fmla="*/ 1443 w 1443"/>
                  <a:gd name="T3" fmla="*/ 0 h 244"/>
                  <a:gd name="T4" fmla="*/ 1443 w 1443"/>
                  <a:gd name="T5" fmla="*/ 244 h 244"/>
                  <a:gd name="T6" fmla="*/ 0 w 1443"/>
                  <a:gd name="T7" fmla="*/ 244 h 244"/>
                  <a:gd name="T8" fmla="*/ 0 w 1443"/>
                  <a:gd name="T9" fmla="*/ 0 h 244"/>
                  <a:gd name="T10" fmla="*/ 23 w 1443"/>
                  <a:gd name="T11" fmla="*/ 0 h 244"/>
                  <a:gd name="T12" fmla="*/ 1443 w 1443"/>
                  <a:gd name="T13" fmla="*/ 0 h 244"/>
                  <a:gd name="T14" fmla="*/ 1443 w 1443"/>
                  <a:gd name="T15" fmla="*/ 244 h 244"/>
                  <a:gd name="T16" fmla="*/ 23 w 1443"/>
                  <a:gd name="T17" fmla="*/ 244 h 244"/>
                  <a:gd name="T18" fmla="*/ 23 w 1443"/>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443" h="244">
                    <a:moveTo>
                      <a:pt x="0" y="0"/>
                    </a:moveTo>
                    <a:lnTo>
                      <a:pt x="1443" y="0"/>
                    </a:lnTo>
                    <a:lnTo>
                      <a:pt x="1443" y="244"/>
                    </a:lnTo>
                    <a:lnTo>
                      <a:pt x="0" y="244"/>
                    </a:lnTo>
                    <a:lnTo>
                      <a:pt x="0" y="0"/>
                    </a:lnTo>
                    <a:close/>
                    <a:moveTo>
                      <a:pt x="23" y="0"/>
                    </a:moveTo>
                    <a:lnTo>
                      <a:pt x="1443" y="0"/>
                    </a:lnTo>
                    <a:lnTo>
                      <a:pt x="1443" y="244"/>
                    </a:lnTo>
                    <a:lnTo>
                      <a:pt x="23" y="244"/>
                    </a:lnTo>
                    <a:lnTo>
                      <a:pt x="23" y="0"/>
                    </a:lnTo>
                    <a:close/>
                  </a:path>
                </a:pathLst>
              </a:custGeom>
              <a:solidFill>
                <a:srgbClr val="BCBCB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921" name="Freeform 351">
                <a:extLst>
                  <a:ext uri="{FF2B5EF4-FFF2-40B4-BE49-F238E27FC236}">
                    <a16:creationId xmlns:a16="http://schemas.microsoft.com/office/drawing/2014/main" id="{36FF7999-C3B2-D7BD-83DC-146E76F4C21B}"/>
                  </a:ext>
                </a:extLst>
              </p:cNvPr>
              <p:cNvSpPr>
                <a:spLocks noEditPoints="1"/>
              </p:cNvSpPr>
              <p:nvPr/>
            </p:nvSpPr>
            <p:spPr bwMode="auto">
              <a:xfrm>
                <a:off x="3048" y="3010"/>
                <a:ext cx="1420" cy="244"/>
              </a:xfrm>
              <a:custGeom>
                <a:avLst/>
                <a:gdLst>
                  <a:gd name="T0" fmla="*/ 0 w 1420"/>
                  <a:gd name="T1" fmla="*/ 0 h 244"/>
                  <a:gd name="T2" fmla="*/ 1420 w 1420"/>
                  <a:gd name="T3" fmla="*/ 0 h 244"/>
                  <a:gd name="T4" fmla="*/ 1420 w 1420"/>
                  <a:gd name="T5" fmla="*/ 244 h 244"/>
                  <a:gd name="T6" fmla="*/ 0 w 1420"/>
                  <a:gd name="T7" fmla="*/ 244 h 244"/>
                  <a:gd name="T8" fmla="*/ 0 w 1420"/>
                  <a:gd name="T9" fmla="*/ 0 h 244"/>
                  <a:gd name="T10" fmla="*/ 23 w 1420"/>
                  <a:gd name="T11" fmla="*/ 0 h 244"/>
                  <a:gd name="T12" fmla="*/ 1420 w 1420"/>
                  <a:gd name="T13" fmla="*/ 0 h 244"/>
                  <a:gd name="T14" fmla="*/ 1420 w 1420"/>
                  <a:gd name="T15" fmla="*/ 244 h 244"/>
                  <a:gd name="T16" fmla="*/ 23 w 1420"/>
                  <a:gd name="T17" fmla="*/ 244 h 244"/>
                  <a:gd name="T18" fmla="*/ 23 w 1420"/>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420" h="244">
                    <a:moveTo>
                      <a:pt x="0" y="0"/>
                    </a:moveTo>
                    <a:lnTo>
                      <a:pt x="1420" y="0"/>
                    </a:lnTo>
                    <a:lnTo>
                      <a:pt x="1420" y="244"/>
                    </a:lnTo>
                    <a:lnTo>
                      <a:pt x="0" y="244"/>
                    </a:lnTo>
                    <a:lnTo>
                      <a:pt x="0" y="0"/>
                    </a:lnTo>
                    <a:close/>
                    <a:moveTo>
                      <a:pt x="23" y="0"/>
                    </a:moveTo>
                    <a:lnTo>
                      <a:pt x="1420" y="0"/>
                    </a:lnTo>
                    <a:lnTo>
                      <a:pt x="1420" y="244"/>
                    </a:lnTo>
                    <a:lnTo>
                      <a:pt x="23" y="244"/>
                    </a:lnTo>
                    <a:lnTo>
                      <a:pt x="23" y="0"/>
                    </a:lnTo>
                    <a:close/>
                  </a:path>
                </a:pathLst>
              </a:custGeom>
              <a:solidFill>
                <a:srgbClr val="BBBBBB"/>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922" name="Freeform 352">
                <a:extLst>
                  <a:ext uri="{FF2B5EF4-FFF2-40B4-BE49-F238E27FC236}">
                    <a16:creationId xmlns:a16="http://schemas.microsoft.com/office/drawing/2014/main" id="{A0EEDDD3-F6E0-4433-A1C4-4FF3498ED9B6}"/>
                  </a:ext>
                </a:extLst>
              </p:cNvPr>
              <p:cNvSpPr>
                <a:spLocks noEditPoints="1"/>
              </p:cNvSpPr>
              <p:nvPr/>
            </p:nvSpPr>
            <p:spPr bwMode="auto">
              <a:xfrm>
                <a:off x="3071" y="3010"/>
                <a:ext cx="1397" cy="244"/>
              </a:xfrm>
              <a:custGeom>
                <a:avLst/>
                <a:gdLst>
                  <a:gd name="T0" fmla="*/ 0 w 1397"/>
                  <a:gd name="T1" fmla="*/ 0 h 244"/>
                  <a:gd name="T2" fmla="*/ 1397 w 1397"/>
                  <a:gd name="T3" fmla="*/ 0 h 244"/>
                  <a:gd name="T4" fmla="*/ 1397 w 1397"/>
                  <a:gd name="T5" fmla="*/ 244 h 244"/>
                  <a:gd name="T6" fmla="*/ 0 w 1397"/>
                  <a:gd name="T7" fmla="*/ 244 h 244"/>
                  <a:gd name="T8" fmla="*/ 0 w 1397"/>
                  <a:gd name="T9" fmla="*/ 0 h 244"/>
                  <a:gd name="T10" fmla="*/ 23 w 1397"/>
                  <a:gd name="T11" fmla="*/ 0 h 244"/>
                  <a:gd name="T12" fmla="*/ 1397 w 1397"/>
                  <a:gd name="T13" fmla="*/ 0 h 244"/>
                  <a:gd name="T14" fmla="*/ 1397 w 1397"/>
                  <a:gd name="T15" fmla="*/ 244 h 244"/>
                  <a:gd name="T16" fmla="*/ 23 w 1397"/>
                  <a:gd name="T17" fmla="*/ 244 h 244"/>
                  <a:gd name="T18" fmla="*/ 23 w 1397"/>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397" h="244">
                    <a:moveTo>
                      <a:pt x="0" y="0"/>
                    </a:moveTo>
                    <a:lnTo>
                      <a:pt x="1397" y="0"/>
                    </a:lnTo>
                    <a:lnTo>
                      <a:pt x="1397" y="244"/>
                    </a:lnTo>
                    <a:lnTo>
                      <a:pt x="0" y="244"/>
                    </a:lnTo>
                    <a:lnTo>
                      <a:pt x="0" y="0"/>
                    </a:lnTo>
                    <a:close/>
                    <a:moveTo>
                      <a:pt x="23" y="0"/>
                    </a:moveTo>
                    <a:lnTo>
                      <a:pt x="1397" y="0"/>
                    </a:lnTo>
                    <a:lnTo>
                      <a:pt x="1397" y="244"/>
                    </a:lnTo>
                    <a:lnTo>
                      <a:pt x="23" y="244"/>
                    </a:lnTo>
                    <a:lnTo>
                      <a:pt x="23" y="0"/>
                    </a:lnTo>
                    <a:close/>
                  </a:path>
                </a:pathLst>
              </a:custGeom>
              <a:solidFill>
                <a:srgbClr val="BABAB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923" name="Freeform 353">
                <a:extLst>
                  <a:ext uri="{FF2B5EF4-FFF2-40B4-BE49-F238E27FC236}">
                    <a16:creationId xmlns:a16="http://schemas.microsoft.com/office/drawing/2014/main" id="{1607EFEE-D10F-B113-952F-01D57A81E821}"/>
                  </a:ext>
                </a:extLst>
              </p:cNvPr>
              <p:cNvSpPr>
                <a:spLocks noEditPoints="1"/>
              </p:cNvSpPr>
              <p:nvPr/>
            </p:nvSpPr>
            <p:spPr bwMode="auto">
              <a:xfrm>
                <a:off x="3094" y="3010"/>
                <a:ext cx="1374" cy="244"/>
              </a:xfrm>
              <a:custGeom>
                <a:avLst/>
                <a:gdLst>
                  <a:gd name="T0" fmla="*/ 0 w 1374"/>
                  <a:gd name="T1" fmla="*/ 0 h 244"/>
                  <a:gd name="T2" fmla="*/ 1374 w 1374"/>
                  <a:gd name="T3" fmla="*/ 0 h 244"/>
                  <a:gd name="T4" fmla="*/ 1374 w 1374"/>
                  <a:gd name="T5" fmla="*/ 244 h 244"/>
                  <a:gd name="T6" fmla="*/ 0 w 1374"/>
                  <a:gd name="T7" fmla="*/ 244 h 244"/>
                  <a:gd name="T8" fmla="*/ 0 w 1374"/>
                  <a:gd name="T9" fmla="*/ 0 h 244"/>
                  <a:gd name="T10" fmla="*/ 23 w 1374"/>
                  <a:gd name="T11" fmla="*/ 0 h 244"/>
                  <a:gd name="T12" fmla="*/ 1374 w 1374"/>
                  <a:gd name="T13" fmla="*/ 0 h 244"/>
                  <a:gd name="T14" fmla="*/ 1374 w 1374"/>
                  <a:gd name="T15" fmla="*/ 244 h 244"/>
                  <a:gd name="T16" fmla="*/ 23 w 1374"/>
                  <a:gd name="T17" fmla="*/ 244 h 244"/>
                  <a:gd name="T18" fmla="*/ 23 w 1374"/>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374" h="244">
                    <a:moveTo>
                      <a:pt x="0" y="0"/>
                    </a:moveTo>
                    <a:lnTo>
                      <a:pt x="1374" y="0"/>
                    </a:lnTo>
                    <a:lnTo>
                      <a:pt x="1374" y="244"/>
                    </a:lnTo>
                    <a:lnTo>
                      <a:pt x="0" y="244"/>
                    </a:lnTo>
                    <a:lnTo>
                      <a:pt x="0" y="0"/>
                    </a:lnTo>
                    <a:close/>
                    <a:moveTo>
                      <a:pt x="23" y="0"/>
                    </a:moveTo>
                    <a:lnTo>
                      <a:pt x="1374" y="0"/>
                    </a:lnTo>
                    <a:lnTo>
                      <a:pt x="1374" y="244"/>
                    </a:lnTo>
                    <a:lnTo>
                      <a:pt x="23" y="244"/>
                    </a:lnTo>
                    <a:lnTo>
                      <a:pt x="23" y="0"/>
                    </a:lnTo>
                    <a:close/>
                  </a:path>
                </a:pathLst>
              </a:custGeom>
              <a:solidFill>
                <a:srgbClr val="B9B9B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924" name="Freeform 354">
                <a:extLst>
                  <a:ext uri="{FF2B5EF4-FFF2-40B4-BE49-F238E27FC236}">
                    <a16:creationId xmlns:a16="http://schemas.microsoft.com/office/drawing/2014/main" id="{BE84E64B-DC0A-5D2A-E8ED-CBBFD871283B}"/>
                  </a:ext>
                </a:extLst>
              </p:cNvPr>
              <p:cNvSpPr>
                <a:spLocks noEditPoints="1"/>
              </p:cNvSpPr>
              <p:nvPr/>
            </p:nvSpPr>
            <p:spPr bwMode="auto">
              <a:xfrm>
                <a:off x="3117" y="3010"/>
                <a:ext cx="1351" cy="244"/>
              </a:xfrm>
              <a:custGeom>
                <a:avLst/>
                <a:gdLst>
                  <a:gd name="T0" fmla="*/ 0 w 1351"/>
                  <a:gd name="T1" fmla="*/ 0 h 244"/>
                  <a:gd name="T2" fmla="*/ 1351 w 1351"/>
                  <a:gd name="T3" fmla="*/ 0 h 244"/>
                  <a:gd name="T4" fmla="*/ 1351 w 1351"/>
                  <a:gd name="T5" fmla="*/ 244 h 244"/>
                  <a:gd name="T6" fmla="*/ 0 w 1351"/>
                  <a:gd name="T7" fmla="*/ 244 h 244"/>
                  <a:gd name="T8" fmla="*/ 0 w 1351"/>
                  <a:gd name="T9" fmla="*/ 0 h 244"/>
                  <a:gd name="T10" fmla="*/ 28 w 1351"/>
                  <a:gd name="T11" fmla="*/ 0 h 244"/>
                  <a:gd name="T12" fmla="*/ 1351 w 1351"/>
                  <a:gd name="T13" fmla="*/ 0 h 244"/>
                  <a:gd name="T14" fmla="*/ 1351 w 1351"/>
                  <a:gd name="T15" fmla="*/ 244 h 244"/>
                  <a:gd name="T16" fmla="*/ 28 w 1351"/>
                  <a:gd name="T17" fmla="*/ 244 h 244"/>
                  <a:gd name="T18" fmla="*/ 28 w 1351"/>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351" h="244">
                    <a:moveTo>
                      <a:pt x="0" y="0"/>
                    </a:moveTo>
                    <a:lnTo>
                      <a:pt x="1351" y="0"/>
                    </a:lnTo>
                    <a:lnTo>
                      <a:pt x="1351" y="244"/>
                    </a:lnTo>
                    <a:lnTo>
                      <a:pt x="0" y="244"/>
                    </a:lnTo>
                    <a:lnTo>
                      <a:pt x="0" y="0"/>
                    </a:lnTo>
                    <a:close/>
                    <a:moveTo>
                      <a:pt x="28" y="0"/>
                    </a:moveTo>
                    <a:lnTo>
                      <a:pt x="1351" y="0"/>
                    </a:lnTo>
                    <a:lnTo>
                      <a:pt x="1351" y="244"/>
                    </a:lnTo>
                    <a:lnTo>
                      <a:pt x="28" y="244"/>
                    </a:lnTo>
                    <a:lnTo>
                      <a:pt x="28" y="0"/>
                    </a:lnTo>
                    <a:close/>
                  </a:path>
                </a:pathLst>
              </a:custGeom>
              <a:solidFill>
                <a:srgbClr val="B8B8B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925" name="Freeform 355">
                <a:extLst>
                  <a:ext uri="{FF2B5EF4-FFF2-40B4-BE49-F238E27FC236}">
                    <a16:creationId xmlns:a16="http://schemas.microsoft.com/office/drawing/2014/main" id="{75412B38-D39B-A1D2-265F-0FB62032AA91}"/>
                  </a:ext>
                </a:extLst>
              </p:cNvPr>
              <p:cNvSpPr>
                <a:spLocks noEditPoints="1"/>
              </p:cNvSpPr>
              <p:nvPr/>
            </p:nvSpPr>
            <p:spPr bwMode="auto">
              <a:xfrm>
                <a:off x="3145" y="3010"/>
                <a:ext cx="1323" cy="244"/>
              </a:xfrm>
              <a:custGeom>
                <a:avLst/>
                <a:gdLst>
                  <a:gd name="T0" fmla="*/ 0 w 1323"/>
                  <a:gd name="T1" fmla="*/ 0 h 244"/>
                  <a:gd name="T2" fmla="*/ 1323 w 1323"/>
                  <a:gd name="T3" fmla="*/ 0 h 244"/>
                  <a:gd name="T4" fmla="*/ 1323 w 1323"/>
                  <a:gd name="T5" fmla="*/ 244 h 244"/>
                  <a:gd name="T6" fmla="*/ 0 w 1323"/>
                  <a:gd name="T7" fmla="*/ 244 h 244"/>
                  <a:gd name="T8" fmla="*/ 0 w 1323"/>
                  <a:gd name="T9" fmla="*/ 0 h 244"/>
                  <a:gd name="T10" fmla="*/ 23 w 1323"/>
                  <a:gd name="T11" fmla="*/ 0 h 244"/>
                  <a:gd name="T12" fmla="*/ 1323 w 1323"/>
                  <a:gd name="T13" fmla="*/ 0 h 244"/>
                  <a:gd name="T14" fmla="*/ 1323 w 1323"/>
                  <a:gd name="T15" fmla="*/ 244 h 244"/>
                  <a:gd name="T16" fmla="*/ 23 w 1323"/>
                  <a:gd name="T17" fmla="*/ 244 h 244"/>
                  <a:gd name="T18" fmla="*/ 23 w 1323"/>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323" h="244">
                    <a:moveTo>
                      <a:pt x="0" y="0"/>
                    </a:moveTo>
                    <a:lnTo>
                      <a:pt x="1323" y="0"/>
                    </a:lnTo>
                    <a:lnTo>
                      <a:pt x="1323" y="244"/>
                    </a:lnTo>
                    <a:lnTo>
                      <a:pt x="0" y="244"/>
                    </a:lnTo>
                    <a:lnTo>
                      <a:pt x="0" y="0"/>
                    </a:lnTo>
                    <a:close/>
                    <a:moveTo>
                      <a:pt x="23" y="0"/>
                    </a:moveTo>
                    <a:lnTo>
                      <a:pt x="1323" y="0"/>
                    </a:lnTo>
                    <a:lnTo>
                      <a:pt x="1323" y="244"/>
                    </a:lnTo>
                    <a:lnTo>
                      <a:pt x="23" y="244"/>
                    </a:lnTo>
                    <a:lnTo>
                      <a:pt x="23" y="0"/>
                    </a:lnTo>
                    <a:close/>
                  </a:path>
                </a:pathLst>
              </a:custGeom>
              <a:solidFill>
                <a:srgbClr val="B7B7B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926" name="Freeform 356">
                <a:extLst>
                  <a:ext uri="{FF2B5EF4-FFF2-40B4-BE49-F238E27FC236}">
                    <a16:creationId xmlns:a16="http://schemas.microsoft.com/office/drawing/2014/main" id="{F2BAF5B1-75DA-FEFE-0F07-C3223DDA6371}"/>
                  </a:ext>
                </a:extLst>
              </p:cNvPr>
              <p:cNvSpPr>
                <a:spLocks noEditPoints="1"/>
              </p:cNvSpPr>
              <p:nvPr/>
            </p:nvSpPr>
            <p:spPr bwMode="auto">
              <a:xfrm>
                <a:off x="3168" y="3010"/>
                <a:ext cx="1300" cy="244"/>
              </a:xfrm>
              <a:custGeom>
                <a:avLst/>
                <a:gdLst>
                  <a:gd name="T0" fmla="*/ 0 w 1300"/>
                  <a:gd name="T1" fmla="*/ 0 h 244"/>
                  <a:gd name="T2" fmla="*/ 1300 w 1300"/>
                  <a:gd name="T3" fmla="*/ 0 h 244"/>
                  <a:gd name="T4" fmla="*/ 1300 w 1300"/>
                  <a:gd name="T5" fmla="*/ 244 h 244"/>
                  <a:gd name="T6" fmla="*/ 0 w 1300"/>
                  <a:gd name="T7" fmla="*/ 244 h 244"/>
                  <a:gd name="T8" fmla="*/ 0 w 1300"/>
                  <a:gd name="T9" fmla="*/ 0 h 244"/>
                  <a:gd name="T10" fmla="*/ 23 w 1300"/>
                  <a:gd name="T11" fmla="*/ 0 h 244"/>
                  <a:gd name="T12" fmla="*/ 1300 w 1300"/>
                  <a:gd name="T13" fmla="*/ 0 h 244"/>
                  <a:gd name="T14" fmla="*/ 1300 w 1300"/>
                  <a:gd name="T15" fmla="*/ 244 h 244"/>
                  <a:gd name="T16" fmla="*/ 23 w 1300"/>
                  <a:gd name="T17" fmla="*/ 244 h 244"/>
                  <a:gd name="T18" fmla="*/ 23 w 1300"/>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300" h="244">
                    <a:moveTo>
                      <a:pt x="0" y="0"/>
                    </a:moveTo>
                    <a:lnTo>
                      <a:pt x="1300" y="0"/>
                    </a:lnTo>
                    <a:lnTo>
                      <a:pt x="1300" y="244"/>
                    </a:lnTo>
                    <a:lnTo>
                      <a:pt x="0" y="244"/>
                    </a:lnTo>
                    <a:lnTo>
                      <a:pt x="0" y="0"/>
                    </a:lnTo>
                    <a:close/>
                    <a:moveTo>
                      <a:pt x="23" y="0"/>
                    </a:moveTo>
                    <a:lnTo>
                      <a:pt x="1300" y="0"/>
                    </a:lnTo>
                    <a:lnTo>
                      <a:pt x="1300" y="244"/>
                    </a:lnTo>
                    <a:lnTo>
                      <a:pt x="23" y="244"/>
                    </a:lnTo>
                    <a:lnTo>
                      <a:pt x="23" y="0"/>
                    </a:lnTo>
                    <a:close/>
                  </a:path>
                </a:pathLst>
              </a:custGeom>
              <a:solidFill>
                <a:srgbClr val="B6B6B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927" name="Freeform 357">
                <a:extLst>
                  <a:ext uri="{FF2B5EF4-FFF2-40B4-BE49-F238E27FC236}">
                    <a16:creationId xmlns:a16="http://schemas.microsoft.com/office/drawing/2014/main" id="{B71E9A58-F6B0-211F-6D13-749131E16ECD}"/>
                  </a:ext>
                </a:extLst>
              </p:cNvPr>
              <p:cNvSpPr>
                <a:spLocks noEditPoints="1"/>
              </p:cNvSpPr>
              <p:nvPr/>
            </p:nvSpPr>
            <p:spPr bwMode="auto">
              <a:xfrm>
                <a:off x="3191" y="3010"/>
                <a:ext cx="1277" cy="244"/>
              </a:xfrm>
              <a:custGeom>
                <a:avLst/>
                <a:gdLst>
                  <a:gd name="T0" fmla="*/ 0 w 1277"/>
                  <a:gd name="T1" fmla="*/ 0 h 244"/>
                  <a:gd name="T2" fmla="*/ 1277 w 1277"/>
                  <a:gd name="T3" fmla="*/ 0 h 244"/>
                  <a:gd name="T4" fmla="*/ 1277 w 1277"/>
                  <a:gd name="T5" fmla="*/ 244 h 244"/>
                  <a:gd name="T6" fmla="*/ 0 w 1277"/>
                  <a:gd name="T7" fmla="*/ 244 h 244"/>
                  <a:gd name="T8" fmla="*/ 0 w 1277"/>
                  <a:gd name="T9" fmla="*/ 0 h 244"/>
                  <a:gd name="T10" fmla="*/ 23 w 1277"/>
                  <a:gd name="T11" fmla="*/ 0 h 244"/>
                  <a:gd name="T12" fmla="*/ 1277 w 1277"/>
                  <a:gd name="T13" fmla="*/ 0 h 244"/>
                  <a:gd name="T14" fmla="*/ 1277 w 1277"/>
                  <a:gd name="T15" fmla="*/ 244 h 244"/>
                  <a:gd name="T16" fmla="*/ 23 w 1277"/>
                  <a:gd name="T17" fmla="*/ 244 h 244"/>
                  <a:gd name="T18" fmla="*/ 23 w 1277"/>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277" h="244">
                    <a:moveTo>
                      <a:pt x="0" y="0"/>
                    </a:moveTo>
                    <a:lnTo>
                      <a:pt x="1277" y="0"/>
                    </a:lnTo>
                    <a:lnTo>
                      <a:pt x="1277" y="244"/>
                    </a:lnTo>
                    <a:lnTo>
                      <a:pt x="0" y="244"/>
                    </a:lnTo>
                    <a:lnTo>
                      <a:pt x="0" y="0"/>
                    </a:lnTo>
                    <a:close/>
                    <a:moveTo>
                      <a:pt x="23" y="0"/>
                    </a:moveTo>
                    <a:lnTo>
                      <a:pt x="1277" y="0"/>
                    </a:lnTo>
                    <a:lnTo>
                      <a:pt x="1277" y="244"/>
                    </a:lnTo>
                    <a:lnTo>
                      <a:pt x="23" y="244"/>
                    </a:lnTo>
                    <a:lnTo>
                      <a:pt x="23" y="0"/>
                    </a:lnTo>
                    <a:close/>
                  </a:path>
                </a:pathLst>
              </a:custGeom>
              <a:solidFill>
                <a:srgbClr val="B5B5B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928" name="Freeform 358">
                <a:extLst>
                  <a:ext uri="{FF2B5EF4-FFF2-40B4-BE49-F238E27FC236}">
                    <a16:creationId xmlns:a16="http://schemas.microsoft.com/office/drawing/2014/main" id="{19172375-E9FF-44FA-D383-9135A67801FF}"/>
                  </a:ext>
                </a:extLst>
              </p:cNvPr>
              <p:cNvSpPr>
                <a:spLocks noEditPoints="1"/>
              </p:cNvSpPr>
              <p:nvPr/>
            </p:nvSpPr>
            <p:spPr bwMode="auto">
              <a:xfrm>
                <a:off x="3214" y="3010"/>
                <a:ext cx="1254" cy="244"/>
              </a:xfrm>
              <a:custGeom>
                <a:avLst/>
                <a:gdLst>
                  <a:gd name="T0" fmla="*/ 0 w 1254"/>
                  <a:gd name="T1" fmla="*/ 0 h 244"/>
                  <a:gd name="T2" fmla="*/ 1254 w 1254"/>
                  <a:gd name="T3" fmla="*/ 0 h 244"/>
                  <a:gd name="T4" fmla="*/ 1254 w 1254"/>
                  <a:gd name="T5" fmla="*/ 244 h 244"/>
                  <a:gd name="T6" fmla="*/ 0 w 1254"/>
                  <a:gd name="T7" fmla="*/ 244 h 244"/>
                  <a:gd name="T8" fmla="*/ 0 w 1254"/>
                  <a:gd name="T9" fmla="*/ 0 h 244"/>
                  <a:gd name="T10" fmla="*/ 28 w 1254"/>
                  <a:gd name="T11" fmla="*/ 0 h 244"/>
                  <a:gd name="T12" fmla="*/ 1254 w 1254"/>
                  <a:gd name="T13" fmla="*/ 0 h 244"/>
                  <a:gd name="T14" fmla="*/ 1254 w 1254"/>
                  <a:gd name="T15" fmla="*/ 244 h 244"/>
                  <a:gd name="T16" fmla="*/ 28 w 1254"/>
                  <a:gd name="T17" fmla="*/ 244 h 244"/>
                  <a:gd name="T18" fmla="*/ 28 w 1254"/>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254" h="244">
                    <a:moveTo>
                      <a:pt x="0" y="0"/>
                    </a:moveTo>
                    <a:lnTo>
                      <a:pt x="1254" y="0"/>
                    </a:lnTo>
                    <a:lnTo>
                      <a:pt x="1254" y="244"/>
                    </a:lnTo>
                    <a:lnTo>
                      <a:pt x="0" y="244"/>
                    </a:lnTo>
                    <a:lnTo>
                      <a:pt x="0" y="0"/>
                    </a:lnTo>
                    <a:close/>
                    <a:moveTo>
                      <a:pt x="28" y="0"/>
                    </a:moveTo>
                    <a:lnTo>
                      <a:pt x="1254" y="0"/>
                    </a:lnTo>
                    <a:lnTo>
                      <a:pt x="1254" y="244"/>
                    </a:lnTo>
                    <a:lnTo>
                      <a:pt x="28" y="244"/>
                    </a:lnTo>
                    <a:lnTo>
                      <a:pt x="28" y="0"/>
                    </a:lnTo>
                    <a:close/>
                  </a:path>
                </a:pathLst>
              </a:custGeom>
              <a:solidFill>
                <a:srgbClr val="B4B4B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929" name="Freeform 359">
                <a:extLst>
                  <a:ext uri="{FF2B5EF4-FFF2-40B4-BE49-F238E27FC236}">
                    <a16:creationId xmlns:a16="http://schemas.microsoft.com/office/drawing/2014/main" id="{954F063D-5D73-61D1-7625-C26202106428}"/>
                  </a:ext>
                </a:extLst>
              </p:cNvPr>
              <p:cNvSpPr>
                <a:spLocks noEditPoints="1"/>
              </p:cNvSpPr>
              <p:nvPr/>
            </p:nvSpPr>
            <p:spPr bwMode="auto">
              <a:xfrm>
                <a:off x="3242" y="3010"/>
                <a:ext cx="1226" cy="244"/>
              </a:xfrm>
              <a:custGeom>
                <a:avLst/>
                <a:gdLst>
                  <a:gd name="T0" fmla="*/ 0 w 1226"/>
                  <a:gd name="T1" fmla="*/ 0 h 244"/>
                  <a:gd name="T2" fmla="*/ 1226 w 1226"/>
                  <a:gd name="T3" fmla="*/ 0 h 244"/>
                  <a:gd name="T4" fmla="*/ 1226 w 1226"/>
                  <a:gd name="T5" fmla="*/ 244 h 244"/>
                  <a:gd name="T6" fmla="*/ 0 w 1226"/>
                  <a:gd name="T7" fmla="*/ 244 h 244"/>
                  <a:gd name="T8" fmla="*/ 0 w 1226"/>
                  <a:gd name="T9" fmla="*/ 0 h 244"/>
                  <a:gd name="T10" fmla="*/ 23 w 1226"/>
                  <a:gd name="T11" fmla="*/ 0 h 244"/>
                  <a:gd name="T12" fmla="*/ 1226 w 1226"/>
                  <a:gd name="T13" fmla="*/ 0 h 244"/>
                  <a:gd name="T14" fmla="*/ 1226 w 1226"/>
                  <a:gd name="T15" fmla="*/ 244 h 244"/>
                  <a:gd name="T16" fmla="*/ 23 w 1226"/>
                  <a:gd name="T17" fmla="*/ 244 h 244"/>
                  <a:gd name="T18" fmla="*/ 23 w 1226"/>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226" h="244">
                    <a:moveTo>
                      <a:pt x="0" y="0"/>
                    </a:moveTo>
                    <a:lnTo>
                      <a:pt x="1226" y="0"/>
                    </a:lnTo>
                    <a:lnTo>
                      <a:pt x="1226" y="244"/>
                    </a:lnTo>
                    <a:lnTo>
                      <a:pt x="0" y="244"/>
                    </a:lnTo>
                    <a:lnTo>
                      <a:pt x="0" y="0"/>
                    </a:lnTo>
                    <a:close/>
                    <a:moveTo>
                      <a:pt x="23" y="0"/>
                    </a:moveTo>
                    <a:lnTo>
                      <a:pt x="1226" y="0"/>
                    </a:lnTo>
                    <a:lnTo>
                      <a:pt x="1226" y="244"/>
                    </a:lnTo>
                    <a:lnTo>
                      <a:pt x="23" y="244"/>
                    </a:lnTo>
                    <a:lnTo>
                      <a:pt x="23" y="0"/>
                    </a:lnTo>
                    <a:close/>
                  </a:path>
                </a:pathLst>
              </a:custGeom>
              <a:solidFill>
                <a:srgbClr val="B3B3B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930" name="Freeform 360">
                <a:extLst>
                  <a:ext uri="{FF2B5EF4-FFF2-40B4-BE49-F238E27FC236}">
                    <a16:creationId xmlns:a16="http://schemas.microsoft.com/office/drawing/2014/main" id="{B2215DC5-AB69-9F48-8FCF-BB93EE56F74E}"/>
                  </a:ext>
                </a:extLst>
              </p:cNvPr>
              <p:cNvSpPr>
                <a:spLocks noEditPoints="1"/>
              </p:cNvSpPr>
              <p:nvPr/>
            </p:nvSpPr>
            <p:spPr bwMode="auto">
              <a:xfrm>
                <a:off x="3265" y="3010"/>
                <a:ext cx="1203" cy="244"/>
              </a:xfrm>
              <a:custGeom>
                <a:avLst/>
                <a:gdLst>
                  <a:gd name="T0" fmla="*/ 0 w 1203"/>
                  <a:gd name="T1" fmla="*/ 0 h 244"/>
                  <a:gd name="T2" fmla="*/ 1203 w 1203"/>
                  <a:gd name="T3" fmla="*/ 0 h 244"/>
                  <a:gd name="T4" fmla="*/ 1203 w 1203"/>
                  <a:gd name="T5" fmla="*/ 244 h 244"/>
                  <a:gd name="T6" fmla="*/ 0 w 1203"/>
                  <a:gd name="T7" fmla="*/ 244 h 244"/>
                  <a:gd name="T8" fmla="*/ 0 w 1203"/>
                  <a:gd name="T9" fmla="*/ 0 h 244"/>
                  <a:gd name="T10" fmla="*/ 23 w 1203"/>
                  <a:gd name="T11" fmla="*/ 0 h 244"/>
                  <a:gd name="T12" fmla="*/ 1203 w 1203"/>
                  <a:gd name="T13" fmla="*/ 0 h 244"/>
                  <a:gd name="T14" fmla="*/ 1203 w 1203"/>
                  <a:gd name="T15" fmla="*/ 244 h 244"/>
                  <a:gd name="T16" fmla="*/ 23 w 1203"/>
                  <a:gd name="T17" fmla="*/ 244 h 244"/>
                  <a:gd name="T18" fmla="*/ 23 w 1203"/>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203" h="244">
                    <a:moveTo>
                      <a:pt x="0" y="0"/>
                    </a:moveTo>
                    <a:lnTo>
                      <a:pt x="1203" y="0"/>
                    </a:lnTo>
                    <a:lnTo>
                      <a:pt x="1203" y="244"/>
                    </a:lnTo>
                    <a:lnTo>
                      <a:pt x="0" y="244"/>
                    </a:lnTo>
                    <a:lnTo>
                      <a:pt x="0" y="0"/>
                    </a:lnTo>
                    <a:close/>
                    <a:moveTo>
                      <a:pt x="23" y="0"/>
                    </a:moveTo>
                    <a:lnTo>
                      <a:pt x="1203" y="0"/>
                    </a:lnTo>
                    <a:lnTo>
                      <a:pt x="1203" y="244"/>
                    </a:lnTo>
                    <a:lnTo>
                      <a:pt x="23" y="244"/>
                    </a:lnTo>
                    <a:lnTo>
                      <a:pt x="23" y="0"/>
                    </a:lnTo>
                    <a:close/>
                  </a:path>
                </a:pathLst>
              </a:custGeom>
              <a:solidFill>
                <a:srgbClr val="B2B2B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931" name="Freeform 361">
                <a:extLst>
                  <a:ext uri="{FF2B5EF4-FFF2-40B4-BE49-F238E27FC236}">
                    <a16:creationId xmlns:a16="http://schemas.microsoft.com/office/drawing/2014/main" id="{A65FF10B-C626-CBF0-37E3-A84359A556D3}"/>
                  </a:ext>
                </a:extLst>
              </p:cNvPr>
              <p:cNvSpPr>
                <a:spLocks noEditPoints="1"/>
              </p:cNvSpPr>
              <p:nvPr/>
            </p:nvSpPr>
            <p:spPr bwMode="auto">
              <a:xfrm>
                <a:off x="3288" y="3010"/>
                <a:ext cx="1180" cy="244"/>
              </a:xfrm>
              <a:custGeom>
                <a:avLst/>
                <a:gdLst>
                  <a:gd name="T0" fmla="*/ 0 w 1180"/>
                  <a:gd name="T1" fmla="*/ 0 h 244"/>
                  <a:gd name="T2" fmla="*/ 1180 w 1180"/>
                  <a:gd name="T3" fmla="*/ 0 h 244"/>
                  <a:gd name="T4" fmla="*/ 1180 w 1180"/>
                  <a:gd name="T5" fmla="*/ 244 h 244"/>
                  <a:gd name="T6" fmla="*/ 0 w 1180"/>
                  <a:gd name="T7" fmla="*/ 244 h 244"/>
                  <a:gd name="T8" fmla="*/ 0 w 1180"/>
                  <a:gd name="T9" fmla="*/ 0 h 244"/>
                  <a:gd name="T10" fmla="*/ 23 w 1180"/>
                  <a:gd name="T11" fmla="*/ 0 h 244"/>
                  <a:gd name="T12" fmla="*/ 1180 w 1180"/>
                  <a:gd name="T13" fmla="*/ 0 h 244"/>
                  <a:gd name="T14" fmla="*/ 1180 w 1180"/>
                  <a:gd name="T15" fmla="*/ 244 h 244"/>
                  <a:gd name="T16" fmla="*/ 23 w 1180"/>
                  <a:gd name="T17" fmla="*/ 244 h 244"/>
                  <a:gd name="T18" fmla="*/ 23 w 1180"/>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180" h="244">
                    <a:moveTo>
                      <a:pt x="0" y="0"/>
                    </a:moveTo>
                    <a:lnTo>
                      <a:pt x="1180" y="0"/>
                    </a:lnTo>
                    <a:lnTo>
                      <a:pt x="1180" y="244"/>
                    </a:lnTo>
                    <a:lnTo>
                      <a:pt x="0" y="244"/>
                    </a:lnTo>
                    <a:lnTo>
                      <a:pt x="0" y="0"/>
                    </a:lnTo>
                    <a:close/>
                    <a:moveTo>
                      <a:pt x="23" y="0"/>
                    </a:moveTo>
                    <a:lnTo>
                      <a:pt x="1180" y="0"/>
                    </a:lnTo>
                    <a:lnTo>
                      <a:pt x="1180" y="244"/>
                    </a:lnTo>
                    <a:lnTo>
                      <a:pt x="23" y="244"/>
                    </a:lnTo>
                    <a:lnTo>
                      <a:pt x="23" y="0"/>
                    </a:lnTo>
                    <a:close/>
                  </a:path>
                </a:pathLst>
              </a:custGeom>
              <a:solidFill>
                <a:srgbClr val="B1B1B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932" name="Freeform 362">
                <a:extLst>
                  <a:ext uri="{FF2B5EF4-FFF2-40B4-BE49-F238E27FC236}">
                    <a16:creationId xmlns:a16="http://schemas.microsoft.com/office/drawing/2014/main" id="{AA8D0B9F-4140-5BC2-77AB-5E2BE982EA47}"/>
                  </a:ext>
                </a:extLst>
              </p:cNvPr>
              <p:cNvSpPr>
                <a:spLocks noEditPoints="1"/>
              </p:cNvSpPr>
              <p:nvPr/>
            </p:nvSpPr>
            <p:spPr bwMode="auto">
              <a:xfrm>
                <a:off x="3311" y="3010"/>
                <a:ext cx="1157" cy="244"/>
              </a:xfrm>
              <a:custGeom>
                <a:avLst/>
                <a:gdLst>
                  <a:gd name="T0" fmla="*/ 0 w 1157"/>
                  <a:gd name="T1" fmla="*/ 0 h 244"/>
                  <a:gd name="T2" fmla="*/ 1157 w 1157"/>
                  <a:gd name="T3" fmla="*/ 0 h 244"/>
                  <a:gd name="T4" fmla="*/ 1157 w 1157"/>
                  <a:gd name="T5" fmla="*/ 244 h 244"/>
                  <a:gd name="T6" fmla="*/ 0 w 1157"/>
                  <a:gd name="T7" fmla="*/ 244 h 244"/>
                  <a:gd name="T8" fmla="*/ 0 w 1157"/>
                  <a:gd name="T9" fmla="*/ 0 h 244"/>
                  <a:gd name="T10" fmla="*/ 23 w 1157"/>
                  <a:gd name="T11" fmla="*/ 0 h 244"/>
                  <a:gd name="T12" fmla="*/ 1157 w 1157"/>
                  <a:gd name="T13" fmla="*/ 0 h 244"/>
                  <a:gd name="T14" fmla="*/ 1157 w 1157"/>
                  <a:gd name="T15" fmla="*/ 244 h 244"/>
                  <a:gd name="T16" fmla="*/ 23 w 1157"/>
                  <a:gd name="T17" fmla="*/ 244 h 244"/>
                  <a:gd name="T18" fmla="*/ 23 w 1157"/>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157" h="244">
                    <a:moveTo>
                      <a:pt x="0" y="0"/>
                    </a:moveTo>
                    <a:lnTo>
                      <a:pt x="1157" y="0"/>
                    </a:lnTo>
                    <a:lnTo>
                      <a:pt x="1157" y="244"/>
                    </a:lnTo>
                    <a:lnTo>
                      <a:pt x="0" y="244"/>
                    </a:lnTo>
                    <a:lnTo>
                      <a:pt x="0" y="0"/>
                    </a:lnTo>
                    <a:close/>
                    <a:moveTo>
                      <a:pt x="23" y="0"/>
                    </a:moveTo>
                    <a:lnTo>
                      <a:pt x="1157" y="0"/>
                    </a:lnTo>
                    <a:lnTo>
                      <a:pt x="1157" y="244"/>
                    </a:lnTo>
                    <a:lnTo>
                      <a:pt x="23" y="244"/>
                    </a:lnTo>
                    <a:lnTo>
                      <a:pt x="23" y="0"/>
                    </a:lnTo>
                    <a:close/>
                  </a:path>
                </a:pathLst>
              </a:custGeom>
              <a:solidFill>
                <a:srgbClr val="B0B0B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933" name="Freeform 363">
                <a:extLst>
                  <a:ext uri="{FF2B5EF4-FFF2-40B4-BE49-F238E27FC236}">
                    <a16:creationId xmlns:a16="http://schemas.microsoft.com/office/drawing/2014/main" id="{96BC6C96-4CAD-32DD-7060-AFE5C82A83B1}"/>
                  </a:ext>
                </a:extLst>
              </p:cNvPr>
              <p:cNvSpPr>
                <a:spLocks noEditPoints="1"/>
              </p:cNvSpPr>
              <p:nvPr/>
            </p:nvSpPr>
            <p:spPr bwMode="auto">
              <a:xfrm>
                <a:off x="3334" y="3010"/>
                <a:ext cx="1134" cy="244"/>
              </a:xfrm>
              <a:custGeom>
                <a:avLst/>
                <a:gdLst>
                  <a:gd name="T0" fmla="*/ 0 w 1134"/>
                  <a:gd name="T1" fmla="*/ 0 h 244"/>
                  <a:gd name="T2" fmla="*/ 1134 w 1134"/>
                  <a:gd name="T3" fmla="*/ 0 h 244"/>
                  <a:gd name="T4" fmla="*/ 1134 w 1134"/>
                  <a:gd name="T5" fmla="*/ 244 h 244"/>
                  <a:gd name="T6" fmla="*/ 0 w 1134"/>
                  <a:gd name="T7" fmla="*/ 244 h 244"/>
                  <a:gd name="T8" fmla="*/ 0 w 1134"/>
                  <a:gd name="T9" fmla="*/ 0 h 244"/>
                  <a:gd name="T10" fmla="*/ 28 w 1134"/>
                  <a:gd name="T11" fmla="*/ 0 h 244"/>
                  <a:gd name="T12" fmla="*/ 1134 w 1134"/>
                  <a:gd name="T13" fmla="*/ 0 h 244"/>
                  <a:gd name="T14" fmla="*/ 1134 w 1134"/>
                  <a:gd name="T15" fmla="*/ 244 h 244"/>
                  <a:gd name="T16" fmla="*/ 28 w 1134"/>
                  <a:gd name="T17" fmla="*/ 244 h 244"/>
                  <a:gd name="T18" fmla="*/ 28 w 1134"/>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134" h="244">
                    <a:moveTo>
                      <a:pt x="0" y="0"/>
                    </a:moveTo>
                    <a:lnTo>
                      <a:pt x="1134" y="0"/>
                    </a:lnTo>
                    <a:lnTo>
                      <a:pt x="1134" y="244"/>
                    </a:lnTo>
                    <a:lnTo>
                      <a:pt x="0" y="244"/>
                    </a:lnTo>
                    <a:lnTo>
                      <a:pt x="0" y="0"/>
                    </a:lnTo>
                    <a:close/>
                    <a:moveTo>
                      <a:pt x="28" y="0"/>
                    </a:moveTo>
                    <a:lnTo>
                      <a:pt x="1134" y="0"/>
                    </a:lnTo>
                    <a:lnTo>
                      <a:pt x="1134" y="244"/>
                    </a:lnTo>
                    <a:lnTo>
                      <a:pt x="28" y="244"/>
                    </a:lnTo>
                    <a:lnTo>
                      <a:pt x="28" y="0"/>
                    </a:lnTo>
                    <a:close/>
                  </a:path>
                </a:pathLst>
              </a:custGeom>
              <a:solidFill>
                <a:srgbClr val="AFAFA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934" name="Freeform 364">
                <a:extLst>
                  <a:ext uri="{FF2B5EF4-FFF2-40B4-BE49-F238E27FC236}">
                    <a16:creationId xmlns:a16="http://schemas.microsoft.com/office/drawing/2014/main" id="{68F79C18-8BB3-D857-94B1-C90CFEC6BD76}"/>
                  </a:ext>
                </a:extLst>
              </p:cNvPr>
              <p:cNvSpPr>
                <a:spLocks noEditPoints="1"/>
              </p:cNvSpPr>
              <p:nvPr/>
            </p:nvSpPr>
            <p:spPr bwMode="auto">
              <a:xfrm>
                <a:off x="3362" y="3010"/>
                <a:ext cx="1106" cy="244"/>
              </a:xfrm>
              <a:custGeom>
                <a:avLst/>
                <a:gdLst>
                  <a:gd name="T0" fmla="*/ 0 w 1106"/>
                  <a:gd name="T1" fmla="*/ 0 h 244"/>
                  <a:gd name="T2" fmla="*/ 1106 w 1106"/>
                  <a:gd name="T3" fmla="*/ 0 h 244"/>
                  <a:gd name="T4" fmla="*/ 1106 w 1106"/>
                  <a:gd name="T5" fmla="*/ 244 h 244"/>
                  <a:gd name="T6" fmla="*/ 0 w 1106"/>
                  <a:gd name="T7" fmla="*/ 244 h 244"/>
                  <a:gd name="T8" fmla="*/ 0 w 1106"/>
                  <a:gd name="T9" fmla="*/ 0 h 244"/>
                  <a:gd name="T10" fmla="*/ 23 w 1106"/>
                  <a:gd name="T11" fmla="*/ 0 h 244"/>
                  <a:gd name="T12" fmla="*/ 1106 w 1106"/>
                  <a:gd name="T13" fmla="*/ 0 h 244"/>
                  <a:gd name="T14" fmla="*/ 1106 w 1106"/>
                  <a:gd name="T15" fmla="*/ 244 h 244"/>
                  <a:gd name="T16" fmla="*/ 23 w 1106"/>
                  <a:gd name="T17" fmla="*/ 244 h 244"/>
                  <a:gd name="T18" fmla="*/ 23 w 1106"/>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106" h="244">
                    <a:moveTo>
                      <a:pt x="0" y="0"/>
                    </a:moveTo>
                    <a:lnTo>
                      <a:pt x="1106" y="0"/>
                    </a:lnTo>
                    <a:lnTo>
                      <a:pt x="1106" y="244"/>
                    </a:lnTo>
                    <a:lnTo>
                      <a:pt x="0" y="244"/>
                    </a:lnTo>
                    <a:lnTo>
                      <a:pt x="0" y="0"/>
                    </a:lnTo>
                    <a:close/>
                    <a:moveTo>
                      <a:pt x="23" y="0"/>
                    </a:moveTo>
                    <a:lnTo>
                      <a:pt x="1106" y="0"/>
                    </a:lnTo>
                    <a:lnTo>
                      <a:pt x="1106" y="244"/>
                    </a:lnTo>
                    <a:lnTo>
                      <a:pt x="23" y="244"/>
                    </a:lnTo>
                    <a:lnTo>
                      <a:pt x="23" y="0"/>
                    </a:lnTo>
                    <a:close/>
                  </a:path>
                </a:pathLst>
              </a:custGeom>
              <a:solidFill>
                <a:srgbClr val="AEAEAE"/>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935" name="Freeform 365">
                <a:extLst>
                  <a:ext uri="{FF2B5EF4-FFF2-40B4-BE49-F238E27FC236}">
                    <a16:creationId xmlns:a16="http://schemas.microsoft.com/office/drawing/2014/main" id="{8CE08D37-23A4-C46C-C682-47909A89F46B}"/>
                  </a:ext>
                </a:extLst>
              </p:cNvPr>
              <p:cNvSpPr>
                <a:spLocks noEditPoints="1"/>
              </p:cNvSpPr>
              <p:nvPr/>
            </p:nvSpPr>
            <p:spPr bwMode="auto">
              <a:xfrm>
                <a:off x="3385" y="3010"/>
                <a:ext cx="1083" cy="244"/>
              </a:xfrm>
              <a:custGeom>
                <a:avLst/>
                <a:gdLst>
                  <a:gd name="T0" fmla="*/ 0 w 1083"/>
                  <a:gd name="T1" fmla="*/ 0 h 244"/>
                  <a:gd name="T2" fmla="*/ 1083 w 1083"/>
                  <a:gd name="T3" fmla="*/ 0 h 244"/>
                  <a:gd name="T4" fmla="*/ 1083 w 1083"/>
                  <a:gd name="T5" fmla="*/ 244 h 244"/>
                  <a:gd name="T6" fmla="*/ 0 w 1083"/>
                  <a:gd name="T7" fmla="*/ 244 h 244"/>
                  <a:gd name="T8" fmla="*/ 0 w 1083"/>
                  <a:gd name="T9" fmla="*/ 0 h 244"/>
                  <a:gd name="T10" fmla="*/ 23 w 1083"/>
                  <a:gd name="T11" fmla="*/ 0 h 244"/>
                  <a:gd name="T12" fmla="*/ 1083 w 1083"/>
                  <a:gd name="T13" fmla="*/ 0 h 244"/>
                  <a:gd name="T14" fmla="*/ 1083 w 1083"/>
                  <a:gd name="T15" fmla="*/ 244 h 244"/>
                  <a:gd name="T16" fmla="*/ 23 w 1083"/>
                  <a:gd name="T17" fmla="*/ 244 h 244"/>
                  <a:gd name="T18" fmla="*/ 23 w 1083"/>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083" h="244">
                    <a:moveTo>
                      <a:pt x="0" y="0"/>
                    </a:moveTo>
                    <a:lnTo>
                      <a:pt x="1083" y="0"/>
                    </a:lnTo>
                    <a:lnTo>
                      <a:pt x="1083" y="244"/>
                    </a:lnTo>
                    <a:lnTo>
                      <a:pt x="0" y="244"/>
                    </a:lnTo>
                    <a:lnTo>
                      <a:pt x="0" y="0"/>
                    </a:lnTo>
                    <a:close/>
                    <a:moveTo>
                      <a:pt x="23" y="0"/>
                    </a:moveTo>
                    <a:lnTo>
                      <a:pt x="1083" y="0"/>
                    </a:lnTo>
                    <a:lnTo>
                      <a:pt x="1083" y="244"/>
                    </a:lnTo>
                    <a:lnTo>
                      <a:pt x="23" y="244"/>
                    </a:lnTo>
                    <a:lnTo>
                      <a:pt x="23" y="0"/>
                    </a:lnTo>
                    <a:close/>
                  </a:path>
                </a:pathLst>
              </a:custGeom>
              <a:solidFill>
                <a:srgbClr val="ADADA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936" name="Freeform 366">
                <a:extLst>
                  <a:ext uri="{FF2B5EF4-FFF2-40B4-BE49-F238E27FC236}">
                    <a16:creationId xmlns:a16="http://schemas.microsoft.com/office/drawing/2014/main" id="{0B79EA8E-4139-0BED-D733-1B7AFA0F130B}"/>
                  </a:ext>
                </a:extLst>
              </p:cNvPr>
              <p:cNvSpPr>
                <a:spLocks noEditPoints="1"/>
              </p:cNvSpPr>
              <p:nvPr/>
            </p:nvSpPr>
            <p:spPr bwMode="auto">
              <a:xfrm>
                <a:off x="3408" y="3010"/>
                <a:ext cx="1060" cy="244"/>
              </a:xfrm>
              <a:custGeom>
                <a:avLst/>
                <a:gdLst>
                  <a:gd name="T0" fmla="*/ 0 w 1060"/>
                  <a:gd name="T1" fmla="*/ 0 h 244"/>
                  <a:gd name="T2" fmla="*/ 1060 w 1060"/>
                  <a:gd name="T3" fmla="*/ 0 h 244"/>
                  <a:gd name="T4" fmla="*/ 1060 w 1060"/>
                  <a:gd name="T5" fmla="*/ 244 h 244"/>
                  <a:gd name="T6" fmla="*/ 0 w 1060"/>
                  <a:gd name="T7" fmla="*/ 244 h 244"/>
                  <a:gd name="T8" fmla="*/ 0 w 1060"/>
                  <a:gd name="T9" fmla="*/ 0 h 244"/>
                  <a:gd name="T10" fmla="*/ 23 w 1060"/>
                  <a:gd name="T11" fmla="*/ 0 h 244"/>
                  <a:gd name="T12" fmla="*/ 1060 w 1060"/>
                  <a:gd name="T13" fmla="*/ 0 h 244"/>
                  <a:gd name="T14" fmla="*/ 1060 w 1060"/>
                  <a:gd name="T15" fmla="*/ 244 h 244"/>
                  <a:gd name="T16" fmla="*/ 23 w 1060"/>
                  <a:gd name="T17" fmla="*/ 244 h 244"/>
                  <a:gd name="T18" fmla="*/ 23 w 1060"/>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060" h="244">
                    <a:moveTo>
                      <a:pt x="0" y="0"/>
                    </a:moveTo>
                    <a:lnTo>
                      <a:pt x="1060" y="0"/>
                    </a:lnTo>
                    <a:lnTo>
                      <a:pt x="1060" y="244"/>
                    </a:lnTo>
                    <a:lnTo>
                      <a:pt x="0" y="244"/>
                    </a:lnTo>
                    <a:lnTo>
                      <a:pt x="0" y="0"/>
                    </a:lnTo>
                    <a:close/>
                    <a:moveTo>
                      <a:pt x="23" y="0"/>
                    </a:moveTo>
                    <a:lnTo>
                      <a:pt x="1060" y="0"/>
                    </a:lnTo>
                    <a:lnTo>
                      <a:pt x="1060" y="244"/>
                    </a:lnTo>
                    <a:lnTo>
                      <a:pt x="23" y="244"/>
                    </a:lnTo>
                    <a:lnTo>
                      <a:pt x="23" y="0"/>
                    </a:lnTo>
                    <a:close/>
                  </a:path>
                </a:pathLst>
              </a:custGeom>
              <a:solidFill>
                <a:srgbClr val="ACACA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937" name="Freeform 367">
                <a:extLst>
                  <a:ext uri="{FF2B5EF4-FFF2-40B4-BE49-F238E27FC236}">
                    <a16:creationId xmlns:a16="http://schemas.microsoft.com/office/drawing/2014/main" id="{6FB4C6D8-817F-6B7B-7E61-7415B6076EDD}"/>
                  </a:ext>
                </a:extLst>
              </p:cNvPr>
              <p:cNvSpPr>
                <a:spLocks noEditPoints="1"/>
              </p:cNvSpPr>
              <p:nvPr/>
            </p:nvSpPr>
            <p:spPr bwMode="auto">
              <a:xfrm>
                <a:off x="3431" y="3010"/>
                <a:ext cx="1037" cy="244"/>
              </a:xfrm>
              <a:custGeom>
                <a:avLst/>
                <a:gdLst>
                  <a:gd name="T0" fmla="*/ 0 w 1037"/>
                  <a:gd name="T1" fmla="*/ 0 h 244"/>
                  <a:gd name="T2" fmla="*/ 1037 w 1037"/>
                  <a:gd name="T3" fmla="*/ 0 h 244"/>
                  <a:gd name="T4" fmla="*/ 1037 w 1037"/>
                  <a:gd name="T5" fmla="*/ 244 h 244"/>
                  <a:gd name="T6" fmla="*/ 0 w 1037"/>
                  <a:gd name="T7" fmla="*/ 244 h 244"/>
                  <a:gd name="T8" fmla="*/ 0 w 1037"/>
                  <a:gd name="T9" fmla="*/ 0 h 244"/>
                  <a:gd name="T10" fmla="*/ 27 w 1037"/>
                  <a:gd name="T11" fmla="*/ 0 h 244"/>
                  <a:gd name="T12" fmla="*/ 1037 w 1037"/>
                  <a:gd name="T13" fmla="*/ 0 h 244"/>
                  <a:gd name="T14" fmla="*/ 1037 w 1037"/>
                  <a:gd name="T15" fmla="*/ 244 h 244"/>
                  <a:gd name="T16" fmla="*/ 27 w 1037"/>
                  <a:gd name="T17" fmla="*/ 244 h 244"/>
                  <a:gd name="T18" fmla="*/ 27 w 1037"/>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037" h="244">
                    <a:moveTo>
                      <a:pt x="0" y="0"/>
                    </a:moveTo>
                    <a:lnTo>
                      <a:pt x="1037" y="0"/>
                    </a:lnTo>
                    <a:lnTo>
                      <a:pt x="1037" y="244"/>
                    </a:lnTo>
                    <a:lnTo>
                      <a:pt x="0" y="244"/>
                    </a:lnTo>
                    <a:lnTo>
                      <a:pt x="0" y="0"/>
                    </a:lnTo>
                    <a:close/>
                    <a:moveTo>
                      <a:pt x="27" y="0"/>
                    </a:moveTo>
                    <a:lnTo>
                      <a:pt x="1037" y="0"/>
                    </a:lnTo>
                    <a:lnTo>
                      <a:pt x="1037" y="244"/>
                    </a:lnTo>
                    <a:lnTo>
                      <a:pt x="27" y="244"/>
                    </a:lnTo>
                    <a:lnTo>
                      <a:pt x="27" y="0"/>
                    </a:lnTo>
                    <a:close/>
                  </a:path>
                </a:pathLst>
              </a:custGeom>
              <a:solidFill>
                <a:srgbClr val="ABABAB"/>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938" name="Freeform 368">
                <a:extLst>
                  <a:ext uri="{FF2B5EF4-FFF2-40B4-BE49-F238E27FC236}">
                    <a16:creationId xmlns:a16="http://schemas.microsoft.com/office/drawing/2014/main" id="{0F50D993-5B01-2AD2-E580-EE2ED231266C}"/>
                  </a:ext>
                </a:extLst>
              </p:cNvPr>
              <p:cNvSpPr>
                <a:spLocks noEditPoints="1"/>
              </p:cNvSpPr>
              <p:nvPr/>
            </p:nvSpPr>
            <p:spPr bwMode="auto">
              <a:xfrm>
                <a:off x="3458" y="3010"/>
                <a:ext cx="1010" cy="244"/>
              </a:xfrm>
              <a:custGeom>
                <a:avLst/>
                <a:gdLst>
                  <a:gd name="T0" fmla="*/ 0 w 1010"/>
                  <a:gd name="T1" fmla="*/ 0 h 244"/>
                  <a:gd name="T2" fmla="*/ 1010 w 1010"/>
                  <a:gd name="T3" fmla="*/ 0 h 244"/>
                  <a:gd name="T4" fmla="*/ 1010 w 1010"/>
                  <a:gd name="T5" fmla="*/ 244 h 244"/>
                  <a:gd name="T6" fmla="*/ 0 w 1010"/>
                  <a:gd name="T7" fmla="*/ 244 h 244"/>
                  <a:gd name="T8" fmla="*/ 0 w 1010"/>
                  <a:gd name="T9" fmla="*/ 0 h 244"/>
                  <a:gd name="T10" fmla="*/ 23 w 1010"/>
                  <a:gd name="T11" fmla="*/ 0 h 244"/>
                  <a:gd name="T12" fmla="*/ 1010 w 1010"/>
                  <a:gd name="T13" fmla="*/ 0 h 244"/>
                  <a:gd name="T14" fmla="*/ 1010 w 1010"/>
                  <a:gd name="T15" fmla="*/ 244 h 244"/>
                  <a:gd name="T16" fmla="*/ 23 w 1010"/>
                  <a:gd name="T17" fmla="*/ 244 h 244"/>
                  <a:gd name="T18" fmla="*/ 23 w 1010"/>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010" h="244">
                    <a:moveTo>
                      <a:pt x="0" y="0"/>
                    </a:moveTo>
                    <a:lnTo>
                      <a:pt x="1010" y="0"/>
                    </a:lnTo>
                    <a:lnTo>
                      <a:pt x="1010" y="244"/>
                    </a:lnTo>
                    <a:lnTo>
                      <a:pt x="0" y="244"/>
                    </a:lnTo>
                    <a:lnTo>
                      <a:pt x="0" y="0"/>
                    </a:lnTo>
                    <a:close/>
                    <a:moveTo>
                      <a:pt x="23" y="0"/>
                    </a:moveTo>
                    <a:lnTo>
                      <a:pt x="1010" y="0"/>
                    </a:lnTo>
                    <a:lnTo>
                      <a:pt x="1010" y="244"/>
                    </a:lnTo>
                    <a:lnTo>
                      <a:pt x="23" y="244"/>
                    </a:lnTo>
                    <a:lnTo>
                      <a:pt x="23" y="0"/>
                    </a:lnTo>
                    <a:close/>
                  </a:path>
                </a:pathLst>
              </a:custGeom>
              <a:solidFill>
                <a:srgbClr val="AAAA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939" name="Freeform 369">
                <a:extLst>
                  <a:ext uri="{FF2B5EF4-FFF2-40B4-BE49-F238E27FC236}">
                    <a16:creationId xmlns:a16="http://schemas.microsoft.com/office/drawing/2014/main" id="{85DFB0A0-624B-463E-5B60-8B6A1A94D263}"/>
                  </a:ext>
                </a:extLst>
              </p:cNvPr>
              <p:cNvSpPr>
                <a:spLocks noEditPoints="1"/>
              </p:cNvSpPr>
              <p:nvPr/>
            </p:nvSpPr>
            <p:spPr bwMode="auto">
              <a:xfrm>
                <a:off x="3481" y="3010"/>
                <a:ext cx="987" cy="244"/>
              </a:xfrm>
              <a:custGeom>
                <a:avLst/>
                <a:gdLst>
                  <a:gd name="T0" fmla="*/ 0 w 987"/>
                  <a:gd name="T1" fmla="*/ 0 h 244"/>
                  <a:gd name="T2" fmla="*/ 987 w 987"/>
                  <a:gd name="T3" fmla="*/ 0 h 244"/>
                  <a:gd name="T4" fmla="*/ 987 w 987"/>
                  <a:gd name="T5" fmla="*/ 244 h 244"/>
                  <a:gd name="T6" fmla="*/ 0 w 987"/>
                  <a:gd name="T7" fmla="*/ 244 h 244"/>
                  <a:gd name="T8" fmla="*/ 0 w 987"/>
                  <a:gd name="T9" fmla="*/ 0 h 244"/>
                  <a:gd name="T10" fmla="*/ 23 w 987"/>
                  <a:gd name="T11" fmla="*/ 0 h 244"/>
                  <a:gd name="T12" fmla="*/ 987 w 987"/>
                  <a:gd name="T13" fmla="*/ 0 h 244"/>
                  <a:gd name="T14" fmla="*/ 987 w 987"/>
                  <a:gd name="T15" fmla="*/ 244 h 244"/>
                  <a:gd name="T16" fmla="*/ 23 w 987"/>
                  <a:gd name="T17" fmla="*/ 244 h 244"/>
                  <a:gd name="T18" fmla="*/ 23 w 987"/>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987" h="244">
                    <a:moveTo>
                      <a:pt x="0" y="0"/>
                    </a:moveTo>
                    <a:lnTo>
                      <a:pt x="987" y="0"/>
                    </a:lnTo>
                    <a:lnTo>
                      <a:pt x="987" y="244"/>
                    </a:lnTo>
                    <a:lnTo>
                      <a:pt x="0" y="244"/>
                    </a:lnTo>
                    <a:lnTo>
                      <a:pt x="0" y="0"/>
                    </a:lnTo>
                    <a:close/>
                    <a:moveTo>
                      <a:pt x="23" y="0"/>
                    </a:moveTo>
                    <a:lnTo>
                      <a:pt x="987" y="0"/>
                    </a:lnTo>
                    <a:lnTo>
                      <a:pt x="987" y="244"/>
                    </a:lnTo>
                    <a:lnTo>
                      <a:pt x="23" y="244"/>
                    </a:lnTo>
                    <a:lnTo>
                      <a:pt x="23" y="0"/>
                    </a:lnTo>
                    <a:close/>
                  </a:path>
                </a:pathLst>
              </a:custGeom>
              <a:solidFill>
                <a:srgbClr val="A9A9A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940" name="Freeform 370">
                <a:extLst>
                  <a:ext uri="{FF2B5EF4-FFF2-40B4-BE49-F238E27FC236}">
                    <a16:creationId xmlns:a16="http://schemas.microsoft.com/office/drawing/2014/main" id="{8DF4C109-3848-3017-96EB-AA18F98E18AB}"/>
                  </a:ext>
                </a:extLst>
              </p:cNvPr>
              <p:cNvSpPr>
                <a:spLocks noEditPoints="1"/>
              </p:cNvSpPr>
              <p:nvPr/>
            </p:nvSpPr>
            <p:spPr bwMode="auto">
              <a:xfrm>
                <a:off x="3504" y="3010"/>
                <a:ext cx="964" cy="244"/>
              </a:xfrm>
              <a:custGeom>
                <a:avLst/>
                <a:gdLst>
                  <a:gd name="T0" fmla="*/ 0 w 964"/>
                  <a:gd name="T1" fmla="*/ 0 h 244"/>
                  <a:gd name="T2" fmla="*/ 964 w 964"/>
                  <a:gd name="T3" fmla="*/ 0 h 244"/>
                  <a:gd name="T4" fmla="*/ 964 w 964"/>
                  <a:gd name="T5" fmla="*/ 244 h 244"/>
                  <a:gd name="T6" fmla="*/ 0 w 964"/>
                  <a:gd name="T7" fmla="*/ 244 h 244"/>
                  <a:gd name="T8" fmla="*/ 0 w 964"/>
                  <a:gd name="T9" fmla="*/ 0 h 244"/>
                  <a:gd name="T10" fmla="*/ 23 w 964"/>
                  <a:gd name="T11" fmla="*/ 0 h 244"/>
                  <a:gd name="T12" fmla="*/ 964 w 964"/>
                  <a:gd name="T13" fmla="*/ 0 h 244"/>
                  <a:gd name="T14" fmla="*/ 964 w 964"/>
                  <a:gd name="T15" fmla="*/ 244 h 244"/>
                  <a:gd name="T16" fmla="*/ 23 w 964"/>
                  <a:gd name="T17" fmla="*/ 244 h 244"/>
                  <a:gd name="T18" fmla="*/ 23 w 964"/>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964" h="244">
                    <a:moveTo>
                      <a:pt x="0" y="0"/>
                    </a:moveTo>
                    <a:lnTo>
                      <a:pt x="964" y="0"/>
                    </a:lnTo>
                    <a:lnTo>
                      <a:pt x="964" y="244"/>
                    </a:lnTo>
                    <a:lnTo>
                      <a:pt x="0" y="244"/>
                    </a:lnTo>
                    <a:lnTo>
                      <a:pt x="0" y="0"/>
                    </a:lnTo>
                    <a:close/>
                    <a:moveTo>
                      <a:pt x="23" y="0"/>
                    </a:moveTo>
                    <a:lnTo>
                      <a:pt x="964" y="0"/>
                    </a:lnTo>
                    <a:lnTo>
                      <a:pt x="964" y="244"/>
                    </a:lnTo>
                    <a:lnTo>
                      <a:pt x="23" y="244"/>
                    </a:lnTo>
                    <a:lnTo>
                      <a:pt x="23" y="0"/>
                    </a:lnTo>
                    <a:close/>
                  </a:path>
                </a:pathLst>
              </a:custGeom>
              <a:solidFill>
                <a:srgbClr val="A8A8A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941" name="Freeform 371">
                <a:extLst>
                  <a:ext uri="{FF2B5EF4-FFF2-40B4-BE49-F238E27FC236}">
                    <a16:creationId xmlns:a16="http://schemas.microsoft.com/office/drawing/2014/main" id="{796ECD9F-F9DA-B8BD-963C-EB377A5079D9}"/>
                  </a:ext>
                </a:extLst>
              </p:cNvPr>
              <p:cNvSpPr>
                <a:spLocks noEditPoints="1"/>
              </p:cNvSpPr>
              <p:nvPr/>
            </p:nvSpPr>
            <p:spPr bwMode="auto">
              <a:xfrm>
                <a:off x="3527" y="3010"/>
                <a:ext cx="941" cy="244"/>
              </a:xfrm>
              <a:custGeom>
                <a:avLst/>
                <a:gdLst>
                  <a:gd name="T0" fmla="*/ 0 w 941"/>
                  <a:gd name="T1" fmla="*/ 0 h 244"/>
                  <a:gd name="T2" fmla="*/ 941 w 941"/>
                  <a:gd name="T3" fmla="*/ 0 h 244"/>
                  <a:gd name="T4" fmla="*/ 941 w 941"/>
                  <a:gd name="T5" fmla="*/ 244 h 244"/>
                  <a:gd name="T6" fmla="*/ 0 w 941"/>
                  <a:gd name="T7" fmla="*/ 244 h 244"/>
                  <a:gd name="T8" fmla="*/ 0 w 941"/>
                  <a:gd name="T9" fmla="*/ 0 h 244"/>
                  <a:gd name="T10" fmla="*/ 24 w 941"/>
                  <a:gd name="T11" fmla="*/ 0 h 244"/>
                  <a:gd name="T12" fmla="*/ 941 w 941"/>
                  <a:gd name="T13" fmla="*/ 0 h 244"/>
                  <a:gd name="T14" fmla="*/ 941 w 941"/>
                  <a:gd name="T15" fmla="*/ 244 h 244"/>
                  <a:gd name="T16" fmla="*/ 24 w 941"/>
                  <a:gd name="T17" fmla="*/ 244 h 244"/>
                  <a:gd name="T18" fmla="*/ 24 w 941"/>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941" h="244">
                    <a:moveTo>
                      <a:pt x="0" y="0"/>
                    </a:moveTo>
                    <a:lnTo>
                      <a:pt x="941" y="0"/>
                    </a:lnTo>
                    <a:lnTo>
                      <a:pt x="941" y="244"/>
                    </a:lnTo>
                    <a:lnTo>
                      <a:pt x="0" y="244"/>
                    </a:lnTo>
                    <a:lnTo>
                      <a:pt x="0" y="0"/>
                    </a:lnTo>
                    <a:close/>
                    <a:moveTo>
                      <a:pt x="24" y="0"/>
                    </a:moveTo>
                    <a:lnTo>
                      <a:pt x="941" y="0"/>
                    </a:lnTo>
                    <a:lnTo>
                      <a:pt x="941" y="244"/>
                    </a:lnTo>
                    <a:lnTo>
                      <a:pt x="24" y="244"/>
                    </a:lnTo>
                    <a:lnTo>
                      <a:pt x="24" y="0"/>
                    </a:lnTo>
                    <a:close/>
                  </a:path>
                </a:pathLst>
              </a:custGeom>
              <a:solidFill>
                <a:srgbClr val="A7A7A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942" name="Freeform 372">
                <a:extLst>
                  <a:ext uri="{FF2B5EF4-FFF2-40B4-BE49-F238E27FC236}">
                    <a16:creationId xmlns:a16="http://schemas.microsoft.com/office/drawing/2014/main" id="{48476790-83F2-DF43-BF4A-BF003074E18E}"/>
                  </a:ext>
                </a:extLst>
              </p:cNvPr>
              <p:cNvSpPr>
                <a:spLocks noEditPoints="1"/>
              </p:cNvSpPr>
              <p:nvPr/>
            </p:nvSpPr>
            <p:spPr bwMode="auto">
              <a:xfrm>
                <a:off x="3551" y="3010"/>
                <a:ext cx="917" cy="244"/>
              </a:xfrm>
              <a:custGeom>
                <a:avLst/>
                <a:gdLst>
                  <a:gd name="T0" fmla="*/ 0 w 917"/>
                  <a:gd name="T1" fmla="*/ 0 h 244"/>
                  <a:gd name="T2" fmla="*/ 917 w 917"/>
                  <a:gd name="T3" fmla="*/ 0 h 244"/>
                  <a:gd name="T4" fmla="*/ 917 w 917"/>
                  <a:gd name="T5" fmla="*/ 244 h 244"/>
                  <a:gd name="T6" fmla="*/ 0 w 917"/>
                  <a:gd name="T7" fmla="*/ 244 h 244"/>
                  <a:gd name="T8" fmla="*/ 0 w 917"/>
                  <a:gd name="T9" fmla="*/ 0 h 244"/>
                  <a:gd name="T10" fmla="*/ 27 w 917"/>
                  <a:gd name="T11" fmla="*/ 0 h 244"/>
                  <a:gd name="T12" fmla="*/ 917 w 917"/>
                  <a:gd name="T13" fmla="*/ 0 h 244"/>
                  <a:gd name="T14" fmla="*/ 917 w 917"/>
                  <a:gd name="T15" fmla="*/ 244 h 244"/>
                  <a:gd name="T16" fmla="*/ 27 w 917"/>
                  <a:gd name="T17" fmla="*/ 244 h 244"/>
                  <a:gd name="T18" fmla="*/ 27 w 917"/>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917" h="244">
                    <a:moveTo>
                      <a:pt x="0" y="0"/>
                    </a:moveTo>
                    <a:lnTo>
                      <a:pt x="917" y="0"/>
                    </a:lnTo>
                    <a:lnTo>
                      <a:pt x="917" y="244"/>
                    </a:lnTo>
                    <a:lnTo>
                      <a:pt x="0" y="244"/>
                    </a:lnTo>
                    <a:lnTo>
                      <a:pt x="0" y="0"/>
                    </a:lnTo>
                    <a:close/>
                    <a:moveTo>
                      <a:pt x="27" y="0"/>
                    </a:moveTo>
                    <a:lnTo>
                      <a:pt x="917" y="0"/>
                    </a:lnTo>
                    <a:lnTo>
                      <a:pt x="917" y="244"/>
                    </a:lnTo>
                    <a:lnTo>
                      <a:pt x="27" y="244"/>
                    </a:lnTo>
                    <a:lnTo>
                      <a:pt x="27" y="0"/>
                    </a:lnTo>
                    <a:close/>
                  </a:path>
                </a:pathLst>
              </a:custGeom>
              <a:solidFill>
                <a:srgbClr val="A6A6A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943" name="Freeform 373">
                <a:extLst>
                  <a:ext uri="{FF2B5EF4-FFF2-40B4-BE49-F238E27FC236}">
                    <a16:creationId xmlns:a16="http://schemas.microsoft.com/office/drawing/2014/main" id="{48FB6DD8-B3CF-C8C0-CAB6-E15803F75D86}"/>
                  </a:ext>
                </a:extLst>
              </p:cNvPr>
              <p:cNvSpPr>
                <a:spLocks noEditPoints="1"/>
              </p:cNvSpPr>
              <p:nvPr/>
            </p:nvSpPr>
            <p:spPr bwMode="auto">
              <a:xfrm>
                <a:off x="3578" y="3010"/>
                <a:ext cx="890" cy="244"/>
              </a:xfrm>
              <a:custGeom>
                <a:avLst/>
                <a:gdLst>
                  <a:gd name="T0" fmla="*/ 0 w 890"/>
                  <a:gd name="T1" fmla="*/ 0 h 244"/>
                  <a:gd name="T2" fmla="*/ 890 w 890"/>
                  <a:gd name="T3" fmla="*/ 0 h 244"/>
                  <a:gd name="T4" fmla="*/ 890 w 890"/>
                  <a:gd name="T5" fmla="*/ 244 h 244"/>
                  <a:gd name="T6" fmla="*/ 0 w 890"/>
                  <a:gd name="T7" fmla="*/ 244 h 244"/>
                  <a:gd name="T8" fmla="*/ 0 w 890"/>
                  <a:gd name="T9" fmla="*/ 0 h 244"/>
                  <a:gd name="T10" fmla="*/ 23 w 890"/>
                  <a:gd name="T11" fmla="*/ 0 h 244"/>
                  <a:gd name="T12" fmla="*/ 890 w 890"/>
                  <a:gd name="T13" fmla="*/ 0 h 244"/>
                  <a:gd name="T14" fmla="*/ 890 w 890"/>
                  <a:gd name="T15" fmla="*/ 244 h 244"/>
                  <a:gd name="T16" fmla="*/ 23 w 890"/>
                  <a:gd name="T17" fmla="*/ 244 h 244"/>
                  <a:gd name="T18" fmla="*/ 23 w 890"/>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890" h="244">
                    <a:moveTo>
                      <a:pt x="0" y="0"/>
                    </a:moveTo>
                    <a:lnTo>
                      <a:pt x="890" y="0"/>
                    </a:lnTo>
                    <a:lnTo>
                      <a:pt x="890" y="244"/>
                    </a:lnTo>
                    <a:lnTo>
                      <a:pt x="0" y="244"/>
                    </a:lnTo>
                    <a:lnTo>
                      <a:pt x="0" y="0"/>
                    </a:lnTo>
                    <a:close/>
                    <a:moveTo>
                      <a:pt x="23" y="0"/>
                    </a:moveTo>
                    <a:lnTo>
                      <a:pt x="890" y="0"/>
                    </a:lnTo>
                    <a:lnTo>
                      <a:pt x="890" y="244"/>
                    </a:lnTo>
                    <a:lnTo>
                      <a:pt x="23" y="244"/>
                    </a:lnTo>
                    <a:lnTo>
                      <a:pt x="23" y="0"/>
                    </a:lnTo>
                    <a:close/>
                  </a:path>
                </a:pathLst>
              </a:custGeom>
              <a:solidFill>
                <a:srgbClr val="A5A5A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944" name="Freeform 374">
                <a:extLst>
                  <a:ext uri="{FF2B5EF4-FFF2-40B4-BE49-F238E27FC236}">
                    <a16:creationId xmlns:a16="http://schemas.microsoft.com/office/drawing/2014/main" id="{83B61224-BAFC-D26D-0BE2-1EC81B5002ED}"/>
                  </a:ext>
                </a:extLst>
              </p:cNvPr>
              <p:cNvSpPr>
                <a:spLocks noEditPoints="1"/>
              </p:cNvSpPr>
              <p:nvPr/>
            </p:nvSpPr>
            <p:spPr bwMode="auto">
              <a:xfrm>
                <a:off x="3601" y="3010"/>
                <a:ext cx="867" cy="244"/>
              </a:xfrm>
              <a:custGeom>
                <a:avLst/>
                <a:gdLst>
                  <a:gd name="T0" fmla="*/ 0 w 867"/>
                  <a:gd name="T1" fmla="*/ 0 h 244"/>
                  <a:gd name="T2" fmla="*/ 867 w 867"/>
                  <a:gd name="T3" fmla="*/ 0 h 244"/>
                  <a:gd name="T4" fmla="*/ 867 w 867"/>
                  <a:gd name="T5" fmla="*/ 244 h 244"/>
                  <a:gd name="T6" fmla="*/ 0 w 867"/>
                  <a:gd name="T7" fmla="*/ 244 h 244"/>
                  <a:gd name="T8" fmla="*/ 0 w 867"/>
                  <a:gd name="T9" fmla="*/ 0 h 244"/>
                  <a:gd name="T10" fmla="*/ 23 w 867"/>
                  <a:gd name="T11" fmla="*/ 0 h 244"/>
                  <a:gd name="T12" fmla="*/ 867 w 867"/>
                  <a:gd name="T13" fmla="*/ 0 h 244"/>
                  <a:gd name="T14" fmla="*/ 867 w 867"/>
                  <a:gd name="T15" fmla="*/ 244 h 244"/>
                  <a:gd name="T16" fmla="*/ 23 w 867"/>
                  <a:gd name="T17" fmla="*/ 244 h 244"/>
                  <a:gd name="T18" fmla="*/ 23 w 867"/>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867" h="244">
                    <a:moveTo>
                      <a:pt x="0" y="0"/>
                    </a:moveTo>
                    <a:lnTo>
                      <a:pt x="867" y="0"/>
                    </a:lnTo>
                    <a:lnTo>
                      <a:pt x="867" y="244"/>
                    </a:lnTo>
                    <a:lnTo>
                      <a:pt x="0" y="244"/>
                    </a:lnTo>
                    <a:lnTo>
                      <a:pt x="0" y="0"/>
                    </a:lnTo>
                    <a:close/>
                    <a:moveTo>
                      <a:pt x="23" y="0"/>
                    </a:moveTo>
                    <a:lnTo>
                      <a:pt x="867" y="0"/>
                    </a:lnTo>
                    <a:lnTo>
                      <a:pt x="867" y="244"/>
                    </a:lnTo>
                    <a:lnTo>
                      <a:pt x="23" y="244"/>
                    </a:lnTo>
                    <a:lnTo>
                      <a:pt x="23" y="0"/>
                    </a:lnTo>
                    <a:close/>
                  </a:path>
                </a:pathLst>
              </a:custGeom>
              <a:solidFill>
                <a:srgbClr val="A4A4A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945" name="Freeform 375">
                <a:extLst>
                  <a:ext uri="{FF2B5EF4-FFF2-40B4-BE49-F238E27FC236}">
                    <a16:creationId xmlns:a16="http://schemas.microsoft.com/office/drawing/2014/main" id="{1CD4CF60-52B6-5A75-747A-1FB5F8A21655}"/>
                  </a:ext>
                </a:extLst>
              </p:cNvPr>
              <p:cNvSpPr>
                <a:spLocks noEditPoints="1"/>
              </p:cNvSpPr>
              <p:nvPr/>
            </p:nvSpPr>
            <p:spPr bwMode="auto">
              <a:xfrm>
                <a:off x="3624" y="3010"/>
                <a:ext cx="844" cy="244"/>
              </a:xfrm>
              <a:custGeom>
                <a:avLst/>
                <a:gdLst>
                  <a:gd name="T0" fmla="*/ 0 w 844"/>
                  <a:gd name="T1" fmla="*/ 0 h 244"/>
                  <a:gd name="T2" fmla="*/ 844 w 844"/>
                  <a:gd name="T3" fmla="*/ 0 h 244"/>
                  <a:gd name="T4" fmla="*/ 844 w 844"/>
                  <a:gd name="T5" fmla="*/ 244 h 244"/>
                  <a:gd name="T6" fmla="*/ 0 w 844"/>
                  <a:gd name="T7" fmla="*/ 244 h 244"/>
                  <a:gd name="T8" fmla="*/ 0 w 844"/>
                  <a:gd name="T9" fmla="*/ 0 h 244"/>
                  <a:gd name="T10" fmla="*/ 23 w 844"/>
                  <a:gd name="T11" fmla="*/ 0 h 244"/>
                  <a:gd name="T12" fmla="*/ 844 w 844"/>
                  <a:gd name="T13" fmla="*/ 0 h 244"/>
                  <a:gd name="T14" fmla="*/ 844 w 844"/>
                  <a:gd name="T15" fmla="*/ 244 h 244"/>
                  <a:gd name="T16" fmla="*/ 23 w 844"/>
                  <a:gd name="T17" fmla="*/ 244 h 244"/>
                  <a:gd name="T18" fmla="*/ 23 w 844"/>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844" h="244">
                    <a:moveTo>
                      <a:pt x="0" y="0"/>
                    </a:moveTo>
                    <a:lnTo>
                      <a:pt x="844" y="0"/>
                    </a:lnTo>
                    <a:lnTo>
                      <a:pt x="844" y="244"/>
                    </a:lnTo>
                    <a:lnTo>
                      <a:pt x="0" y="244"/>
                    </a:lnTo>
                    <a:lnTo>
                      <a:pt x="0" y="0"/>
                    </a:lnTo>
                    <a:close/>
                    <a:moveTo>
                      <a:pt x="23" y="0"/>
                    </a:moveTo>
                    <a:lnTo>
                      <a:pt x="844" y="0"/>
                    </a:lnTo>
                    <a:lnTo>
                      <a:pt x="844" y="244"/>
                    </a:lnTo>
                    <a:lnTo>
                      <a:pt x="23" y="244"/>
                    </a:lnTo>
                    <a:lnTo>
                      <a:pt x="23" y="0"/>
                    </a:lnTo>
                    <a:close/>
                  </a:path>
                </a:pathLst>
              </a:custGeom>
              <a:solidFill>
                <a:srgbClr val="A3A3A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946" name="Freeform 376">
                <a:extLst>
                  <a:ext uri="{FF2B5EF4-FFF2-40B4-BE49-F238E27FC236}">
                    <a16:creationId xmlns:a16="http://schemas.microsoft.com/office/drawing/2014/main" id="{45E31747-EE42-65FA-E042-9B7CEFBD0FDB}"/>
                  </a:ext>
                </a:extLst>
              </p:cNvPr>
              <p:cNvSpPr>
                <a:spLocks noEditPoints="1"/>
              </p:cNvSpPr>
              <p:nvPr/>
            </p:nvSpPr>
            <p:spPr bwMode="auto">
              <a:xfrm>
                <a:off x="3647" y="3010"/>
                <a:ext cx="821" cy="244"/>
              </a:xfrm>
              <a:custGeom>
                <a:avLst/>
                <a:gdLst>
                  <a:gd name="T0" fmla="*/ 0 w 821"/>
                  <a:gd name="T1" fmla="*/ 0 h 244"/>
                  <a:gd name="T2" fmla="*/ 821 w 821"/>
                  <a:gd name="T3" fmla="*/ 0 h 244"/>
                  <a:gd name="T4" fmla="*/ 821 w 821"/>
                  <a:gd name="T5" fmla="*/ 244 h 244"/>
                  <a:gd name="T6" fmla="*/ 0 w 821"/>
                  <a:gd name="T7" fmla="*/ 244 h 244"/>
                  <a:gd name="T8" fmla="*/ 0 w 821"/>
                  <a:gd name="T9" fmla="*/ 0 h 244"/>
                  <a:gd name="T10" fmla="*/ 28 w 821"/>
                  <a:gd name="T11" fmla="*/ 0 h 244"/>
                  <a:gd name="T12" fmla="*/ 821 w 821"/>
                  <a:gd name="T13" fmla="*/ 0 h 244"/>
                  <a:gd name="T14" fmla="*/ 821 w 821"/>
                  <a:gd name="T15" fmla="*/ 244 h 244"/>
                  <a:gd name="T16" fmla="*/ 28 w 821"/>
                  <a:gd name="T17" fmla="*/ 244 h 244"/>
                  <a:gd name="T18" fmla="*/ 28 w 821"/>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821" h="244">
                    <a:moveTo>
                      <a:pt x="0" y="0"/>
                    </a:moveTo>
                    <a:lnTo>
                      <a:pt x="821" y="0"/>
                    </a:lnTo>
                    <a:lnTo>
                      <a:pt x="821" y="244"/>
                    </a:lnTo>
                    <a:lnTo>
                      <a:pt x="0" y="244"/>
                    </a:lnTo>
                    <a:lnTo>
                      <a:pt x="0" y="0"/>
                    </a:lnTo>
                    <a:close/>
                    <a:moveTo>
                      <a:pt x="28" y="0"/>
                    </a:moveTo>
                    <a:lnTo>
                      <a:pt x="821" y="0"/>
                    </a:lnTo>
                    <a:lnTo>
                      <a:pt x="821" y="244"/>
                    </a:lnTo>
                    <a:lnTo>
                      <a:pt x="28" y="244"/>
                    </a:lnTo>
                    <a:lnTo>
                      <a:pt x="28" y="0"/>
                    </a:lnTo>
                    <a:close/>
                  </a:path>
                </a:pathLst>
              </a:custGeom>
              <a:solidFill>
                <a:srgbClr val="A2A2A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947" name="Freeform 377">
                <a:extLst>
                  <a:ext uri="{FF2B5EF4-FFF2-40B4-BE49-F238E27FC236}">
                    <a16:creationId xmlns:a16="http://schemas.microsoft.com/office/drawing/2014/main" id="{03E627EB-03E1-7B1D-6598-21C73BEAD4B2}"/>
                  </a:ext>
                </a:extLst>
              </p:cNvPr>
              <p:cNvSpPr>
                <a:spLocks noEditPoints="1"/>
              </p:cNvSpPr>
              <p:nvPr/>
            </p:nvSpPr>
            <p:spPr bwMode="auto">
              <a:xfrm>
                <a:off x="3675" y="3010"/>
                <a:ext cx="793" cy="244"/>
              </a:xfrm>
              <a:custGeom>
                <a:avLst/>
                <a:gdLst>
                  <a:gd name="T0" fmla="*/ 0 w 793"/>
                  <a:gd name="T1" fmla="*/ 0 h 244"/>
                  <a:gd name="T2" fmla="*/ 793 w 793"/>
                  <a:gd name="T3" fmla="*/ 0 h 244"/>
                  <a:gd name="T4" fmla="*/ 793 w 793"/>
                  <a:gd name="T5" fmla="*/ 244 h 244"/>
                  <a:gd name="T6" fmla="*/ 0 w 793"/>
                  <a:gd name="T7" fmla="*/ 244 h 244"/>
                  <a:gd name="T8" fmla="*/ 0 w 793"/>
                  <a:gd name="T9" fmla="*/ 0 h 244"/>
                  <a:gd name="T10" fmla="*/ 23 w 793"/>
                  <a:gd name="T11" fmla="*/ 0 h 244"/>
                  <a:gd name="T12" fmla="*/ 793 w 793"/>
                  <a:gd name="T13" fmla="*/ 0 h 244"/>
                  <a:gd name="T14" fmla="*/ 793 w 793"/>
                  <a:gd name="T15" fmla="*/ 244 h 244"/>
                  <a:gd name="T16" fmla="*/ 23 w 793"/>
                  <a:gd name="T17" fmla="*/ 244 h 244"/>
                  <a:gd name="T18" fmla="*/ 23 w 793"/>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793" h="244">
                    <a:moveTo>
                      <a:pt x="0" y="0"/>
                    </a:moveTo>
                    <a:lnTo>
                      <a:pt x="793" y="0"/>
                    </a:lnTo>
                    <a:lnTo>
                      <a:pt x="793" y="244"/>
                    </a:lnTo>
                    <a:lnTo>
                      <a:pt x="0" y="244"/>
                    </a:lnTo>
                    <a:lnTo>
                      <a:pt x="0" y="0"/>
                    </a:lnTo>
                    <a:close/>
                    <a:moveTo>
                      <a:pt x="23" y="0"/>
                    </a:moveTo>
                    <a:lnTo>
                      <a:pt x="793" y="0"/>
                    </a:lnTo>
                    <a:lnTo>
                      <a:pt x="793" y="244"/>
                    </a:lnTo>
                    <a:lnTo>
                      <a:pt x="23" y="244"/>
                    </a:lnTo>
                    <a:lnTo>
                      <a:pt x="23" y="0"/>
                    </a:lnTo>
                    <a:close/>
                  </a:path>
                </a:pathLst>
              </a:custGeom>
              <a:solidFill>
                <a:srgbClr val="A1A1A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948" name="Freeform 378">
                <a:extLst>
                  <a:ext uri="{FF2B5EF4-FFF2-40B4-BE49-F238E27FC236}">
                    <a16:creationId xmlns:a16="http://schemas.microsoft.com/office/drawing/2014/main" id="{767E2338-B226-BC09-9835-453A5D8BE684}"/>
                  </a:ext>
                </a:extLst>
              </p:cNvPr>
              <p:cNvSpPr>
                <a:spLocks noEditPoints="1"/>
              </p:cNvSpPr>
              <p:nvPr/>
            </p:nvSpPr>
            <p:spPr bwMode="auto">
              <a:xfrm>
                <a:off x="3698" y="3010"/>
                <a:ext cx="770" cy="244"/>
              </a:xfrm>
              <a:custGeom>
                <a:avLst/>
                <a:gdLst>
                  <a:gd name="T0" fmla="*/ 0 w 770"/>
                  <a:gd name="T1" fmla="*/ 0 h 244"/>
                  <a:gd name="T2" fmla="*/ 770 w 770"/>
                  <a:gd name="T3" fmla="*/ 0 h 244"/>
                  <a:gd name="T4" fmla="*/ 770 w 770"/>
                  <a:gd name="T5" fmla="*/ 244 h 244"/>
                  <a:gd name="T6" fmla="*/ 0 w 770"/>
                  <a:gd name="T7" fmla="*/ 244 h 244"/>
                  <a:gd name="T8" fmla="*/ 0 w 770"/>
                  <a:gd name="T9" fmla="*/ 0 h 244"/>
                  <a:gd name="T10" fmla="*/ 23 w 770"/>
                  <a:gd name="T11" fmla="*/ 0 h 244"/>
                  <a:gd name="T12" fmla="*/ 770 w 770"/>
                  <a:gd name="T13" fmla="*/ 0 h 244"/>
                  <a:gd name="T14" fmla="*/ 770 w 770"/>
                  <a:gd name="T15" fmla="*/ 244 h 244"/>
                  <a:gd name="T16" fmla="*/ 23 w 770"/>
                  <a:gd name="T17" fmla="*/ 244 h 244"/>
                  <a:gd name="T18" fmla="*/ 23 w 770"/>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770" h="244">
                    <a:moveTo>
                      <a:pt x="0" y="0"/>
                    </a:moveTo>
                    <a:lnTo>
                      <a:pt x="770" y="0"/>
                    </a:lnTo>
                    <a:lnTo>
                      <a:pt x="770" y="244"/>
                    </a:lnTo>
                    <a:lnTo>
                      <a:pt x="0" y="244"/>
                    </a:lnTo>
                    <a:lnTo>
                      <a:pt x="0" y="0"/>
                    </a:lnTo>
                    <a:close/>
                    <a:moveTo>
                      <a:pt x="23" y="0"/>
                    </a:moveTo>
                    <a:lnTo>
                      <a:pt x="770" y="0"/>
                    </a:lnTo>
                    <a:lnTo>
                      <a:pt x="770" y="244"/>
                    </a:lnTo>
                    <a:lnTo>
                      <a:pt x="23" y="244"/>
                    </a:lnTo>
                    <a:lnTo>
                      <a:pt x="23" y="0"/>
                    </a:lnTo>
                    <a:close/>
                  </a:path>
                </a:pathLst>
              </a:custGeom>
              <a:solidFill>
                <a:srgbClr val="A0A0A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949" name="Freeform 379">
                <a:extLst>
                  <a:ext uri="{FF2B5EF4-FFF2-40B4-BE49-F238E27FC236}">
                    <a16:creationId xmlns:a16="http://schemas.microsoft.com/office/drawing/2014/main" id="{FED65FAC-BBA8-E34F-DE20-0DF64872558A}"/>
                  </a:ext>
                </a:extLst>
              </p:cNvPr>
              <p:cNvSpPr>
                <a:spLocks noEditPoints="1"/>
              </p:cNvSpPr>
              <p:nvPr/>
            </p:nvSpPr>
            <p:spPr bwMode="auto">
              <a:xfrm>
                <a:off x="3721" y="3010"/>
                <a:ext cx="747" cy="244"/>
              </a:xfrm>
              <a:custGeom>
                <a:avLst/>
                <a:gdLst>
                  <a:gd name="T0" fmla="*/ 0 w 747"/>
                  <a:gd name="T1" fmla="*/ 0 h 244"/>
                  <a:gd name="T2" fmla="*/ 747 w 747"/>
                  <a:gd name="T3" fmla="*/ 0 h 244"/>
                  <a:gd name="T4" fmla="*/ 747 w 747"/>
                  <a:gd name="T5" fmla="*/ 244 h 244"/>
                  <a:gd name="T6" fmla="*/ 0 w 747"/>
                  <a:gd name="T7" fmla="*/ 244 h 244"/>
                  <a:gd name="T8" fmla="*/ 0 w 747"/>
                  <a:gd name="T9" fmla="*/ 0 h 244"/>
                  <a:gd name="T10" fmla="*/ 23 w 747"/>
                  <a:gd name="T11" fmla="*/ 0 h 244"/>
                  <a:gd name="T12" fmla="*/ 747 w 747"/>
                  <a:gd name="T13" fmla="*/ 0 h 244"/>
                  <a:gd name="T14" fmla="*/ 747 w 747"/>
                  <a:gd name="T15" fmla="*/ 244 h 244"/>
                  <a:gd name="T16" fmla="*/ 23 w 747"/>
                  <a:gd name="T17" fmla="*/ 244 h 244"/>
                  <a:gd name="T18" fmla="*/ 23 w 747"/>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747" h="244">
                    <a:moveTo>
                      <a:pt x="0" y="0"/>
                    </a:moveTo>
                    <a:lnTo>
                      <a:pt x="747" y="0"/>
                    </a:lnTo>
                    <a:lnTo>
                      <a:pt x="747" y="244"/>
                    </a:lnTo>
                    <a:lnTo>
                      <a:pt x="0" y="244"/>
                    </a:lnTo>
                    <a:lnTo>
                      <a:pt x="0" y="0"/>
                    </a:lnTo>
                    <a:close/>
                    <a:moveTo>
                      <a:pt x="23" y="0"/>
                    </a:moveTo>
                    <a:lnTo>
                      <a:pt x="747" y="0"/>
                    </a:lnTo>
                    <a:lnTo>
                      <a:pt x="747" y="244"/>
                    </a:lnTo>
                    <a:lnTo>
                      <a:pt x="23" y="244"/>
                    </a:lnTo>
                    <a:lnTo>
                      <a:pt x="23" y="0"/>
                    </a:lnTo>
                    <a:close/>
                  </a:path>
                </a:pathLst>
              </a:custGeom>
              <a:solidFill>
                <a:srgbClr val="9F9F9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950" name="Freeform 380">
                <a:extLst>
                  <a:ext uri="{FF2B5EF4-FFF2-40B4-BE49-F238E27FC236}">
                    <a16:creationId xmlns:a16="http://schemas.microsoft.com/office/drawing/2014/main" id="{35C15671-F5B4-2CBD-49FF-BF3F704C12DC}"/>
                  </a:ext>
                </a:extLst>
              </p:cNvPr>
              <p:cNvSpPr>
                <a:spLocks noEditPoints="1"/>
              </p:cNvSpPr>
              <p:nvPr/>
            </p:nvSpPr>
            <p:spPr bwMode="auto">
              <a:xfrm>
                <a:off x="3744" y="3010"/>
                <a:ext cx="724" cy="244"/>
              </a:xfrm>
              <a:custGeom>
                <a:avLst/>
                <a:gdLst>
                  <a:gd name="T0" fmla="*/ 0 w 724"/>
                  <a:gd name="T1" fmla="*/ 0 h 244"/>
                  <a:gd name="T2" fmla="*/ 724 w 724"/>
                  <a:gd name="T3" fmla="*/ 0 h 244"/>
                  <a:gd name="T4" fmla="*/ 724 w 724"/>
                  <a:gd name="T5" fmla="*/ 244 h 244"/>
                  <a:gd name="T6" fmla="*/ 0 w 724"/>
                  <a:gd name="T7" fmla="*/ 244 h 244"/>
                  <a:gd name="T8" fmla="*/ 0 w 724"/>
                  <a:gd name="T9" fmla="*/ 0 h 244"/>
                  <a:gd name="T10" fmla="*/ 23 w 724"/>
                  <a:gd name="T11" fmla="*/ 0 h 244"/>
                  <a:gd name="T12" fmla="*/ 724 w 724"/>
                  <a:gd name="T13" fmla="*/ 0 h 244"/>
                  <a:gd name="T14" fmla="*/ 724 w 724"/>
                  <a:gd name="T15" fmla="*/ 244 h 244"/>
                  <a:gd name="T16" fmla="*/ 23 w 724"/>
                  <a:gd name="T17" fmla="*/ 244 h 244"/>
                  <a:gd name="T18" fmla="*/ 23 w 724"/>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724" h="244">
                    <a:moveTo>
                      <a:pt x="0" y="0"/>
                    </a:moveTo>
                    <a:lnTo>
                      <a:pt x="724" y="0"/>
                    </a:lnTo>
                    <a:lnTo>
                      <a:pt x="724" y="244"/>
                    </a:lnTo>
                    <a:lnTo>
                      <a:pt x="0" y="244"/>
                    </a:lnTo>
                    <a:lnTo>
                      <a:pt x="0" y="0"/>
                    </a:lnTo>
                    <a:close/>
                    <a:moveTo>
                      <a:pt x="23" y="0"/>
                    </a:moveTo>
                    <a:lnTo>
                      <a:pt x="724" y="0"/>
                    </a:lnTo>
                    <a:lnTo>
                      <a:pt x="724" y="244"/>
                    </a:lnTo>
                    <a:lnTo>
                      <a:pt x="23" y="244"/>
                    </a:lnTo>
                    <a:lnTo>
                      <a:pt x="23" y="0"/>
                    </a:lnTo>
                    <a:close/>
                  </a:path>
                </a:pathLst>
              </a:custGeom>
              <a:solidFill>
                <a:srgbClr val="9E9E9E"/>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951" name="Freeform 381">
                <a:extLst>
                  <a:ext uri="{FF2B5EF4-FFF2-40B4-BE49-F238E27FC236}">
                    <a16:creationId xmlns:a16="http://schemas.microsoft.com/office/drawing/2014/main" id="{CC605A73-4261-DCB4-03ED-19961FB65F39}"/>
                  </a:ext>
                </a:extLst>
              </p:cNvPr>
              <p:cNvSpPr>
                <a:spLocks noEditPoints="1"/>
              </p:cNvSpPr>
              <p:nvPr/>
            </p:nvSpPr>
            <p:spPr bwMode="auto">
              <a:xfrm>
                <a:off x="3767" y="3010"/>
                <a:ext cx="701" cy="244"/>
              </a:xfrm>
              <a:custGeom>
                <a:avLst/>
                <a:gdLst>
                  <a:gd name="T0" fmla="*/ 0 w 701"/>
                  <a:gd name="T1" fmla="*/ 0 h 244"/>
                  <a:gd name="T2" fmla="*/ 701 w 701"/>
                  <a:gd name="T3" fmla="*/ 0 h 244"/>
                  <a:gd name="T4" fmla="*/ 701 w 701"/>
                  <a:gd name="T5" fmla="*/ 244 h 244"/>
                  <a:gd name="T6" fmla="*/ 0 w 701"/>
                  <a:gd name="T7" fmla="*/ 244 h 244"/>
                  <a:gd name="T8" fmla="*/ 0 w 701"/>
                  <a:gd name="T9" fmla="*/ 0 h 244"/>
                  <a:gd name="T10" fmla="*/ 28 w 701"/>
                  <a:gd name="T11" fmla="*/ 0 h 244"/>
                  <a:gd name="T12" fmla="*/ 701 w 701"/>
                  <a:gd name="T13" fmla="*/ 0 h 244"/>
                  <a:gd name="T14" fmla="*/ 701 w 701"/>
                  <a:gd name="T15" fmla="*/ 244 h 244"/>
                  <a:gd name="T16" fmla="*/ 28 w 701"/>
                  <a:gd name="T17" fmla="*/ 244 h 244"/>
                  <a:gd name="T18" fmla="*/ 28 w 701"/>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701" h="244">
                    <a:moveTo>
                      <a:pt x="0" y="0"/>
                    </a:moveTo>
                    <a:lnTo>
                      <a:pt x="701" y="0"/>
                    </a:lnTo>
                    <a:lnTo>
                      <a:pt x="701" y="244"/>
                    </a:lnTo>
                    <a:lnTo>
                      <a:pt x="0" y="244"/>
                    </a:lnTo>
                    <a:lnTo>
                      <a:pt x="0" y="0"/>
                    </a:lnTo>
                    <a:close/>
                    <a:moveTo>
                      <a:pt x="28" y="0"/>
                    </a:moveTo>
                    <a:lnTo>
                      <a:pt x="701" y="0"/>
                    </a:lnTo>
                    <a:lnTo>
                      <a:pt x="701" y="244"/>
                    </a:lnTo>
                    <a:lnTo>
                      <a:pt x="28" y="244"/>
                    </a:lnTo>
                    <a:lnTo>
                      <a:pt x="28" y="0"/>
                    </a:lnTo>
                    <a:close/>
                  </a:path>
                </a:pathLst>
              </a:custGeom>
              <a:solidFill>
                <a:srgbClr val="9D9D9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952" name="Freeform 382">
                <a:extLst>
                  <a:ext uri="{FF2B5EF4-FFF2-40B4-BE49-F238E27FC236}">
                    <a16:creationId xmlns:a16="http://schemas.microsoft.com/office/drawing/2014/main" id="{6F1950CC-B19A-54CF-8D50-F5110BA47C00}"/>
                  </a:ext>
                </a:extLst>
              </p:cNvPr>
              <p:cNvSpPr>
                <a:spLocks noEditPoints="1"/>
              </p:cNvSpPr>
              <p:nvPr/>
            </p:nvSpPr>
            <p:spPr bwMode="auto">
              <a:xfrm>
                <a:off x="3795" y="3010"/>
                <a:ext cx="673" cy="244"/>
              </a:xfrm>
              <a:custGeom>
                <a:avLst/>
                <a:gdLst>
                  <a:gd name="T0" fmla="*/ 0 w 673"/>
                  <a:gd name="T1" fmla="*/ 0 h 244"/>
                  <a:gd name="T2" fmla="*/ 673 w 673"/>
                  <a:gd name="T3" fmla="*/ 0 h 244"/>
                  <a:gd name="T4" fmla="*/ 673 w 673"/>
                  <a:gd name="T5" fmla="*/ 244 h 244"/>
                  <a:gd name="T6" fmla="*/ 0 w 673"/>
                  <a:gd name="T7" fmla="*/ 244 h 244"/>
                  <a:gd name="T8" fmla="*/ 0 w 673"/>
                  <a:gd name="T9" fmla="*/ 0 h 244"/>
                  <a:gd name="T10" fmla="*/ 23 w 673"/>
                  <a:gd name="T11" fmla="*/ 0 h 244"/>
                  <a:gd name="T12" fmla="*/ 673 w 673"/>
                  <a:gd name="T13" fmla="*/ 0 h 244"/>
                  <a:gd name="T14" fmla="*/ 673 w 673"/>
                  <a:gd name="T15" fmla="*/ 244 h 244"/>
                  <a:gd name="T16" fmla="*/ 23 w 673"/>
                  <a:gd name="T17" fmla="*/ 244 h 244"/>
                  <a:gd name="T18" fmla="*/ 23 w 673"/>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673" h="244">
                    <a:moveTo>
                      <a:pt x="0" y="0"/>
                    </a:moveTo>
                    <a:lnTo>
                      <a:pt x="673" y="0"/>
                    </a:lnTo>
                    <a:lnTo>
                      <a:pt x="673" y="244"/>
                    </a:lnTo>
                    <a:lnTo>
                      <a:pt x="0" y="244"/>
                    </a:lnTo>
                    <a:lnTo>
                      <a:pt x="0" y="0"/>
                    </a:lnTo>
                    <a:close/>
                    <a:moveTo>
                      <a:pt x="23" y="0"/>
                    </a:moveTo>
                    <a:lnTo>
                      <a:pt x="673" y="0"/>
                    </a:lnTo>
                    <a:lnTo>
                      <a:pt x="673" y="244"/>
                    </a:lnTo>
                    <a:lnTo>
                      <a:pt x="23" y="244"/>
                    </a:lnTo>
                    <a:lnTo>
                      <a:pt x="23" y="0"/>
                    </a:lnTo>
                    <a:close/>
                  </a:path>
                </a:pathLst>
              </a:custGeom>
              <a:solidFill>
                <a:srgbClr val="9C9C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953" name="Freeform 383">
                <a:extLst>
                  <a:ext uri="{FF2B5EF4-FFF2-40B4-BE49-F238E27FC236}">
                    <a16:creationId xmlns:a16="http://schemas.microsoft.com/office/drawing/2014/main" id="{6351C22F-9BF5-F5B5-5306-8FE214002254}"/>
                  </a:ext>
                </a:extLst>
              </p:cNvPr>
              <p:cNvSpPr>
                <a:spLocks noEditPoints="1"/>
              </p:cNvSpPr>
              <p:nvPr/>
            </p:nvSpPr>
            <p:spPr bwMode="auto">
              <a:xfrm>
                <a:off x="3818" y="3010"/>
                <a:ext cx="650" cy="244"/>
              </a:xfrm>
              <a:custGeom>
                <a:avLst/>
                <a:gdLst>
                  <a:gd name="T0" fmla="*/ 0 w 650"/>
                  <a:gd name="T1" fmla="*/ 0 h 244"/>
                  <a:gd name="T2" fmla="*/ 650 w 650"/>
                  <a:gd name="T3" fmla="*/ 0 h 244"/>
                  <a:gd name="T4" fmla="*/ 650 w 650"/>
                  <a:gd name="T5" fmla="*/ 244 h 244"/>
                  <a:gd name="T6" fmla="*/ 0 w 650"/>
                  <a:gd name="T7" fmla="*/ 244 h 244"/>
                  <a:gd name="T8" fmla="*/ 0 w 650"/>
                  <a:gd name="T9" fmla="*/ 0 h 244"/>
                  <a:gd name="T10" fmla="*/ 23 w 650"/>
                  <a:gd name="T11" fmla="*/ 0 h 244"/>
                  <a:gd name="T12" fmla="*/ 650 w 650"/>
                  <a:gd name="T13" fmla="*/ 0 h 244"/>
                  <a:gd name="T14" fmla="*/ 650 w 650"/>
                  <a:gd name="T15" fmla="*/ 244 h 244"/>
                  <a:gd name="T16" fmla="*/ 23 w 650"/>
                  <a:gd name="T17" fmla="*/ 244 h 244"/>
                  <a:gd name="T18" fmla="*/ 23 w 650"/>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650" h="244">
                    <a:moveTo>
                      <a:pt x="0" y="0"/>
                    </a:moveTo>
                    <a:lnTo>
                      <a:pt x="650" y="0"/>
                    </a:lnTo>
                    <a:lnTo>
                      <a:pt x="650" y="244"/>
                    </a:lnTo>
                    <a:lnTo>
                      <a:pt x="0" y="244"/>
                    </a:lnTo>
                    <a:lnTo>
                      <a:pt x="0" y="0"/>
                    </a:lnTo>
                    <a:close/>
                    <a:moveTo>
                      <a:pt x="23" y="0"/>
                    </a:moveTo>
                    <a:lnTo>
                      <a:pt x="650" y="0"/>
                    </a:lnTo>
                    <a:lnTo>
                      <a:pt x="650" y="244"/>
                    </a:lnTo>
                    <a:lnTo>
                      <a:pt x="23" y="244"/>
                    </a:lnTo>
                    <a:lnTo>
                      <a:pt x="23" y="0"/>
                    </a:lnTo>
                    <a:close/>
                  </a:path>
                </a:pathLst>
              </a:custGeom>
              <a:solidFill>
                <a:srgbClr val="9B9B9B"/>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954" name="Freeform 384">
                <a:extLst>
                  <a:ext uri="{FF2B5EF4-FFF2-40B4-BE49-F238E27FC236}">
                    <a16:creationId xmlns:a16="http://schemas.microsoft.com/office/drawing/2014/main" id="{AA2CF11E-7DE6-C1AD-34C1-4B0176F7201A}"/>
                  </a:ext>
                </a:extLst>
              </p:cNvPr>
              <p:cNvSpPr>
                <a:spLocks noEditPoints="1"/>
              </p:cNvSpPr>
              <p:nvPr/>
            </p:nvSpPr>
            <p:spPr bwMode="auto">
              <a:xfrm>
                <a:off x="3841" y="3010"/>
                <a:ext cx="627" cy="244"/>
              </a:xfrm>
              <a:custGeom>
                <a:avLst/>
                <a:gdLst>
                  <a:gd name="T0" fmla="*/ 0 w 627"/>
                  <a:gd name="T1" fmla="*/ 0 h 244"/>
                  <a:gd name="T2" fmla="*/ 627 w 627"/>
                  <a:gd name="T3" fmla="*/ 0 h 244"/>
                  <a:gd name="T4" fmla="*/ 627 w 627"/>
                  <a:gd name="T5" fmla="*/ 244 h 244"/>
                  <a:gd name="T6" fmla="*/ 0 w 627"/>
                  <a:gd name="T7" fmla="*/ 244 h 244"/>
                  <a:gd name="T8" fmla="*/ 0 w 627"/>
                  <a:gd name="T9" fmla="*/ 0 h 244"/>
                  <a:gd name="T10" fmla="*/ 23 w 627"/>
                  <a:gd name="T11" fmla="*/ 0 h 244"/>
                  <a:gd name="T12" fmla="*/ 627 w 627"/>
                  <a:gd name="T13" fmla="*/ 0 h 244"/>
                  <a:gd name="T14" fmla="*/ 627 w 627"/>
                  <a:gd name="T15" fmla="*/ 244 h 244"/>
                  <a:gd name="T16" fmla="*/ 23 w 627"/>
                  <a:gd name="T17" fmla="*/ 244 h 244"/>
                  <a:gd name="T18" fmla="*/ 23 w 627"/>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627" h="244">
                    <a:moveTo>
                      <a:pt x="0" y="0"/>
                    </a:moveTo>
                    <a:lnTo>
                      <a:pt x="627" y="0"/>
                    </a:lnTo>
                    <a:lnTo>
                      <a:pt x="627" y="244"/>
                    </a:lnTo>
                    <a:lnTo>
                      <a:pt x="0" y="244"/>
                    </a:lnTo>
                    <a:lnTo>
                      <a:pt x="0" y="0"/>
                    </a:lnTo>
                    <a:close/>
                    <a:moveTo>
                      <a:pt x="23" y="0"/>
                    </a:moveTo>
                    <a:lnTo>
                      <a:pt x="627" y="0"/>
                    </a:lnTo>
                    <a:lnTo>
                      <a:pt x="627" y="244"/>
                    </a:lnTo>
                    <a:lnTo>
                      <a:pt x="23" y="244"/>
                    </a:lnTo>
                    <a:lnTo>
                      <a:pt x="23" y="0"/>
                    </a:lnTo>
                    <a:close/>
                  </a:path>
                </a:pathLst>
              </a:custGeom>
              <a:solidFill>
                <a:srgbClr val="9A9A9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955" name="Freeform 385">
                <a:extLst>
                  <a:ext uri="{FF2B5EF4-FFF2-40B4-BE49-F238E27FC236}">
                    <a16:creationId xmlns:a16="http://schemas.microsoft.com/office/drawing/2014/main" id="{850EE802-6CD5-990D-B19B-214AE1B911EA}"/>
                  </a:ext>
                </a:extLst>
              </p:cNvPr>
              <p:cNvSpPr>
                <a:spLocks noEditPoints="1"/>
              </p:cNvSpPr>
              <p:nvPr/>
            </p:nvSpPr>
            <p:spPr bwMode="auto">
              <a:xfrm>
                <a:off x="3864" y="3010"/>
                <a:ext cx="604" cy="244"/>
              </a:xfrm>
              <a:custGeom>
                <a:avLst/>
                <a:gdLst>
                  <a:gd name="T0" fmla="*/ 0 w 604"/>
                  <a:gd name="T1" fmla="*/ 0 h 244"/>
                  <a:gd name="T2" fmla="*/ 604 w 604"/>
                  <a:gd name="T3" fmla="*/ 0 h 244"/>
                  <a:gd name="T4" fmla="*/ 604 w 604"/>
                  <a:gd name="T5" fmla="*/ 244 h 244"/>
                  <a:gd name="T6" fmla="*/ 0 w 604"/>
                  <a:gd name="T7" fmla="*/ 244 h 244"/>
                  <a:gd name="T8" fmla="*/ 0 w 604"/>
                  <a:gd name="T9" fmla="*/ 0 h 244"/>
                  <a:gd name="T10" fmla="*/ 23 w 604"/>
                  <a:gd name="T11" fmla="*/ 0 h 244"/>
                  <a:gd name="T12" fmla="*/ 604 w 604"/>
                  <a:gd name="T13" fmla="*/ 0 h 244"/>
                  <a:gd name="T14" fmla="*/ 604 w 604"/>
                  <a:gd name="T15" fmla="*/ 244 h 244"/>
                  <a:gd name="T16" fmla="*/ 23 w 604"/>
                  <a:gd name="T17" fmla="*/ 244 h 244"/>
                  <a:gd name="T18" fmla="*/ 23 w 604"/>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604" h="244">
                    <a:moveTo>
                      <a:pt x="0" y="0"/>
                    </a:moveTo>
                    <a:lnTo>
                      <a:pt x="604" y="0"/>
                    </a:lnTo>
                    <a:lnTo>
                      <a:pt x="604" y="244"/>
                    </a:lnTo>
                    <a:lnTo>
                      <a:pt x="0" y="244"/>
                    </a:lnTo>
                    <a:lnTo>
                      <a:pt x="0" y="0"/>
                    </a:lnTo>
                    <a:close/>
                    <a:moveTo>
                      <a:pt x="23" y="0"/>
                    </a:moveTo>
                    <a:lnTo>
                      <a:pt x="604" y="0"/>
                    </a:lnTo>
                    <a:lnTo>
                      <a:pt x="604" y="244"/>
                    </a:lnTo>
                    <a:lnTo>
                      <a:pt x="23" y="244"/>
                    </a:lnTo>
                    <a:lnTo>
                      <a:pt x="23" y="0"/>
                    </a:lnTo>
                    <a:close/>
                  </a:path>
                </a:pathLst>
              </a:custGeom>
              <a:solidFill>
                <a:srgbClr val="9999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956" name="Freeform 386">
                <a:extLst>
                  <a:ext uri="{FF2B5EF4-FFF2-40B4-BE49-F238E27FC236}">
                    <a16:creationId xmlns:a16="http://schemas.microsoft.com/office/drawing/2014/main" id="{3FABAEEF-2A89-231C-FECE-F6A4437E2586}"/>
                  </a:ext>
                </a:extLst>
              </p:cNvPr>
              <p:cNvSpPr>
                <a:spLocks noEditPoints="1"/>
              </p:cNvSpPr>
              <p:nvPr/>
            </p:nvSpPr>
            <p:spPr bwMode="auto">
              <a:xfrm>
                <a:off x="3887" y="3010"/>
                <a:ext cx="581" cy="244"/>
              </a:xfrm>
              <a:custGeom>
                <a:avLst/>
                <a:gdLst>
                  <a:gd name="T0" fmla="*/ 0 w 581"/>
                  <a:gd name="T1" fmla="*/ 0 h 244"/>
                  <a:gd name="T2" fmla="*/ 581 w 581"/>
                  <a:gd name="T3" fmla="*/ 0 h 244"/>
                  <a:gd name="T4" fmla="*/ 581 w 581"/>
                  <a:gd name="T5" fmla="*/ 244 h 244"/>
                  <a:gd name="T6" fmla="*/ 0 w 581"/>
                  <a:gd name="T7" fmla="*/ 244 h 244"/>
                  <a:gd name="T8" fmla="*/ 0 w 581"/>
                  <a:gd name="T9" fmla="*/ 0 h 244"/>
                  <a:gd name="T10" fmla="*/ 28 w 581"/>
                  <a:gd name="T11" fmla="*/ 0 h 244"/>
                  <a:gd name="T12" fmla="*/ 581 w 581"/>
                  <a:gd name="T13" fmla="*/ 0 h 244"/>
                  <a:gd name="T14" fmla="*/ 581 w 581"/>
                  <a:gd name="T15" fmla="*/ 244 h 244"/>
                  <a:gd name="T16" fmla="*/ 28 w 581"/>
                  <a:gd name="T17" fmla="*/ 244 h 244"/>
                  <a:gd name="T18" fmla="*/ 28 w 581"/>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81" h="244">
                    <a:moveTo>
                      <a:pt x="0" y="0"/>
                    </a:moveTo>
                    <a:lnTo>
                      <a:pt x="581" y="0"/>
                    </a:lnTo>
                    <a:lnTo>
                      <a:pt x="581" y="244"/>
                    </a:lnTo>
                    <a:lnTo>
                      <a:pt x="0" y="244"/>
                    </a:lnTo>
                    <a:lnTo>
                      <a:pt x="0" y="0"/>
                    </a:lnTo>
                    <a:close/>
                    <a:moveTo>
                      <a:pt x="28" y="0"/>
                    </a:moveTo>
                    <a:lnTo>
                      <a:pt x="581" y="0"/>
                    </a:lnTo>
                    <a:lnTo>
                      <a:pt x="581" y="244"/>
                    </a:lnTo>
                    <a:lnTo>
                      <a:pt x="28" y="244"/>
                    </a:lnTo>
                    <a:lnTo>
                      <a:pt x="28" y="0"/>
                    </a:lnTo>
                    <a:close/>
                  </a:path>
                </a:pathLst>
              </a:custGeom>
              <a:solidFill>
                <a:srgbClr val="98989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957" name="Freeform 387">
                <a:extLst>
                  <a:ext uri="{FF2B5EF4-FFF2-40B4-BE49-F238E27FC236}">
                    <a16:creationId xmlns:a16="http://schemas.microsoft.com/office/drawing/2014/main" id="{A102EFD6-228E-C1AD-5931-F9E0767EEC0B}"/>
                  </a:ext>
                </a:extLst>
              </p:cNvPr>
              <p:cNvSpPr>
                <a:spLocks noEditPoints="1"/>
              </p:cNvSpPr>
              <p:nvPr/>
            </p:nvSpPr>
            <p:spPr bwMode="auto">
              <a:xfrm>
                <a:off x="3915" y="3010"/>
                <a:ext cx="553" cy="244"/>
              </a:xfrm>
              <a:custGeom>
                <a:avLst/>
                <a:gdLst>
                  <a:gd name="T0" fmla="*/ 0 w 553"/>
                  <a:gd name="T1" fmla="*/ 0 h 244"/>
                  <a:gd name="T2" fmla="*/ 553 w 553"/>
                  <a:gd name="T3" fmla="*/ 0 h 244"/>
                  <a:gd name="T4" fmla="*/ 553 w 553"/>
                  <a:gd name="T5" fmla="*/ 244 h 244"/>
                  <a:gd name="T6" fmla="*/ 0 w 553"/>
                  <a:gd name="T7" fmla="*/ 244 h 244"/>
                  <a:gd name="T8" fmla="*/ 0 w 553"/>
                  <a:gd name="T9" fmla="*/ 0 h 244"/>
                  <a:gd name="T10" fmla="*/ 23 w 553"/>
                  <a:gd name="T11" fmla="*/ 0 h 244"/>
                  <a:gd name="T12" fmla="*/ 553 w 553"/>
                  <a:gd name="T13" fmla="*/ 0 h 244"/>
                  <a:gd name="T14" fmla="*/ 553 w 553"/>
                  <a:gd name="T15" fmla="*/ 244 h 244"/>
                  <a:gd name="T16" fmla="*/ 23 w 553"/>
                  <a:gd name="T17" fmla="*/ 244 h 244"/>
                  <a:gd name="T18" fmla="*/ 23 w 553"/>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53" h="244">
                    <a:moveTo>
                      <a:pt x="0" y="0"/>
                    </a:moveTo>
                    <a:lnTo>
                      <a:pt x="553" y="0"/>
                    </a:lnTo>
                    <a:lnTo>
                      <a:pt x="553" y="244"/>
                    </a:lnTo>
                    <a:lnTo>
                      <a:pt x="0" y="244"/>
                    </a:lnTo>
                    <a:lnTo>
                      <a:pt x="0" y="0"/>
                    </a:lnTo>
                    <a:close/>
                    <a:moveTo>
                      <a:pt x="23" y="0"/>
                    </a:moveTo>
                    <a:lnTo>
                      <a:pt x="553" y="0"/>
                    </a:lnTo>
                    <a:lnTo>
                      <a:pt x="553" y="244"/>
                    </a:lnTo>
                    <a:lnTo>
                      <a:pt x="23" y="244"/>
                    </a:lnTo>
                    <a:lnTo>
                      <a:pt x="23" y="0"/>
                    </a:lnTo>
                    <a:close/>
                  </a:path>
                </a:pathLst>
              </a:custGeom>
              <a:solidFill>
                <a:srgbClr val="97979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958" name="Freeform 388">
                <a:extLst>
                  <a:ext uri="{FF2B5EF4-FFF2-40B4-BE49-F238E27FC236}">
                    <a16:creationId xmlns:a16="http://schemas.microsoft.com/office/drawing/2014/main" id="{ABE2054D-C687-E0CF-B4D8-19A789508AA7}"/>
                  </a:ext>
                </a:extLst>
              </p:cNvPr>
              <p:cNvSpPr>
                <a:spLocks noEditPoints="1"/>
              </p:cNvSpPr>
              <p:nvPr/>
            </p:nvSpPr>
            <p:spPr bwMode="auto">
              <a:xfrm>
                <a:off x="3938" y="3010"/>
                <a:ext cx="530" cy="244"/>
              </a:xfrm>
              <a:custGeom>
                <a:avLst/>
                <a:gdLst>
                  <a:gd name="T0" fmla="*/ 0 w 530"/>
                  <a:gd name="T1" fmla="*/ 0 h 244"/>
                  <a:gd name="T2" fmla="*/ 530 w 530"/>
                  <a:gd name="T3" fmla="*/ 0 h 244"/>
                  <a:gd name="T4" fmla="*/ 530 w 530"/>
                  <a:gd name="T5" fmla="*/ 244 h 244"/>
                  <a:gd name="T6" fmla="*/ 0 w 530"/>
                  <a:gd name="T7" fmla="*/ 244 h 244"/>
                  <a:gd name="T8" fmla="*/ 0 w 530"/>
                  <a:gd name="T9" fmla="*/ 0 h 244"/>
                  <a:gd name="T10" fmla="*/ 23 w 530"/>
                  <a:gd name="T11" fmla="*/ 0 h 244"/>
                  <a:gd name="T12" fmla="*/ 530 w 530"/>
                  <a:gd name="T13" fmla="*/ 0 h 244"/>
                  <a:gd name="T14" fmla="*/ 530 w 530"/>
                  <a:gd name="T15" fmla="*/ 244 h 244"/>
                  <a:gd name="T16" fmla="*/ 23 w 530"/>
                  <a:gd name="T17" fmla="*/ 244 h 244"/>
                  <a:gd name="T18" fmla="*/ 23 w 530"/>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30" h="244">
                    <a:moveTo>
                      <a:pt x="0" y="0"/>
                    </a:moveTo>
                    <a:lnTo>
                      <a:pt x="530" y="0"/>
                    </a:lnTo>
                    <a:lnTo>
                      <a:pt x="530" y="244"/>
                    </a:lnTo>
                    <a:lnTo>
                      <a:pt x="0" y="244"/>
                    </a:lnTo>
                    <a:lnTo>
                      <a:pt x="0" y="0"/>
                    </a:lnTo>
                    <a:close/>
                    <a:moveTo>
                      <a:pt x="23" y="0"/>
                    </a:moveTo>
                    <a:lnTo>
                      <a:pt x="530" y="0"/>
                    </a:lnTo>
                    <a:lnTo>
                      <a:pt x="530" y="244"/>
                    </a:lnTo>
                    <a:lnTo>
                      <a:pt x="23" y="244"/>
                    </a:lnTo>
                    <a:lnTo>
                      <a:pt x="23" y="0"/>
                    </a:lnTo>
                    <a:close/>
                  </a:path>
                </a:pathLst>
              </a:custGeom>
              <a:solidFill>
                <a:srgbClr val="96969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959" name="Freeform 389">
                <a:extLst>
                  <a:ext uri="{FF2B5EF4-FFF2-40B4-BE49-F238E27FC236}">
                    <a16:creationId xmlns:a16="http://schemas.microsoft.com/office/drawing/2014/main" id="{31116397-1C6C-10D5-6923-0FE1E1732F3D}"/>
                  </a:ext>
                </a:extLst>
              </p:cNvPr>
              <p:cNvSpPr>
                <a:spLocks noEditPoints="1"/>
              </p:cNvSpPr>
              <p:nvPr/>
            </p:nvSpPr>
            <p:spPr bwMode="auto">
              <a:xfrm>
                <a:off x="3961" y="3010"/>
                <a:ext cx="507" cy="244"/>
              </a:xfrm>
              <a:custGeom>
                <a:avLst/>
                <a:gdLst>
                  <a:gd name="T0" fmla="*/ 0 w 507"/>
                  <a:gd name="T1" fmla="*/ 0 h 244"/>
                  <a:gd name="T2" fmla="*/ 507 w 507"/>
                  <a:gd name="T3" fmla="*/ 0 h 244"/>
                  <a:gd name="T4" fmla="*/ 507 w 507"/>
                  <a:gd name="T5" fmla="*/ 244 h 244"/>
                  <a:gd name="T6" fmla="*/ 0 w 507"/>
                  <a:gd name="T7" fmla="*/ 244 h 244"/>
                  <a:gd name="T8" fmla="*/ 0 w 507"/>
                  <a:gd name="T9" fmla="*/ 0 h 244"/>
                  <a:gd name="T10" fmla="*/ 23 w 507"/>
                  <a:gd name="T11" fmla="*/ 0 h 244"/>
                  <a:gd name="T12" fmla="*/ 507 w 507"/>
                  <a:gd name="T13" fmla="*/ 0 h 244"/>
                  <a:gd name="T14" fmla="*/ 507 w 507"/>
                  <a:gd name="T15" fmla="*/ 244 h 244"/>
                  <a:gd name="T16" fmla="*/ 23 w 507"/>
                  <a:gd name="T17" fmla="*/ 244 h 244"/>
                  <a:gd name="T18" fmla="*/ 23 w 507"/>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07" h="244">
                    <a:moveTo>
                      <a:pt x="0" y="0"/>
                    </a:moveTo>
                    <a:lnTo>
                      <a:pt x="507" y="0"/>
                    </a:lnTo>
                    <a:lnTo>
                      <a:pt x="507" y="244"/>
                    </a:lnTo>
                    <a:lnTo>
                      <a:pt x="0" y="244"/>
                    </a:lnTo>
                    <a:lnTo>
                      <a:pt x="0" y="0"/>
                    </a:lnTo>
                    <a:close/>
                    <a:moveTo>
                      <a:pt x="23" y="0"/>
                    </a:moveTo>
                    <a:lnTo>
                      <a:pt x="507" y="0"/>
                    </a:lnTo>
                    <a:lnTo>
                      <a:pt x="507" y="244"/>
                    </a:lnTo>
                    <a:lnTo>
                      <a:pt x="23" y="244"/>
                    </a:lnTo>
                    <a:lnTo>
                      <a:pt x="23" y="0"/>
                    </a:lnTo>
                    <a:close/>
                  </a:path>
                </a:pathLst>
              </a:custGeom>
              <a:solidFill>
                <a:srgbClr val="95959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960" name="Freeform 390">
                <a:extLst>
                  <a:ext uri="{FF2B5EF4-FFF2-40B4-BE49-F238E27FC236}">
                    <a16:creationId xmlns:a16="http://schemas.microsoft.com/office/drawing/2014/main" id="{E8D76E5C-5323-6587-C9F4-CBAA37C492A0}"/>
                  </a:ext>
                </a:extLst>
              </p:cNvPr>
              <p:cNvSpPr>
                <a:spLocks noEditPoints="1"/>
              </p:cNvSpPr>
              <p:nvPr/>
            </p:nvSpPr>
            <p:spPr bwMode="auto">
              <a:xfrm>
                <a:off x="3984" y="3010"/>
                <a:ext cx="484" cy="244"/>
              </a:xfrm>
              <a:custGeom>
                <a:avLst/>
                <a:gdLst>
                  <a:gd name="T0" fmla="*/ 0 w 484"/>
                  <a:gd name="T1" fmla="*/ 0 h 244"/>
                  <a:gd name="T2" fmla="*/ 484 w 484"/>
                  <a:gd name="T3" fmla="*/ 0 h 244"/>
                  <a:gd name="T4" fmla="*/ 484 w 484"/>
                  <a:gd name="T5" fmla="*/ 244 h 244"/>
                  <a:gd name="T6" fmla="*/ 0 w 484"/>
                  <a:gd name="T7" fmla="*/ 244 h 244"/>
                  <a:gd name="T8" fmla="*/ 0 w 484"/>
                  <a:gd name="T9" fmla="*/ 0 h 244"/>
                  <a:gd name="T10" fmla="*/ 27 w 484"/>
                  <a:gd name="T11" fmla="*/ 0 h 244"/>
                  <a:gd name="T12" fmla="*/ 484 w 484"/>
                  <a:gd name="T13" fmla="*/ 0 h 244"/>
                  <a:gd name="T14" fmla="*/ 484 w 484"/>
                  <a:gd name="T15" fmla="*/ 244 h 244"/>
                  <a:gd name="T16" fmla="*/ 27 w 484"/>
                  <a:gd name="T17" fmla="*/ 244 h 244"/>
                  <a:gd name="T18" fmla="*/ 27 w 484"/>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84" h="244">
                    <a:moveTo>
                      <a:pt x="0" y="0"/>
                    </a:moveTo>
                    <a:lnTo>
                      <a:pt x="484" y="0"/>
                    </a:lnTo>
                    <a:lnTo>
                      <a:pt x="484" y="244"/>
                    </a:lnTo>
                    <a:lnTo>
                      <a:pt x="0" y="244"/>
                    </a:lnTo>
                    <a:lnTo>
                      <a:pt x="0" y="0"/>
                    </a:lnTo>
                    <a:close/>
                    <a:moveTo>
                      <a:pt x="27" y="0"/>
                    </a:moveTo>
                    <a:lnTo>
                      <a:pt x="484" y="0"/>
                    </a:lnTo>
                    <a:lnTo>
                      <a:pt x="484" y="244"/>
                    </a:lnTo>
                    <a:lnTo>
                      <a:pt x="27" y="244"/>
                    </a:lnTo>
                    <a:lnTo>
                      <a:pt x="27" y="0"/>
                    </a:lnTo>
                    <a:close/>
                  </a:path>
                </a:pathLst>
              </a:custGeom>
              <a:solidFill>
                <a:srgbClr val="94949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961" name="Freeform 391">
                <a:extLst>
                  <a:ext uri="{FF2B5EF4-FFF2-40B4-BE49-F238E27FC236}">
                    <a16:creationId xmlns:a16="http://schemas.microsoft.com/office/drawing/2014/main" id="{7A5A8A0D-5B96-5A07-E565-D32420562801}"/>
                  </a:ext>
                </a:extLst>
              </p:cNvPr>
              <p:cNvSpPr>
                <a:spLocks noEditPoints="1"/>
              </p:cNvSpPr>
              <p:nvPr/>
            </p:nvSpPr>
            <p:spPr bwMode="auto">
              <a:xfrm>
                <a:off x="4011" y="3010"/>
                <a:ext cx="457" cy="244"/>
              </a:xfrm>
              <a:custGeom>
                <a:avLst/>
                <a:gdLst>
                  <a:gd name="T0" fmla="*/ 0 w 457"/>
                  <a:gd name="T1" fmla="*/ 0 h 244"/>
                  <a:gd name="T2" fmla="*/ 457 w 457"/>
                  <a:gd name="T3" fmla="*/ 0 h 244"/>
                  <a:gd name="T4" fmla="*/ 457 w 457"/>
                  <a:gd name="T5" fmla="*/ 244 h 244"/>
                  <a:gd name="T6" fmla="*/ 0 w 457"/>
                  <a:gd name="T7" fmla="*/ 244 h 244"/>
                  <a:gd name="T8" fmla="*/ 0 w 457"/>
                  <a:gd name="T9" fmla="*/ 0 h 244"/>
                  <a:gd name="T10" fmla="*/ 23 w 457"/>
                  <a:gd name="T11" fmla="*/ 0 h 244"/>
                  <a:gd name="T12" fmla="*/ 457 w 457"/>
                  <a:gd name="T13" fmla="*/ 0 h 244"/>
                  <a:gd name="T14" fmla="*/ 457 w 457"/>
                  <a:gd name="T15" fmla="*/ 244 h 244"/>
                  <a:gd name="T16" fmla="*/ 23 w 457"/>
                  <a:gd name="T17" fmla="*/ 244 h 244"/>
                  <a:gd name="T18" fmla="*/ 23 w 457"/>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57" h="244">
                    <a:moveTo>
                      <a:pt x="0" y="0"/>
                    </a:moveTo>
                    <a:lnTo>
                      <a:pt x="457" y="0"/>
                    </a:lnTo>
                    <a:lnTo>
                      <a:pt x="457" y="244"/>
                    </a:lnTo>
                    <a:lnTo>
                      <a:pt x="0" y="244"/>
                    </a:lnTo>
                    <a:lnTo>
                      <a:pt x="0" y="0"/>
                    </a:lnTo>
                    <a:close/>
                    <a:moveTo>
                      <a:pt x="23" y="0"/>
                    </a:moveTo>
                    <a:lnTo>
                      <a:pt x="457" y="0"/>
                    </a:lnTo>
                    <a:lnTo>
                      <a:pt x="457" y="244"/>
                    </a:lnTo>
                    <a:lnTo>
                      <a:pt x="23" y="244"/>
                    </a:lnTo>
                    <a:lnTo>
                      <a:pt x="23" y="0"/>
                    </a:lnTo>
                    <a:close/>
                  </a:path>
                </a:pathLst>
              </a:custGeom>
              <a:solidFill>
                <a:srgbClr val="93939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962" name="Freeform 392">
                <a:extLst>
                  <a:ext uri="{FF2B5EF4-FFF2-40B4-BE49-F238E27FC236}">
                    <a16:creationId xmlns:a16="http://schemas.microsoft.com/office/drawing/2014/main" id="{292CE16A-441D-CAAE-C530-A075026D5683}"/>
                  </a:ext>
                </a:extLst>
              </p:cNvPr>
              <p:cNvSpPr>
                <a:spLocks noEditPoints="1"/>
              </p:cNvSpPr>
              <p:nvPr/>
            </p:nvSpPr>
            <p:spPr bwMode="auto">
              <a:xfrm>
                <a:off x="4034" y="3010"/>
                <a:ext cx="434" cy="244"/>
              </a:xfrm>
              <a:custGeom>
                <a:avLst/>
                <a:gdLst>
                  <a:gd name="T0" fmla="*/ 0 w 434"/>
                  <a:gd name="T1" fmla="*/ 0 h 244"/>
                  <a:gd name="T2" fmla="*/ 434 w 434"/>
                  <a:gd name="T3" fmla="*/ 0 h 244"/>
                  <a:gd name="T4" fmla="*/ 434 w 434"/>
                  <a:gd name="T5" fmla="*/ 244 h 244"/>
                  <a:gd name="T6" fmla="*/ 0 w 434"/>
                  <a:gd name="T7" fmla="*/ 244 h 244"/>
                  <a:gd name="T8" fmla="*/ 0 w 434"/>
                  <a:gd name="T9" fmla="*/ 0 h 244"/>
                  <a:gd name="T10" fmla="*/ 23 w 434"/>
                  <a:gd name="T11" fmla="*/ 0 h 244"/>
                  <a:gd name="T12" fmla="*/ 434 w 434"/>
                  <a:gd name="T13" fmla="*/ 0 h 244"/>
                  <a:gd name="T14" fmla="*/ 434 w 434"/>
                  <a:gd name="T15" fmla="*/ 244 h 244"/>
                  <a:gd name="T16" fmla="*/ 23 w 434"/>
                  <a:gd name="T17" fmla="*/ 244 h 244"/>
                  <a:gd name="T18" fmla="*/ 23 w 434"/>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34" h="244">
                    <a:moveTo>
                      <a:pt x="0" y="0"/>
                    </a:moveTo>
                    <a:lnTo>
                      <a:pt x="434" y="0"/>
                    </a:lnTo>
                    <a:lnTo>
                      <a:pt x="434" y="244"/>
                    </a:lnTo>
                    <a:lnTo>
                      <a:pt x="0" y="244"/>
                    </a:lnTo>
                    <a:lnTo>
                      <a:pt x="0" y="0"/>
                    </a:lnTo>
                    <a:close/>
                    <a:moveTo>
                      <a:pt x="23" y="0"/>
                    </a:moveTo>
                    <a:lnTo>
                      <a:pt x="434" y="0"/>
                    </a:lnTo>
                    <a:lnTo>
                      <a:pt x="434" y="244"/>
                    </a:lnTo>
                    <a:lnTo>
                      <a:pt x="23" y="244"/>
                    </a:lnTo>
                    <a:lnTo>
                      <a:pt x="23" y="0"/>
                    </a:lnTo>
                    <a:close/>
                  </a:path>
                </a:pathLst>
              </a:custGeom>
              <a:solidFill>
                <a:srgbClr val="92929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963" name="Freeform 393">
                <a:extLst>
                  <a:ext uri="{FF2B5EF4-FFF2-40B4-BE49-F238E27FC236}">
                    <a16:creationId xmlns:a16="http://schemas.microsoft.com/office/drawing/2014/main" id="{DB8FB739-0DD5-A873-4771-BC013534F8B6}"/>
                  </a:ext>
                </a:extLst>
              </p:cNvPr>
              <p:cNvSpPr>
                <a:spLocks noEditPoints="1"/>
              </p:cNvSpPr>
              <p:nvPr/>
            </p:nvSpPr>
            <p:spPr bwMode="auto">
              <a:xfrm>
                <a:off x="4057" y="3010"/>
                <a:ext cx="411" cy="244"/>
              </a:xfrm>
              <a:custGeom>
                <a:avLst/>
                <a:gdLst>
                  <a:gd name="T0" fmla="*/ 0 w 411"/>
                  <a:gd name="T1" fmla="*/ 0 h 244"/>
                  <a:gd name="T2" fmla="*/ 411 w 411"/>
                  <a:gd name="T3" fmla="*/ 0 h 244"/>
                  <a:gd name="T4" fmla="*/ 411 w 411"/>
                  <a:gd name="T5" fmla="*/ 244 h 244"/>
                  <a:gd name="T6" fmla="*/ 0 w 411"/>
                  <a:gd name="T7" fmla="*/ 244 h 244"/>
                  <a:gd name="T8" fmla="*/ 0 w 411"/>
                  <a:gd name="T9" fmla="*/ 0 h 244"/>
                  <a:gd name="T10" fmla="*/ 23 w 411"/>
                  <a:gd name="T11" fmla="*/ 0 h 244"/>
                  <a:gd name="T12" fmla="*/ 411 w 411"/>
                  <a:gd name="T13" fmla="*/ 0 h 244"/>
                  <a:gd name="T14" fmla="*/ 411 w 411"/>
                  <a:gd name="T15" fmla="*/ 244 h 244"/>
                  <a:gd name="T16" fmla="*/ 23 w 411"/>
                  <a:gd name="T17" fmla="*/ 244 h 244"/>
                  <a:gd name="T18" fmla="*/ 23 w 411"/>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11" h="244">
                    <a:moveTo>
                      <a:pt x="0" y="0"/>
                    </a:moveTo>
                    <a:lnTo>
                      <a:pt x="411" y="0"/>
                    </a:lnTo>
                    <a:lnTo>
                      <a:pt x="411" y="244"/>
                    </a:lnTo>
                    <a:lnTo>
                      <a:pt x="0" y="244"/>
                    </a:lnTo>
                    <a:lnTo>
                      <a:pt x="0" y="0"/>
                    </a:lnTo>
                    <a:close/>
                    <a:moveTo>
                      <a:pt x="23" y="0"/>
                    </a:moveTo>
                    <a:lnTo>
                      <a:pt x="411" y="0"/>
                    </a:lnTo>
                    <a:lnTo>
                      <a:pt x="411" y="244"/>
                    </a:lnTo>
                    <a:lnTo>
                      <a:pt x="23" y="244"/>
                    </a:lnTo>
                    <a:lnTo>
                      <a:pt x="23" y="0"/>
                    </a:lnTo>
                    <a:close/>
                  </a:path>
                </a:pathLst>
              </a:custGeom>
              <a:solidFill>
                <a:srgbClr val="91919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964" name="Freeform 394">
                <a:extLst>
                  <a:ext uri="{FF2B5EF4-FFF2-40B4-BE49-F238E27FC236}">
                    <a16:creationId xmlns:a16="http://schemas.microsoft.com/office/drawing/2014/main" id="{8433117A-16C9-9130-6C4C-7F59E063C23D}"/>
                  </a:ext>
                </a:extLst>
              </p:cNvPr>
              <p:cNvSpPr>
                <a:spLocks noEditPoints="1"/>
              </p:cNvSpPr>
              <p:nvPr/>
            </p:nvSpPr>
            <p:spPr bwMode="auto">
              <a:xfrm>
                <a:off x="4080" y="3010"/>
                <a:ext cx="388" cy="244"/>
              </a:xfrm>
              <a:custGeom>
                <a:avLst/>
                <a:gdLst>
                  <a:gd name="T0" fmla="*/ 0 w 388"/>
                  <a:gd name="T1" fmla="*/ 0 h 244"/>
                  <a:gd name="T2" fmla="*/ 388 w 388"/>
                  <a:gd name="T3" fmla="*/ 0 h 244"/>
                  <a:gd name="T4" fmla="*/ 388 w 388"/>
                  <a:gd name="T5" fmla="*/ 244 h 244"/>
                  <a:gd name="T6" fmla="*/ 0 w 388"/>
                  <a:gd name="T7" fmla="*/ 244 h 244"/>
                  <a:gd name="T8" fmla="*/ 0 w 388"/>
                  <a:gd name="T9" fmla="*/ 0 h 244"/>
                  <a:gd name="T10" fmla="*/ 23 w 388"/>
                  <a:gd name="T11" fmla="*/ 0 h 244"/>
                  <a:gd name="T12" fmla="*/ 388 w 388"/>
                  <a:gd name="T13" fmla="*/ 0 h 244"/>
                  <a:gd name="T14" fmla="*/ 388 w 388"/>
                  <a:gd name="T15" fmla="*/ 244 h 244"/>
                  <a:gd name="T16" fmla="*/ 23 w 388"/>
                  <a:gd name="T17" fmla="*/ 244 h 244"/>
                  <a:gd name="T18" fmla="*/ 23 w 388"/>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88" h="244">
                    <a:moveTo>
                      <a:pt x="0" y="0"/>
                    </a:moveTo>
                    <a:lnTo>
                      <a:pt x="388" y="0"/>
                    </a:lnTo>
                    <a:lnTo>
                      <a:pt x="388" y="244"/>
                    </a:lnTo>
                    <a:lnTo>
                      <a:pt x="0" y="244"/>
                    </a:lnTo>
                    <a:lnTo>
                      <a:pt x="0" y="0"/>
                    </a:lnTo>
                    <a:close/>
                    <a:moveTo>
                      <a:pt x="23" y="0"/>
                    </a:moveTo>
                    <a:lnTo>
                      <a:pt x="388" y="0"/>
                    </a:lnTo>
                    <a:lnTo>
                      <a:pt x="388" y="244"/>
                    </a:lnTo>
                    <a:lnTo>
                      <a:pt x="23" y="244"/>
                    </a:lnTo>
                    <a:lnTo>
                      <a:pt x="23" y="0"/>
                    </a:lnTo>
                    <a:close/>
                  </a:path>
                </a:pathLst>
              </a:custGeom>
              <a:solidFill>
                <a:srgbClr val="90909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965" name="Freeform 395">
                <a:extLst>
                  <a:ext uri="{FF2B5EF4-FFF2-40B4-BE49-F238E27FC236}">
                    <a16:creationId xmlns:a16="http://schemas.microsoft.com/office/drawing/2014/main" id="{1F6144C9-6540-C38E-1B21-3B8C40BF9033}"/>
                  </a:ext>
                </a:extLst>
              </p:cNvPr>
              <p:cNvSpPr>
                <a:spLocks noEditPoints="1"/>
              </p:cNvSpPr>
              <p:nvPr/>
            </p:nvSpPr>
            <p:spPr bwMode="auto">
              <a:xfrm>
                <a:off x="4103" y="3010"/>
                <a:ext cx="365" cy="244"/>
              </a:xfrm>
              <a:custGeom>
                <a:avLst/>
                <a:gdLst>
                  <a:gd name="T0" fmla="*/ 0 w 365"/>
                  <a:gd name="T1" fmla="*/ 0 h 244"/>
                  <a:gd name="T2" fmla="*/ 365 w 365"/>
                  <a:gd name="T3" fmla="*/ 0 h 244"/>
                  <a:gd name="T4" fmla="*/ 365 w 365"/>
                  <a:gd name="T5" fmla="*/ 244 h 244"/>
                  <a:gd name="T6" fmla="*/ 0 w 365"/>
                  <a:gd name="T7" fmla="*/ 244 h 244"/>
                  <a:gd name="T8" fmla="*/ 0 w 365"/>
                  <a:gd name="T9" fmla="*/ 0 h 244"/>
                  <a:gd name="T10" fmla="*/ 28 w 365"/>
                  <a:gd name="T11" fmla="*/ 0 h 244"/>
                  <a:gd name="T12" fmla="*/ 365 w 365"/>
                  <a:gd name="T13" fmla="*/ 0 h 244"/>
                  <a:gd name="T14" fmla="*/ 365 w 365"/>
                  <a:gd name="T15" fmla="*/ 244 h 244"/>
                  <a:gd name="T16" fmla="*/ 28 w 365"/>
                  <a:gd name="T17" fmla="*/ 244 h 244"/>
                  <a:gd name="T18" fmla="*/ 28 w 365"/>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65" h="244">
                    <a:moveTo>
                      <a:pt x="0" y="0"/>
                    </a:moveTo>
                    <a:lnTo>
                      <a:pt x="365" y="0"/>
                    </a:lnTo>
                    <a:lnTo>
                      <a:pt x="365" y="244"/>
                    </a:lnTo>
                    <a:lnTo>
                      <a:pt x="0" y="244"/>
                    </a:lnTo>
                    <a:lnTo>
                      <a:pt x="0" y="0"/>
                    </a:lnTo>
                    <a:close/>
                    <a:moveTo>
                      <a:pt x="28" y="0"/>
                    </a:moveTo>
                    <a:lnTo>
                      <a:pt x="365" y="0"/>
                    </a:lnTo>
                    <a:lnTo>
                      <a:pt x="365" y="244"/>
                    </a:lnTo>
                    <a:lnTo>
                      <a:pt x="28" y="244"/>
                    </a:lnTo>
                    <a:lnTo>
                      <a:pt x="28" y="0"/>
                    </a:lnTo>
                    <a:close/>
                  </a:path>
                </a:pathLst>
              </a:custGeom>
              <a:solidFill>
                <a:srgbClr val="8F8F8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966" name="Freeform 396">
                <a:extLst>
                  <a:ext uri="{FF2B5EF4-FFF2-40B4-BE49-F238E27FC236}">
                    <a16:creationId xmlns:a16="http://schemas.microsoft.com/office/drawing/2014/main" id="{7667EBFF-5938-6948-45B7-25BA6001B631}"/>
                  </a:ext>
                </a:extLst>
              </p:cNvPr>
              <p:cNvSpPr>
                <a:spLocks noEditPoints="1"/>
              </p:cNvSpPr>
              <p:nvPr/>
            </p:nvSpPr>
            <p:spPr bwMode="auto">
              <a:xfrm>
                <a:off x="4131" y="3010"/>
                <a:ext cx="337" cy="244"/>
              </a:xfrm>
              <a:custGeom>
                <a:avLst/>
                <a:gdLst>
                  <a:gd name="T0" fmla="*/ 0 w 337"/>
                  <a:gd name="T1" fmla="*/ 0 h 244"/>
                  <a:gd name="T2" fmla="*/ 337 w 337"/>
                  <a:gd name="T3" fmla="*/ 0 h 244"/>
                  <a:gd name="T4" fmla="*/ 337 w 337"/>
                  <a:gd name="T5" fmla="*/ 244 h 244"/>
                  <a:gd name="T6" fmla="*/ 0 w 337"/>
                  <a:gd name="T7" fmla="*/ 244 h 244"/>
                  <a:gd name="T8" fmla="*/ 0 w 337"/>
                  <a:gd name="T9" fmla="*/ 0 h 244"/>
                  <a:gd name="T10" fmla="*/ 23 w 337"/>
                  <a:gd name="T11" fmla="*/ 0 h 244"/>
                  <a:gd name="T12" fmla="*/ 337 w 337"/>
                  <a:gd name="T13" fmla="*/ 0 h 244"/>
                  <a:gd name="T14" fmla="*/ 337 w 337"/>
                  <a:gd name="T15" fmla="*/ 244 h 244"/>
                  <a:gd name="T16" fmla="*/ 23 w 337"/>
                  <a:gd name="T17" fmla="*/ 244 h 244"/>
                  <a:gd name="T18" fmla="*/ 23 w 337"/>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37" h="244">
                    <a:moveTo>
                      <a:pt x="0" y="0"/>
                    </a:moveTo>
                    <a:lnTo>
                      <a:pt x="337" y="0"/>
                    </a:lnTo>
                    <a:lnTo>
                      <a:pt x="337" y="244"/>
                    </a:lnTo>
                    <a:lnTo>
                      <a:pt x="0" y="244"/>
                    </a:lnTo>
                    <a:lnTo>
                      <a:pt x="0" y="0"/>
                    </a:lnTo>
                    <a:close/>
                    <a:moveTo>
                      <a:pt x="23" y="0"/>
                    </a:moveTo>
                    <a:lnTo>
                      <a:pt x="337" y="0"/>
                    </a:lnTo>
                    <a:lnTo>
                      <a:pt x="337" y="244"/>
                    </a:lnTo>
                    <a:lnTo>
                      <a:pt x="23" y="244"/>
                    </a:lnTo>
                    <a:lnTo>
                      <a:pt x="23" y="0"/>
                    </a:lnTo>
                    <a:close/>
                  </a:path>
                </a:pathLst>
              </a:custGeom>
              <a:solidFill>
                <a:srgbClr val="8E8E8E"/>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967" name="Freeform 397">
                <a:extLst>
                  <a:ext uri="{FF2B5EF4-FFF2-40B4-BE49-F238E27FC236}">
                    <a16:creationId xmlns:a16="http://schemas.microsoft.com/office/drawing/2014/main" id="{90E384F9-E7AE-7FFA-E9FB-63FA1149EA3C}"/>
                  </a:ext>
                </a:extLst>
              </p:cNvPr>
              <p:cNvSpPr>
                <a:spLocks noEditPoints="1"/>
              </p:cNvSpPr>
              <p:nvPr/>
            </p:nvSpPr>
            <p:spPr bwMode="auto">
              <a:xfrm>
                <a:off x="4154" y="3010"/>
                <a:ext cx="314" cy="244"/>
              </a:xfrm>
              <a:custGeom>
                <a:avLst/>
                <a:gdLst>
                  <a:gd name="T0" fmla="*/ 0 w 314"/>
                  <a:gd name="T1" fmla="*/ 0 h 244"/>
                  <a:gd name="T2" fmla="*/ 314 w 314"/>
                  <a:gd name="T3" fmla="*/ 0 h 244"/>
                  <a:gd name="T4" fmla="*/ 314 w 314"/>
                  <a:gd name="T5" fmla="*/ 244 h 244"/>
                  <a:gd name="T6" fmla="*/ 0 w 314"/>
                  <a:gd name="T7" fmla="*/ 244 h 244"/>
                  <a:gd name="T8" fmla="*/ 0 w 314"/>
                  <a:gd name="T9" fmla="*/ 0 h 244"/>
                  <a:gd name="T10" fmla="*/ 23 w 314"/>
                  <a:gd name="T11" fmla="*/ 0 h 244"/>
                  <a:gd name="T12" fmla="*/ 314 w 314"/>
                  <a:gd name="T13" fmla="*/ 0 h 244"/>
                  <a:gd name="T14" fmla="*/ 314 w 314"/>
                  <a:gd name="T15" fmla="*/ 244 h 244"/>
                  <a:gd name="T16" fmla="*/ 23 w 314"/>
                  <a:gd name="T17" fmla="*/ 244 h 244"/>
                  <a:gd name="T18" fmla="*/ 23 w 314"/>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14" h="244">
                    <a:moveTo>
                      <a:pt x="0" y="0"/>
                    </a:moveTo>
                    <a:lnTo>
                      <a:pt x="314" y="0"/>
                    </a:lnTo>
                    <a:lnTo>
                      <a:pt x="314" y="244"/>
                    </a:lnTo>
                    <a:lnTo>
                      <a:pt x="0" y="244"/>
                    </a:lnTo>
                    <a:lnTo>
                      <a:pt x="0" y="0"/>
                    </a:lnTo>
                    <a:close/>
                    <a:moveTo>
                      <a:pt x="23" y="0"/>
                    </a:moveTo>
                    <a:lnTo>
                      <a:pt x="314" y="0"/>
                    </a:lnTo>
                    <a:lnTo>
                      <a:pt x="314" y="244"/>
                    </a:lnTo>
                    <a:lnTo>
                      <a:pt x="23" y="244"/>
                    </a:lnTo>
                    <a:lnTo>
                      <a:pt x="23" y="0"/>
                    </a:lnTo>
                    <a:close/>
                  </a:path>
                </a:pathLst>
              </a:custGeom>
              <a:solidFill>
                <a:srgbClr val="8D8D8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968" name="Freeform 398">
                <a:extLst>
                  <a:ext uri="{FF2B5EF4-FFF2-40B4-BE49-F238E27FC236}">
                    <a16:creationId xmlns:a16="http://schemas.microsoft.com/office/drawing/2014/main" id="{0196B6DC-E2BC-08A7-E153-D39869AF6D29}"/>
                  </a:ext>
                </a:extLst>
              </p:cNvPr>
              <p:cNvSpPr>
                <a:spLocks noEditPoints="1"/>
              </p:cNvSpPr>
              <p:nvPr/>
            </p:nvSpPr>
            <p:spPr bwMode="auto">
              <a:xfrm>
                <a:off x="4177" y="3010"/>
                <a:ext cx="291" cy="244"/>
              </a:xfrm>
              <a:custGeom>
                <a:avLst/>
                <a:gdLst>
                  <a:gd name="T0" fmla="*/ 0 w 291"/>
                  <a:gd name="T1" fmla="*/ 0 h 244"/>
                  <a:gd name="T2" fmla="*/ 291 w 291"/>
                  <a:gd name="T3" fmla="*/ 0 h 244"/>
                  <a:gd name="T4" fmla="*/ 291 w 291"/>
                  <a:gd name="T5" fmla="*/ 244 h 244"/>
                  <a:gd name="T6" fmla="*/ 0 w 291"/>
                  <a:gd name="T7" fmla="*/ 244 h 244"/>
                  <a:gd name="T8" fmla="*/ 0 w 291"/>
                  <a:gd name="T9" fmla="*/ 0 h 244"/>
                  <a:gd name="T10" fmla="*/ 23 w 291"/>
                  <a:gd name="T11" fmla="*/ 0 h 244"/>
                  <a:gd name="T12" fmla="*/ 291 w 291"/>
                  <a:gd name="T13" fmla="*/ 0 h 244"/>
                  <a:gd name="T14" fmla="*/ 291 w 291"/>
                  <a:gd name="T15" fmla="*/ 244 h 244"/>
                  <a:gd name="T16" fmla="*/ 23 w 291"/>
                  <a:gd name="T17" fmla="*/ 244 h 244"/>
                  <a:gd name="T18" fmla="*/ 23 w 291"/>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91" h="244">
                    <a:moveTo>
                      <a:pt x="0" y="0"/>
                    </a:moveTo>
                    <a:lnTo>
                      <a:pt x="291" y="0"/>
                    </a:lnTo>
                    <a:lnTo>
                      <a:pt x="291" y="244"/>
                    </a:lnTo>
                    <a:lnTo>
                      <a:pt x="0" y="244"/>
                    </a:lnTo>
                    <a:lnTo>
                      <a:pt x="0" y="0"/>
                    </a:lnTo>
                    <a:close/>
                    <a:moveTo>
                      <a:pt x="23" y="0"/>
                    </a:moveTo>
                    <a:lnTo>
                      <a:pt x="291" y="0"/>
                    </a:lnTo>
                    <a:lnTo>
                      <a:pt x="291" y="244"/>
                    </a:lnTo>
                    <a:lnTo>
                      <a:pt x="23" y="244"/>
                    </a:lnTo>
                    <a:lnTo>
                      <a:pt x="23" y="0"/>
                    </a:lnTo>
                    <a:close/>
                  </a:path>
                </a:pathLst>
              </a:custGeom>
              <a:solidFill>
                <a:srgbClr val="8C8C8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969" name="Freeform 399">
                <a:extLst>
                  <a:ext uri="{FF2B5EF4-FFF2-40B4-BE49-F238E27FC236}">
                    <a16:creationId xmlns:a16="http://schemas.microsoft.com/office/drawing/2014/main" id="{0384AA06-EBA2-2FD6-A750-F6C4F6B0AA05}"/>
                  </a:ext>
                </a:extLst>
              </p:cNvPr>
              <p:cNvSpPr>
                <a:spLocks noEditPoints="1"/>
              </p:cNvSpPr>
              <p:nvPr/>
            </p:nvSpPr>
            <p:spPr bwMode="auto">
              <a:xfrm>
                <a:off x="4200" y="3010"/>
                <a:ext cx="268" cy="244"/>
              </a:xfrm>
              <a:custGeom>
                <a:avLst/>
                <a:gdLst>
                  <a:gd name="T0" fmla="*/ 0 w 268"/>
                  <a:gd name="T1" fmla="*/ 0 h 244"/>
                  <a:gd name="T2" fmla="*/ 268 w 268"/>
                  <a:gd name="T3" fmla="*/ 0 h 244"/>
                  <a:gd name="T4" fmla="*/ 268 w 268"/>
                  <a:gd name="T5" fmla="*/ 244 h 244"/>
                  <a:gd name="T6" fmla="*/ 0 w 268"/>
                  <a:gd name="T7" fmla="*/ 244 h 244"/>
                  <a:gd name="T8" fmla="*/ 0 w 268"/>
                  <a:gd name="T9" fmla="*/ 0 h 244"/>
                  <a:gd name="T10" fmla="*/ 28 w 268"/>
                  <a:gd name="T11" fmla="*/ 0 h 244"/>
                  <a:gd name="T12" fmla="*/ 268 w 268"/>
                  <a:gd name="T13" fmla="*/ 0 h 244"/>
                  <a:gd name="T14" fmla="*/ 268 w 268"/>
                  <a:gd name="T15" fmla="*/ 244 h 244"/>
                  <a:gd name="T16" fmla="*/ 28 w 268"/>
                  <a:gd name="T17" fmla="*/ 244 h 244"/>
                  <a:gd name="T18" fmla="*/ 28 w 268"/>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68" h="244">
                    <a:moveTo>
                      <a:pt x="0" y="0"/>
                    </a:moveTo>
                    <a:lnTo>
                      <a:pt x="268" y="0"/>
                    </a:lnTo>
                    <a:lnTo>
                      <a:pt x="268" y="244"/>
                    </a:lnTo>
                    <a:lnTo>
                      <a:pt x="0" y="244"/>
                    </a:lnTo>
                    <a:lnTo>
                      <a:pt x="0" y="0"/>
                    </a:lnTo>
                    <a:close/>
                    <a:moveTo>
                      <a:pt x="28" y="0"/>
                    </a:moveTo>
                    <a:lnTo>
                      <a:pt x="268" y="0"/>
                    </a:lnTo>
                    <a:lnTo>
                      <a:pt x="268" y="244"/>
                    </a:lnTo>
                    <a:lnTo>
                      <a:pt x="28" y="244"/>
                    </a:lnTo>
                    <a:lnTo>
                      <a:pt x="28" y="0"/>
                    </a:lnTo>
                    <a:close/>
                  </a:path>
                </a:pathLst>
              </a:custGeom>
              <a:solidFill>
                <a:srgbClr val="8B8B8B"/>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970" name="Freeform 400">
                <a:extLst>
                  <a:ext uri="{FF2B5EF4-FFF2-40B4-BE49-F238E27FC236}">
                    <a16:creationId xmlns:a16="http://schemas.microsoft.com/office/drawing/2014/main" id="{03177D92-0D71-5CDF-C1F9-190F052510F0}"/>
                  </a:ext>
                </a:extLst>
              </p:cNvPr>
              <p:cNvSpPr>
                <a:spLocks noEditPoints="1"/>
              </p:cNvSpPr>
              <p:nvPr/>
            </p:nvSpPr>
            <p:spPr bwMode="auto">
              <a:xfrm>
                <a:off x="4228" y="3010"/>
                <a:ext cx="240" cy="244"/>
              </a:xfrm>
              <a:custGeom>
                <a:avLst/>
                <a:gdLst>
                  <a:gd name="T0" fmla="*/ 0 w 240"/>
                  <a:gd name="T1" fmla="*/ 0 h 244"/>
                  <a:gd name="T2" fmla="*/ 240 w 240"/>
                  <a:gd name="T3" fmla="*/ 0 h 244"/>
                  <a:gd name="T4" fmla="*/ 240 w 240"/>
                  <a:gd name="T5" fmla="*/ 244 h 244"/>
                  <a:gd name="T6" fmla="*/ 0 w 240"/>
                  <a:gd name="T7" fmla="*/ 244 h 244"/>
                  <a:gd name="T8" fmla="*/ 0 w 240"/>
                  <a:gd name="T9" fmla="*/ 0 h 244"/>
                  <a:gd name="T10" fmla="*/ 23 w 240"/>
                  <a:gd name="T11" fmla="*/ 0 h 244"/>
                  <a:gd name="T12" fmla="*/ 240 w 240"/>
                  <a:gd name="T13" fmla="*/ 0 h 244"/>
                  <a:gd name="T14" fmla="*/ 240 w 240"/>
                  <a:gd name="T15" fmla="*/ 244 h 244"/>
                  <a:gd name="T16" fmla="*/ 23 w 240"/>
                  <a:gd name="T17" fmla="*/ 244 h 244"/>
                  <a:gd name="T18" fmla="*/ 23 w 240"/>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40" h="244">
                    <a:moveTo>
                      <a:pt x="0" y="0"/>
                    </a:moveTo>
                    <a:lnTo>
                      <a:pt x="240" y="0"/>
                    </a:lnTo>
                    <a:lnTo>
                      <a:pt x="240" y="244"/>
                    </a:lnTo>
                    <a:lnTo>
                      <a:pt x="0" y="244"/>
                    </a:lnTo>
                    <a:lnTo>
                      <a:pt x="0" y="0"/>
                    </a:lnTo>
                    <a:close/>
                    <a:moveTo>
                      <a:pt x="23" y="0"/>
                    </a:moveTo>
                    <a:lnTo>
                      <a:pt x="240" y="0"/>
                    </a:lnTo>
                    <a:lnTo>
                      <a:pt x="240" y="244"/>
                    </a:lnTo>
                    <a:lnTo>
                      <a:pt x="23" y="244"/>
                    </a:lnTo>
                    <a:lnTo>
                      <a:pt x="23" y="0"/>
                    </a:lnTo>
                    <a:close/>
                  </a:path>
                </a:pathLst>
              </a:custGeom>
              <a:solidFill>
                <a:srgbClr val="8A8A8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971" name="Freeform 401">
                <a:extLst>
                  <a:ext uri="{FF2B5EF4-FFF2-40B4-BE49-F238E27FC236}">
                    <a16:creationId xmlns:a16="http://schemas.microsoft.com/office/drawing/2014/main" id="{902F9E7C-555A-63BB-CEAC-FF3A9A3F22CD}"/>
                  </a:ext>
                </a:extLst>
              </p:cNvPr>
              <p:cNvSpPr>
                <a:spLocks noEditPoints="1"/>
              </p:cNvSpPr>
              <p:nvPr/>
            </p:nvSpPr>
            <p:spPr bwMode="auto">
              <a:xfrm>
                <a:off x="4251" y="3010"/>
                <a:ext cx="217" cy="244"/>
              </a:xfrm>
              <a:custGeom>
                <a:avLst/>
                <a:gdLst>
                  <a:gd name="T0" fmla="*/ 0 w 217"/>
                  <a:gd name="T1" fmla="*/ 0 h 244"/>
                  <a:gd name="T2" fmla="*/ 217 w 217"/>
                  <a:gd name="T3" fmla="*/ 0 h 244"/>
                  <a:gd name="T4" fmla="*/ 217 w 217"/>
                  <a:gd name="T5" fmla="*/ 244 h 244"/>
                  <a:gd name="T6" fmla="*/ 0 w 217"/>
                  <a:gd name="T7" fmla="*/ 244 h 244"/>
                  <a:gd name="T8" fmla="*/ 0 w 217"/>
                  <a:gd name="T9" fmla="*/ 0 h 244"/>
                  <a:gd name="T10" fmla="*/ 23 w 217"/>
                  <a:gd name="T11" fmla="*/ 0 h 244"/>
                  <a:gd name="T12" fmla="*/ 217 w 217"/>
                  <a:gd name="T13" fmla="*/ 0 h 244"/>
                  <a:gd name="T14" fmla="*/ 217 w 217"/>
                  <a:gd name="T15" fmla="*/ 244 h 244"/>
                  <a:gd name="T16" fmla="*/ 23 w 217"/>
                  <a:gd name="T17" fmla="*/ 244 h 244"/>
                  <a:gd name="T18" fmla="*/ 23 w 217"/>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17" h="244">
                    <a:moveTo>
                      <a:pt x="0" y="0"/>
                    </a:moveTo>
                    <a:lnTo>
                      <a:pt x="217" y="0"/>
                    </a:lnTo>
                    <a:lnTo>
                      <a:pt x="217" y="244"/>
                    </a:lnTo>
                    <a:lnTo>
                      <a:pt x="0" y="244"/>
                    </a:lnTo>
                    <a:lnTo>
                      <a:pt x="0" y="0"/>
                    </a:lnTo>
                    <a:close/>
                    <a:moveTo>
                      <a:pt x="23" y="0"/>
                    </a:moveTo>
                    <a:lnTo>
                      <a:pt x="217" y="0"/>
                    </a:lnTo>
                    <a:lnTo>
                      <a:pt x="217" y="244"/>
                    </a:lnTo>
                    <a:lnTo>
                      <a:pt x="23" y="244"/>
                    </a:lnTo>
                    <a:lnTo>
                      <a:pt x="23" y="0"/>
                    </a:lnTo>
                    <a:close/>
                  </a:path>
                </a:pathLst>
              </a:custGeom>
              <a:solidFill>
                <a:srgbClr val="89898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972" name="Freeform 402">
                <a:extLst>
                  <a:ext uri="{FF2B5EF4-FFF2-40B4-BE49-F238E27FC236}">
                    <a16:creationId xmlns:a16="http://schemas.microsoft.com/office/drawing/2014/main" id="{D9D71DF2-FC4E-1B18-B873-D98FDA609497}"/>
                  </a:ext>
                </a:extLst>
              </p:cNvPr>
              <p:cNvSpPr>
                <a:spLocks noEditPoints="1"/>
              </p:cNvSpPr>
              <p:nvPr/>
            </p:nvSpPr>
            <p:spPr bwMode="auto">
              <a:xfrm>
                <a:off x="4274" y="3010"/>
                <a:ext cx="194" cy="244"/>
              </a:xfrm>
              <a:custGeom>
                <a:avLst/>
                <a:gdLst>
                  <a:gd name="T0" fmla="*/ 0 w 194"/>
                  <a:gd name="T1" fmla="*/ 0 h 244"/>
                  <a:gd name="T2" fmla="*/ 194 w 194"/>
                  <a:gd name="T3" fmla="*/ 0 h 244"/>
                  <a:gd name="T4" fmla="*/ 194 w 194"/>
                  <a:gd name="T5" fmla="*/ 244 h 244"/>
                  <a:gd name="T6" fmla="*/ 0 w 194"/>
                  <a:gd name="T7" fmla="*/ 244 h 244"/>
                  <a:gd name="T8" fmla="*/ 0 w 194"/>
                  <a:gd name="T9" fmla="*/ 0 h 244"/>
                  <a:gd name="T10" fmla="*/ 23 w 194"/>
                  <a:gd name="T11" fmla="*/ 0 h 244"/>
                  <a:gd name="T12" fmla="*/ 194 w 194"/>
                  <a:gd name="T13" fmla="*/ 0 h 244"/>
                  <a:gd name="T14" fmla="*/ 194 w 194"/>
                  <a:gd name="T15" fmla="*/ 244 h 244"/>
                  <a:gd name="T16" fmla="*/ 23 w 194"/>
                  <a:gd name="T17" fmla="*/ 244 h 244"/>
                  <a:gd name="T18" fmla="*/ 23 w 194"/>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94" h="244">
                    <a:moveTo>
                      <a:pt x="0" y="0"/>
                    </a:moveTo>
                    <a:lnTo>
                      <a:pt x="194" y="0"/>
                    </a:lnTo>
                    <a:lnTo>
                      <a:pt x="194" y="244"/>
                    </a:lnTo>
                    <a:lnTo>
                      <a:pt x="0" y="244"/>
                    </a:lnTo>
                    <a:lnTo>
                      <a:pt x="0" y="0"/>
                    </a:lnTo>
                    <a:close/>
                    <a:moveTo>
                      <a:pt x="23" y="0"/>
                    </a:moveTo>
                    <a:lnTo>
                      <a:pt x="194" y="0"/>
                    </a:lnTo>
                    <a:lnTo>
                      <a:pt x="194" y="244"/>
                    </a:lnTo>
                    <a:lnTo>
                      <a:pt x="23" y="244"/>
                    </a:lnTo>
                    <a:lnTo>
                      <a:pt x="23" y="0"/>
                    </a:lnTo>
                    <a:close/>
                  </a:path>
                </a:pathLst>
              </a:custGeom>
              <a:solidFill>
                <a:srgbClr val="88888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973" name="Freeform 403">
                <a:extLst>
                  <a:ext uri="{FF2B5EF4-FFF2-40B4-BE49-F238E27FC236}">
                    <a16:creationId xmlns:a16="http://schemas.microsoft.com/office/drawing/2014/main" id="{E19BD1A4-FD26-B562-5B44-44BECB8EA459}"/>
                  </a:ext>
                </a:extLst>
              </p:cNvPr>
              <p:cNvSpPr>
                <a:spLocks noEditPoints="1"/>
              </p:cNvSpPr>
              <p:nvPr/>
            </p:nvSpPr>
            <p:spPr bwMode="auto">
              <a:xfrm>
                <a:off x="4297" y="3010"/>
                <a:ext cx="171" cy="244"/>
              </a:xfrm>
              <a:custGeom>
                <a:avLst/>
                <a:gdLst>
                  <a:gd name="T0" fmla="*/ 0 w 171"/>
                  <a:gd name="T1" fmla="*/ 0 h 244"/>
                  <a:gd name="T2" fmla="*/ 171 w 171"/>
                  <a:gd name="T3" fmla="*/ 0 h 244"/>
                  <a:gd name="T4" fmla="*/ 171 w 171"/>
                  <a:gd name="T5" fmla="*/ 244 h 244"/>
                  <a:gd name="T6" fmla="*/ 0 w 171"/>
                  <a:gd name="T7" fmla="*/ 244 h 244"/>
                  <a:gd name="T8" fmla="*/ 0 w 171"/>
                  <a:gd name="T9" fmla="*/ 0 h 244"/>
                  <a:gd name="T10" fmla="*/ 23 w 171"/>
                  <a:gd name="T11" fmla="*/ 0 h 244"/>
                  <a:gd name="T12" fmla="*/ 171 w 171"/>
                  <a:gd name="T13" fmla="*/ 0 h 244"/>
                  <a:gd name="T14" fmla="*/ 171 w 171"/>
                  <a:gd name="T15" fmla="*/ 244 h 244"/>
                  <a:gd name="T16" fmla="*/ 23 w 171"/>
                  <a:gd name="T17" fmla="*/ 244 h 244"/>
                  <a:gd name="T18" fmla="*/ 23 w 171"/>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71" h="244">
                    <a:moveTo>
                      <a:pt x="0" y="0"/>
                    </a:moveTo>
                    <a:lnTo>
                      <a:pt x="171" y="0"/>
                    </a:lnTo>
                    <a:lnTo>
                      <a:pt x="171" y="244"/>
                    </a:lnTo>
                    <a:lnTo>
                      <a:pt x="0" y="244"/>
                    </a:lnTo>
                    <a:lnTo>
                      <a:pt x="0" y="0"/>
                    </a:lnTo>
                    <a:close/>
                    <a:moveTo>
                      <a:pt x="23" y="0"/>
                    </a:moveTo>
                    <a:lnTo>
                      <a:pt x="171" y="0"/>
                    </a:lnTo>
                    <a:lnTo>
                      <a:pt x="171" y="244"/>
                    </a:lnTo>
                    <a:lnTo>
                      <a:pt x="23" y="244"/>
                    </a:lnTo>
                    <a:lnTo>
                      <a:pt x="23" y="0"/>
                    </a:lnTo>
                    <a:close/>
                  </a:path>
                </a:pathLst>
              </a:custGeom>
              <a:solidFill>
                <a:srgbClr val="87878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974" name="Freeform 404">
                <a:extLst>
                  <a:ext uri="{FF2B5EF4-FFF2-40B4-BE49-F238E27FC236}">
                    <a16:creationId xmlns:a16="http://schemas.microsoft.com/office/drawing/2014/main" id="{E5ADCC17-4E3B-6B7D-3435-F212110925FC}"/>
                  </a:ext>
                </a:extLst>
              </p:cNvPr>
              <p:cNvSpPr>
                <a:spLocks noEditPoints="1"/>
              </p:cNvSpPr>
              <p:nvPr/>
            </p:nvSpPr>
            <p:spPr bwMode="auto">
              <a:xfrm>
                <a:off x="4320" y="3010"/>
                <a:ext cx="148" cy="244"/>
              </a:xfrm>
              <a:custGeom>
                <a:avLst/>
                <a:gdLst>
                  <a:gd name="T0" fmla="*/ 0 w 148"/>
                  <a:gd name="T1" fmla="*/ 0 h 244"/>
                  <a:gd name="T2" fmla="*/ 148 w 148"/>
                  <a:gd name="T3" fmla="*/ 0 h 244"/>
                  <a:gd name="T4" fmla="*/ 148 w 148"/>
                  <a:gd name="T5" fmla="*/ 244 h 244"/>
                  <a:gd name="T6" fmla="*/ 0 w 148"/>
                  <a:gd name="T7" fmla="*/ 244 h 244"/>
                  <a:gd name="T8" fmla="*/ 0 w 148"/>
                  <a:gd name="T9" fmla="*/ 0 h 244"/>
                  <a:gd name="T10" fmla="*/ 28 w 148"/>
                  <a:gd name="T11" fmla="*/ 0 h 244"/>
                  <a:gd name="T12" fmla="*/ 148 w 148"/>
                  <a:gd name="T13" fmla="*/ 0 h 244"/>
                  <a:gd name="T14" fmla="*/ 148 w 148"/>
                  <a:gd name="T15" fmla="*/ 244 h 244"/>
                  <a:gd name="T16" fmla="*/ 28 w 148"/>
                  <a:gd name="T17" fmla="*/ 244 h 244"/>
                  <a:gd name="T18" fmla="*/ 28 w 148"/>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48" h="244">
                    <a:moveTo>
                      <a:pt x="0" y="0"/>
                    </a:moveTo>
                    <a:lnTo>
                      <a:pt x="148" y="0"/>
                    </a:lnTo>
                    <a:lnTo>
                      <a:pt x="148" y="244"/>
                    </a:lnTo>
                    <a:lnTo>
                      <a:pt x="0" y="244"/>
                    </a:lnTo>
                    <a:lnTo>
                      <a:pt x="0" y="0"/>
                    </a:lnTo>
                    <a:close/>
                    <a:moveTo>
                      <a:pt x="28" y="0"/>
                    </a:moveTo>
                    <a:lnTo>
                      <a:pt x="148" y="0"/>
                    </a:lnTo>
                    <a:lnTo>
                      <a:pt x="148" y="244"/>
                    </a:lnTo>
                    <a:lnTo>
                      <a:pt x="28" y="244"/>
                    </a:lnTo>
                    <a:lnTo>
                      <a:pt x="28" y="0"/>
                    </a:lnTo>
                    <a:close/>
                  </a:path>
                </a:pathLst>
              </a:custGeom>
              <a:solidFill>
                <a:srgbClr val="86868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975" name="Freeform 405">
                <a:extLst>
                  <a:ext uri="{FF2B5EF4-FFF2-40B4-BE49-F238E27FC236}">
                    <a16:creationId xmlns:a16="http://schemas.microsoft.com/office/drawing/2014/main" id="{673E6547-2A24-A3C9-8D38-51ED2AFABD01}"/>
                  </a:ext>
                </a:extLst>
              </p:cNvPr>
              <p:cNvSpPr>
                <a:spLocks noEditPoints="1"/>
              </p:cNvSpPr>
              <p:nvPr/>
            </p:nvSpPr>
            <p:spPr bwMode="auto">
              <a:xfrm>
                <a:off x="4348" y="3010"/>
                <a:ext cx="120" cy="244"/>
              </a:xfrm>
              <a:custGeom>
                <a:avLst/>
                <a:gdLst>
                  <a:gd name="T0" fmla="*/ 0 w 120"/>
                  <a:gd name="T1" fmla="*/ 0 h 244"/>
                  <a:gd name="T2" fmla="*/ 120 w 120"/>
                  <a:gd name="T3" fmla="*/ 0 h 244"/>
                  <a:gd name="T4" fmla="*/ 120 w 120"/>
                  <a:gd name="T5" fmla="*/ 244 h 244"/>
                  <a:gd name="T6" fmla="*/ 0 w 120"/>
                  <a:gd name="T7" fmla="*/ 244 h 244"/>
                  <a:gd name="T8" fmla="*/ 0 w 120"/>
                  <a:gd name="T9" fmla="*/ 0 h 244"/>
                  <a:gd name="T10" fmla="*/ 23 w 120"/>
                  <a:gd name="T11" fmla="*/ 0 h 244"/>
                  <a:gd name="T12" fmla="*/ 120 w 120"/>
                  <a:gd name="T13" fmla="*/ 0 h 244"/>
                  <a:gd name="T14" fmla="*/ 120 w 120"/>
                  <a:gd name="T15" fmla="*/ 244 h 244"/>
                  <a:gd name="T16" fmla="*/ 23 w 120"/>
                  <a:gd name="T17" fmla="*/ 244 h 244"/>
                  <a:gd name="T18" fmla="*/ 23 w 120"/>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20" h="244">
                    <a:moveTo>
                      <a:pt x="0" y="0"/>
                    </a:moveTo>
                    <a:lnTo>
                      <a:pt x="120" y="0"/>
                    </a:lnTo>
                    <a:lnTo>
                      <a:pt x="120" y="244"/>
                    </a:lnTo>
                    <a:lnTo>
                      <a:pt x="0" y="244"/>
                    </a:lnTo>
                    <a:lnTo>
                      <a:pt x="0" y="0"/>
                    </a:lnTo>
                    <a:close/>
                    <a:moveTo>
                      <a:pt x="23" y="0"/>
                    </a:moveTo>
                    <a:lnTo>
                      <a:pt x="120" y="0"/>
                    </a:lnTo>
                    <a:lnTo>
                      <a:pt x="120" y="244"/>
                    </a:lnTo>
                    <a:lnTo>
                      <a:pt x="23" y="244"/>
                    </a:lnTo>
                    <a:lnTo>
                      <a:pt x="23" y="0"/>
                    </a:lnTo>
                    <a:close/>
                  </a:path>
                </a:pathLst>
              </a:custGeom>
              <a:solidFill>
                <a:srgbClr val="85858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976" name="Freeform 406">
                <a:extLst>
                  <a:ext uri="{FF2B5EF4-FFF2-40B4-BE49-F238E27FC236}">
                    <a16:creationId xmlns:a16="http://schemas.microsoft.com/office/drawing/2014/main" id="{D576AB00-2FAE-23D8-38A5-07BDA70EC4C8}"/>
                  </a:ext>
                </a:extLst>
              </p:cNvPr>
              <p:cNvSpPr>
                <a:spLocks noEditPoints="1"/>
              </p:cNvSpPr>
              <p:nvPr/>
            </p:nvSpPr>
            <p:spPr bwMode="auto">
              <a:xfrm>
                <a:off x="4371" y="3010"/>
                <a:ext cx="97" cy="244"/>
              </a:xfrm>
              <a:custGeom>
                <a:avLst/>
                <a:gdLst>
                  <a:gd name="T0" fmla="*/ 0 w 97"/>
                  <a:gd name="T1" fmla="*/ 0 h 244"/>
                  <a:gd name="T2" fmla="*/ 97 w 97"/>
                  <a:gd name="T3" fmla="*/ 0 h 244"/>
                  <a:gd name="T4" fmla="*/ 97 w 97"/>
                  <a:gd name="T5" fmla="*/ 244 h 244"/>
                  <a:gd name="T6" fmla="*/ 0 w 97"/>
                  <a:gd name="T7" fmla="*/ 244 h 244"/>
                  <a:gd name="T8" fmla="*/ 0 w 97"/>
                  <a:gd name="T9" fmla="*/ 0 h 244"/>
                  <a:gd name="T10" fmla="*/ 23 w 97"/>
                  <a:gd name="T11" fmla="*/ 0 h 244"/>
                  <a:gd name="T12" fmla="*/ 97 w 97"/>
                  <a:gd name="T13" fmla="*/ 0 h 244"/>
                  <a:gd name="T14" fmla="*/ 97 w 97"/>
                  <a:gd name="T15" fmla="*/ 244 h 244"/>
                  <a:gd name="T16" fmla="*/ 23 w 97"/>
                  <a:gd name="T17" fmla="*/ 244 h 244"/>
                  <a:gd name="T18" fmla="*/ 23 w 97"/>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97" h="244">
                    <a:moveTo>
                      <a:pt x="0" y="0"/>
                    </a:moveTo>
                    <a:lnTo>
                      <a:pt x="97" y="0"/>
                    </a:lnTo>
                    <a:lnTo>
                      <a:pt x="97" y="244"/>
                    </a:lnTo>
                    <a:lnTo>
                      <a:pt x="0" y="244"/>
                    </a:lnTo>
                    <a:lnTo>
                      <a:pt x="0" y="0"/>
                    </a:lnTo>
                    <a:close/>
                    <a:moveTo>
                      <a:pt x="23" y="0"/>
                    </a:moveTo>
                    <a:lnTo>
                      <a:pt x="97" y="0"/>
                    </a:lnTo>
                    <a:lnTo>
                      <a:pt x="97" y="244"/>
                    </a:lnTo>
                    <a:lnTo>
                      <a:pt x="23" y="244"/>
                    </a:lnTo>
                    <a:lnTo>
                      <a:pt x="23" y="0"/>
                    </a:lnTo>
                    <a:close/>
                  </a:path>
                </a:pathLst>
              </a:custGeom>
              <a:solidFill>
                <a:srgbClr val="84848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grpSp>
        <p:sp>
          <p:nvSpPr>
            <p:cNvPr id="25607" name="Freeform 407">
              <a:extLst>
                <a:ext uri="{FF2B5EF4-FFF2-40B4-BE49-F238E27FC236}">
                  <a16:creationId xmlns:a16="http://schemas.microsoft.com/office/drawing/2014/main" id="{634E868A-D011-9F4B-DF23-CC008AD95A6A}"/>
                </a:ext>
              </a:extLst>
            </p:cNvPr>
            <p:cNvSpPr>
              <a:spLocks noEditPoints="1"/>
            </p:cNvSpPr>
            <p:nvPr/>
          </p:nvSpPr>
          <p:spPr bwMode="auto">
            <a:xfrm>
              <a:off x="4394" y="3010"/>
              <a:ext cx="74" cy="244"/>
            </a:xfrm>
            <a:custGeom>
              <a:avLst/>
              <a:gdLst>
                <a:gd name="T0" fmla="*/ 0 w 74"/>
                <a:gd name="T1" fmla="*/ 0 h 244"/>
                <a:gd name="T2" fmla="*/ 74 w 74"/>
                <a:gd name="T3" fmla="*/ 0 h 244"/>
                <a:gd name="T4" fmla="*/ 74 w 74"/>
                <a:gd name="T5" fmla="*/ 244 h 244"/>
                <a:gd name="T6" fmla="*/ 0 w 74"/>
                <a:gd name="T7" fmla="*/ 244 h 244"/>
                <a:gd name="T8" fmla="*/ 0 w 74"/>
                <a:gd name="T9" fmla="*/ 0 h 244"/>
                <a:gd name="T10" fmla="*/ 23 w 74"/>
                <a:gd name="T11" fmla="*/ 0 h 244"/>
                <a:gd name="T12" fmla="*/ 74 w 74"/>
                <a:gd name="T13" fmla="*/ 0 h 244"/>
                <a:gd name="T14" fmla="*/ 74 w 74"/>
                <a:gd name="T15" fmla="*/ 244 h 244"/>
                <a:gd name="T16" fmla="*/ 23 w 74"/>
                <a:gd name="T17" fmla="*/ 244 h 244"/>
                <a:gd name="T18" fmla="*/ 23 w 74"/>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74" h="244">
                  <a:moveTo>
                    <a:pt x="0" y="0"/>
                  </a:moveTo>
                  <a:lnTo>
                    <a:pt x="74" y="0"/>
                  </a:lnTo>
                  <a:lnTo>
                    <a:pt x="74" y="244"/>
                  </a:lnTo>
                  <a:lnTo>
                    <a:pt x="0" y="244"/>
                  </a:lnTo>
                  <a:lnTo>
                    <a:pt x="0" y="0"/>
                  </a:lnTo>
                  <a:close/>
                  <a:moveTo>
                    <a:pt x="23" y="0"/>
                  </a:moveTo>
                  <a:lnTo>
                    <a:pt x="74" y="0"/>
                  </a:lnTo>
                  <a:lnTo>
                    <a:pt x="74" y="244"/>
                  </a:lnTo>
                  <a:lnTo>
                    <a:pt x="23" y="244"/>
                  </a:lnTo>
                  <a:lnTo>
                    <a:pt x="23" y="0"/>
                  </a:lnTo>
                  <a:close/>
                </a:path>
              </a:pathLst>
            </a:custGeom>
            <a:solidFill>
              <a:srgbClr val="83838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608" name="Freeform 408">
              <a:extLst>
                <a:ext uri="{FF2B5EF4-FFF2-40B4-BE49-F238E27FC236}">
                  <a16:creationId xmlns:a16="http://schemas.microsoft.com/office/drawing/2014/main" id="{22B16D1C-C50A-DF6C-22AB-EE9AD3BD5CF1}"/>
                </a:ext>
              </a:extLst>
            </p:cNvPr>
            <p:cNvSpPr>
              <a:spLocks noEditPoints="1"/>
            </p:cNvSpPr>
            <p:nvPr/>
          </p:nvSpPr>
          <p:spPr bwMode="auto">
            <a:xfrm>
              <a:off x="4417" y="3010"/>
              <a:ext cx="51" cy="244"/>
            </a:xfrm>
            <a:custGeom>
              <a:avLst/>
              <a:gdLst>
                <a:gd name="T0" fmla="*/ 0 w 51"/>
                <a:gd name="T1" fmla="*/ 0 h 244"/>
                <a:gd name="T2" fmla="*/ 51 w 51"/>
                <a:gd name="T3" fmla="*/ 0 h 244"/>
                <a:gd name="T4" fmla="*/ 51 w 51"/>
                <a:gd name="T5" fmla="*/ 244 h 244"/>
                <a:gd name="T6" fmla="*/ 0 w 51"/>
                <a:gd name="T7" fmla="*/ 244 h 244"/>
                <a:gd name="T8" fmla="*/ 0 w 51"/>
                <a:gd name="T9" fmla="*/ 0 h 244"/>
                <a:gd name="T10" fmla="*/ 27 w 51"/>
                <a:gd name="T11" fmla="*/ 0 h 244"/>
                <a:gd name="T12" fmla="*/ 51 w 51"/>
                <a:gd name="T13" fmla="*/ 0 h 244"/>
                <a:gd name="T14" fmla="*/ 51 w 51"/>
                <a:gd name="T15" fmla="*/ 244 h 244"/>
                <a:gd name="T16" fmla="*/ 27 w 51"/>
                <a:gd name="T17" fmla="*/ 244 h 244"/>
                <a:gd name="T18" fmla="*/ 27 w 51"/>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1" h="244">
                  <a:moveTo>
                    <a:pt x="0" y="0"/>
                  </a:moveTo>
                  <a:lnTo>
                    <a:pt x="51" y="0"/>
                  </a:lnTo>
                  <a:lnTo>
                    <a:pt x="51" y="244"/>
                  </a:lnTo>
                  <a:lnTo>
                    <a:pt x="0" y="244"/>
                  </a:lnTo>
                  <a:lnTo>
                    <a:pt x="0" y="0"/>
                  </a:lnTo>
                  <a:close/>
                  <a:moveTo>
                    <a:pt x="27" y="0"/>
                  </a:moveTo>
                  <a:lnTo>
                    <a:pt x="51" y="0"/>
                  </a:lnTo>
                  <a:lnTo>
                    <a:pt x="51" y="244"/>
                  </a:lnTo>
                  <a:lnTo>
                    <a:pt x="27" y="244"/>
                  </a:lnTo>
                  <a:lnTo>
                    <a:pt x="27" y="0"/>
                  </a:lnTo>
                  <a:close/>
                </a:path>
              </a:pathLst>
            </a:custGeom>
            <a:solidFill>
              <a:srgbClr val="82828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609" name="Freeform 409">
              <a:extLst>
                <a:ext uri="{FF2B5EF4-FFF2-40B4-BE49-F238E27FC236}">
                  <a16:creationId xmlns:a16="http://schemas.microsoft.com/office/drawing/2014/main" id="{77851F08-CBF4-A1DD-0A26-5FC40D7FC075}"/>
                </a:ext>
              </a:extLst>
            </p:cNvPr>
            <p:cNvSpPr>
              <a:spLocks noEditPoints="1"/>
            </p:cNvSpPr>
            <p:nvPr/>
          </p:nvSpPr>
          <p:spPr bwMode="auto">
            <a:xfrm>
              <a:off x="4444" y="3010"/>
              <a:ext cx="24" cy="244"/>
            </a:xfrm>
            <a:custGeom>
              <a:avLst/>
              <a:gdLst>
                <a:gd name="T0" fmla="*/ 0 w 24"/>
                <a:gd name="T1" fmla="*/ 0 h 244"/>
                <a:gd name="T2" fmla="*/ 24 w 24"/>
                <a:gd name="T3" fmla="*/ 0 h 244"/>
                <a:gd name="T4" fmla="*/ 24 w 24"/>
                <a:gd name="T5" fmla="*/ 244 h 244"/>
                <a:gd name="T6" fmla="*/ 0 w 24"/>
                <a:gd name="T7" fmla="*/ 244 h 244"/>
                <a:gd name="T8" fmla="*/ 0 w 24"/>
                <a:gd name="T9" fmla="*/ 0 h 244"/>
                <a:gd name="T10" fmla="*/ 24 w 24"/>
                <a:gd name="T11" fmla="*/ 0 h 244"/>
                <a:gd name="T12" fmla="*/ 24 w 24"/>
                <a:gd name="T13" fmla="*/ 0 h 244"/>
                <a:gd name="T14" fmla="*/ 24 w 24"/>
                <a:gd name="T15" fmla="*/ 244 h 244"/>
                <a:gd name="T16" fmla="*/ 24 w 24"/>
                <a:gd name="T17" fmla="*/ 244 h 244"/>
                <a:gd name="T18" fmla="*/ 24 w 24"/>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4" h="244">
                  <a:moveTo>
                    <a:pt x="0" y="0"/>
                  </a:moveTo>
                  <a:lnTo>
                    <a:pt x="24" y="0"/>
                  </a:lnTo>
                  <a:lnTo>
                    <a:pt x="24" y="244"/>
                  </a:lnTo>
                  <a:lnTo>
                    <a:pt x="0" y="244"/>
                  </a:lnTo>
                  <a:lnTo>
                    <a:pt x="0" y="0"/>
                  </a:lnTo>
                  <a:close/>
                  <a:moveTo>
                    <a:pt x="24" y="0"/>
                  </a:moveTo>
                  <a:lnTo>
                    <a:pt x="24" y="0"/>
                  </a:lnTo>
                  <a:lnTo>
                    <a:pt x="24" y="244"/>
                  </a:lnTo>
                  <a:lnTo>
                    <a:pt x="24" y="0"/>
                  </a:lnTo>
                  <a:close/>
                </a:path>
              </a:pathLst>
            </a:custGeom>
            <a:solidFill>
              <a:srgbClr val="81818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610" name="Freeform 410">
              <a:extLst>
                <a:ext uri="{FF2B5EF4-FFF2-40B4-BE49-F238E27FC236}">
                  <a16:creationId xmlns:a16="http://schemas.microsoft.com/office/drawing/2014/main" id="{0999CDA8-4C22-5183-7FF1-F6E9F7E8A96E}"/>
                </a:ext>
              </a:extLst>
            </p:cNvPr>
            <p:cNvSpPr>
              <a:spLocks noEditPoints="1"/>
            </p:cNvSpPr>
            <p:nvPr/>
          </p:nvSpPr>
          <p:spPr bwMode="auto">
            <a:xfrm>
              <a:off x="4468" y="3010"/>
              <a:ext cx="1" cy="244"/>
            </a:xfrm>
            <a:custGeom>
              <a:avLst/>
              <a:gdLst>
                <a:gd name="T0" fmla="*/ 0 w 1"/>
                <a:gd name="T1" fmla="*/ 0 h 244"/>
                <a:gd name="T2" fmla="*/ 0 w 1"/>
                <a:gd name="T3" fmla="*/ 0 h 244"/>
                <a:gd name="T4" fmla="*/ 0 w 1"/>
                <a:gd name="T5" fmla="*/ 244 h 244"/>
                <a:gd name="T6" fmla="*/ 0 w 1"/>
                <a:gd name="T7" fmla="*/ 244 h 244"/>
                <a:gd name="T8" fmla="*/ 0 w 1"/>
                <a:gd name="T9" fmla="*/ 0 h 244"/>
                <a:gd name="T10" fmla="*/ 0 w 1"/>
                <a:gd name="T11" fmla="*/ 0 h 244"/>
                <a:gd name="T12" fmla="*/ 0 w 1"/>
                <a:gd name="T13" fmla="*/ 0 h 244"/>
                <a:gd name="T14" fmla="*/ 0 w 1"/>
                <a:gd name="T15" fmla="*/ 244 h 244"/>
                <a:gd name="T16" fmla="*/ 0 w 1"/>
                <a:gd name="T17" fmla="*/ 244 h 244"/>
                <a:gd name="T18" fmla="*/ 0 w 1"/>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 h="244">
                  <a:moveTo>
                    <a:pt x="0" y="0"/>
                  </a:moveTo>
                  <a:lnTo>
                    <a:pt x="0" y="0"/>
                  </a:lnTo>
                  <a:lnTo>
                    <a:pt x="0" y="244"/>
                  </a:lnTo>
                  <a:lnTo>
                    <a:pt x="0" y="0"/>
                  </a:lnTo>
                  <a:close/>
                  <a:moveTo>
                    <a:pt x="0" y="0"/>
                  </a:moveTo>
                  <a:lnTo>
                    <a:pt x="0" y="0"/>
                  </a:lnTo>
                  <a:lnTo>
                    <a:pt x="0" y="244"/>
                  </a:lnTo>
                  <a:lnTo>
                    <a:pt x="0" y="0"/>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611" name="Rectangle 411">
              <a:extLst>
                <a:ext uri="{FF2B5EF4-FFF2-40B4-BE49-F238E27FC236}">
                  <a16:creationId xmlns:a16="http://schemas.microsoft.com/office/drawing/2014/main" id="{4EFFD8F4-79F0-2F69-F3EF-9A888C526598}"/>
                </a:ext>
              </a:extLst>
            </p:cNvPr>
            <p:cNvSpPr>
              <a:spLocks noChangeArrowheads="1"/>
            </p:cNvSpPr>
            <p:nvPr/>
          </p:nvSpPr>
          <p:spPr bwMode="auto">
            <a:xfrm>
              <a:off x="1412" y="3010"/>
              <a:ext cx="3056" cy="24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hu-HU" altLang="hu-HU" sz="1800"/>
            </a:p>
          </p:txBody>
        </p:sp>
        <p:sp>
          <p:nvSpPr>
            <p:cNvPr id="25612" name="Freeform 412">
              <a:extLst>
                <a:ext uri="{FF2B5EF4-FFF2-40B4-BE49-F238E27FC236}">
                  <a16:creationId xmlns:a16="http://schemas.microsoft.com/office/drawing/2014/main" id="{2A2675C5-41B6-6715-B8B6-1FF4AF0D2701}"/>
                </a:ext>
              </a:extLst>
            </p:cNvPr>
            <p:cNvSpPr>
              <a:spLocks noEditPoints="1"/>
            </p:cNvSpPr>
            <p:nvPr/>
          </p:nvSpPr>
          <p:spPr bwMode="auto">
            <a:xfrm>
              <a:off x="1412" y="3010"/>
              <a:ext cx="3056" cy="244"/>
            </a:xfrm>
            <a:custGeom>
              <a:avLst/>
              <a:gdLst>
                <a:gd name="T0" fmla="*/ 0 w 3056"/>
                <a:gd name="T1" fmla="*/ 0 h 244"/>
                <a:gd name="T2" fmla="*/ 3056 w 3056"/>
                <a:gd name="T3" fmla="*/ 0 h 244"/>
                <a:gd name="T4" fmla="*/ 3056 w 3056"/>
                <a:gd name="T5" fmla="*/ 244 h 244"/>
                <a:gd name="T6" fmla="*/ 0 w 3056"/>
                <a:gd name="T7" fmla="*/ 244 h 244"/>
                <a:gd name="T8" fmla="*/ 0 w 3056"/>
                <a:gd name="T9" fmla="*/ 0 h 244"/>
                <a:gd name="T10" fmla="*/ 23 w 3056"/>
                <a:gd name="T11" fmla="*/ 0 h 244"/>
                <a:gd name="T12" fmla="*/ 3056 w 3056"/>
                <a:gd name="T13" fmla="*/ 0 h 244"/>
                <a:gd name="T14" fmla="*/ 3056 w 3056"/>
                <a:gd name="T15" fmla="*/ 244 h 244"/>
                <a:gd name="T16" fmla="*/ 23 w 3056"/>
                <a:gd name="T17" fmla="*/ 244 h 244"/>
                <a:gd name="T18" fmla="*/ 23 w 3056"/>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056" h="244">
                  <a:moveTo>
                    <a:pt x="0" y="0"/>
                  </a:moveTo>
                  <a:lnTo>
                    <a:pt x="3056" y="0"/>
                  </a:lnTo>
                  <a:lnTo>
                    <a:pt x="3056" y="244"/>
                  </a:lnTo>
                  <a:lnTo>
                    <a:pt x="0" y="244"/>
                  </a:lnTo>
                  <a:lnTo>
                    <a:pt x="0" y="0"/>
                  </a:lnTo>
                  <a:close/>
                  <a:moveTo>
                    <a:pt x="23" y="0"/>
                  </a:moveTo>
                  <a:lnTo>
                    <a:pt x="3056" y="0"/>
                  </a:lnTo>
                  <a:lnTo>
                    <a:pt x="3056" y="244"/>
                  </a:lnTo>
                  <a:lnTo>
                    <a:pt x="23" y="244"/>
                  </a:lnTo>
                  <a:lnTo>
                    <a:pt x="23"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613" name="Freeform 413">
              <a:extLst>
                <a:ext uri="{FF2B5EF4-FFF2-40B4-BE49-F238E27FC236}">
                  <a16:creationId xmlns:a16="http://schemas.microsoft.com/office/drawing/2014/main" id="{ADE684E3-2291-0950-497B-B488AB5EC6B7}"/>
                </a:ext>
              </a:extLst>
            </p:cNvPr>
            <p:cNvSpPr>
              <a:spLocks noEditPoints="1"/>
            </p:cNvSpPr>
            <p:nvPr/>
          </p:nvSpPr>
          <p:spPr bwMode="auto">
            <a:xfrm>
              <a:off x="1435" y="3010"/>
              <a:ext cx="3033" cy="244"/>
            </a:xfrm>
            <a:custGeom>
              <a:avLst/>
              <a:gdLst>
                <a:gd name="T0" fmla="*/ 0 w 3033"/>
                <a:gd name="T1" fmla="*/ 0 h 244"/>
                <a:gd name="T2" fmla="*/ 3033 w 3033"/>
                <a:gd name="T3" fmla="*/ 0 h 244"/>
                <a:gd name="T4" fmla="*/ 3033 w 3033"/>
                <a:gd name="T5" fmla="*/ 244 h 244"/>
                <a:gd name="T6" fmla="*/ 0 w 3033"/>
                <a:gd name="T7" fmla="*/ 244 h 244"/>
                <a:gd name="T8" fmla="*/ 0 w 3033"/>
                <a:gd name="T9" fmla="*/ 0 h 244"/>
                <a:gd name="T10" fmla="*/ 24 w 3033"/>
                <a:gd name="T11" fmla="*/ 0 h 244"/>
                <a:gd name="T12" fmla="*/ 3033 w 3033"/>
                <a:gd name="T13" fmla="*/ 0 h 244"/>
                <a:gd name="T14" fmla="*/ 3033 w 3033"/>
                <a:gd name="T15" fmla="*/ 244 h 244"/>
                <a:gd name="T16" fmla="*/ 24 w 3033"/>
                <a:gd name="T17" fmla="*/ 244 h 244"/>
                <a:gd name="T18" fmla="*/ 24 w 3033"/>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033" h="244">
                  <a:moveTo>
                    <a:pt x="0" y="0"/>
                  </a:moveTo>
                  <a:lnTo>
                    <a:pt x="3033" y="0"/>
                  </a:lnTo>
                  <a:lnTo>
                    <a:pt x="3033" y="244"/>
                  </a:lnTo>
                  <a:lnTo>
                    <a:pt x="0" y="244"/>
                  </a:lnTo>
                  <a:lnTo>
                    <a:pt x="0" y="0"/>
                  </a:lnTo>
                  <a:close/>
                  <a:moveTo>
                    <a:pt x="24" y="0"/>
                  </a:moveTo>
                  <a:lnTo>
                    <a:pt x="3033" y="0"/>
                  </a:lnTo>
                  <a:lnTo>
                    <a:pt x="3033" y="244"/>
                  </a:lnTo>
                  <a:lnTo>
                    <a:pt x="24" y="244"/>
                  </a:lnTo>
                  <a:lnTo>
                    <a:pt x="24" y="0"/>
                  </a:lnTo>
                  <a:close/>
                </a:path>
              </a:pathLst>
            </a:custGeom>
            <a:solidFill>
              <a:srgbClr val="FEFEFE"/>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614" name="Freeform 414">
              <a:extLst>
                <a:ext uri="{FF2B5EF4-FFF2-40B4-BE49-F238E27FC236}">
                  <a16:creationId xmlns:a16="http://schemas.microsoft.com/office/drawing/2014/main" id="{F2B0726C-5AFC-1CD8-A4F7-9D83E5F85E42}"/>
                </a:ext>
              </a:extLst>
            </p:cNvPr>
            <p:cNvSpPr>
              <a:spLocks noEditPoints="1"/>
            </p:cNvSpPr>
            <p:nvPr/>
          </p:nvSpPr>
          <p:spPr bwMode="auto">
            <a:xfrm>
              <a:off x="1459" y="3010"/>
              <a:ext cx="3009" cy="244"/>
            </a:xfrm>
            <a:custGeom>
              <a:avLst/>
              <a:gdLst>
                <a:gd name="T0" fmla="*/ 0 w 3009"/>
                <a:gd name="T1" fmla="*/ 0 h 244"/>
                <a:gd name="T2" fmla="*/ 3009 w 3009"/>
                <a:gd name="T3" fmla="*/ 0 h 244"/>
                <a:gd name="T4" fmla="*/ 3009 w 3009"/>
                <a:gd name="T5" fmla="*/ 244 h 244"/>
                <a:gd name="T6" fmla="*/ 0 w 3009"/>
                <a:gd name="T7" fmla="*/ 244 h 244"/>
                <a:gd name="T8" fmla="*/ 0 w 3009"/>
                <a:gd name="T9" fmla="*/ 0 h 244"/>
                <a:gd name="T10" fmla="*/ 27 w 3009"/>
                <a:gd name="T11" fmla="*/ 0 h 244"/>
                <a:gd name="T12" fmla="*/ 3009 w 3009"/>
                <a:gd name="T13" fmla="*/ 0 h 244"/>
                <a:gd name="T14" fmla="*/ 3009 w 3009"/>
                <a:gd name="T15" fmla="*/ 244 h 244"/>
                <a:gd name="T16" fmla="*/ 27 w 3009"/>
                <a:gd name="T17" fmla="*/ 244 h 244"/>
                <a:gd name="T18" fmla="*/ 27 w 3009"/>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009" h="244">
                  <a:moveTo>
                    <a:pt x="0" y="0"/>
                  </a:moveTo>
                  <a:lnTo>
                    <a:pt x="3009" y="0"/>
                  </a:lnTo>
                  <a:lnTo>
                    <a:pt x="3009" y="244"/>
                  </a:lnTo>
                  <a:lnTo>
                    <a:pt x="0" y="244"/>
                  </a:lnTo>
                  <a:lnTo>
                    <a:pt x="0" y="0"/>
                  </a:lnTo>
                  <a:close/>
                  <a:moveTo>
                    <a:pt x="27" y="0"/>
                  </a:moveTo>
                  <a:lnTo>
                    <a:pt x="3009" y="0"/>
                  </a:lnTo>
                  <a:lnTo>
                    <a:pt x="3009" y="244"/>
                  </a:lnTo>
                  <a:lnTo>
                    <a:pt x="27" y="244"/>
                  </a:lnTo>
                  <a:lnTo>
                    <a:pt x="27" y="0"/>
                  </a:lnTo>
                  <a:close/>
                </a:path>
              </a:pathLst>
            </a:custGeom>
            <a:solidFill>
              <a:srgbClr val="FDFDF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615" name="Freeform 415">
              <a:extLst>
                <a:ext uri="{FF2B5EF4-FFF2-40B4-BE49-F238E27FC236}">
                  <a16:creationId xmlns:a16="http://schemas.microsoft.com/office/drawing/2014/main" id="{176987E6-65F2-8D3B-5CBB-BB3DBD83B92E}"/>
                </a:ext>
              </a:extLst>
            </p:cNvPr>
            <p:cNvSpPr>
              <a:spLocks noEditPoints="1"/>
            </p:cNvSpPr>
            <p:nvPr/>
          </p:nvSpPr>
          <p:spPr bwMode="auto">
            <a:xfrm>
              <a:off x="1486" y="3010"/>
              <a:ext cx="2982" cy="244"/>
            </a:xfrm>
            <a:custGeom>
              <a:avLst/>
              <a:gdLst>
                <a:gd name="T0" fmla="*/ 0 w 2982"/>
                <a:gd name="T1" fmla="*/ 0 h 244"/>
                <a:gd name="T2" fmla="*/ 2982 w 2982"/>
                <a:gd name="T3" fmla="*/ 0 h 244"/>
                <a:gd name="T4" fmla="*/ 2982 w 2982"/>
                <a:gd name="T5" fmla="*/ 244 h 244"/>
                <a:gd name="T6" fmla="*/ 0 w 2982"/>
                <a:gd name="T7" fmla="*/ 244 h 244"/>
                <a:gd name="T8" fmla="*/ 0 w 2982"/>
                <a:gd name="T9" fmla="*/ 0 h 244"/>
                <a:gd name="T10" fmla="*/ 23 w 2982"/>
                <a:gd name="T11" fmla="*/ 0 h 244"/>
                <a:gd name="T12" fmla="*/ 2982 w 2982"/>
                <a:gd name="T13" fmla="*/ 0 h 244"/>
                <a:gd name="T14" fmla="*/ 2982 w 2982"/>
                <a:gd name="T15" fmla="*/ 244 h 244"/>
                <a:gd name="T16" fmla="*/ 23 w 2982"/>
                <a:gd name="T17" fmla="*/ 244 h 244"/>
                <a:gd name="T18" fmla="*/ 23 w 2982"/>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982" h="244">
                  <a:moveTo>
                    <a:pt x="0" y="0"/>
                  </a:moveTo>
                  <a:lnTo>
                    <a:pt x="2982" y="0"/>
                  </a:lnTo>
                  <a:lnTo>
                    <a:pt x="2982" y="244"/>
                  </a:lnTo>
                  <a:lnTo>
                    <a:pt x="0" y="244"/>
                  </a:lnTo>
                  <a:lnTo>
                    <a:pt x="0" y="0"/>
                  </a:lnTo>
                  <a:close/>
                  <a:moveTo>
                    <a:pt x="23" y="0"/>
                  </a:moveTo>
                  <a:lnTo>
                    <a:pt x="2982" y="0"/>
                  </a:lnTo>
                  <a:lnTo>
                    <a:pt x="2982" y="244"/>
                  </a:lnTo>
                  <a:lnTo>
                    <a:pt x="23" y="244"/>
                  </a:lnTo>
                  <a:lnTo>
                    <a:pt x="23" y="0"/>
                  </a:lnTo>
                  <a:close/>
                </a:path>
              </a:pathLst>
            </a:custGeom>
            <a:solidFill>
              <a:srgbClr val="FCFCF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616" name="Freeform 416">
              <a:extLst>
                <a:ext uri="{FF2B5EF4-FFF2-40B4-BE49-F238E27FC236}">
                  <a16:creationId xmlns:a16="http://schemas.microsoft.com/office/drawing/2014/main" id="{62203C68-53CC-7F00-946E-95BE39E7BBDD}"/>
                </a:ext>
              </a:extLst>
            </p:cNvPr>
            <p:cNvSpPr>
              <a:spLocks noEditPoints="1"/>
            </p:cNvSpPr>
            <p:nvPr/>
          </p:nvSpPr>
          <p:spPr bwMode="auto">
            <a:xfrm>
              <a:off x="1509" y="3010"/>
              <a:ext cx="2959" cy="244"/>
            </a:xfrm>
            <a:custGeom>
              <a:avLst/>
              <a:gdLst>
                <a:gd name="T0" fmla="*/ 0 w 2959"/>
                <a:gd name="T1" fmla="*/ 0 h 244"/>
                <a:gd name="T2" fmla="*/ 2959 w 2959"/>
                <a:gd name="T3" fmla="*/ 0 h 244"/>
                <a:gd name="T4" fmla="*/ 2959 w 2959"/>
                <a:gd name="T5" fmla="*/ 244 h 244"/>
                <a:gd name="T6" fmla="*/ 0 w 2959"/>
                <a:gd name="T7" fmla="*/ 244 h 244"/>
                <a:gd name="T8" fmla="*/ 0 w 2959"/>
                <a:gd name="T9" fmla="*/ 0 h 244"/>
                <a:gd name="T10" fmla="*/ 23 w 2959"/>
                <a:gd name="T11" fmla="*/ 0 h 244"/>
                <a:gd name="T12" fmla="*/ 2959 w 2959"/>
                <a:gd name="T13" fmla="*/ 0 h 244"/>
                <a:gd name="T14" fmla="*/ 2959 w 2959"/>
                <a:gd name="T15" fmla="*/ 244 h 244"/>
                <a:gd name="T16" fmla="*/ 23 w 2959"/>
                <a:gd name="T17" fmla="*/ 244 h 244"/>
                <a:gd name="T18" fmla="*/ 23 w 2959"/>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959" h="244">
                  <a:moveTo>
                    <a:pt x="0" y="0"/>
                  </a:moveTo>
                  <a:lnTo>
                    <a:pt x="2959" y="0"/>
                  </a:lnTo>
                  <a:lnTo>
                    <a:pt x="2959" y="244"/>
                  </a:lnTo>
                  <a:lnTo>
                    <a:pt x="0" y="244"/>
                  </a:lnTo>
                  <a:lnTo>
                    <a:pt x="0" y="0"/>
                  </a:lnTo>
                  <a:close/>
                  <a:moveTo>
                    <a:pt x="23" y="0"/>
                  </a:moveTo>
                  <a:lnTo>
                    <a:pt x="2959" y="0"/>
                  </a:lnTo>
                  <a:lnTo>
                    <a:pt x="2959" y="244"/>
                  </a:lnTo>
                  <a:lnTo>
                    <a:pt x="23" y="244"/>
                  </a:lnTo>
                  <a:lnTo>
                    <a:pt x="23" y="0"/>
                  </a:lnTo>
                  <a:close/>
                </a:path>
              </a:pathLst>
            </a:custGeom>
            <a:solidFill>
              <a:srgbClr val="FBFBFB"/>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617" name="Freeform 417">
              <a:extLst>
                <a:ext uri="{FF2B5EF4-FFF2-40B4-BE49-F238E27FC236}">
                  <a16:creationId xmlns:a16="http://schemas.microsoft.com/office/drawing/2014/main" id="{9BD70E7D-AEE7-1482-D655-CDEF6234327C}"/>
                </a:ext>
              </a:extLst>
            </p:cNvPr>
            <p:cNvSpPr>
              <a:spLocks noEditPoints="1"/>
            </p:cNvSpPr>
            <p:nvPr/>
          </p:nvSpPr>
          <p:spPr bwMode="auto">
            <a:xfrm>
              <a:off x="1532" y="3010"/>
              <a:ext cx="2936" cy="244"/>
            </a:xfrm>
            <a:custGeom>
              <a:avLst/>
              <a:gdLst>
                <a:gd name="T0" fmla="*/ 0 w 2936"/>
                <a:gd name="T1" fmla="*/ 0 h 244"/>
                <a:gd name="T2" fmla="*/ 2936 w 2936"/>
                <a:gd name="T3" fmla="*/ 0 h 244"/>
                <a:gd name="T4" fmla="*/ 2936 w 2936"/>
                <a:gd name="T5" fmla="*/ 244 h 244"/>
                <a:gd name="T6" fmla="*/ 0 w 2936"/>
                <a:gd name="T7" fmla="*/ 244 h 244"/>
                <a:gd name="T8" fmla="*/ 0 w 2936"/>
                <a:gd name="T9" fmla="*/ 0 h 244"/>
                <a:gd name="T10" fmla="*/ 23 w 2936"/>
                <a:gd name="T11" fmla="*/ 0 h 244"/>
                <a:gd name="T12" fmla="*/ 2936 w 2936"/>
                <a:gd name="T13" fmla="*/ 0 h 244"/>
                <a:gd name="T14" fmla="*/ 2936 w 2936"/>
                <a:gd name="T15" fmla="*/ 244 h 244"/>
                <a:gd name="T16" fmla="*/ 23 w 2936"/>
                <a:gd name="T17" fmla="*/ 244 h 244"/>
                <a:gd name="T18" fmla="*/ 23 w 2936"/>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936" h="244">
                  <a:moveTo>
                    <a:pt x="0" y="0"/>
                  </a:moveTo>
                  <a:lnTo>
                    <a:pt x="2936" y="0"/>
                  </a:lnTo>
                  <a:lnTo>
                    <a:pt x="2936" y="244"/>
                  </a:lnTo>
                  <a:lnTo>
                    <a:pt x="0" y="244"/>
                  </a:lnTo>
                  <a:lnTo>
                    <a:pt x="0" y="0"/>
                  </a:lnTo>
                  <a:close/>
                  <a:moveTo>
                    <a:pt x="23" y="0"/>
                  </a:moveTo>
                  <a:lnTo>
                    <a:pt x="2936" y="0"/>
                  </a:lnTo>
                  <a:lnTo>
                    <a:pt x="2936" y="244"/>
                  </a:lnTo>
                  <a:lnTo>
                    <a:pt x="23" y="244"/>
                  </a:lnTo>
                  <a:lnTo>
                    <a:pt x="23" y="0"/>
                  </a:lnTo>
                  <a:close/>
                </a:path>
              </a:pathLst>
            </a:custGeom>
            <a:solidFill>
              <a:srgbClr val="FAFAF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618" name="Freeform 418">
              <a:extLst>
                <a:ext uri="{FF2B5EF4-FFF2-40B4-BE49-F238E27FC236}">
                  <a16:creationId xmlns:a16="http://schemas.microsoft.com/office/drawing/2014/main" id="{B5F51030-8FC9-C1A3-4EFA-7B40C3056616}"/>
                </a:ext>
              </a:extLst>
            </p:cNvPr>
            <p:cNvSpPr>
              <a:spLocks noEditPoints="1"/>
            </p:cNvSpPr>
            <p:nvPr/>
          </p:nvSpPr>
          <p:spPr bwMode="auto">
            <a:xfrm>
              <a:off x="1555" y="3010"/>
              <a:ext cx="2913" cy="244"/>
            </a:xfrm>
            <a:custGeom>
              <a:avLst/>
              <a:gdLst>
                <a:gd name="T0" fmla="*/ 0 w 2913"/>
                <a:gd name="T1" fmla="*/ 0 h 244"/>
                <a:gd name="T2" fmla="*/ 2913 w 2913"/>
                <a:gd name="T3" fmla="*/ 0 h 244"/>
                <a:gd name="T4" fmla="*/ 2913 w 2913"/>
                <a:gd name="T5" fmla="*/ 244 h 244"/>
                <a:gd name="T6" fmla="*/ 0 w 2913"/>
                <a:gd name="T7" fmla="*/ 244 h 244"/>
                <a:gd name="T8" fmla="*/ 0 w 2913"/>
                <a:gd name="T9" fmla="*/ 0 h 244"/>
                <a:gd name="T10" fmla="*/ 23 w 2913"/>
                <a:gd name="T11" fmla="*/ 0 h 244"/>
                <a:gd name="T12" fmla="*/ 2913 w 2913"/>
                <a:gd name="T13" fmla="*/ 0 h 244"/>
                <a:gd name="T14" fmla="*/ 2913 w 2913"/>
                <a:gd name="T15" fmla="*/ 244 h 244"/>
                <a:gd name="T16" fmla="*/ 23 w 2913"/>
                <a:gd name="T17" fmla="*/ 244 h 244"/>
                <a:gd name="T18" fmla="*/ 23 w 2913"/>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913" h="244">
                  <a:moveTo>
                    <a:pt x="0" y="0"/>
                  </a:moveTo>
                  <a:lnTo>
                    <a:pt x="2913" y="0"/>
                  </a:lnTo>
                  <a:lnTo>
                    <a:pt x="2913" y="244"/>
                  </a:lnTo>
                  <a:lnTo>
                    <a:pt x="0" y="244"/>
                  </a:lnTo>
                  <a:lnTo>
                    <a:pt x="0" y="0"/>
                  </a:lnTo>
                  <a:close/>
                  <a:moveTo>
                    <a:pt x="23" y="0"/>
                  </a:moveTo>
                  <a:lnTo>
                    <a:pt x="2913" y="0"/>
                  </a:lnTo>
                  <a:lnTo>
                    <a:pt x="2913" y="244"/>
                  </a:lnTo>
                  <a:lnTo>
                    <a:pt x="23" y="244"/>
                  </a:lnTo>
                  <a:lnTo>
                    <a:pt x="23" y="0"/>
                  </a:lnTo>
                  <a:close/>
                </a:path>
              </a:pathLst>
            </a:custGeom>
            <a:solidFill>
              <a:srgbClr val="F9F9F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619" name="Freeform 419">
              <a:extLst>
                <a:ext uri="{FF2B5EF4-FFF2-40B4-BE49-F238E27FC236}">
                  <a16:creationId xmlns:a16="http://schemas.microsoft.com/office/drawing/2014/main" id="{516A2B52-975D-5220-B6B3-2A9E49201086}"/>
                </a:ext>
              </a:extLst>
            </p:cNvPr>
            <p:cNvSpPr>
              <a:spLocks noEditPoints="1"/>
            </p:cNvSpPr>
            <p:nvPr/>
          </p:nvSpPr>
          <p:spPr bwMode="auto">
            <a:xfrm>
              <a:off x="1578" y="3010"/>
              <a:ext cx="2890" cy="244"/>
            </a:xfrm>
            <a:custGeom>
              <a:avLst/>
              <a:gdLst>
                <a:gd name="T0" fmla="*/ 0 w 2890"/>
                <a:gd name="T1" fmla="*/ 0 h 244"/>
                <a:gd name="T2" fmla="*/ 2890 w 2890"/>
                <a:gd name="T3" fmla="*/ 0 h 244"/>
                <a:gd name="T4" fmla="*/ 2890 w 2890"/>
                <a:gd name="T5" fmla="*/ 244 h 244"/>
                <a:gd name="T6" fmla="*/ 0 w 2890"/>
                <a:gd name="T7" fmla="*/ 244 h 244"/>
                <a:gd name="T8" fmla="*/ 0 w 2890"/>
                <a:gd name="T9" fmla="*/ 0 h 244"/>
                <a:gd name="T10" fmla="*/ 28 w 2890"/>
                <a:gd name="T11" fmla="*/ 0 h 244"/>
                <a:gd name="T12" fmla="*/ 2890 w 2890"/>
                <a:gd name="T13" fmla="*/ 0 h 244"/>
                <a:gd name="T14" fmla="*/ 2890 w 2890"/>
                <a:gd name="T15" fmla="*/ 244 h 244"/>
                <a:gd name="T16" fmla="*/ 28 w 2890"/>
                <a:gd name="T17" fmla="*/ 244 h 244"/>
                <a:gd name="T18" fmla="*/ 28 w 2890"/>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890" h="244">
                  <a:moveTo>
                    <a:pt x="0" y="0"/>
                  </a:moveTo>
                  <a:lnTo>
                    <a:pt x="2890" y="0"/>
                  </a:lnTo>
                  <a:lnTo>
                    <a:pt x="2890" y="244"/>
                  </a:lnTo>
                  <a:lnTo>
                    <a:pt x="0" y="244"/>
                  </a:lnTo>
                  <a:lnTo>
                    <a:pt x="0" y="0"/>
                  </a:lnTo>
                  <a:close/>
                  <a:moveTo>
                    <a:pt x="28" y="0"/>
                  </a:moveTo>
                  <a:lnTo>
                    <a:pt x="2890" y="0"/>
                  </a:lnTo>
                  <a:lnTo>
                    <a:pt x="2890" y="244"/>
                  </a:lnTo>
                  <a:lnTo>
                    <a:pt x="28" y="244"/>
                  </a:lnTo>
                  <a:lnTo>
                    <a:pt x="28" y="0"/>
                  </a:lnTo>
                  <a:close/>
                </a:path>
              </a:pathLst>
            </a:custGeom>
            <a:solidFill>
              <a:srgbClr val="F8F8F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620" name="Freeform 420">
              <a:extLst>
                <a:ext uri="{FF2B5EF4-FFF2-40B4-BE49-F238E27FC236}">
                  <a16:creationId xmlns:a16="http://schemas.microsoft.com/office/drawing/2014/main" id="{B184CBD3-4812-5868-45E0-8EDAC2F78C22}"/>
                </a:ext>
              </a:extLst>
            </p:cNvPr>
            <p:cNvSpPr>
              <a:spLocks noEditPoints="1"/>
            </p:cNvSpPr>
            <p:nvPr/>
          </p:nvSpPr>
          <p:spPr bwMode="auto">
            <a:xfrm>
              <a:off x="1606" y="3010"/>
              <a:ext cx="2862" cy="244"/>
            </a:xfrm>
            <a:custGeom>
              <a:avLst/>
              <a:gdLst>
                <a:gd name="T0" fmla="*/ 0 w 2862"/>
                <a:gd name="T1" fmla="*/ 0 h 244"/>
                <a:gd name="T2" fmla="*/ 2862 w 2862"/>
                <a:gd name="T3" fmla="*/ 0 h 244"/>
                <a:gd name="T4" fmla="*/ 2862 w 2862"/>
                <a:gd name="T5" fmla="*/ 244 h 244"/>
                <a:gd name="T6" fmla="*/ 0 w 2862"/>
                <a:gd name="T7" fmla="*/ 244 h 244"/>
                <a:gd name="T8" fmla="*/ 0 w 2862"/>
                <a:gd name="T9" fmla="*/ 0 h 244"/>
                <a:gd name="T10" fmla="*/ 23 w 2862"/>
                <a:gd name="T11" fmla="*/ 0 h 244"/>
                <a:gd name="T12" fmla="*/ 2862 w 2862"/>
                <a:gd name="T13" fmla="*/ 0 h 244"/>
                <a:gd name="T14" fmla="*/ 2862 w 2862"/>
                <a:gd name="T15" fmla="*/ 244 h 244"/>
                <a:gd name="T16" fmla="*/ 23 w 2862"/>
                <a:gd name="T17" fmla="*/ 244 h 244"/>
                <a:gd name="T18" fmla="*/ 23 w 2862"/>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862" h="244">
                  <a:moveTo>
                    <a:pt x="0" y="0"/>
                  </a:moveTo>
                  <a:lnTo>
                    <a:pt x="2862" y="0"/>
                  </a:lnTo>
                  <a:lnTo>
                    <a:pt x="2862" y="244"/>
                  </a:lnTo>
                  <a:lnTo>
                    <a:pt x="0" y="244"/>
                  </a:lnTo>
                  <a:lnTo>
                    <a:pt x="0" y="0"/>
                  </a:lnTo>
                  <a:close/>
                  <a:moveTo>
                    <a:pt x="23" y="0"/>
                  </a:moveTo>
                  <a:lnTo>
                    <a:pt x="2862" y="0"/>
                  </a:lnTo>
                  <a:lnTo>
                    <a:pt x="2862" y="244"/>
                  </a:lnTo>
                  <a:lnTo>
                    <a:pt x="23" y="244"/>
                  </a:lnTo>
                  <a:lnTo>
                    <a:pt x="23" y="0"/>
                  </a:lnTo>
                  <a:close/>
                </a:path>
              </a:pathLst>
            </a:custGeom>
            <a:solidFill>
              <a:srgbClr val="F7F7F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621" name="Freeform 421">
              <a:extLst>
                <a:ext uri="{FF2B5EF4-FFF2-40B4-BE49-F238E27FC236}">
                  <a16:creationId xmlns:a16="http://schemas.microsoft.com/office/drawing/2014/main" id="{3793AC43-3783-B59F-DCB6-88783D508615}"/>
                </a:ext>
              </a:extLst>
            </p:cNvPr>
            <p:cNvSpPr>
              <a:spLocks noEditPoints="1"/>
            </p:cNvSpPr>
            <p:nvPr/>
          </p:nvSpPr>
          <p:spPr bwMode="auto">
            <a:xfrm>
              <a:off x="1629" y="3010"/>
              <a:ext cx="2839" cy="244"/>
            </a:xfrm>
            <a:custGeom>
              <a:avLst/>
              <a:gdLst>
                <a:gd name="T0" fmla="*/ 0 w 2839"/>
                <a:gd name="T1" fmla="*/ 0 h 244"/>
                <a:gd name="T2" fmla="*/ 2839 w 2839"/>
                <a:gd name="T3" fmla="*/ 0 h 244"/>
                <a:gd name="T4" fmla="*/ 2839 w 2839"/>
                <a:gd name="T5" fmla="*/ 244 h 244"/>
                <a:gd name="T6" fmla="*/ 0 w 2839"/>
                <a:gd name="T7" fmla="*/ 244 h 244"/>
                <a:gd name="T8" fmla="*/ 0 w 2839"/>
                <a:gd name="T9" fmla="*/ 0 h 244"/>
                <a:gd name="T10" fmla="*/ 23 w 2839"/>
                <a:gd name="T11" fmla="*/ 0 h 244"/>
                <a:gd name="T12" fmla="*/ 2839 w 2839"/>
                <a:gd name="T13" fmla="*/ 0 h 244"/>
                <a:gd name="T14" fmla="*/ 2839 w 2839"/>
                <a:gd name="T15" fmla="*/ 244 h 244"/>
                <a:gd name="T16" fmla="*/ 23 w 2839"/>
                <a:gd name="T17" fmla="*/ 244 h 244"/>
                <a:gd name="T18" fmla="*/ 23 w 2839"/>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839" h="244">
                  <a:moveTo>
                    <a:pt x="0" y="0"/>
                  </a:moveTo>
                  <a:lnTo>
                    <a:pt x="2839" y="0"/>
                  </a:lnTo>
                  <a:lnTo>
                    <a:pt x="2839" y="244"/>
                  </a:lnTo>
                  <a:lnTo>
                    <a:pt x="0" y="244"/>
                  </a:lnTo>
                  <a:lnTo>
                    <a:pt x="0" y="0"/>
                  </a:lnTo>
                  <a:close/>
                  <a:moveTo>
                    <a:pt x="23" y="0"/>
                  </a:moveTo>
                  <a:lnTo>
                    <a:pt x="2839" y="0"/>
                  </a:lnTo>
                  <a:lnTo>
                    <a:pt x="2839" y="244"/>
                  </a:lnTo>
                  <a:lnTo>
                    <a:pt x="23" y="244"/>
                  </a:lnTo>
                  <a:lnTo>
                    <a:pt x="23" y="0"/>
                  </a:lnTo>
                  <a:close/>
                </a:path>
              </a:pathLst>
            </a:custGeom>
            <a:solidFill>
              <a:srgbClr val="F6F6F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622" name="Freeform 422">
              <a:extLst>
                <a:ext uri="{FF2B5EF4-FFF2-40B4-BE49-F238E27FC236}">
                  <a16:creationId xmlns:a16="http://schemas.microsoft.com/office/drawing/2014/main" id="{44E1F7F5-F7F8-FF38-DB49-E44B43571CBE}"/>
                </a:ext>
              </a:extLst>
            </p:cNvPr>
            <p:cNvSpPr>
              <a:spLocks noEditPoints="1"/>
            </p:cNvSpPr>
            <p:nvPr/>
          </p:nvSpPr>
          <p:spPr bwMode="auto">
            <a:xfrm>
              <a:off x="1652" y="3010"/>
              <a:ext cx="2816" cy="244"/>
            </a:xfrm>
            <a:custGeom>
              <a:avLst/>
              <a:gdLst>
                <a:gd name="T0" fmla="*/ 0 w 2816"/>
                <a:gd name="T1" fmla="*/ 0 h 244"/>
                <a:gd name="T2" fmla="*/ 2816 w 2816"/>
                <a:gd name="T3" fmla="*/ 0 h 244"/>
                <a:gd name="T4" fmla="*/ 2816 w 2816"/>
                <a:gd name="T5" fmla="*/ 244 h 244"/>
                <a:gd name="T6" fmla="*/ 0 w 2816"/>
                <a:gd name="T7" fmla="*/ 244 h 244"/>
                <a:gd name="T8" fmla="*/ 0 w 2816"/>
                <a:gd name="T9" fmla="*/ 0 h 244"/>
                <a:gd name="T10" fmla="*/ 23 w 2816"/>
                <a:gd name="T11" fmla="*/ 0 h 244"/>
                <a:gd name="T12" fmla="*/ 2816 w 2816"/>
                <a:gd name="T13" fmla="*/ 0 h 244"/>
                <a:gd name="T14" fmla="*/ 2816 w 2816"/>
                <a:gd name="T15" fmla="*/ 244 h 244"/>
                <a:gd name="T16" fmla="*/ 23 w 2816"/>
                <a:gd name="T17" fmla="*/ 244 h 244"/>
                <a:gd name="T18" fmla="*/ 23 w 2816"/>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816" h="244">
                  <a:moveTo>
                    <a:pt x="0" y="0"/>
                  </a:moveTo>
                  <a:lnTo>
                    <a:pt x="2816" y="0"/>
                  </a:lnTo>
                  <a:lnTo>
                    <a:pt x="2816" y="244"/>
                  </a:lnTo>
                  <a:lnTo>
                    <a:pt x="0" y="244"/>
                  </a:lnTo>
                  <a:lnTo>
                    <a:pt x="0" y="0"/>
                  </a:lnTo>
                  <a:close/>
                  <a:moveTo>
                    <a:pt x="23" y="0"/>
                  </a:moveTo>
                  <a:lnTo>
                    <a:pt x="2816" y="0"/>
                  </a:lnTo>
                  <a:lnTo>
                    <a:pt x="2816" y="244"/>
                  </a:lnTo>
                  <a:lnTo>
                    <a:pt x="23" y="244"/>
                  </a:lnTo>
                  <a:lnTo>
                    <a:pt x="23" y="0"/>
                  </a:lnTo>
                  <a:close/>
                </a:path>
              </a:pathLst>
            </a:custGeom>
            <a:solidFill>
              <a:srgbClr val="F5F5F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623" name="Freeform 423">
              <a:extLst>
                <a:ext uri="{FF2B5EF4-FFF2-40B4-BE49-F238E27FC236}">
                  <a16:creationId xmlns:a16="http://schemas.microsoft.com/office/drawing/2014/main" id="{71A68AD6-7441-4F78-B972-8B08C3A1358F}"/>
                </a:ext>
              </a:extLst>
            </p:cNvPr>
            <p:cNvSpPr>
              <a:spLocks noEditPoints="1"/>
            </p:cNvSpPr>
            <p:nvPr/>
          </p:nvSpPr>
          <p:spPr bwMode="auto">
            <a:xfrm>
              <a:off x="1675" y="3010"/>
              <a:ext cx="2793" cy="244"/>
            </a:xfrm>
            <a:custGeom>
              <a:avLst/>
              <a:gdLst>
                <a:gd name="T0" fmla="*/ 0 w 2793"/>
                <a:gd name="T1" fmla="*/ 0 h 244"/>
                <a:gd name="T2" fmla="*/ 2793 w 2793"/>
                <a:gd name="T3" fmla="*/ 0 h 244"/>
                <a:gd name="T4" fmla="*/ 2793 w 2793"/>
                <a:gd name="T5" fmla="*/ 244 h 244"/>
                <a:gd name="T6" fmla="*/ 0 w 2793"/>
                <a:gd name="T7" fmla="*/ 244 h 244"/>
                <a:gd name="T8" fmla="*/ 0 w 2793"/>
                <a:gd name="T9" fmla="*/ 0 h 244"/>
                <a:gd name="T10" fmla="*/ 28 w 2793"/>
                <a:gd name="T11" fmla="*/ 0 h 244"/>
                <a:gd name="T12" fmla="*/ 2793 w 2793"/>
                <a:gd name="T13" fmla="*/ 0 h 244"/>
                <a:gd name="T14" fmla="*/ 2793 w 2793"/>
                <a:gd name="T15" fmla="*/ 244 h 244"/>
                <a:gd name="T16" fmla="*/ 28 w 2793"/>
                <a:gd name="T17" fmla="*/ 244 h 244"/>
                <a:gd name="T18" fmla="*/ 28 w 2793"/>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793" h="244">
                  <a:moveTo>
                    <a:pt x="0" y="0"/>
                  </a:moveTo>
                  <a:lnTo>
                    <a:pt x="2793" y="0"/>
                  </a:lnTo>
                  <a:lnTo>
                    <a:pt x="2793" y="244"/>
                  </a:lnTo>
                  <a:lnTo>
                    <a:pt x="0" y="244"/>
                  </a:lnTo>
                  <a:lnTo>
                    <a:pt x="0" y="0"/>
                  </a:lnTo>
                  <a:close/>
                  <a:moveTo>
                    <a:pt x="28" y="0"/>
                  </a:moveTo>
                  <a:lnTo>
                    <a:pt x="2793" y="0"/>
                  </a:lnTo>
                  <a:lnTo>
                    <a:pt x="2793" y="244"/>
                  </a:lnTo>
                  <a:lnTo>
                    <a:pt x="28" y="244"/>
                  </a:lnTo>
                  <a:lnTo>
                    <a:pt x="28" y="0"/>
                  </a:lnTo>
                  <a:close/>
                </a:path>
              </a:pathLst>
            </a:custGeom>
            <a:solidFill>
              <a:srgbClr val="F4F4F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624" name="Freeform 424">
              <a:extLst>
                <a:ext uri="{FF2B5EF4-FFF2-40B4-BE49-F238E27FC236}">
                  <a16:creationId xmlns:a16="http://schemas.microsoft.com/office/drawing/2014/main" id="{0EFD6116-ABE5-2C54-34FA-BB3892AD8250}"/>
                </a:ext>
              </a:extLst>
            </p:cNvPr>
            <p:cNvSpPr>
              <a:spLocks noEditPoints="1"/>
            </p:cNvSpPr>
            <p:nvPr/>
          </p:nvSpPr>
          <p:spPr bwMode="auto">
            <a:xfrm>
              <a:off x="1703" y="3010"/>
              <a:ext cx="2765" cy="244"/>
            </a:xfrm>
            <a:custGeom>
              <a:avLst/>
              <a:gdLst>
                <a:gd name="T0" fmla="*/ 0 w 2765"/>
                <a:gd name="T1" fmla="*/ 0 h 244"/>
                <a:gd name="T2" fmla="*/ 2765 w 2765"/>
                <a:gd name="T3" fmla="*/ 0 h 244"/>
                <a:gd name="T4" fmla="*/ 2765 w 2765"/>
                <a:gd name="T5" fmla="*/ 244 h 244"/>
                <a:gd name="T6" fmla="*/ 0 w 2765"/>
                <a:gd name="T7" fmla="*/ 244 h 244"/>
                <a:gd name="T8" fmla="*/ 0 w 2765"/>
                <a:gd name="T9" fmla="*/ 0 h 244"/>
                <a:gd name="T10" fmla="*/ 23 w 2765"/>
                <a:gd name="T11" fmla="*/ 0 h 244"/>
                <a:gd name="T12" fmla="*/ 2765 w 2765"/>
                <a:gd name="T13" fmla="*/ 0 h 244"/>
                <a:gd name="T14" fmla="*/ 2765 w 2765"/>
                <a:gd name="T15" fmla="*/ 244 h 244"/>
                <a:gd name="T16" fmla="*/ 23 w 2765"/>
                <a:gd name="T17" fmla="*/ 244 h 244"/>
                <a:gd name="T18" fmla="*/ 23 w 2765"/>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765" h="244">
                  <a:moveTo>
                    <a:pt x="0" y="0"/>
                  </a:moveTo>
                  <a:lnTo>
                    <a:pt x="2765" y="0"/>
                  </a:lnTo>
                  <a:lnTo>
                    <a:pt x="2765" y="244"/>
                  </a:lnTo>
                  <a:lnTo>
                    <a:pt x="0" y="244"/>
                  </a:lnTo>
                  <a:lnTo>
                    <a:pt x="0" y="0"/>
                  </a:lnTo>
                  <a:close/>
                  <a:moveTo>
                    <a:pt x="23" y="0"/>
                  </a:moveTo>
                  <a:lnTo>
                    <a:pt x="2765" y="0"/>
                  </a:lnTo>
                  <a:lnTo>
                    <a:pt x="2765" y="244"/>
                  </a:lnTo>
                  <a:lnTo>
                    <a:pt x="23" y="244"/>
                  </a:lnTo>
                  <a:lnTo>
                    <a:pt x="23" y="0"/>
                  </a:lnTo>
                  <a:close/>
                </a:path>
              </a:pathLst>
            </a:custGeom>
            <a:solidFill>
              <a:srgbClr val="F3F3F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625" name="Freeform 425">
              <a:extLst>
                <a:ext uri="{FF2B5EF4-FFF2-40B4-BE49-F238E27FC236}">
                  <a16:creationId xmlns:a16="http://schemas.microsoft.com/office/drawing/2014/main" id="{08FD98A5-E236-0253-42ED-9FFD64A5E589}"/>
                </a:ext>
              </a:extLst>
            </p:cNvPr>
            <p:cNvSpPr>
              <a:spLocks noEditPoints="1"/>
            </p:cNvSpPr>
            <p:nvPr/>
          </p:nvSpPr>
          <p:spPr bwMode="auto">
            <a:xfrm>
              <a:off x="1726" y="3010"/>
              <a:ext cx="2742" cy="244"/>
            </a:xfrm>
            <a:custGeom>
              <a:avLst/>
              <a:gdLst>
                <a:gd name="T0" fmla="*/ 0 w 2742"/>
                <a:gd name="T1" fmla="*/ 0 h 244"/>
                <a:gd name="T2" fmla="*/ 2742 w 2742"/>
                <a:gd name="T3" fmla="*/ 0 h 244"/>
                <a:gd name="T4" fmla="*/ 2742 w 2742"/>
                <a:gd name="T5" fmla="*/ 244 h 244"/>
                <a:gd name="T6" fmla="*/ 0 w 2742"/>
                <a:gd name="T7" fmla="*/ 244 h 244"/>
                <a:gd name="T8" fmla="*/ 0 w 2742"/>
                <a:gd name="T9" fmla="*/ 0 h 244"/>
                <a:gd name="T10" fmla="*/ 23 w 2742"/>
                <a:gd name="T11" fmla="*/ 0 h 244"/>
                <a:gd name="T12" fmla="*/ 2742 w 2742"/>
                <a:gd name="T13" fmla="*/ 0 h 244"/>
                <a:gd name="T14" fmla="*/ 2742 w 2742"/>
                <a:gd name="T15" fmla="*/ 244 h 244"/>
                <a:gd name="T16" fmla="*/ 23 w 2742"/>
                <a:gd name="T17" fmla="*/ 244 h 244"/>
                <a:gd name="T18" fmla="*/ 23 w 2742"/>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742" h="244">
                  <a:moveTo>
                    <a:pt x="0" y="0"/>
                  </a:moveTo>
                  <a:lnTo>
                    <a:pt x="2742" y="0"/>
                  </a:lnTo>
                  <a:lnTo>
                    <a:pt x="2742" y="244"/>
                  </a:lnTo>
                  <a:lnTo>
                    <a:pt x="0" y="244"/>
                  </a:lnTo>
                  <a:lnTo>
                    <a:pt x="0" y="0"/>
                  </a:lnTo>
                  <a:close/>
                  <a:moveTo>
                    <a:pt x="23" y="0"/>
                  </a:moveTo>
                  <a:lnTo>
                    <a:pt x="2742" y="0"/>
                  </a:lnTo>
                  <a:lnTo>
                    <a:pt x="2742" y="244"/>
                  </a:lnTo>
                  <a:lnTo>
                    <a:pt x="23" y="244"/>
                  </a:lnTo>
                  <a:lnTo>
                    <a:pt x="23" y="0"/>
                  </a:lnTo>
                  <a:close/>
                </a:path>
              </a:pathLst>
            </a:custGeom>
            <a:solidFill>
              <a:srgbClr val="F2F2F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626" name="Freeform 426">
              <a:extLst>
                <a:ext uri="{FF2B5EF4-FFF2-40B4-BE49-F238E27FC236}">
                  <a16:creationId xmlns:a16="http://schemas.microsoft.com/office/drawing/2014/main" id="{BA4DD66E-5F58-0B17-ACD0-E5D760449F38}"/>
                </a:ext>
              </a:extLst>
            </p:cNvPr>
            <p:cNvSpPr>
              <a:spLocks noEditPoints="1"/>
            </p:cNvSpPr>
            <p:nvPr/>
          </p:nvSpPr>
          <p:spPr bwMode="auto">
            <a:xfrm>
              <a:off x="1749" y="3010"/>
              <a:ext cx="2719" cy="244"/>
            </a:xfrm>
            <a:custGeom>
              <a:avLst/>
              <a:gdLst>
                <a:gd name="T0" fmla="*/ 0 w 2719"/>
                <a:gd name="T1" fmla="*/ 0 h 244"/>
                <a:gd name="T2" fmla="*/ 2719 w 2719"/>
                <a:gd name="T3" fmla="*/ 0 h 244"/>
                <a:gd name="T4" fmla="*/ 2719 w 2719"/>
                <a:gd name="T5" fmla="*/ 244 h 244"/>
                <a:gd name="T6" fmla="*/ 0 w 2719"/>
                <a:gd name="T7" fmla="*/ 244 h 244"/>
                <a:gd name="T8" fmla="*/ 0 w 2719"/>
                <a:gd name="T9" fmla="*/ 0 h 244"/>
                <a:gd name="T10" fmla="*/ 23 w 2719"/>
                <a:gd name="T11" fmla="*/ 0 h 244"/>
                <a:gd name="T12" fmla="*/ 2719 w 2719"/>
                <a:gd name="T13" fmla="*/ 0 h 244"/>
                <a:gd name="T14" fmla="*/ 2719 w 2719"/>
                <a:gd name="T15" fmla="*/ 244 h 244"/>
                <a:gd name="T16" fmla="*/ 23 w 2719"/>
                <a:gd name="T17" fmla="*/ 244 h 244"/>
                <a:gd name="T18" fmla="*/ 23 w 2719"/>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719" h="244">
                  <a:moveTo>
                    <a:pt x="0" y="0"/>
                  </a:moveTo>
                  <a:lnTo>
                    <a:pt x="2719" y="0"/>
                  </a:lnTo>
                  <a:lnTo>
                    <a:pt x="2719" y="244"/>
                  </a:lnTo>
                  <a:lnTo>
                    <a:pt x="0" y="244"/>
                  </a:lnTo>
                  <a:lnTo>
                    <a:pt x="0" y="0"/>
                  </a:lnTo>
                  <a:close/>
                  <a:moveTo>
                    <a:pt x="23" y="0"/>
                  </a:moveTo>
                  <a:lnTo>
                    <a:pt x="2719" y="0"/>
                  </a:lnTo>
                  <a:lnTo>
                    <a:pt x="2719" y="244"/>
                  </a:lnTo>
                  <a:lnTo>
                    <a:pt x="23" y="244"/>
                  </a:lnTo>
                  <a:lnTo>
                    <a:pt x="23" y="0"/>
                  </a:lnTo>
                  <a:close/>
                </a:path>
              </a:pathLst>
            </a:custGeom>
            <a:solidFill>
              <a:srgbClr val="F1F1F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627" name="Freeform 427">
              <a:extLst>
                <a:ext uri="{FF2B5EF4-FFF2-40B4-BE49-F238E27FC236}">
                  <a16:creationId xmlns:a16="http://schemas.microsoft.com/office/drawing/2014/main" id="{75B09B22-9D51-32C8-7CBB-F8100BCA5639}"/>
                </a:ext>
              </a:extLst>
            </p:cNvPr>
            <p:cNvSpPr>
              <a:spLocks noEditPoints="1"/>
            </p:cNvSpPr>
            <p:nvPr/>
          </p:nvSpPr>
          <p:spPr bwMode="auto">
            <a:xfrm>
              <a:off x="1772" y="3010"/>
              <a:ext cx="2696" cy="244"/>
            </a:xfrm>
            <a:custGeom>
              <a:avLst/>
              <a:gdLst>
                <a:gd name="T0" fmla="*/ 0 w 2696"/>
                <a:gd name="T1" fmla="*/ 0 h 244"/>
                <a:gd name="T2" fmla="*/ 2696 w 2696"/>
                <a:gd name="T3" fmla="*/ 0 h 244"/>
                <a:gd name="T4" fmla="*/ 2696 w 2696"/>
                <a:gd name="T5" fmla="*/ 244 h 244"/>
                <a:gd name="T6" fmla="*/ 0 w 2696"/>
                <a:gd name="T7" fmla="*/ 244 h 244"/>
                <a:gd name="T8" fmla="*/ 0 w 2696"/>
                <a:gd name="T9" fmla="*/ 0 h 244"/>
                <a:gd name="T10" fmla="*/ 23 w 2696"/>
                <a:gd name="T11" fmla="*/ 0 h 244"/>
                <a:gd name="T12" fmla="*/ 2696 w 2696"/>
                <a:gd name="T13" fmla="*/ 0 h 244"/>
                <a:gd name="T14" fmla="*/ 2696 w 2696"/>
                <a:gd name="T15" fmla="*/ 244 h 244"/>
                <a:gd name="T16" fmla="*/ 23 w 2696"/>
                <a:gd name="T17" fmla="*/ 244 h 244"/>
                <a:gd name="T18" fmla="*/ 23 w 2696"/>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696" h="244">
                  <a:moveTo>
                    <a:pt x="0" y="0"/>
                  </a:moveTo>
                  <a:lnTo>
                    <a:pt x="2696" y="0"/>
                  </a:lnTo>
                  <a:lnTo>
                    <a:pt x="2696" y="244"/>
                  </a:lnTo>
                  <a:lnTo>
                    <a:pt x="0" y="244"/>
                  </a:lnTo>
                  <a:lnTo>
                    <a:pt x="0" y="0"/>
                  </a:lnTo>
                  <a:close/>
                  <a:moveTo>
                    <a:pt x="23" y="0"/>
                  </a:moveTo>
                  <a:lnTo>
                    <a:pt x="2696" y="0"/>
                  </a:lnTo>
                  <a:lnTo>
                    <a:pt x="2696" y="244"/>
                  </a:lnTo>
                  <a:lnTo>
                    <a:pt x="23" y="244"/>
                  </a:lnTo>
                  <a:lnTo>
                    <a:pt x="23" y="0"/>
                  </a:lnTo>
                  <a:close/>
                </a:path>
              </a:pathLst>
            </a:custGeom>
            <a:solidFill>
              <a:srgbClr val="F0F0F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628" name="Freeform 428">
              <a:extLst>
                <a:ext uri="{FF2B5EF4-FFF2-40B4-BE49-F238E27FC236}">
                  <a16:creationId xmlns:a16="http://schemas.microsoft.com/office/drawing/2014/main" id="{837989EB-2FC7-612F-C9F5-C1E84D3D6645}"/>
                </a:ext>
              </a:extLst>
            </p:cNvPr>
            <p:cNvSpPr>
              <a:spLocks noEditPoints="1"/>
            </p:cNvSpPr>
            <p:nvPr/>
          </p:nvSpPr>
          <p:spPr bwMode="auto">
            <a:xfrm>
              <a:off x="1795" y="3010"/>
              <a:ext cx="2673" cy="244"/>
            </a:xfrm>
            <a:custGeom>
              <a:avLst/>
              <a:gdLst>
                <a:gd name="T0" fmla="*/ 0 w 2673"/>
                <a:gd name="T1" fmla="*/ 0 h 244"/>
                <a:gd name="T2" fmla="*/ 2673 w 2673"/>
                <a:gd name="T3" fmla="*/ 0 h 244"/>
                <a:gd name="T4" fmla="*/ 2673 w 2673"/>
                <a:gd name="T5" fmla="*/ 244 h 244"/>
                <a:gd name="T6" fmla="*/ 0 w 2673"/>
                <a:gd name="T7" fmla="*/ 244 h 244"/>
                <a:gd name="T8" fmla="*/ 0 w 2673"/>
                <a:gd name="T9" fmla="*/ 0 h 244"/>
                <a:gd name="T10" fmla="*/ 28 w 2673"/>
                <a:gd name="T11" fmla="*/ 0 h 244"/>
                <a:gd name="T12" fmla="*/ 2673 w 2673"/>
                <a:gd name="T13" fmla="*/ 0 h 244"/>
                <a:gd name="T14" fmla="*/ 2673 w 2673"/>
                <a:gd name="T15" fmla="*/ 244 h 244"/>
                <a:gd name="T16" fmla="*/ 28 w 2673"/>
                <a:gd name="T17" fmla="*/ 244 h 244"/>
                <a:gd name="T18" fmla="*/ 28 w 2673"/>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673" h="244">
                  <a:moveTo>
                    <a:pt x="0" y="0"/>
                  </a:moveTo>
                  <a:lnTo>
                    <a:pt x="2673" y="0"/>
                  </a:lnTo>
                  <a:lnTo>
                    <a:pt x="2673" y="244"/>
                  </a:lnTo>
                  <a:lnTo>
                    <a:pt x="0" y="244"/>
                  </a:lnTo>
                  <a:lnTo>
                    <a:pt x="0" y="0"/>
                  </a:lnTo>
                  <a:close/>
                  <a:moveTo>
                    <a:pt x="28" y="0"/>
                  </a:moveTo>
                  <a:lnTo>
                    <a:pt x="2673" y="0"/>
                  </a:lnTo>
                  <a:lnTo>
                    <a:pt x="2673" y="244"/>
                  </a:lnTo>
                  <a:lnTo>
                    <a:pt x="28" y="244"/>
                  </a:lnTo>
                  <a:lnTo>
                    <a:pt x="28" y="0"/>
                  </a:lnTo>
                  <a:close/>
                </a:path>
              </a:pathLst>
            </a:custGeom>
            <a:solidFill>
              <a:srgbClr val="EFEFE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629" name="Freeform 429">
              <a:extLst>
                <a:ext uri="{FF2B5EF4-FFF2-40B4-BE49-F238E27FC236}">
                  <a16:creationId xmlns:a16="http://schemas.microsoft.com/office/drawing/2014/main" id="{5EACDFD0-709D-AC43-9C64-88F5E91752FE}"/>
                </a:ext>
              </a:extLst>
            </p:cNvPr>
            <p:cNvSpPr>
              <a:spLocks noEditPoints="1"/>
            </p:cNvSpPr>
            <p:nvPr/>
          </p:nvSpPr>
          <p:spPr bwMode="auto">
            <a:xfrm>
              <a:off x="1823" y="3010"/>
              <a:ext cx="2645" cy="244"/>
            </a:xfrm>
            <a:custGeom>
              <a:avLst/>
              <a:gdLst>
                <a:gd name="T0" fmla="*/ 0 w 2645"/>
                <a:gd name="T1" fmla="*/ 0 h 244"/>
                <a:gd name="T2" fmla="*/ 2645 w 2645"/>
                <a:gd name="T3" fmla="*/ 0 h 244"/>
                <a:gd name="T4" fmla="*/ 2645 w 2645"/>
                <a:gd name="T5" fmla="*/ 244 h 244"/>
                <a:gd name="T6" fmla="*/ 0 w 2645"/>
                <a:gd name="T7" fmla="*/ 244 h 244"/>
                <a:gd name="T8" fmla="*/ 0 w 2645"/>
                <a:gd name="T9" fmla="*/ 0 h 244"/>
                <a:gd name="T10" fmla="*/ 23 w 2645"/>
                <a:gd name="T11" fmla="*/ 0 h 244"/>
                <a:gd name="T12" fmla="*/ 2645 w 2645"/>
                <a:gd name="T13" fmla="*/ 0 h 244"/>
                <a:gd name="T14" fmla="*/ 2645 w 2645"/>
                <a:gd name="T15" fmla="*/ 244 h 244"/>
                <a:gd name="T16" fmla="*/ 23 w 2645"/>
                <a:gd name="T17" fmla="*/ 244 h 244"/>
                <a:gd name="T18" fmla="*/ 23 w 2645"/>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645" h="244">
                  <a:moveTo>
                    <a:pt x="0" y="0"/>
                  </a:moveTo>
                  <a:lnTo>
                    <a:pt x="2645" y="0"/>
                  </a:lnTo>
                  <a:lnTo>
                    <a:pt x="2645" y="244"/>
                  </a:lnTo>
                  <a:lnTo>
                    <a:pt x="0" y="244"/>
                  </a:lnTo>
                  <a:lnTo>
                    <a:pt x="0" y="0"/>
                  </a:lnTo>
                  <a:close/>
                  <a:moveTo>
                    <a:pt x="23" y="0"/>
                  </a:moveTo>
                  <a:lnTo>
                    <a:pt x="2645" y="0"/>
                  </a:lnTo>
                  <a:lnTo>
                    <a:pt x="2645" y="244"/>
                  </a:lnTo>
                  <a:lnTo>
                    <a:pt x="23" y="244"/>
                  </a:lnTo>
                  <a:lnTo>
                    <a:pt x="23" y="0"/>
                  </a:lnTo>
                  <a:close/>
                </a:path>
              </a:pathLst>
            </a:custGeom>
            <a:solidFill>
              <a:srgbClr val="EEEEEE"/>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630" name="Freeform 430">
              <a:extLst>
                <a:ext uri="{FF2B5EF4-FFF2-40B4-BE49-F238E27FC236}">
                  <a16:creationId xmlns:a16="http://schemas.microsoft.com/office/drawing/2014/main" id="{BF8B5F7C-0B1A-50C0-DE6F-513A03D41C08}"/>
                </a:ext>
              </a:extLst>
            </p:cNvPr>
            <p:cNvSpPr>
              <a:spLocks noEditPoints="1"/>
            </p:cNvSpPr>
            <p:nvPr/>
          </p:nvSpPr>
          <p:spPr bwMode="auto">
            <a:xfrm>
              <a:off x="1846" y="3010"/>
              <a:ext cx="2622" cy="244"/>
            </a:xfrm>
            <a:custGeom>
              <a:avLst/>
              <a:gdLst>
                <a:gd name="T0" fmla="*/ 0 w 2622"/>
                <a:gd name="T1" fmla="*/ 0 h 244"/>
                <a:gd name="T2" fmla="*/ 2622 w 2622"/>
                <a:gd name="T3" fmla="*/ 0 h 244"/>
                <a:gd name="T4" fmla="*/ 2622 w 2622"/>
                <a:gd name="T5" fmla="*/ 244 h 244"/>
                <a:gd name="T6" fmla="*/ 0 w 2622"/>
                <a:gd name="T7" fmla="*/ 244 h 244"/>
                <a:gd name="T8" fmla="*/ 0 w 2622"/>
                <a:gd name="T9" fmla="*/ 0 h 244"/>
                <a:gd name="T10" fmla="*/ 23 w 2622"/>
                <a:gd name="T11" fmla="*/ 0 h 244"/>
                <a:gd name="T12" fmla="*/ 2622 w 2622"/>
                <a:gd name="T13" fmla="*/ 0 h 244"/>
                <a:gd name="T14" fmla="*/ 2622 w 2622"/>
                <a:gd name="T15" fmla="*/ 244 h 244"/>
                <a:gd name="T16" fmla="*/ 23 w 2622"/>
                <a:gd name="T17" fmla="*/ 244 h 244"/>
                <a:gd name="T18" fmla="*/ 23 w 2622"/>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622" h="244">
                  <a:moveTo>
                    <a:pt x="0" y="0"/>
                  </a:moveTo>
                  <a:lnTo>
                    <a:pt x="2622" y="0"/>
                  </a:lnTo>
                  <a:lnTo>
                    <a:pt x="2622" y="244"/>
                  </a:lnTo>
                  <a:lnTo>
                    <a:pt x="0" y="244"/>
                  </a:lnTo>
                  <a:lnTo>
                    <a:pt x="0" y="0"/>
                  </a:lnTo>
                  <a:close/>
                  <a:moveTo>
                    <a:pt x="23" y="0"/>
                  </a:moveTo>
                  <a:lnTo>
                    <a:pt x="2622" y="0"/>
                  </a:lnTo>
                  <a:lnTo>
                    <a:pt x="2622" y="244"/>
                  </a:lnTo>
                  <a:lnTo>
                    <a:pt x="23" y="244"/>
                  </a:lnTo>
                  <a:lnTo>
                    <a:pt x="23" y="0"/>
                  </a:lnTo>
                  <a:close/>
                </a:path>
              </a:pathLst>
            </a:custGeom>
            <a:solidFill>
              <a:srgbClr val="EDEDE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631" name="Freeform 431">
              <a:extLst>
                <a:ext uri="{FF2B5EF4-FFF2-40B4-BE49-F238E27FC236}">
                  <a16:creationId xmlns:a16="http://schemas.microsoft.com/office/drawing/2014/main" id="{C550C84D-1489-8097-5DFD-8C8685A49E47}"/>
                </a:ext>
              </a:extLst>
            </p:cNvPr>
            <p:cNvSpPr>
              <a:spLocks noEditPoints="1"/>
            </p:cNvSpPr>
            <p:nvPr/>
          </p:nvSpPr>
          <p:spPr bwMode="auto">
            <a:xfrm>
              <a:off x="1869" y="3010"/>
              <a:ext cx="2599" cy="244"/>
            </a:xfrm>
            <a:custGeom>
              <a:avLst/>
              <a:gdLst>
                <a:gd name="T0" fmla="*/ 0 w 2599"/>
                <a:gd name="T1" fmla="*/ 0 h 244"/>
                <a:gd name="T2" fmla="*/ 2599 w 2599"/>
                <a:gd name="T3" fmla="*/ 0 h 244"/>
                <a:gd name="T4" fmla="*/ 2599 w 2599"/>
                <a:gd name="T5" fmla="*/ 244 h 244"/>
                <a:gd name="T6" fmla="*/ 0 w 2599"/>
                <a:gd name="T7" fmla="*/ 244 h 244"/>
                <a:gd name="T8" fmla="*/ 0 w 2599"/>
                <a:gd name="T9" fmla="*/ 0 h 244"/>
                <a:gd name="T10" fmla="*/ 23 w 2599"/>
                <a:gd name="T11" fmla="*/ 0 h 244"/>
                <a:gd name="T12" fmla="*/ 2599 w 2599"/>
                <a:gd name="T13" fmla="*/ 0 h 244"/>
                <a:gd name="T14" fmla="*/ 2599 w 2599"/>
                <a:gd name="T15" fmla="*/ 244 h 244"/>
                <a:gd name="T16" fmla="*/ 23 w 2599"/>
                <a:gd name="T17" fmla="*/ 244 h 244"/>
                <a:gd name="T18" fmla="*/ 23 w 2599"/>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599" h="244">
                  <a:moveTo>
                    <a:pt x="0" y="0"/>
                  </a:moveTo>
                  <a:lnTo>
                    <a:pt x="2599" y="0"/>
                  </a:lnTo>
                  <a:lnTo>
                    <a:pt x="2599" y="244"/>
                  </a:lnTo>
                  <a:lnTo>
                    <a:pt x="0" y="244"/>
                  </a:lnTo>
                  <a:lnTo>
                    <a:pt x="0" y="0"/>
                  </a:lnTo>
                  <a:close/>
                  <a:moveTo>
                    <a:pt x="23" y="0"/>
                  </a:moveTo>
                  <a:lnTo>
                    <a:pt x="2599" y="0"/>
                  </a:lnTo>
                  <a:lnTo>
                    <a:pt x="2599" y="244"/>
                  </a:lnTo>
                  <a:lnTo>
                    <a:pt x="23" y="244"/>
                  </a:lnTo>
                  <a:lnTo>
                    <a:pt x="23" y="0"/>
                  </a:lnTo>
                  <a:close/>
                </a:path>
              </a:pathLst>
            </a:custGeom>
            <a:solidFill>
              <a:srgbClr val="ECECE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632" name="Freeform 432">
              <a:extLst>
                <a:ext uri="{FF2B5EF4-FFF2-40B4-BE49-F238E27FC236}">
                  <a16:creationId xmlns:a16="http://schemas.microsoft.com/office/drawing/2014/main" id="{EF151DFE-120E-83C7-3A8F-CEE2A22D5D99}"/>
                </a:ext>
              </a:extLst>
            </p:cNvPr>
            <p:cNvSpPr>
              <a:spLocks noEditPoints="1"/>
            </p:cNvSpPr>
            <p:nvPr/>
          </p:nvSpPr>
          <p:spPr bwMode="auto">
            <a:xfrm>
              <a:off x="1892" y="3010"/>
              <a:ext cx="2576" cy="244"/>
            </a:xfrm>
            <a:custGeom>
              <a:avLst/>
              <a:gdLst>
                <a:gd name="T0" fmla="*/ 0 w 2576"/>
                <a:gd name="T1" fmla="*/ 0 h 244"/>
                <a:gd name="T2" fmla="*/ 2576 w 2576"/>
                <a:gd name="T3" fmla="*/ 0 h 244"/>
                <a:gd name="T4" fmla="*/ 2576 w 2576"/>
                <a:gd name="T5" fmla="*/ 244 h 244"/>
                <a:gd name="T6" fmla="*/ 0 w 2576"/>
                <a:gd name="T7" fmla="*/ 244 h 244"/>
                <a:gd name="T8" fmla="*/ 0 w 2576"/>
                <a:gd name="T9" fmla="*/ 0 h 244"/>
                <a:gd name="T10" fmla="*/ 27 w 2576"/>
                <a:gd name="T11" fmla="*/ 0 h 244"/>
                <a:gd name="T12" fmla="*/ 2576 w 2576"/>
                <a:gd name="T13" fmla="*/ 0 h 244"/>
                <a:gd name="T14" fmla="*/ 2576 w 2576"/>
                <a:gd name="T15" fmla="*/ 244 h 244"/>
                <a:gd name="T16" fmla="*/ 27 w 2576"/>
                <a:gd name="T17" fmla="*/ 244 h 244"/>
                <a:gd name="T18" fmla="*/ 27 w 2576"/>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576" h="244">
                  <a:moveTo>
                    <a:pt x="0" y="0"/>
                  </a:moveTo>
                  <a:lnTo>
                    <a:pt x="2576" y="0"/>
                  </a:lnTo>
                  <a:lnTo>
                    <a:pt x="2576" y="244"/>
                  </a:lnTo>
                  <a:lnTo>
                    <a:pt x="0" y="244"/>
                  </a:lnTo>
                  <a:lnTo>
                    <a:pt x="0" y="0"/>
                  </a:lnTo>
                  <a:close/>
                  <a:moveTo>
                    <a:pt x="27" y="0"/>
                  </a:moveTo>
                  <a:lnTo>
                    <a:pt x="2576" y="0"/>
                  </a:lnTo>
                  <a:lnTo>
                    <a:pt x="2576" y="244"/>
                  </a:lnTo>
                  <a:lnTo>
                    <a:pt x="27" y="244"/>
                  </a:lnTo>
                  <a:lnTo>
                    <a:pt x="27" y="0"/>
                  </a:lnTo>
                  <a:close/>
                </a:path>
              </a:pathLst>
            </a:custGeom>
            <a:solidFill>
              <a:srgbClr val="EBEBEB"/>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633" name="Freeform 433">
              <a:extLst>
                <a:ext uri="{FF2B5EF4-FFF2-40B4-BE49-F238E27FC236}">
                  <a16:creationId xmlns:a16="http://schemas.microsoft.com/office/drawing/2014/main" id="{A1B585A5-7C28-5C1F-7788-B53885274690}"/>
                </a:ext>
              </a:extLst>
            </p:cNvPr>
            <p:cNvSpPr>
              <a:spLocks noEditPoints="1"/>
            </p:cNvSpPr>
            <p:nvPr/>
          </p:nvSpPr>
          <p:spPr bwMode="auto">
            <a:xfrm>
              <a:off x="1919" y="3010"/>
              <a:ext cx="2549" cy="244"/>
            </a:xfrm>
            <a:custGeom>
              <a:avLst/>
              <a:gdLst>
                <a:gd name="T0" fmla="*/ 0 w 2549"/>
                <a:gd name="T1" fmla="*/ 0 h 244"/>
                <a:gd name="T2" fmla="*/ 2549 w 2549"/>
                <a:gd name="T3" fmla="*/ 0 h 244"/>
                <a:gd name="T4" fmla="*/ 2549 w 2549"/>
                <a:gd name="T5" fmla="*/ 244 h 244"/>
                <a:gd name="T6" fmla="*/ 0 w 2549"/>
                <a:gd name="T7" fmla="*/ 244 h 244"/>
                <a:gd name="T8" fmla="*/ 0 w 2549"/>
                <a:gd name="T9" fmla="*/ 0 h 244"/>
                <a:gd name="T10" fmla="*/ 23 w 2549"/>
                <a:gd name="T11" fmla="*/ 0 h 244"/>
                <a:gd name="T12" fmla="*/ 2549 w 2549"/>
                <a:gd name="T13" fmla="*/ 0 h 244"/>
                <a:gd name="T14" fmla="*/ 2549 w 2549"/>
                <a:gd name="T15" fmla="*/ 244 h 244"/>
                <a:gd name="T16" fmla="*/ 23 w 2549"/>
                <a:gd name="T17" fmla="*/ 244 h 244"/>
                <a:gd name="T18" fmla="*/ 23 w 2549"/>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549" h="244">
                  <a:moveTo>
                    <a:pt x="0" y="0"/>
                  </a:moveTo>
                  <a:lnTo>
                    <a:pt x="2549" y="0"/>
                  </a:lnTo>
                  <a:lnTo>
                    <a:pt x="2549" y="244"/>
                  </a:lnTo>
                  <a:lnTo>
                    <a:pt x="0" y="244"/>
                  </a:lnTo>
                  <a:lnTo>
                    <a:pt x="0" y="0"/>
                  </a:lnTo>
                  <a:close/>
                  <a:moveTo>
                    <a:pt x="23" y="0"/>
                  </a:moveTo>
                  <a:lnTo>
                    <a:pt x="2549" y="0"/>
                  </a:lnTo>
                  <a:lnTo>
                    <a:pt x="2549" y="244"/>
                  </a:lnTo>
                  <a:lnTo>
                    <a:pt x="23" y="244"/>
                  </a:lnTo>
                  <a:lnTo>
                    <a:pt x="23" y="0"/>
                  </a:lnTo>
                  <a:close/>
                </a:path>
              </a:pathLst>
            </a:custGeom>
            <a:solidFill>
              <a:srgbClr val="EAEAE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634" name="Freeform 434">
              <a:extLst>
                <a:ext uri="{FF2B5EF4-FFF2-40B4-BE49-F238E27FC236}">
                  <a16:creationId xmlns:a16="http://schemas.microsoft.com/office/drawing/2014/main" id="{754888BC-3655-0F6F-AAFB-8F1E882E1F8D}"/>
                </a:ext>
              </a:extLst>
            </p:cNvPr>
            <p:cNvSpPr>
              <a:spLocks noEditPoints="1"/>
            </p:cNvSpPr>
            <p:nvPr/>
          </p:nvSpPr>
          <p:spPr bwMode="auto">
            <a:xfrm>
              <a:off x="1942" y="3010"/>
              <a:ext cx="2526" cy="244"/>
            </a:xfrm>
            <a:custGeom>
              <a:avLst/>
              <a:gdLst>
                <a:gd name="T0" fmla="*/ 0 w 2526"/>
                <a:gd name="T1" fmla="*/ 0 h 244"/>
                <a:gd name="T2" fmla="*/ 2526 w 2526"/>
                <a:gd name="T3" fmla="*/ 0 h 244"/>
                <a:gd name="T4" fmla="*/ 2526 w 2526"/>
                <a:gd name="T5" fmla="*/ 244 h 244"/>
                <a:gd name="T6" fmla="*/ 0 w 2526"/>
                <a:gd name="T7" fmla="*/ 244 h 244"/>
                <a:gd name="T8" fmla="*/ 0 w 2526"/>
                <a:gd name="T9" fmla="*/ 0 h 244"/>
                <a:gd name="T10" fmla="*/ 23 w 2526"/>
                <a:gd name="T11" fmla="*/ 0 h 244"/>
                <a:gd name="T12" fmla="*/ 2526 w 2526"/>
                <a:gd name="T13" fmla="*/ 0 h 244"/>
                <a:gd name="T14" fmla="*/ 2526 w 2526"/>
                <a:gd name="T15" fmla="*/ 244 h 244"/>
                <a:gd name="T16" fmla="*/ 23 w 2526"/>
                <a:gd name="T17" fmla="*/ 244 h 244"/>
                <a:gd name="T18" fmla="*/ 23 w 2526"/>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526" h="244">
                  <a:moveTo>
                    <a:pt x="0" y="0"/>
                  </a:moveTo>
                  <a:lnTo>
                    <a:pt x="2526" y="0"/>
                  </a:lnTo>
                  <a:lnTo>
                    <a:pt x="2526" y="244"/>
                  </a:lnTo>
                  <a:lnTo>
                    <a:pt x="0" y="244"/>
                  </a:lnTo>
                  <a:lnTo>
                    <a:pt x="0" y="0"/>
                  </a:lnTo>
                  <a:close/>
                  <a:moveTo>
                    <a:pt x="23" y="0"/>
                  </a:moveTo>
                  <a:lnTo>
                    <a:pt x="2526" y="0"/>
                  </a:lnTo>
                  <a:lnTo>
                    <a:pt x="2526" y="244"/>
                  </a:lnTo>
                  <a:lnTo>
                    <a:pt x="23" y="244"/>
                  </a:lnTo>
                  <a:lnTo>
                    <a:pt x="23" y="0"/>
                  </a:lnTo>
                  <a:close/>
                </a:path>
              </a:pathLst>
            </a:custGeom>
            <a:solidFill>
              <a:srgbClr val="E9E9E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635" name="Freeform 435">
              <a:extLst>
                <a:ext uri="{FF2B5EF4-FFF2-40B4-BE49-F238E27FC236}">
                  <a16:creationId xmlns:a16="http://schemas.microsoft.com/office/drawing/2014/main" id="{37DAD551-E919-23ED-BBF9-44B29D1036A1}"/>
                </a:ext>
              </a:extLst>
            </p:cNvPr>
            <p:cNvSpPr>
              <a:spLocks noEditPoints="1"/>
            </p:cNvSpPr>
            <p:nvPr/>
          </p:nvSpPr>
          <p:spPr bwMode="auto">
            <a:xfrm>
              <a:off x="1965" y="3010"/>
              <a:ext cx="2503" cy="244"/>
            </a:xfrm>
            <a:custGeom>
              <a:avLst/>
              <a:gdLst>
                <a:gd name="T0" fmla="*/ 0 w 2503"/>
                <a:gd name="T1" fmla="*/ 0 h 244"/>
                <a:gd name="T2" fmla="*/ 2503 w 2503"/>
                <a:gd name="T3" fmla="*/ 0 h 244"/>
                <a:gd name="T4" fmla="*/ 2503 w 2503"/>
                <a:gd name="T5" fmla="*/ 244 h 244"/>
                <a:gd name="T6" fmla="*/ 0 w 2503"/>
                <a:gd name="T7" fmla="*/ 244 h 244"/>
                <a:gd name="T8" fmla="*/ 0 w 2503"/>
                <a:gd name="T9" fmla="*/ 0 h 244"/>
                <a:gd name="T10" fmla="*/ 23 w 2503"/>
                <a:gd name="T11" fmla="*/ 0 h 244"/>
                <a:gd name="T12" fmla="*/ 2503 w 2503"/>
                <a:gd name="T13" fmla="*/ 0 h 244"/>
                <a:gd name="T14" fmla="*/ 2503 w 2503"/>
                <a:gd name="T15" fmla="*/ 244 h 244"/>
                <a:gd name="T16" fmla="*/ 23 w 2503"/>
                <a:gd name="T17" fmla="*/ 244 h 244"/>
                <a:gd name="T18" fmla="*/ 23 w 2503"/>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503" h="244">
                  <a:moveTo>
                    <a:pt x="0" y="0"/>
                  </a:moveTo>
                  <a:lnTo>
                    <a:pt x="2503" y="0"/>
                  </a:lnTo>
                  <a:lnTo>
                    <a:pt x="2503" y="244"/>
                  </a:lnTo>
                  <a:lnTo>
                    <a:pt x="0" y="244"/>
                  </a:lnTo>
                  <a:lnTo>
                    <a:pt x="0" y="0"/>
                  </a:lnTo>
                  <a:close/>
                  <a:moveTo>
                    <a:pt x="23" y="0"/>
                  </a:moveTo>
                  <a:lnTo>
                    <a:pt x="2503" y="0"/>
                  </a:lnTo>
                  <a:lnTo>
                    <a:pt x="2503" y="244"/>
                  </a:lnTo>
                  <a:lnTo>
                    <a:pt x="23" y="244"/>
                  </a:lnTo>
                  <a:lnTo>
                    <a:pt x="23" y="0"/>
                  </a:lnTo>
                  <a:close/>
                </a:path>
              </a:pathLst>
            </a:custGeom>
            <a:solidFill>
              <a:srgbClr val="E8E8E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636" name="Freeform 436">
              <a:extLst>
                <a:ext uri="{FF2B5EF4-FFF2-40B4-BE49-F238E27FC236}">
                  <a16:creationId xmlns:a16="http://schemas.microsoft.com/office/drawing/2014/main" id="{80553581-4637-3262-C99E-93B93C134DEC}"/>
                </a:ext>
              </a:extLst>
            </p:cNvPr>
            <p:cNvSpPr>
              <a:spLocks noEditPoints="1"/>
            </p:cNvSpPr>
            <p:nvPr/>
          </p:nvSpPr>
          <p:spPr bwMode="auto">
            <a:xfrm>
              <a:off x="1988" y="3010"/>
              <a:ext cx="2480" cy="244"/>
            </a:xfrm>
            <a:custGeom>
              <a:avLst/>
              <a:gdLst>
                <a:gd name="T0" fmla="*/ 0 w 2480"/>
                <a:gd name="T1" fmla="*/ 0 h 244"/>
                <a:gd name="T2" fmla="*/ 2480 w 2480"/>
                <a:gd name="T3" fmla="*/ 0 h 244"/>
                <a:gd name="T4" fmla="*/ 2480 w 2480"/>
                <a:gd name="T5" fmla="*/ 244 h 244"/>
                <a:gd name="T6" fmla="*/ 0 w 2480"/>
                <a:gd name="T7" fmla="*/ 244 h 244"/>
                <a:gd name="T8" fmla="*/ 0 w 2480"/>
                <a:gd name="T9" fmla="*/ 0 h 244"/>
                <a:gd name="T10" fmla="*/ 23 w 2480"/>
                <a:gd name="T11" fmla="*/ 0 h 244"/>
                <a:gd name="T12" fmla="*/ 2480 w 2480"/>
                <a:gd name="T13" fmla="*/ 0 h 244"/>
                <a:gd name="T14" fmla="*/ 2480 w 2480"/>
                <a:gd name="T15" fmla="*/ 244 h 244"/>
                <a:gd name="T16" fmla="*/ 23 w 2480"/>
                <a:gd name="T17" fmla="*/ 244 h 244"/>
                <a:gd name="T18" fmla="*/ 23 w 2480"/>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480" h="244">
                  <a:moveTo>
                    <a:pt x="0" y="0"/>
                  </a:moveTo>
                  <a:lnTo>
                    <a:pt x="2480" y="0"/>
                  </a:lnTo>
                  <a:lnTo>
                    <a:pt x="2480" y="244"/>
                  </a:lnTo>
                  <a:lnTo>
                    <a:pt x="0" y="244"/>
                  </a:lnTo>
                  <a:lnTo>
                    <a:pt x="0" y="0"/>
                  </a:lnTo>
                  <a:close/>
                  <a:moveTo>
                    <a:pt x="23" y="0"/>
                  </a:moveTo>
                  <a:lnTo>
                    <a:pt x="2480" y="0"/>
                  </a:lnTo>
                  <a:lnTo>
                    <a:pt x="2480" y="244"/>
                  </a:lnTo>
                  <a:lnTo>
                    <a:pt x="23" y="244"/>
                  </a:lnTo>
                  <a:lnTo>
                    <a:pt x="23" y="0"/>
                  </a:lnTo>
                  <a:close/>
                </a:path>
              </a:pathLst>
            </a:custGeom>
            <a:solidFill>
              <a:srgbClr val="E7E7E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637" name="Freeform 437">
              <a:extLst>
                <a:ext uri="{FF2B5EF4-FFF2-40B4-BE49-F238E27FC236}">
                  <a16:creationId xmlns:a16="http://schemas.microsoft.com/office/drawing/2014/main" id="{CB64AD62-EFD0-A27C-2BAE-040DE4BDF24F}"/>
                </a:ext>
              </a:extLst>
            </p:cNvPr>
            <p:cNvSpPr>
              <a:spLocks noEditPoints="1"/>
            </p:cNvSpPr>
            <p:nvPr/>
          </p:nvSpPr>
          <p:spPr bwMode="auto">
            <a:xfrm>
              <a:off x="2011" y="3010"/>
              <a:ext cx="2457" cy="244"/>
            </a:xfrm>
            <a:custGeom>
              <a:avLst/>
              <a:gdLst>
                <a:gd name="T0" fmla="*/ 0 w 2457"/>
                <a:gd name="T1" fmla="*/ 0 h 244"/>
                <a:gd name="T2" fmla="*/ 2457 w 2457"/>
                <a:gd name="T3" fmla="*/ 0 h 244"/>
                <a:gd name="T4" fmla="*/ 2457 w 2457"/>
                <a:gd name="T5" fmla="*/ 244 h 244"/>
                <a:gd name="T6" fmla="*/ 0 w 2457"/>
                <a:gd name="T7" fmla="*/ 244 h 244"/>
                <a:gd name="T8" fmla="*/ 0 w 2457"/>
                <a:gd name="T9" fmla="*/ 0 h 244"/>
                <a:gd name="T10" fmla="*/ 28 w 2457"/>
                <a:gd name="T11" fmla="*/ 0 h 244"/>
                <a:gd name="T12" fmla="*/ 2457 w 2457"/>
                <a:gd name="T13" fmla="*/ 0 h 244"/>
                <a:gd name="T14" fmla="*/ 2457 w 2457"/>
                <a:gd name="T15" fmla="*/ 244 h 244"/>
                <a:gd name="T16" fmla="*/ 28 w 2457"/>
                <a:gd name="T17" fmla="*/ 244 h 244"/>
                <a:gd name="T18" fmla="*/ 28 w 2457"/>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457" h="244">
                  <a:moveTo>
                    <a:pt x="0" y="0"/>
                  </a:moveTo>
                  <a:lnTo>
                    <a:pt x="2457" y="0"/>
                  </a:lnTo>
                  <a:lnTo>
                    <a:pt x="2457" y="244"/>
                  </a:lnTo>
                  <a:lnTo>
                    <a:pt x="0" y="244"/>
                  </a:lnTo>
                  <a:lnTo>
                    <a:pt x="0" y="0"/>
                  </a:lnTo>
                  <a:close/>
                  <a:moveTo>
                    <a:pt x="28" y="0"/>
                  </a:moveTo>
                  <a:lnTo>
                    <a:pt x="2457" y="0"/>
                  </a:lnTo>
                  <a:lnTo>
                    <a:pt x="2457" y="244"/>
                  </a:lnTo>
                  <a:lnTo>
                    <a:pt x="28" y="244"/>
                  </a:lnTo>
                  <a:lnTo>
                    <a:pt x="28" y="0"/>
                  </a:lnTo>
                  <a:close/>
                </a:path>
              </a:pathLst>
            </a:custGeom>
            <a:solidFill>
              <a:srgbClr val="E6E6E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638" name="Freeform 438">
              <a:extLst>
                <a:ext uri="{FF2B5EF4-FFF2-40B4-BE49-F238E27FC236}">
                  <a16:creationId xmlns:a16="http://schemas.microsoft.com/office/drawing/2014/main" id="{A6456C6E-E62A-0EA5-0C8A-2A4525330B01}"/>
                </a:ext>
              </a:extLst>
            </p:cNvPr>
            <p:cNvSpPr>
              <a:spLocks noEditPoints="1"/>
            </p:cNvSpPr>
            <p:nvPr/>
          </p:nvSpPr>
          <p:spPr bwMode="auto">
            <a:xfrm>
              <a:off x="2039" y="3010"/>
              <a:ext cx="2429" cy="244"/>
            </a:xfrm>
            <a:custGeom>
              <a:avLst/>
              <a:gdLst>
                <a:gd name="T0" fmla="*/ 0 w 2429"/>
                <a:gd name="T1" fmla="*/ 0 h 244"/>
                <a:gd name="T2" fmla="*/ 2429 w 2429"/>
                <a:gd name="T3" fmla="*/ 0 h 244"/>
                <a:gd name="T4" fmla="*/ 2429 w 2429"/>
                <a:gd name="T5" fmla="*/ 244 h 244"/>
                <a:gd name="T6" fmla="*/ 0 w 2429"/>
                <a:gd name="T7" fmla="*/ 244 h 244"/>
                <a:gd name="T8" fmla="*/ 0 w 2429"/>
                <a:gd name="T9" fmla="*/ 0 h 244"/>
                <a:gd name="T10" fmla="*/ 23 w 2429"/>
                <a:gd name="T11" fmla="*/ 0 h 244"/>
                <a:gd name="T12" fmla="*/ 2429 w 2429"/>
                <a:gd name="T13" fmla="*/ 0 h 244"/>
                <a:gd name="T14" fmla="*/ 2429 w 2429"/>
                <a:gd name="T15" fmla="*/ 244 h 244"/>
                <a:gd name="T16" fmla="*/ 23 w 2429"/>
                <a:gd name="T17" fmla="*/ 244 h 244"/>
                <a:gd name="T18" fmla="*/ 23 w 2429"/>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429" h="244">
                  <a:moveTo>
                    <a:pt x="0" y="0"/>
                  </a:moveTo>
                  <a:lnTo>
                    <a:pt x="2429" y="0"/>
                  </a:lnTo>
                  <a:lnTo>
                    <a:pt x="2429" y="244"/>
                  </a:lnTo>
                  <a:lnTo>
                    <a:pt x="0" y="244"/>
                  </a:lnTo>
                  <a:lnTo>
                    <a:pt x="0" y="0"/>
                  </a:lnTo>
                  <a:close/>
                  <a:moveTo>
                    <a:pt x="23" y="0"/>
                  </a:moveTo>
                  <a:lnTo>
                    <a:pt x="2429" y="0"/>
                  </a:lnTo>
                  <a:lnTo>
                    <a:pt x="2429" y="244"/>
                  </a:lnTo>
                  <a:lnTo>
                    <a:pt x="23" y="244"/>
                  </a:lnTo>
                  <a:lnTo>
                    <a:pt x="23" y="0"/>
                  </a:lnTo>
                  <a:close/>
                </a:path>
              </a:pathLst>
            </a:custGeom>
            <a:solidFill>
              <a:srgbClr val="E5E5E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639" name="Freeform 439">
              <a:extLst>
                <a:ext uri="{FF2B5EF4-FFF2-40B4-BE49-F238E27FC236}">
                  <a16:creationId xmlns:a16="http://schemas.microsoft.com/office/drawing/2014/main" id="{CC82C81D-9CBF-DCBD-4112-C074549D93F7}"/>
                </a:ext>
              </a:extLst>
            </p:cNvPr>
            <p:cNvSpPr>
              <a:spLocks noEditPoints="1"/>
            </p:cNvSpPr>
            <p:nvPr/>
          </p:nvSpPr>
          <p:spPr bwMode="auto">
            <a:xfrm>
              <a:off x="2062" y="3010"/>
              <a:ext cx="2406" cy="244"/>
            </a:xfrm>
            <a:custGeom>
              <a:avLst/>
              <a:gdLst>
                <a:gd name="T0" fmla="*/ 0 w 2406"/>
                <a:gd name="T1" fmla="*/ 0 h 244"/>
                <a:gd name="T2" fmla="*/ 2406 w 2406"/>
                <a:gd name="T3" fmla="*/ 0 h 244"/>
                <a:gd name="T4" fmla="*/ 2406 w 2406"/>
                <a:gd name="T5" fmla="*/ 244 h 244"/>
                <a:gd name="T6" fmla="*/ 0 w 2406"/>
                <a:gd name="T7" fmla="*/ 244 h 244"/>
                <a:gd name="T8" fmla="*/ 0 w 2406"/>
                <a:gd name="T9" fmla="*/ 0 h 244"/>
                <a:gd name="T10" fmla="*/ 23 w 2406"/>
                <a:gd name="T11" fmla="*/ 0 h 244"/>
                <a:gd name="T12" fmla="*/ 2406 w 2406"/>
                <a:gd name="T13" fmla="*/ 0 h 244"/>
                <a:gd name="T14" fmla="*/ 2406 w 2406"/>
                <a:gd name="T15" fmla="*/ 244 h 244"/>
                <a:gd name="T16" fmla="*/ 23 w 2406"/>
                <a:gd name="T17" fmla="*/ 244 h 244"/>
                <a:gd name="T18" fmla="*/ 23 w 2406"/>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406" h="244">
                  <a:moveTo>
                    <a:pt x="0" y="0"/>
                  </a:moveTo>
                  <a:lnTo>
                    <a:pt x="2406" y="0"/>
                  </a:lnTo>
                  <a:lnTo>
                    <a:pt x="2406" y="244"/>
                  </a:lnTo>
                  <a:lnTo>
                    <a:pt x="0" y="244"/>
                  </a:lnTo>
                  <a:lnTo>
                    <a:pt x="0" y="0"/>
                  </a:lnTo>
                  <a:close/>
                  <a:moveTo>
                    <a:pt x="23" y="0"/>
                  </a:moveTo>
                  <a:lnTo>
                    <a:pt x="2406" y="0"/>
                  </a:lnTo>
                  <a:lnTo>
                    <a:pt x="2406" y="244"/>
                  </a:lnTo>
                  <a:lnTo>
                    <a:pt x="23" y="244"/>
                  </a:lnTo>
                  <a:lnTo>
                    <a:pt x="23" y="0"/>
                  </a:lnTo>
                  <a:close/>
                </a:path>
              </a:pathLst>
            </a:custGeom>
            <a:solidFill>
              <a:srgbClr val="E4E4E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640" name="Freeform 440">
              <a:extLst>
                <a:ext uri="{FF2B5EF4-FFF2-40B4-BE49-F238E27FC236}">
                  <a16:creationId xmlns:a16="http://schemas.microsoft.com/office/drawing/2014/main" id="{5D8F3A42-D0B6-DDCA-38C9-9B768036F2B0}"/>
                </a:ext>
              </a:extLst>
            </p:cNvPr>
            <p:cNvSpPr>
              <a:spLocks noEditPoints="1"/>
            </p:cNvSpPr>
            <p:nvPr/>
          </p:nvSpPr>
          <p:spPr bwMode="auto">
            <a:xfrm>
              <a:off x="2085" y="3010"/>
              <a:ext cx="2383" cy="244"/>
            </a:xfrm>
            <a:custGeom>
              <a:avLst/>
              <a:gdLst>
                <a:gd name="T0" fmla="*/ 0 w 2383"/>
                <a:gd name="T1" fmla="*/ 0 h 244"/>
                <a:gd name="T2" fmla="*/ 2383 w 2383"/>
                <a:gd name="T3" fmla="*/ 0 h 244"/>
                <a:gd name="T4" fmla="*/ 2383 w 2383"/>
                <a:gd name="T5" fmla="*/ 244 h 244"/>
                <a:gd name="T6" fmla="*/ 0 w 2383"/>
                <a:gd name="T7" fmla="*/ 244 h 244"/>
                <a:gd name="T8" fmla="*/ 0 w 2383"/>
                <a:gd name="T9" fmla="*/ 0 h 244"/>
                <a:gd name="T10" fmla="*/ 23 w 2383"/>
                <a:gd name="T11" fmla="*/ 0 h 244"/>
                <a:gd name="T12" fmla="*/ 2383 w 2383"/>
                <a:gd name="T13" fmla="*/ 0 h 244"/>
                <a:gd name="T14" fmla="*/ 2383 w 2383"/>
                <a:gd name="T15" fmla="*/ 244 h 244"/>
                <a:gd name="T16" fmla="*/ 23 w 2383"/>
                <a:gd name="T17" fmla="*/ 244 h 244"/>
                <a:gd name="T18" fmla="*/ 23 w 2383"/>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383" h="244">
                  <a:moveTo>
                    <a:pt x="0" y="0"/>
                  </a:moveTo>
                  <a:lnTo>
                    <a:pt x="2383" y="0"/>
                  </a:lnTo>
                  <a:lnTo>
                    <a:pt x="2383" y="244"/>
                  </a:lnTo>
                  <a:lnTo>
                    <a:pt x="0" y="244"/>
                  </a:lnTo>
                  <a:lnTo>
                    <a:pt x="0" y="0"/>
                  </a:lnTo>
                  <a:close/>
                  <a:moveTo>
                    <a:pt x="23" y="0"/>
                  </a:moveTo>
                  <a:lnTo>
                    <a:pt x="2383" y="0"/>
                  </a:lnTo>
                  <a:lnTo>
                    <a:pt x="2383" y="244"/>
                  </a:lnTo>
                  <a:lnTo>
                    <a:pt x="23" y="244"/>
                  </a:lnTo>
                  <a:lnTo>
                    <a:pt x="23" y="0"/>
                  </a:lnTo>
                  <a:close/>
                </a:path>
              </a:pathLst>
            </a:custGeom>
            <a:solidFill>
              <a:srgbClr val="E3E3E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641" name="Freeform 441">
              <a:extLst>
                <a:ext uri="{FF2B5EF4-FFF2-40B4-BE49-F238E27FC236}">
                  <a16:creationId xmlns:a16="http://schemas.microsoft.com/office/drawing/2014/main" id="{A8D4D019-19DB-4635-8572-659B3C4A2F49}"/>
                </a:ext>
              </a:extLst>
            </p:cNvPr>
            <p:cNvSpPr>
              <a:spLocks noEditPoints="1"/>
            </p:cNvSpPr>
            <p:nvPr/>
          </p:nvSpPr>
          <p:spPr bwMode="auto">
            <a:xfrm>
              <a:off x="2108" y="3010"/>
              <a:ext cx="2360" cy="244"/>
            </a:xfrm>
            <a:custGeom>
              <a:avLst/>
              <a:gdLst>
                <a:gd name="T0" fmla="*/ 0 w 2360"/>
                <a:gd name="T1" fmla="*/ 0 h 244"/>
                <a:gd name="T2" fmla="*/ 2360 w 2360"/>
                <a:gd name="T3" fmla="*/ 0 h 244"/>
                <a:gd name="T4" fmla="*/ 2360 w 2360"/>
                <a:gd name="T5" fmla="*/ 244 h 244"/>
                <a:gd name="T6" fmla="*/ 0 w 2360"/>
                <a:gd name="T7" fmla="*/ 244 h 244"/>
                <a:gd name="T8" fmla="*/ 0 w 2360"/>
                <a:gd name="T9" fmla="*/ 0 h 244"/>
                <a:gd name="T10" fmla="*/ 23 w 2360"/>
                <a:gd name="T11" fmla="*/ 0 h 244"/>
                <a:gd name="T12" fmla="*/ 2360 w 2360"/>
                <a:gd name="T13" fmla="*/ 0 h 244"/>
                <a:gd name="T14" fmla="*/ 2360 w 2360"/>
                <a:gd name="T15" fmla="*/ 244 h 244"/>
                <a:gd name="T16" fmla="*/ 23 w 2360"/>
                <a:gd name="T17" fmla="*/ 244 h 244"/>
                <a:gd name="T18" fmla="*/ 23 w 2360"/>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360" h="244">
                  <a:moveTo>
                    <a:pt x="0" y="0"/>
                  </a:moveTo>
                  <a:lnTo>
                    <a:pt x="2360" y="0"/>
                  </a:lnTo>
                  <a:lnTo>
                    <a:pt x="2360" y="244"/>
                  </a:lnTo>
                  <a:lnTo>
                    <a:pt x="0" y="244"/>
                  </a:lnTo>
                  <a:lnTo>
                    <a:pt x="0" y="0"/>
                  </a:lnTo>
                  <a:close/>
                  <a:moveTo>
                    <a:pt x="23" y="0"/>
                  </a:moveTo>
                  <a:lnTo>
                    <a:pt x="2360" y="0"/>
                  </a:lnTo>
                  <a:lnTo>
                    <a:pt x="2360" y="244"/>
                  </a:lnTo>
                  <a:lnTo>
                    <a:pt x="23" y="244"/>
                  </a:lnTo>
                  <a:lnTo>
                    <a:pt x="23" y="0"/>
                  </a:lnTo>
                  <a:close/>
                </a:path>
              </a:pathLst>
            </a:custGeom>
            <a:solidFill>
              <a:srgbClr val="E2E2E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642" name="Freeform 442">
              <a:extLst>
                <a:ext uri="{FF2B5EF4-FFF2-40B4-BE49-F238E27FC236}">
                  <a16:creationId xmlns:a16="http://schemas.microsoft.com/office/drawing/2014/main" id="{19362672-1B06-F785-7F6E-1C3D614F8659}"/>
                </a:ext>
              </a:extLst>
            </p:cNvPr>
            <p:cNvSpPr>
              <a:spLocks noEditPoints="1"/>
            </p:cNvSpPr>
            <p:nvPr/>
          </p:nvSpPr>
          <p:spPr bwMode="auto">
            <a:xfrm>
              <a:off x="2131" y="3010"/>
              <a:ext cx="2337" cy="244"/>
            </a:xfrm>
            <a:custGeom>
              <a:avLst/>
              <a:gdLst>
                <a:gd name="T0" fmla="*/ 0 w 2337"/>
                <a:gd name="T1" fmla="*/ 0 h 244"/>
                <a:gd name="T2" fmla="*/ 2337 w 2337"/>
                <a:gd name="T3" fmla="*/ 0 h 244"/>
                <a:gd name="T4" fmla="*/ 2337 w 2337"/>
                <a:gd name="T5" fmla="*/ 244 h 244"/>
                <a:gd name="T6" fmla="*/ 0 w 2337"/>
                <a:gd name="T7" fmla="*/ 244 h 244"/>
                <a:gd name="T8" fmla="*/ 0 w 2337"/>
                <a:gd name="T9" fmla="*/ 0 h 244"/>
                <a:gd name="T10" fmla="*/ 28 w 2337"/>
                <a:gd name="T11" fmla="*/ 0 h 244"/>
                <a:gd name="T12" fmla="*/ 2337 w 2337"/>
                <a:gd name="T13" fmla="*/ 0 h 244"/>
                <a:gd name="T14" fmla="*/ 2337 w 2337"/>
                <a:gd name="T15" fmla="*/ 244 h 244"/>
                <a:gd name="T16" fmla="*/ 28 w 2337"/>
                <a:gd name="T17" fmla="*/ 244 h 244"/>
                <a:gd name="T18" fmla="*/ 28 w 2337"/>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337" h="244">
                  <a:moveTo>
                    <a:pt x="0" y="0"/>
                  </a:moveTo>
                  <a:lnTo>
                    <a:pt x="2337" y="0"/>
                  </a:lnTo>
                  <a:lnTo>
                    <a:pt x="2337" y="244"/>
                  </a:lnTo>
                  <a:lnTo>
                    <a:pt x="0" y="244"/>
                  </a:lnTo>
                  <a:lnTo>
                    <a:pt x="0" y="0"/>
                  </a:lnTo>
                  <a:close/>
                  <a:moveTo>
                    <a:pt x="28" y="0"/>
                  </a:moveTo>
                  <a:lnTo>
                    <a:pt x="2337" y="0"/>
                  </a:lnTo>
                  <a:lnTo>
                    <a:pt x="2337" y="244"/>
                  </a:lnTo>
                  <a:lnTo>
                    <a:pt x="28" y="244"/>
                  </a:lnTo>
                  <a:lnTo>
                    <a:pt x="28" y="0"/>
                  </a:lnTo>
                  <a:close/>
                </a:path>
              </a:pathLst>
            </a:custGeom>
            <a:solidFill>
              <a:srgbClr val="E1E1E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643" name="Freeform 443">
              <a:extLst>
                <a:ext uri="{FF2B5EF4-FFF2-40B4-BE49-F238E27FC236}">
                  <a16:creationId xmlns:a16="http://schemas.microsoft.com/office/drawing/2014/main" id="{F304C30D-1707-C0DD-7B92-AC69BEE2D932}"/>
                </a:ext>
              </a:extLst>
            </p:cNvPr>
            <p:cNvSpPr>
              <a:spLocks noEditPoints="1"/>
            </p:cNvSpPr>
            <p:nvPr/>
          </p:nvSpPr>
          <p:spPr bwMode="auto">
            <a:xfrm>
              <a:off x="2159" y="3010"/>
              <a:ext cx="2309" cy="244"/>
            </a:xfrm>
            <a:custGeom>
              <a:avLst/>
              <a:gdLst>
                <a:gd name="T0" fmla="*/ 0 w 2309"/>
                <a:gd name="T1" fmla="*/ 0 h 244"/>
                <a:gd name="T2" fmla="*/ 2309 w 2309"/>
                <a:gd name="T3" fmla="*/ 0 h 244"/>
                <a:gd name="T4" fmla="*/ 2309 w 2309"/>
                <a:gd name="T5" fmla="*/ 244 h 244"/>
                <a:gd name="T6" fmla="*/ 0 w 2309"/>
                <a:gd name="T7" fmla="*/ 244 h 244"/>
                <a:gd name="T8" fmla="*/ 0 w 2309"/>
                <a:gd name="T9" fmla="*/ 0 h 244"/>
                <a:gd name="T10" fmla="*/ 23 w 2309"/>
                <a:gd name="T11" fmla="*/ 0 h 244"/>
                <a:gd name="T12" fmla="*/ 2309 w 2309"/>
                <a:gd name="T13" fmla="*/ 0 h 244"/>
                <a:gd name="T14" fmla="*/ 2309 w 2309"/>
                <a:gd name="T15" fmla="*/ 244 h 244"/>
                <a:gd name="T16" fmla="*/ 23 w 2309"/>
                <a:gd name="T17" fmla="*/ 244 h 244"/>
                <a:gd name="T18" fmla="*/ 23 w 2309"/>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309" h="244">
                  <a:moveTo>
                    <a:pt x="0" y="0"/>
                  </a:moveTo>
                  <a:lnTo>
                    <a:pt x="2309" y="0"/>
                  </a:lnTo>
                  <a:lnTo>
                    <a:pt x="2309" y="244"/>
                  </a:lnTo>
                  <a:lnTo>
                    <a:pt x="0" y="244"/>
                  </a:lnTo>
                  <a:lnTo>
                    <a:pt x="0" y="0"/>
                  </a:lnTo>
                  <a:close/>
                  <a:moveTo>
                    <a:pt x="23" y="0"/>
                  </a:moveTo>
                  <a:lnTo>
                    <a:pt x="2309" y="0"/>
                  </a:lnTo>
                  <a:lnTo>
                    <a:pt x="2309" y="244"/>
                  </a:lnTo>
                  <a:lnTo>
                    <a:pt x="23" y="244"/>
                  </a:lnTo>
                  <a:lnTo>
                    <a:pt x="23" y="0"/>
                  </a:lnTo>
                  <a:close/>
                </a:path>
              </a:pathLst>
            </a:custGeom>
            <a:solidFill>
              <a:srgbClr val="E0E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644" name="Freeform 444">
              <a:extLst>
                <a:ext uri="{FF2B5EF4-FFF2-40B4-BE49-F238E27FC236}">
                  <a16:creationId xmlns:a16="http://schemas.microsoft.com/office/drawing/2014/main" id="{6A244006-4EE0-DB28-743C-C19D6F8B5F11}"/>
                </a:ext>
              </a:extLst>
            </p:cNvPr>
            <p:cNvSpPr>
              <a:spLocks noEditPoints="1"/>
            </p:cNvSpPr>
            <p:nvPr/>
          </p:nvSpPr>
          <p:spPr bwMode="auto">
            <a:xfrm>
              <a:off x="2182" y="3010"/>
              <a:ext cx="2286" cy="244"/>
            </a:xfrm>
            <a:custGeom>
              <a:avLst/>
              <a:gdLst>
                <a:gd name="T0" fmla="*/ 0 w 2286"/>
                <a:gd name="T1" fmla="*/ 0 h 244"/>
                <a:gd name="T2" fmla="*/ 2286 w 2286"/>
                <a:gd name="T3" fmla="*/ 0 h 244"/>
                <a:gd name="T4" fmla="*/ 2286 w 2286"/>
                <a:gd name="T5" fmla="*/ 244 h 244"/>
                <a:gd name="T6" fmla="*/ 0 w 2286"/>
                <a:gd name="T7" fmla="*/ 244 h 244"/>
                <a:gd name="T8" fmla="*/ 0 w 2286"/>
                <a:gd name="T9" fmla="*/ 0 h 244"/>
                <a:gd name="T10" fmla="*/ 23 w 2286"/>
                <a:gd name="T11" fmla="*/ 0 h 244"/>
                <a:gd name="T12" fmla="*/ 2286 w 2286"/>
                <a:gd name="T13" fmla="*/ 0 h 244"/>
                <a:gd name="T14" fmla="*/ 2286 w 2286"/>
                <a:gd name="T15" fmla="*/ 244 h 244"/>
                <a:gd name="T16" fmla="*/ 23 w 2286"/>
                <a:gd name="T17" fmla="*/ 244 h 244"/>
                <a:gd name="T18" fmla="*/ 23 w 2286"/>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286" h="244">
                  <a:moveTo>
                    <a:pt x="0" y="0"/>
                  </a:moveTo>
                  <a:lnTo>
                    <a:pt x="2286" y="0"/>
                  </a:lnTo>
                  <a:lnTo>
                    <a:pt x="2286" y="244"/>
                  </a:lnTo>
                  <a:lnTo>
                    <a:pt x="0" y="244"/>
                  </a:lnTo>
                  <a:lnTo>
                    <a:pt x="0" y="0"/>
                  </a:lnTo>
                  <a:close/>
                  <a:moveTo>
                    <a:pt x="23" y="0"/>
                  </a:moveTo>
                  <a:lnTo>
                    <a:pt x="2286" y="0"/>
                  </a:lnTo>
                  <a:lnTo>
                    <a:pt x="2286" y="244"/>
                  </a:lnTo>
                  <a:lnTo>
                    <a:pt x="23" y="244"/>
                  </a:lnTo>
                  <a:lnTo>
                    <a:pt x="23" y="0"/>
                  </a:lnTo>
                  <a:close/>
                </a:path>
              </a:pathLst>
            </a:custGeom>
            <a:solidFill>
              <a:srgbClr val="DFDFD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645" name="Freeform 445">
              <a:extLst>
                <a:ext uri="{FF2B5EF4-FFF2-40B4-BE49-F238E27FC236}">
                  <a16:creationId xmlns:a16="http://schemas.microsoft.com/office/drawing/2014/main" id="{AA0EBF47-D27E-5A27-C527-5F0E29E15DDD}"/>
                </a:ext>
              </a:extLst>
            </p:cNvPr>
            <p:cNvSpPr>
              <a:spLocks noEditPoints="1"/>
            </p:cNvSpPr>
            <p:nvPr/>
          </p:nvSpPr>
          <p:spPr bwMode="auto">
            <a:xfrm>
              <a:off x="2205" y="3010"/>
              <a:ext cx="2263" cy="244"/>
            </a:xfrm>
            <a:custGeom>
              <a:avLst/>
              <a:gdLst>
                <a:gd name="T0" fmla="*/ 0 w 2263"/>
                <a:gd name="T1" fmla="*/ 0 h 244"/>
                <a:gd name="T2" fmla="*/ 2263 w 2263"/>
                <a:gd name="T3" fmla="*/ 0 h 244"/>
                <a:gd name="T4" fmla="*/ 2263 w 2263"/>
                <a:gd name="T5" fmla="*/ 244 h 244"/>
                <a:gd name="T6" fmla="*/ 0 w 2263"/>
                <a:gd name="T7" fmla="*/ 244 h 244"/>
                <a:gd name="T8" fmla="*/ 0 w 2263"/>
                <a:gd name="T9" fmla="*/ 0 h 244"/>
                <a:gd name="T10" fmla="*/ 23 w 2263"/>
                <a:gd name="T11" fmla="*/ 0 h 244"/>
                <a:gd name="T12" fmla="*/ 2263 w 2263"/>
                <a:gd name="T13" fmla="*/ 0 h 244"/>
                <a:gd name="T14" fmla="*/ 2263 w 2263"/>
                <a:gd name="T15" fmla="*/ 244 h 244"/>
                <a:gd name="T16" fmla="*/ 23 w 2263"/>
                <a:gd name="T17" fmla="*/ 244 h 244"/>
                <a:gd name="T18" fmla="*/ 23 w 2263"/>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263" h="244">
                  <a:moveTo>
                    <a:pt x="0" y="0"/>
                  </a:moveTo>
                  <a:lnTo>
                    <a:pt x="2263" y="0"/>
                  </a:lnTo>
                  <a:lnTo>
                    <a:pt x="2263" y="244"/>
                  </a:lnTo>
                  <a:lnTo>
                    <a:pt x="0" y="244"/>
                  </a:lnTo>
                  <a:lnTo>
                    <a:pt x="0" y="0"/>
                  </a:lnTo>
                  <a:close/>
                  <a:moveTo>
                    <a:pt x="23" y="0"/>
                  </a:moveTo>
                  <a:lnTo>
                    <a:pt x="2263" y="0"/>
                  </a:lnTo>
                  <a:lnTo>
                    <a:pt x="2263" y="244"/>
                  </a:lnTo>
                  <a:lnTo>
                    <a:pt x="23" y="244"/>
                  </a:lnTo>
                  <a:lnTo>
                    <a:pt x="23" y="0"/>
                  </a:lnTo>
                  <a:close/>
                </a:path>
              </a:pathLst>
            </a:custGeom>
            <a:solidFill>
              <a:srgbClr val="DEDEDE"/>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646" name="Freeform 446">
              <a:extLst>
                <a:ext uri="{FF2B5EF4-FFF2-40B4-BE49-F238E27FC236}">
                  <a16:creationId xmlns:a16="http://schemas.microsoft.com/office/drawing/2014/main" id="{2C42A529-AAA1-67BC-BBDC-8D8030276AFE}"/>
                </a:ext>
              </a:extLst>
            </p:cNvPr>
            <p:cNvSpPr>
              <a:spLocks noEditPoints="1"/>
            </p:cNvSpPr>
            <p:nvPr/>
          </p:nvSpPr>
          <p:spPr bwMode="auto">
            <a:xfrm>
              <a:off x="2228" y="3010"/>
              <a:ext cx="2240" cy="244"/>
            </a:xfrm>
            <a:custGeom>
              <a:avLst/>
              <a:gdLst>
                <a:gd name="T0" fmla="*/ 0 w 2240"/>
                <a:gd name="T1" fmla="*/ 0 h 244"/>
                <a:gd name="T2" fmla="*/ 2240 w 2240"/>
                <a:gd name="T3" fmla="*/ 0 h 244"/>
                <a:gd name="T4" fmla="*/ 2240 w 2240"/>
                <a:gd name="T5" fmla="*/ 244 h 244"/>
                <a:gd name="T6" fmla="*/ 0 w 2240"/>
                <a:gd name="T7" fmla="*/ 244 h 244"/>
                <a:gd name="T8" fmla="*/ 0 w 2240"/>
                <a:gd name="T9" fmla="*/ 0 h 244"/>
                <a:gd name="T10" fmla="*/ 28 w 2240"/>
                <a:gd name="T11" fmla="*/ 0 h 244"/>
                <a:gd name="T12" fmla="*/ 2240 w 2240"/>
                <a:gd name="T13" fmla="*/ 0 h 244"/>
                <a:gd name="T14" fmla="*/ 2240 w 2240"/>
                <a:gd name="T15" fmla="*/ 244 h 244"/>
                <a:gd name="T16" fmla="*/ 28 w 2240"/>
                <a:gd name="T17" fmla="*/ 244 h 244"/>
                <a:gd name="T18" fmla="*/ 28 w 2240"/>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240" h="244">
                  <a:moveTo>
                    <a:pt x="0" y="0"/>
                  </a:moveTo>
                  <a:lnTo>
                    <a:pt x="2240" y="0"/>
                  </a:lnTo>
                  <a:lnTo>
                    <a:pt x="2240" y="244"/>
                  </a:lnTo>
                  <a:lnTo>
                    <a:pt x="0" y="244"/>
                  </a:lnTo>
                  <a:lnTo>
                    <a:pt x="0" y="0"/>
                  </a:lnTo>
                  <a:close/>
                  <a:moveTo>
                    <a:pt x="28" y="0"/>
                  </a:moveTo>
                  <a:lnTo>
                    <a:pt x="2240" y="0"/>
                  </a:lnTo>
                  <a:lnTo>
                    <a:pt x="2240" y="244"/>
                  </a:lnTo>
                  <a:lnTo>
                    <a:pt x="28" y="244"/>
                  </a:lnTo>
                  <a:lnTo>
                    <a:pt x="28" y="0"/>
                  </a:lnTo>
                  <a:close/>
                </a:path>
              </a:pathLst>
            </a:cu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647" name="Freeform 447">
              <a:extLst>
                <a:ext uri="{FF2B5EF4-FFF2-40B4-BE49-F238E27FC236}">
                  <a16:creationId xmlns:a16="http://schemas.microsoft.com/office/drawing/2014/main" id="{C79AFC48-6750-03D1-E817-343478095F8A}"/>
                </a:ext>
              </a:extLst>
            </p:cNvPr>
            <p:cNvSpPr>
              <a:spLocks noEditPoints="1"/>
            </p:cNvSpPr>
            <p:nvPr/>
          </p:nvSpPr>
          <p:spPr bwMode="auto">
            <a:xfrm>
              <a:off x="2256" y="3010"/>
              <a:ext cx="2212" cy="244"/>
            </a:xfrm>
            <a:custGeom>
              <a:avLst/>
              <a:gdLst>
                <a:gd name="T0" fmla="*/ 0 w 2212"/>
                <a:gd name="T1" fmla="*/ 0 h 244"/>
                <a:gd name="T2" fmla="*/ 2212 w 2212"/>
                <a:gd name="T3" fmla="*/ 0 h 244"/>
                <a:gd name="T4" fmla="*/ 2212 w 2212"/>
                <a:gd name="T5" fmla="*/ 244 h 244"/>
                <a:gd name="T6" fmla="*/ 0 w 2212"/>
                <a:gd name="T7" fmla="*/ 244 h 244"/>
                <a:gd name="T8" fmla="*/ 0 w 2212"/>
                <a:gd name="T9" fmla="*/ 0 h 244"/>
                <a:gd name="T10" fmla="*/ 23 w 2212"/>
                <a:gd name="T11" fmla="*/ 0 h 244"/>
                <a:gd name="T12" fmla="*/ 2212 w 2212"/>
                <a:gd name="T13" fmla="*/ 0 h 244"/>
                <a:gd name="T14" fmla="*/ 2212 w 2212"/>
                <a:gd name="T15" fmla="*/ 244 h 244"/>
                <a:gd name="T16" fmla="*/ 23 w 2212"/>
                <a:gd name="T17" fmla="*/ 244 h 244"/>
                <a:gd name="T18" fmla="*/ 23 w 2212"/>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212" h="244">
                  <a:moveTo>
                    <a:pt x="0" y="0"/>
                  </a:moveTo>
                  <a:lnTo>
                    <a:pt x="2212" y="0"/>
                  </a:lnTo>
                  <a:lnTo>
                    <a:pt x="2212" y="244"/>
                  </a:lnTo>
                  <a:lnTo>
                    <a:pt x="0" y="244"/>
                  </a:lnTo>
                  <a:lnTo>
                    <a:pt x="0" y="0"/>
                  </a:lnTo>
                  <a:close/>
                  <a:moveTo>
                    <a:pt x="23" y="0"/>
                  </a:moveTo>
                  <a:lnTo>
                    <a:pt x="2212" y="0"/>
                  </a:lnTo>
                  <a:lnTo>
                    <a:pt x="2212" y="244"/>
                  </a:lnTo>
                  <a:lnTo>
                    <a:pt x="23" y="244"/>
                  </a:lnTo>
                  <a:lnTo>
                    <a:pt x="23" y="0"/>
                  </a:lnTo>
                  <a:close/>
                </a:path>
              </a:pathLst>
            </a:custGeom>
            <a:solidFill>
              <a:srgbClr val="DCDCD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648" name="Freeform 448">
              <a:extLst>
                <a:ext uri="{FF2B5EF4-FFF2-40B4-BE49-F238E27FC236}">
                  <a16:creationId xmlns:a16="http://schemas.microsoft.com/office/drawing/2014/main" id="{98CDC6A7-1995-2BF2-D85E-E403A7FC11EA}"/>
                </a:ext>
              </a:extLst>
            </p:cNvPr>
            <p:cNvSpPr>
              <a:spLocks noEditPoints="1"/>
            </p:cNvSpPr>
            <p:nvPr/>
          </p:nvSpPr>
          <p:spPr bwMode="auto">
            <a:xfrm>
              <a:off x="2279" y="3010"/>
              <a:ext cx="2189" cy="244"/>
            </a:xfrm>
            <a:custGeom>
              <a:avLst/>
              <a:gdLst>
                <a:gd name="T0" fmla="*/ 0 w 2189"/>
                <a:gd name="T1" fmla="*/ 0 h 244"/>
                <a:gd name="T2" fmla="*/ 2189 w 2189"/>
                <a:gd name="T3" fmla="*/ 0 h 244"/>
                <a:gd name="T4" fmla="*/ 2189 w 2189"/>
                <a:gd name="T5" fmla="*/ 244 h 244"/>
                <a:gd name="T6" fmla="*/ 0 w 2189"/>
                <a:gd name="T7" fmla="*/ 244 h 244"/>
                <a:gd name="T8" fmla="*/ 0 w 2189"/>
                <a:gd name="T9" fmla="*/ 0 h 244"/>
                <a:gd name="T10" fmla="*/ 23 w 2189"/>
                <a:gd name="T11" fmla="*/ 0 h 244"/>
                <a:gd name="T12" fmla="*/ 2189 w 2189"/>
                <a:gd name="T13" fmla="*/ 0 h 244"/>
                <a:gd name="T14" fmla="*/ 2189 w 2189"/>
                <a:gd name="T15" fmla="*/ 244 h 244"/>
                <a:gd name="T16" fmla="*/ 23 w 2189"/>
                <a:gd name="T17" fmla="*/ 244 h 244"/>
                <a:gd name="T18" fmla="*/ 23 w 2189"/>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189" h="244">
                  <a:moveTo>
                    <a:pt x="0" y="0"/>
                  </a:moveTo>
                  <a:lnTo>
                    <a:pt x="2189" y="0"/>
                  </a:lnTo>
                  <a:lnTo>
                    <a:pt x="2189" y="244"/>
                  </a:lnTo>
                  <a:lnTo>
                    <a:pt x="0" y="244"/>
                  </a:lnTo>
                  <a:lnTo>
                    <a:pt x="0" y="0"/>
                  </a:lnTo>
                  <a:close/>
                  <a:moveTo>
                    <a:pt x="23" y="0"/>
                  </a:moveTo>
                  <a:lnTo>
                    <a:pt x="2189" y="0"/>
                  </a:lnTo>
                  <a:lnTo>
                    <a:pt x="2189" y="244"/>
                  </a:lnTo>
                  <a:lnTo>
                    <a:pt x="23" y="244"/>
                  </a:lnTo>
                  <a:lnTo>
                    <a:pt x="23" y="0"/>
                  </a:lnTo>
                  <a:close/>
                </a:path>
              </a:pathLst>
            </a:custGeom>
            <a:solidFill>
              <a:srgbClr val="DBDBDB"/>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649" name="Freeform 449">
              <a:extLst>
                <a:ext uri="{FF2B5EF4-FFF2-40B4-BE49-F238E27FC236}">
                  <a16:creationId xmlns:a16="http://schemas.microsoft.com/office/drawing/2014/main" id="{030D8084-1982-B092-56F1-31AA61D6EB3E}"/>
                </a:ext>
              </a:extLst>
            </p:cNvPr>
            <p:cNvSpPr>
              <a:spLocks noEditPoints="1"/>
            </p:cNvSpPr>
            <p:nvPr/>
          </p:nvSpPr>
          <p:spPr bwMode="auto">
            <a:xfrm>
              <a:off x="2302" y="3010"/>
              <a:ext cx="2166" cy="244"/>
            </a:xfrm>
            <a:custGeom>
              <a:avLst/>
              <a:gdLst>
                <a:gd name="T0" fmla="*/ 0 w 2166"/>
                <a:gd name="T1" fmla="*/ 0 h 244"/>
                <a:gd name="T2" fmla="*/ 2166 w 2166"/>
                <a:gd name="T3" fmla="*/ 0 h 244"/>
                <a:gd name="T4" fmla="*/ 2166 w 2166"/>
                <a:gd name="T5" fmla="*/ 244 h 244"/>
                <a:gd name="T6" fmla="*/ 0 w 2166"/>
                <a:gd name="T7" fmla="*/ 244 h 244"/>
                <a:gd name="T8" fmla="*/ 0 w 2166"/>
                <a:gd name="T9" fmla="*/ 0 h 244"/>
                <a:gd name="T10" fmla="*/ 23 w 2166"/>
                <a:gd name="T11" fmla="*/ 0 h 244"/>
                <a:gd name="T12" fmla="*/ 2166 w 2166"/>
                <a:gd name="T13" fmla="*/ 0 h 244"/>
                <a:gd name="T14" fmla="*/ 2166 w 2166"/>
                <a:gd name="T15" fmla="*/ 244 h 244"/>
                <a:gd name="T16" fmla="*/ 23 w 2166"/>
                <a:gd name="T17" fmla="*/ 244 h 244"/>
                <a:gd name="T18" fmla="*/ 23 w 2166"/>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166" h="244">
                  <a:moveTo>
                    <a:pt x="0" y="0"/>
                  </a:moveTo>
                  <a:lnTo>
                    <a:pt x="2166" y="0"/>
                  </a:lnTo>
                  <a:lnTo>
                    <a:pt x="2166" y="244"/>
                  </a:lnTo>
                  <a:lnTo>
                    <a:pt x="0" y="244"/>
                  </a:lnTo>
                  <a:lnTo>
                    <a:pt x="0" y="0"/>
                  </a:lnTo>
                  <a:close/>
                  <a:moveTo>
                    <a:pt x="23" y="0"/>
                  </a:moveTo>
                  <a:lnTo>
                    <a:pt x="2166" y="0"/>
                  </a:lnTo>
                  <a:lnTo>
                    <a:pt x="2166" y="244"/>
                  </a:lnTo>
                  <a:lnTo>
                    <a:pt x="23" y="244"/>
                  </a:lnTo>
                  <a:lnTo>
                    <a:pt x="23" y="0"/>
                  </a:lnTo>
                  <a:close/>
                </a:path>
              </a:pathLst>
            </a:custGeom>
            <a:solidFill>
              <a:srgbClr val="DADAD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650" name="Freeform 450">
              <a:extLst>
                <a:ext uri="{FF2B5EF4-FFF2-40B4-BE49-F238E27FC236}">
                  <a16:creationId xmlns:a16="http://schemas.microsoft.com/office/drawing/2014/main" id="{919AAD6E-BBDD-35B0-EC58-D28F0288821D}"/>
                </a:ext>
              </a:extLst>
            </p:cNvPr>
            <p:cNvSpPr>
              <a:spLocks noEditPoints="1"/>
            </p:cNvSpPr>
            <p:nvPr/>
          </p:nvSpPr>
          <p:spPr bwMode="auto">
            <a:xfrm>
              <a:off x="2325" y="3010"/>
              <a:ext cx="2143" cy="244"/>
            </a:xfrm>
            <a:custGeom>
              <a:avLst/>
              <a:gdLst>
                <a:gd name="T0" fmla="*/ 0 w 2143"/>
                <a:gd name="T1" fmla="*/ 0 h 244"/>
                <a:gd name="T2" fmla="*/ 2143 w 2143"/>
                <a:gd name="T3" fmla="*/ 0 h 244"/>
                <a:gd name="T4" fmla="*/ 2143 w 2143"/>
                <a:gd name="T5" fmla="*/ 244 h 244"/>
                <a:gd name="T6" fmla="*/ 0 w 2143"/>
                <a:gd name="T7" fmla="*/ 244 h 244"/>
                <a:gd name="T8" fmla="*/ 0 w 2143"/>
                <a:gd name="T9" fmla="*/ 0 h 244"/>
                <a:gd name="T10" fmla="*/ 23 w 2143"/>
                <a:gd name="T11" fmla="*/ 0 h 244"/>
                <a:gd name="T12" fmla="*/ 2143 w 2143"/>
                <a:gd name="T13" fmla="*/ 0 h 244"/>
                <a:gd name="T14" fmla="*/ 2143 w 2143"/>
                <a:gd name="T15" fmla="*/ 244 h 244"/>
                <a:gd name="T16" fmla="*/ 23 w 2143"/>
                <a:gd name="T17" fmla="*/ 244 h 244"/>
                <a:gd name="T18" fmla="*/ 23 w 2143"/>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143" h="244">
                  <a:moveTo>
                    <a:pt x="0" y="0"/>
                  </a:moveTo>
                  <a:lnTo>
                    <a:pt x="2143" y="0"/>
                  </a:lnTo>
                  <a:lnTo>
                    <a:pt x="2143" y="244"/>
                  </a:lnTo>
                  <a:lnTo>
                    <a:pt x="0" y="244"/>
                  </a:lnTo>
                  <a:lnTo>
                    <a:pt x="0" y="0"/>
                  </a:lnTo>
                  <a:close/>
                  <a:moveTo>
                    <a:pt x="23" y="0"/>
                  </a:moveTo>
                  <a:lnTo>
                    <a:pt x="2143" y="0"/>
                  </a:lnTo>
                  <a:lnTo>
                    <a:pt x="2143" y="244"/>
                  </a:lnTo>
                  <a:lnTo>
                    <a:pt x="23" y="244"/>
                  </a:lnTo>
                  <a:lnTo>
                    <a:pt x="23" y="0"/>
                  </a:lnTo>
                  <a:close/>
                </a:path>
              </a:pathLst>
            </a:custGeom>
            <a:solidFill>
              <a:srgbClr val="D9D9D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651" name="Freeform 451">
              <a:extLst>
                <a:ext uri="{FF2B5EF4-FFF2-40B4-BE49-F238E27FC236}">
                  <a16:creationId xmlns:a16="http://schemas.microsoft.com/office/drawing/2014/main" id="{496F649C-CADF-A033-D99D-9611619786D0}"/>
                </a:ext>
              </a:extLst>
            </p:cNvPr>
            <p:cNvSpPr>
              <a:spLocks noEditPoints="1"/>
            </p:cNvSpPr>
            <p:nvPr/>
          </p:nvSpPr>
          <p:spPr bwMode="auto">
            <a:xfrm>
              <a:off x="2348" y="3010"/>
              <a:ext cx="2120" cy="244"/>
            </a:xfrm>
            <a:custGeom>
              <a:avLst/>
              <a:gdLst>
                <a:gd name="T0" fmla="*/ 0 w 2120"/>
                <a:gd name="T1" fmla="*/ 0 h 244"/>
                <a:gd name="T2" fmla="*/ 2120 w 2120"/>
                <a:gd name="T3" fmla="*/ 0 h 244"/>
                <a:gd name="T4" fmla="*/ 2120 w 2120"/>
                <a:gd name="T5" fmla="*/ 244 h 244"/>
                <a:gd name="T6" fmla="*/ 0 w 2120"/>
                <a:gd name="T7" fmla="*/ 244 h 244"/>
                <a:gd name="T8" fmla="*/ 0 w 2120"/>
                <a:gd name="T9" fmla="*/ 0 h 244"/>
                <a:gd name="T10" fmla="*/ 27 w 2120"/>
                <a:gd name="T11" fmla="*/ 0 h 244"/>
                <a:gd name="T12" fmla="*/ 2120 w 2120"/>
                <a:gd name="T13" fmla="*/ 0 h 244"/>
                <a:gd name="T14" fmla="*/ 2120 w 2120"/>
                <a:gd name="T15" fmla="*/ 244 h 244"/>
                <a:gd name="T16" fmla="*/ 27 w 2120"/>
                <a:gd name="T17" fmla="*/ 244 h 244"/>
                <a:gd name="T18" fmla="*/ 27 w 2120"/>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120" h="244">
                  <a:moveTo>
                    <a:pt x="0" y="0"/>
                  </a:moveTo>
                  <a:lnTo>
                    <a:pt x="2120" y="0"/>
                  </a:lnTo>
                  <a:lnTo>
                    <a:pt x="2120" y="244"/>
                  </a:lnTo>
                  <a:lnTo>
                    <a:pt x="0" y="244"/>
                  </a:lnTo>
                  <a:lnTo>
                    <a:pt x="0" y="0"/>
                  </a:lnTo>
                  <a:close/>
                  <a:moveTo>
                    <a:pt x="27" y="0"/>
                  </a:moveTo>
                  <a:lnTo>
                    <a:pt x="2120" y="0"/>
                  </a:lnTo>
                  <a:lnTo>
                    <a:pt x="2120" y="244"/>
                  </a:lnTo>
                  <a:lnTo>
                    <a:pt x="27" y="244"/>
                  </a:lnTo>
                  <a:lnTo>
                    <a:pt x="27" y="0"/>
                  </a:lnTo>
                  <a:close/>
                </a:path>
              </a:pathLst>
            </a:custGeom>
            <a:solidFill>
              <a:srgbClr val="D8D8D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652" name="Freeform 452">
              <a:extLst>
                <a:ext uri="{FF2B5EF4-FFF2-40B4-BE49-F238E27FC236}">
                  <a16:creationId xmlns:a16="http://schemas.microsoft.com/office/drawing/2014/main" id="{981001A1-041B-E186-A42B-92BB28317D69}"/>
                </a:ext>
              </a:extLst>
            </p:cNvPr>
            <p:cNvSpPr>
              <a:spLocks noEditPoints="1"/>
            </p:cNvSpPr>
            <p:nvPr/>
          </p:nvSpPr>
          <p:spPr bwMode="auto">
            <a:xfrm>
              <a:off x="2375" y="3010"/>
              <a:ext cx="2093" cy="244"/>
            </a:xfrm>
            <a:custGeom>
              <a:avLst/>
              <a:gdLst>
                <a:gd name="T0" fmla="*/ 0 w 2093"/>
                <a:gd name="T1" fmla="*/ 0 h 244"/>
                <a:gd name="T2" fmla="*/ 2093 w 2093"/>
                <a:gd name="T3" fmla="*/ 0 h 244"/>
                <a:gd name="T4" fmla="*/ 2093 w 2093"/>
                <a:gd name="T5" fmla="*/ 244 h 244"/>
                <a:gd name="T6" fmla="*/ 0 w 2093"/>
                <a:gd name="T7" fmla="*/ 244 h 244"/>
                <a:gd name="T8" fmla="*/ 0 w 2093"/>
                <a:gd name="T9" fmla="*/ 0 h 244"/>
                <a:gd name="T10" fmla="*/ 24 w 2093"/>
                <a:gd name="T11" fmla="*/ 0 h 244"/>
                <a:gd name="T12" fmla="*/ 2093 w 2093"/>
                <a:gd name="T13" fmla="*/ 0 h 244"/>
                <a:gd name="T14" fmla="*/ 2093 w 2093"/>
                <a:gd name="T15" fmla="*/ 244 h 244"/>
                <a:gd name="T16" fmla="*/ 24 w 2093"/>
                <a:gd name="T17" fmla="*/ 244 h 244"/>
                <a:gd name="T18" fmla="*/ 24 w 2093"/>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093" h="244">
                  <a:moveTo>
                    <a:pt x="0" y="0"/>
                  </a:moveTo>
                  <a:lnTo>
                    <a:pt x="2093" y="0"/>
                  </a:lnTo>
                  <a:lnTo>
                    <a:pt x="2093" y="244"/>
                  </a:lnTo>
                  <a:lnTo>
                    <a:pt x="0" y="244"/>
                  </a:lnTo>
                  <a:lnTo>
                    <a:pt x="0" y="0"/>
                  </a:lnTo>
                  <a:close/>
                  <a:moveTo>
                    <a:pt x="24" y="0"/>
                  </a:moveTo>
                  <a:lnTo>
                    <a:pt x="2093" y="0"/>
                  </a:lnTo>
                  <a:lnTo>
                    <a:pt x="2093" y="244"/>
                  </a:lnTo>
                  <a:lnTo>
                    <a:pt x="24" y="244"/>
                  </a:lnTo>
                  <a:lnTo>
                    <a:pt x="24" y="0"/>
                  </a:lnTo>
                  <a:close/>
                </a:path>
              </a:pathLst>
            </a:custGeom>
            <a:solidFill>
              <a:srgbClr val="D7D7D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653" name="Freeform 453">
              <a:extLst>
                <a:ext uri="{FF2B5EF4-FFF2-40B4-BE49-F238E27FC236}">
                  <a16:creationId xmlns:a16="http://schemas.microsoft.com/office/drawing/2014/main" id="{4D5795B9-FF4D-B62A-16DB-ADA4AF75E315}"/>
                </a:ext>
              </a:extLst>
            </p:cNvPr>
            <p:cNvSpPr>
              <a:spLocks noEditPoints="1"/>
            </p:cNvSpPr>
            <p:nvPr/>
          </p:nvSpPr>
          <p:spPr bwMode="auto">
            <a:xfrm>
              <a:off x="2399" y="3010"/>
              <a:ext cx="2069" cy="244"/>
            </a:xfrm>
            <a:custGeom>
              <a:avLst/>
              <a:gdLst>
                <a:gd name="T0" fmla="*/ 0 w 2069"/>
                <a:gd name="T1" fmla="*/ 0 h 244"/>
                <a:gd name="T2" fmla="*/ 2069 w 2069"/>
                <a:gd name="T3" fmla="*/ 0 h 244"/>
                <a:gd name="T4" fmla="*/ 2069 w 2069"/>
                <a:gd name="T5" fmla="*/ 244 h 244"/>
                <a:gd name="T6" fmla="*/ 0 w 2069"/>
                <a:gd name="T7" fmla="*/ 244 h 244"/>
                <a:gd name="T8" fmla="*/ 0 w 2069"/>
                <a:gd name="T9" fmla="*/ 0 h 244"/>
                <a:gd name="T10" fmla="*/ 23 w 2069"/>
                <a:gd name="T11" fmla="*/ 0 h 244"/>
                <a:gd name="T12" fmla="*/ 2069 w 2069"/>
                <a:gd name="T13" fmla="*/ 0 h 244"/>
                <a:gd name="T14" fmla="*/ 2069 w 2069"/>
                <a:gd name="T15" fmla="*/ 244 h 244"/>
                <a:gd name="T16" fmla="*/ 23 w 2069"/>
                <a:gd name="T17" fmla="*/ 244 h 244"/>
                <a:gd name="T18" fmla="*/ 23 w 2069"/>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069" h="244">
                  <a:moveTo>
                    <a:pt x="0" y="0"/>
                  </a:moveTo>
                  <a:lnTo>
                    <a:pt x="2069" y="0"/>
                  </a:lnTo>
                  <a:lnTo>
                    <a:pt x="2069" y="244"/>
                  </a:lnTo>
                  <a:lnTo>
                    <a:pt x="0" y="244"/>
                  </a:lnTo>
                  <a:lnTo>
                    <a:pt x="0" y="0"/>
                  </a:lnTo>
                  <a:close/>
                  <a:moveTo>
                    <a:pt x="23" y="0"/>
                  </a:moveTo>
                  <a:lnTo>
                    <a:pt x="2069" y="0"/>
                  </a:lnTo>
                  <a:lnTo>
                    <a:pt x="2069" y="244"/>
                  </a:lnTo>
                  <a:lnTo>
                    <a:pt x="23" y="244"/>
                  </a:lnTo>
                  <a:lnTo>
                    <a:pt x="23" y="0"/>
                  </a:lnTo>
                  <a:close/>
                </a:path>
              </a:pathLst>
            </a:custGeom>
            <a:solidFill>
              <a:srgbClr val="D6D6D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654" name="Freeform 454">
              <a:extLst>
                <a:ext uri="{FF2B5EF4-FFF2-40B4-BE49-F238E27FC236}">
                  <a16:creationId xmlns:a16="http://schemas.microsoft.com/office/drawing/2014/main" id="{BBF62CA2-9A34-8C06-3C26-97E54438892F}"/>
                </a:ext>
              </a:extLst>
            </p:cNvPr>
            <p:cNvSpPr>
              <a:spLocks noEditPoints="1"/>
            </p:cNvSpPr>
            <p:nvPr/>
          </p:nvSpPr>
          <p:spPr bwMode="auto">
            <a:xfrm>
              <a:off x="2422" y="3010"/>
              <a:ext cx="2046" cy="244"/>
            </a:xfrm>
            <a:custGeom>
              <a:avLst/>
              <a:gdLst>
                <a:gd name="T0" fmla="*/ 0 w 2046"/>
                <a:gd name="T1" fmla="*/ 0 h 244"/>
                <a:gd name="T2" fmla="*/ 2046 w 2046"/>
                <a:gd name="T3" fmla="*/ 0 h 244"/>
                <a:gd name="T4" fmla="*/ 2046 w 2046"/>
                <a:gd name="T5" fmla="*/ 244 h 244"/>
                <a:gd name="T6" fmla="*/ 0 w 2046"/>
                <a:gd name="T7" fmla="*/ 244 h 244"/>
                <a:gd name="T8" fmla="*/ 0 w 2046"/>
                <a:gd name="T9" fmla="*/ 0 h 244"/>
                <a:gd name="T10" fmla="*/ 23 w 2046"/>
                <a:gd name="T11" fmla="*/ 0 h 244"/>
                <a:gd name="T12" fmla="*/ 2046 w 2046"/>
                <a:gd name="T13" fmla="*/ 0 h 244"/>
                <a:gd name="T14" fmla="*/ 2046 w 2046"/>
                <a:gd name="T15" fmla="*/ 244 h 244"/>
                <a:gd name="T16" fmla="*/ 23 w 2046"/>
                <a:gd name="T17" fmla="*/ 244 h 244"/>
                <a:gd name="T18" fmla="*/ 23 w 2046"/>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046" h="244">
                  <a:moveTo>
                    <a:pt x="0" y="0"/>
                  </a:moveTo>
                  <a:lnTo>
                    <a:pt x="2046" y="0"/>
                  </a:lnTo>
                  <a:lnTo>
                    <a:pt x="2046" y="244"/>
                  </a:lnTo>
                  <a:lnTo>
                    <a:pt x="0" y="244"/>
                  </a:lnTo>
                  <a:lnTo>
                    <a:pt x="0" y="0"/>
                  </a:lnTo>
                  <a:close/>
                  <a:moveTo>
                    <a:pt x="23" y="0"/>
                  </a:moveTo>
                  <a:lnTo>
                    <a:pt x="2046" y="0"/>
                  </a:lnTo>
                  <a:lnTo>
                    <a:pt x="2046" y="244"/>
                  </a:lnTo>
                  <a:lnTo>
                    <a:pt x="23" y="244"/>
                  </a:lnTo>
                  <a:lnTo>
                    <a:pt x="23" y="0"/>
                  </a:lnTo>
                  <a:close/>
                </a:path>
              </a:pathLst>
            </a:custGeom>
            <a:solidFill>
              <a:srgbClr val="D5D5D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655" name="Freeform 455">
              <a:extLst>
                <a:ext uri="{FF2B5EF4-FFF2-40B4-BE49-F238E27FC236}">
                  <a16:creationId xmlns:a16="http://schemas.microsoft.com/office/drawing/2014/main" id="{FCB1A2A1-5D46-58DC-D288-67FD8D3A6FB7}"/>
                </a:ext>
              </a:extLst>
            </p:cNvPr>
            <p:cNvSpPr>
              <a:spLocks noEditPoints="1"/>
            </p:cNvSpPr>
            <p:nvPr/>
          </p:nvSpPr>
          <p:spPr bwMode="auto">
            <a:xfrm>
              <a:off x="2445" y="3010"/>
              <a:ext cx="2023" cy="244"/>
            </a:xfrm>
            <a:custGeom>
              <a:avLst/>
              <a:gdLst>
                <a:gd name="T0" fmla="*/ 0 w 2023"/>
                <a:gd name="T1" fmla="*/ 0 h 244"/>
                <a:gd name="T2" fmla="*/ 2023 w 2023"/>
                <a:gd name="T3" fmla="*/ 0 h 244"/>
                <a:gd name="T4" fmla="*/ 2023 w 2023"/>
                <a:gd name="T5" fmla="*/ 244 h 244"/>
                <a:gd name="T6" fmla="*/ 0 w 2023"/>
                <a:gd name="T7" fmla="*/ 244 h 244"/>
                <a:gd name="T8" fmla="*/ 0 w 2023"/>
                <a:gd name="T9" fmla="*/ 0 h 244"/>
                <a:gd name="T10" fmla="*/ 27 w 2023"/>
                <a:gd name="T11" fmla="*/ 0 h 244"/>
                <a:gd name="T12" fmla="*/ 2023 w 2023"/>
                <a:gd name="T13" fmla="*/ 0 h 244"/>
                <a:gd name="T14" fmla="*/ 2023 w 2023"/>
                <a:gd name="T15" fmla="*/ 244 h 244"/>
                <a:gd name="T16" fmla="*/ 27 w 2023"/>
                <a:gd name="T17" fmla="*/ 244 h 244"/>
                <a:gd name="T18" fmla="*/ 27 w 2023"/>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023" h="244">
                  <a:moveTo>
                    <a:pt x="0" y="0"/>
                  </a:moveTo>
                  <a:lnTo>
                    <a:pt x="2023" y="0"/>
                  </a:lnTo>
                  <a:lnTo>
                    <a:pt x="2023" y="244"/>
                  </a:lnTo>
                  <a:lnTo>
                    <a:pt x="0" y="244"/>
                  </a:lnTo>
                  <a:lnTo>
                    <a:pt x="0" y="0"/>
                  </a:lnTo>
                  <a:close/>
                  <a:moveTo>
                    <a:pt x="27" y="0"/>
                  </a:moveTo>
                  <a:lnTo>
                    <a:pt x="2023" y="0"/>
                  </a:lnTo>
                  <a:lnTo>
                    <a:pt x="2023" y="244"/>
                  </a:lnTo>
                  <a:lnTo>
                    <a:pt x="27" y="244"/>
                  </a:lnTo>
                  <a:lnTo>
                    <a:pt x="27" y="0"/>
                  </a:lnTo>
                  <a:close/>
                </a:path>
              </a:pathLst>
            </a:custGeom>
            <a:solidFill>
              <a:srgbClr val="D4D4D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656" name="Freeform 456">
              <a:extLst>
                <a:ext uri="{FF2B5EF4-FFF2-40B4-BE49-F238E27FC236}">
                  <a16:creationId xmlns:a16="http://schemas.microsoft.com/office/drawing/2014/main" id="{C4D1FDDA-EA2C-78F0-4401-208877580110}"/>
                </a:ext>
              </a:extLst>
            </p:cNvPr>
            <p:cNvSpPr>
              <a:spLocks noEditPoints="1"/>
            </p:cNvSpPr>
            <p:nvPr/>
          </p:nvSpPr>
          <p:spPr bwMode="auto">
            <a:xfrm>
              <a:off x="2472" y="3010"/>
              <a:ext cx="1996" cy="244"/>
            </a:xfrm>
            <a:custGeom>
              <a:avLst/>
              <a:gdLst>
                <a:gd name="T0" fmla="*/ 0 w 1996"/>
                <a:gd name="T1" fmla="*/ 0 h 244"/>
                <a:gd name="T2" fmla="*/ 1996 w 1996"/>
                <a:gd name="T3" fmla="*/ 0 h 244"/>
                <a:gd name="T4" fmla="*/ 1996 w 1996"/>
                <a:gd name="T5" fmla="*/ 244 h 244"/>
                <a:gd name="T6" fmla="*/ 0 w 1996"/>
                <a:gd name="T7" fmla="*/ 244 h 244"/>
                <a:gd name="T8" fmla="*/ 0 w 1996"/>
                <a:gd name="T9" fmla="*/ 0 h 244"/>
                <a:gd name="T10" fmla="*/ 23 w 1996"/>
                <a:gd name="T11" fmla="*/ 0 h 244"/>
                <a:gd name="T12" fmla="*/ 1996 w 1996"/>
                <a:gd name="T13" fmla="*/ 0 h 244"/>
                <a:gd name="T14" fmla="*/ 1996 w 1996"/>
                <a:gd name="T15" fmla="*/ 244 h 244"/>
                <a:gd name="T16" fmla="*/ 23 w 1996"/>
                <a:gd name="T17" fmla="*/ 244 h 244"/>
                <a:gd name="T18" fmla="*/ 23 w 1996"/>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996" h="244">
                  <a:moveTo>
                    <a:pt x="0" y="0"/>
                  </a:moveTo>
                  <a:lnTo>
                    <a:pt x="1996" y="0"/>
                  </a:lnTo>
                  <a:lnTo>
                    <a:pt x="1996" y="244"/>
                  </a:lnTo>
                  <a:lnTo>
                    <a:pt x="0" y="244"/>
                  </a:lnTo>
                  <a:lnTo>
                    <a:pt x="0" y="0"/>
                  </a:lnTo>
                  <a:close/>
                  <a:moveTo>
                    <a:pt x="23" y="0"/>
                  </a:moveTo>
                  <a:lnTo>
                    <a:pt x="1996" y="0"/>
                  </a:lnTo>
                  <a:lnTo>
                    <a:pt x="1996" y="244"/>
                  </a:lnTo>
                  <a:lnTo>
                    <a:pt x="23" y="244"/>
                  </a:lnTo>
                  <a:lnTo>
                    <a:pt x="23" y="0"/>
                  </a:lnTo>
                  <a:close/>
                </a:path>
              </a:pathLst>
            </a:custGeom>
            <a:solidFill>
              <a:srgbClr val="D3D3D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657" name="Freeform 457">
              <a:extLst>
                <a:ext uri="{FF2B5EF4-FFF2-40B4-BE49-F238E27FC236}">
                  <a16:creationId xmlns:a16="http://schemas.microsoft.com/office/drawing/2014/main" id="{AA325A46-A51D-F854-33F0-DDA1E16913EC}"/>
                </a:ext>
              </a:extLst>
            </p:cNvPr>
            <p:cNvSpPr>
              <a:spLocks noEditPoints="1"/>
            </p:cNvSpPr>
            <p:nvPr/>
          </p:nvSpPr>
          <p:spPr bwMode="auto">
            <a:xfrm>
              <a:off x="2495" y="3010"/>
              <a:ext cx="1973" cy="244"/>
            </a:xfrm>
            <a:custGeom>
              <a:avLst/>
              <a:gdLst>
                <a:gd name="T0" fmla="*/ 0 w 1973"/>
                <a:gd name="T1" fmla="*/ 0 h 244"/>
                <a:gd name="T2" fmla="*/ 1973 w 1973"/>
                <a:gd name="T3" fmla="*/ 0 h 244"/>
                <a:gd name="T4" fmla="*/ 1973 w 1973"/>
                <a:gd name="T5" fmla="*/ 244 h 244"/>
                <a:gd name="T6" fmla="*/ 0 w 1973"/>
                <a:gd name="T7" fmla="*/ 244 h 244"/>
                <a:gd name="T8" fmla="*/ 0 w 1973"/>
                <a:gd name="T9" fmla="*/ 0 h 244"/>
                <a:gd name="T10" fmla="*/ 23 w 1973"/>
                <a:gd name="T11" fmla="*/ 0 h 244"/>
                <a:gd name="T12" fmla="*/ 1973 w 1973"/>
                <a:gd name="T13" fmla="*/ 0 h 244"/>
                <a:gd name="T14" fmla="*/ 1973 w 1973"/>
                <a:gd name="T15" fmla="*/ 244 h 244"/>
                <a:gd name="T16" fmla="*/ 23 w 1973"/>
                <a:gd name="T17" fmla="*/ 244 h 244"/>
                <a:gd name="T18" fmla="*/ 23 w 1973"/>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973" h="244">
                  <a:moveTo>
                    <a:pt x="0" y="0"/>
                  </a:moveTo>
                  <a:lnTo>
                    <a:pt x="1973" y="0"/>
                  </a:lnTo>
                  <a:lnTo>
                    <a:pt x="1973" y="244"/>
                  </a:lnTo>
                  <a:lnTo>
                    <a:pt x="0" y="244"/>
                  </a:lnTo>
                  <a:lnTo>
                    <a:pt x="0" y="0"/>
                  </a:lnTo>
                  <a:close/>
                  <a:moveTo>
                    <a:pt x="23" y="0"/>
                  </a:moveTo>
                  <a:lnTo>
                    <a:pt x="1973" y="0"/>
                  </a:lnTo>
                  <a:lnTo>
                    <a:pt x="1973" y="244"/>
                  </a:lnTo>
                  <a:lnTo>
                    <a:pt x="23" y="244"/>
                  </a:lnTo>
                  <a:lnTo>
                    <a:pt x="23" y="0"/>
                  </a:lnTo>
                  <a:close/>
                </a:path>
              </a:pathLst>
            </a:custGeom>
            <a:solidFill>
              <a:srgbClr val="D2D2D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658" name="Freeform 458">
              <a:extLst>
                <a:ext uri="{FF2B5EF4-FFF2-40B4-BE49-F238E27FC236}">
                  <a16:creationId xmlns:a16="http://schemas.microsoft.com/office/drawing/2014/main" id="{C244035B-8103-CBE0-8B07-AB3BFD369E4C}"/>
                </a:ext>
              </a:extLst>
            </p:cNvPr>
            <p:cNvSpPr>
              <a:spLocks noEditPoints="1"/>
            </p:cNvSpPr>
            <p:nvPr/>
          </p:nvSpPr>
          <p:spPr bwMode="auto">
            <a:xfrm>
              <a:off x="2518" y="3010"/>
              <a:ext cx="1950" cy="244"/>
            </a:xfrm>
            <a:custGeom>
              <a:avLst/>
              <a:gdLst>
                <a:gd name="T0" fmla="*/ 0 w 1950"/>
                <a:gd name="T1" fmla="*/ 0 h 244"/>
                <a:gd name="T2" fmla="*/ 1950 w 1950"/>
                <a:gd name="T3" fmla="*/ 0 h 244"/>
                <a:gd name="T4" fmla="*/ 1950 w 1950"/>
                <a:gd name="T5" fmla="*/ 244 h 244"/>
                <a:gd name="T6" fmla="*/ 0 w 1950"/>
                <a:gd name="T7" fmla="*/ 244 h 244"/>
                <a:gd name="T8" fmla="*/ 0 w 1950"/>
                <a:gd name="T9" fmla="*/ 0 h 244"/>
                <a:gd name="T10" fmla="*/ 23 w 1950"/>
                <a:gd name="T11" fmla="*/ 0 h 244"/>
                <a:gd name="T12" fmla="*/ 1950 w 1950"/>
                <a:gd name="T13" fmla="*/ 0 h 244"/>
                <a:gd name="T14" fmla="*/ 1950 w 1950"/>
                <a:gd name="T15" fmla="*/ 244 h 244"/>
                <a:gd name="T16" fmla="*/ 23 w 1950"/>
                <a:gd name="T17" fmla="*/ 244 h 244"/>
                <a:gd name="T18" fmla="*/ 23 w 1950"/>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950" h="244">
                  <a:moveTo>
                    <a:pt x="0" y="0"/>
                  </a:moveTo>
                  <a:lnTo>
                    <a:pt x="1950" y="0"/>
                  </a:lnTo>
                  <a:lnTo>
                    <a:pt x="1950" y="244"/>
                  </a:lnTo>
                  <a:lnTo>
                    <a:pt x="0" y="244"/>
                  </a:lnTo>
                  <a:lnTo>
                    <a:pt x="0" y="0"/>
                  </a:lnTo>
                  <a:close/>
                  <a:moveTo>
                    <a:pt x="23" y="0"/>
                  </a:moveTo>
                  <a:lnTo>
                    <a:pt x="1950" y="0"/>
                  </a:lnTo>
                  <a:lnTo>
                    <a:pt x="1950" y="244"/>
                  </a:lnTo>
                  <a:lnTo>
                    <a:pt x="23" y="244"/>
                  </a:lnTo>
                  <a:lnTo>
                    <a:pt x="23" y="0"/>
                  </a:lnTo>
                  <a:close/>
                </a:path>
              </a:pathLst>
            </a:custGeom>
            <a:solidFill>
              <a:srgbClr val="D1D1D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659" name="Freeform 459">
              <a:extLst>
                <a:ext uri="{FF2B5EF4-FFF2-40B4-BE49-F238E27FC236}">
                  <a16:creationId xmlns:a16="http://schemas.microsoft.com/office/drawing/2014/main" id="{5B71B996-6E72-8025-8F84-8ED65268CE51}"/>
                </a:ext>
              </a:extLst>
            </p:cNvPr>
            <p:cNvSpPr>
              <a:spLocks noEditPoints="1"/>
            </p:cNvSpPr>
            <p:nvPr/>
          </p:nvSpPr>
          <p:spPr bwMode="auto">
            <a:xfrm>
              <a:off x="2541" y="3010"/>
              <a:ext cx="1927" cy="244"/>
            </a:xfrm>
            <a:custGeom>
              <a:avLst/>
              <a:gdLst>
                <a:gd name="T0" fmla="*/ 0 w 1927"/>
                <a:gd name="T1" fmla="*/ 0 h 244"/>
                <a:gd name="T2" fmla="*/ 1927 w 1927"/>
                <a:gd name="T3" fmla="*/ 0 h 244"/>
                <a:gd name="T4" fmla="*/ 1927 w 1927"/>
                <a:gd name="T5" fmla="*/ 244 h 244"/>
                <a:gd name="T6" fmla="*/ 0 w 1927"/>
                <a:gd name="T7" fmla="*/ 244 h 244"/>
                <a:gd name="T8" fmla="*/ 0 w 1927"/>
                <a:gd name="T9" fmla="*/ 0 h 244"/>
                <a:gd name="T10" fmla="*/ 23 w 1927"/>
                <a:gd name="T11" fmla="*/ 0 h 244"/>
                <a:gd name="T12" fmla="*/ 1927 w 1927"/>
                <a:gd name="T13" fmla="*/ 0 h 244"/>
                <a:gd name="T14" fmla="*/ 1927 w 1927"/>
                <a:gd name="T15" fmla="*/ 244 h 244"/>
                <a:gd name="T16" fmla="*/ 23 w 1927"/>
                <a:gd name="T17" fmla="*/ 244 h 244"/>
                <a:gd name="T18" fmla="*/ 23 w 1927"/>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927" h="244">
                  <a:moveTo>
                    <a:pt x="0" y="0"/>
                  </a:moveTo>
                  <a:lnTo>
                    <a:pt x="1927" y="0"/>
                  </a:lnTo>
                  <a:lnTo>
                    <a:pt x="1927" y="244"/>
                  </a:lnTo>
                  <a:lnTo>
                    <a:pt x="0" y="244"/>
                  </a:lnTo>
                  <a:lnTo>
                    <a:pt x="0" y="0"/>
                  </a:lnTo>
                  <a:close/>
                  <a:moveTo>
                    <a:pt x="23" y="0"/>
                  </a:moveTo>
                  <a:lnTo>
                    <a:pt x="1927" y="0"/>
                  </a:lnTo>
                  <a:lnTo>
                    <a:pt x="1927" y="244"/>
                  </a:lnTo>
                  <a:lnTo>
                    <a:pt x="23" y="244"/>
                  </a:lnTo>
                  <a:lnTo>
                    <a:pt x="23" y="0"/>
                  </a:lnTo>
                  <a:close/>
                </a:path>
              </a:pathLst>
            </a:custGeom>
            <a:solidFill>
              <a:srgbClr val="D0D0D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660" name="Freeform 460">
              <a:extLst>
                <a:ext uri="{FF2B5EF4-FFF2-40B4-BE49-F238E27FC236}">
                  <a16:creationId xmlns:a16="http://schemas.microsoft.com/office/drawing/2014/main" id="{255BE998-9B3E-6D93-0147-7473EF732B72}"/>
                </a:ext>
              </a:extLst>
            </p:cNvPr>
            <p:cNvSpPr>
              <a:spLocks noEditPoints="1"/>
            </p:cNvSpPr>
            <p:nvPr/>
          </p:nvSpPr>
          <p:spPr bwMode="auto">
            <a:xfrm>
              <a:off x="2564" y="3010"/>
              <a:ext cx="1904" cy="244"/>
            </a:xfrm>
            <a:custGeom>
              <a:avLst/>
              <a:gdLst>
                <a:gd name="T0" fmla="*/ 0 w 1904"/>
                <a:gd name="T1" fmla="*/ 0 h 244"/>
                <a:gd name="T2" fmla="*/ 1904 w 1904"/>
                <a:gd name="T3" fmla="*/ 0 h 244"/>
                <a:gd name="T4" fmla="*/ 1904 w 1904"/>
                <a:gd name="T5" fmla="*/ 244 h 244"/>
                <a:gd name="T6" fmla="*/ 0 w 1904"/>
                <a:gd name="T7" fmla="*/ 244 h 244"/>
                <a:gd name="T8" fmla="*/ 0 w 1904"/>
                <a:gd name="T9" fmla="*/ 0 h 244"/>
                <a:gd name="T10" fmla="*/ 28 w 1904"/>
                <a:gd name="T11" fmla="*/ 0 h 244"/>
                <a:gd name="T12" fmla="*/ 1904 w 1904"/>
                <a:gd name="T13" fmla="*/ 0 h 244"/>
                <a:gd name="T14" fmla="*/ 1904 w 1904"/>
                <a:gd name="T15" fmla="*/ 244 h 244"/>
                <a:gd name="T16" fmla="*/ 28 w 1904"/>
                <a:gd name="T17" fmla="*/ 244 h 244"/>
                <a:gd name="T18" fmla="*/ 28 w 1904"/>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904" h="244">
                  <a:moveTo>
                    <a:pt x="0" y="0"/>
                  </a:moveTo>
                  <a:lnTo>
                    <a:pt x="1904" y="0"/>
                  </a:lnTo>
                  <a:lnTo>
                    <a:pt x="1904" y="244"/>
                  </a:lnTo>
                  <a:lnTo>
                    <a:pt x="0" y="244"/>
                  </a:lnTo>
                  <a:lnTo>
                    <a:pt x="0" y="0"/>
                  </a:lnTo>
                  <a:close/>
                  <a:moveTo>
                    <a:pt x="28" y="0"/>
                  </a:moveTo>
                  <a:lnTo>
                    <a:pt x="1904" y="0"/>
                  </a:lnTo>
                  <a:lnTo>
                    <a:pt x="1904" y="244"/>
                  </a:lnTo>
                  <a:lnTo>
                    <a:pt x="28" y="244"/>
                  </a:lnTo>
                  <a:lnTo>
                    <a:pt x="28" y="0"/>
                  </a:lnTo>
                  <a:close/>
                </a:path>
              </a:pathLst>
            </a:custGeom>
            <a:solidFill>
              <a:srgbClr val="CFCFC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661" name="Freeform 461">
              <a:extLst>
                <a:ext uri="{FF2B5EF4-FFF2-40B4-BE49-F238E27FC236}">
                  <a16:creationId xmlns:a16="http://schemas.microsoft.com/office/drawing/2014/main" id="{7792AAB4-0B8E-4B5C-E64D-7BBAED5FB8EB}"/>
                </a:ext>
              </a:extLst>
            </p:cNvPr>
            <p:cNvSpPr>
              <a:spLocks noEditPoints="1"/>
            </p:cNvSpPr>
            <p:nvPr/>
          </p:nvSpPr>
          <p:spPr bwMode="auto">
            <a:xfrm>
              <a:off x="2592" y="3010"/>
              <a:ext cx="1876" cy="244"/>
            </a:xfrm>
            <a:custGeom>
              <a:avLst/>
              <a:gdLst>
                <a:gd name="T0" fmla="*/ 0 w 1876"/>
                <a:gd name="T1" fmla="*/ 0 h 244"/>
                <a:gd name="T2" fmla="*/ 1876 w 1876"/>
                <a:gd name="T3" fmla="*/ 0 h 244"/>
                <a:gd name="T4" fmla="*/ 1876 w 1876"/>
                <a:gd name="T5" fmla="*/ 244 h 244"/>
                <a:gd name="T6" fmla="*/ 0 w 1876"/>
                <a:gd name="T7" fmla="*/ 244 h 244"/>
                <a:gd name="T8" fmla="*/ 0 w 1876"/>
                <a:gd name="T9" fmla="*/ 0 h 244"/>
                <a:gd name="T10" fmla="*/ 23 w 1876"/>
                <a:gd name="T11" fmla="*/ 0 h 244"/>
                <a:gd name="T12" fmla="*/ 1876 w 1876"/>
                <a:gd name="T13" fmla="*/ 0 h 244"/>
                <a:gd name="T14" fmla="*/ 1876 w 1876"/>
                <a:gd name="T15" fmla="*/ 244 h 244"/>
                <a:gd name="T16" fmla="*/ 23 w 1876"/>
                <a:gd name="T17" fmla="*/ 244 h 244"/>
                <a:gd name="T18" fmla="*/ 23 w 1876"/>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876" h="244">
                  <a:moveTo>
                    <a:pt x="0" y="0"/>
                  </a:moveTo>
                  <a:lnTo>
                    <a:pt x="1876" y="0"/>
                  </a:lnTo>
                  <a:lnTo>
                    <a:pt x="1876" y="244"/>
                  </a:lnTo>
                  <a:lnTo>
                    <a:pt x="0" y="244"/>
                  </a:lnTo>
                  <a:lnTo>
                    <a:pt x="0" y="0"/>
                  </a:lnTo>
                  <a:close/>
                  <a:moveTo>
                    <a:pt x="23" y="0"/>
                  </a:moveTo>
                  <a:lnTo>
                    <a:pt x="1876" y="0"/>
                  </a:lnTo>
                  <a:lnTo>
                    <a:pt x="1876" y="244"/>
                  </a:lnTo>
                  <a:lnTo>
                    <a:pt x="23" y="244"/>
                  </a:lnTo>
                  <a:lnTo>
                    <a:pt x="23" y="0"/>
                  </a:lnTo>
                  <a:close/>
                </a:path>
              </a:pathLst>
            </a:custGeom>
            <a:solidFill>
              <a:srgbClr val="CECECE"/>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662" name="Freeform 462">
              <a:extLst>
                <a:ext uri="{FF2B5EF4-FFF2-40B4-BE49-F238E27FC236}">
                  <a16:creationId xmlns:a16="http://schemas.microsoft.com/office/drawing/2014/main" id="{0BED9CA7-9B4D-7B78-0DBE-8BF138032AD9}"/>
                </a:ext>
              </a:extLst>
            </p:cNvPr>
            <p:cNvSpPr>
              <a:spLocks noEditPoints="1"/>
            </p:cNvSpPr>
            <p:nvPr/>
          </p:nvSpPr>
          <p:spPr bwMode="auto">
            <a:xfrm>
              <a:off x="2615" y="3010"/>
              <a:ext cx="1853" cy="244"/>
            </a:xfrm>
            <a:custGeom>
              <a:avLst/>
              <a:gdLst>
                <a:gd name="T0" fmla="*/ 0 w 1853"/>
                <a:gd name="T1" fmla="*/ 0 h 244"/>
                <a:gd name="T2" fmla="*/ 1853 w 1853"/>
                <a:gd name="T3" fmla="*/ 0 h 244"/>
                <a:gd name="T4" fmla="*/ 1853 w 1853"/>
                <a:gd name="T5" fmla="*/ 244 h 244"/>
                <a:gd name="T6" fmla="*/ 0 w 1853"/>
                <a:gd name="T7" fmla="*/ 244 h 244"/>
                <a:gd name="T8" fmla="*/ 0 w 1853"/>
                <a:gd name="T9" fmla="*/ 0 h 244"/>
                <a:gd name="T10" fmla="*/ 23 w 1853"/>
                <a:gd name="T11" fmla="*/ 0 h 244"/>
                <a:gd name="T12" fmla="*/ 1853 w 1853"/>
                <a:gd name="T13" fmla="*/ 0 h 244"/>
                <a:gd name="T14" fmla="*/ 1853 w 1853"/>
                <a:gd name="T15" fmla="*/ 244 h 244"/>
                <a:gd name="T16" fmla="*/ 23 w 1853"/>
                <a:gd name="T17" fmla="*/ 244 h 244"/>
                <a:gd name="T18" fmla="*/ 23 w 1853"/>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853" h="244">
                  <a:moveTo>
                    <a:pt x="0" y="0"/>
                  </a:moveTo>
                  <a:lnTo>
                    <a:pt x="1853" y="0"/>
                  </a:lnTo>
                  <a:lnTo>
                    <a:pt x="1853" y="244"/>
                  </a:lnTo>
                  <a:lnTo>
                    <a:pt x="0" y="244"/>
                  </a:lnTo>
                  <a:lnTo>
                    <a:pt x="0" y="0"/>
                  </a:lnTo>
                  <a:close/>
                  <a:moveTo>
                    <a:pt x="23" y="0"/>
                  </a:moveTo>
                  <a:lnTo>
                    <a:pt x="1853" y="0"/>
                  </a:lnTo>
                  <a:lnTo>
                    <a:pt x="1853" y="244"/>
                  </a:lnTo>
                  <a:lnTo>
                    <a:pt x="23" y="244"/>
                  </a:lnTo>
                  <a:lnTo>
                    <a:pt x="23" y="0"/>
                  </a:lnTo>
                  <a:close/>
                </a:path>
              </a:pathLst>
            </a:custGeom>
            <a:solidFill>
              <a:srgbClr val="CDCDC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663" name="Freeform 463">
              <a:extLst>
                <a:ext uri="{FF2B5EF4-FFF2-40B4-BE49-F238E27FC236}">
                  <a16:creationId xmlns:a16="http://schemas.microsoft.com/office/drawing/2014/main" id="{8EEFC1D1-A8F4-DE8A-EC31-76BE3EBF8419}"/>
                </a:ext>
              </a:extLst>
            </p:cNvPr>
            <p:cNvSpPr>
              <a:spLocks noEditPoints="1"/>
            </p:cNvSpPr>
            <p:nvPr/>
          </p:nvSpPr>
          <p:spPr bwMode="auto">
            <a:xfrm>
              <a:off x="2638" y="3010"/>
              <a:ext cx="1830" cy="244"/>
            </a:xfrm>
            <a:custGeom>
              <a:avLst/>
              <a:gdLst>
                <a:gd name="T0" fmla="*/ 0 w 1830"/>
                <a:gd name="T1" fmla="*/ 0 h 244"/>
                <a:gd name="T2" fmla="*/ 1830 w 1830"/>
                <a:gd name="T3" fmla="*/ 0 h 244"/>
                <a:gd name="T4" fmla="*/ 1830 w 1830"/>
                <a:gd name="T5" fmla="*/ 244 h 244"/>
                <a:gd name="T6" fmla="*/ 0 w 1830"/>
                <a:gd name="T7" fmla="*/ 244 h 244"/>
                <a:gd name="T8" fmla="*/ 0 w 1830"/>
                <a:gd name="T9" fmla="*/ 0 h 244"/>
                <a:gd name="T10" fmla="*/ 23 w 1830"/>
                <a:gd name="T11" fmla="*/ 0 h 244"/>
                <a:gd name="T12" fmla="*/ 1830 w 1830"/>
                <a:gd name="T13" fmla="*/ 0 h 244"/>
                <a:gd name="T14" fmla="*/ 1830 w 1830"/>
                <a:gd name="T15" fmla="*/ 244 h 244"/>
                <a:gd name="T16" fmla="*/ 23 w 1830"/>
                <a:gd name="T17" fmla="*/ 244 h 244"/>
                <a:gd name="T18" fmla="*/ 23 w 1830"/>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830" h="244">
                  <a:moveTo>
                    <a:pt x="0" y="0"/>
                  </a:moveTo>
                  <a:lnTo>
                    <a:pt x="1830" y="0"/>
                  </a:lnTo>
                  <a:lnTo>
                    <a:pt x="1830" y="244"/>
                  </a:lnTo>
                  <a:lnTo>
                    <a:pt x="0" y="244"/>
                  </a:lnTo>
                  <a:lnTo>
                    <a:pt x="0" y="0"/>
                  </a:lnTo>
                  <a:close/>
                  <a:moveTo>
                    <a:pt x="23" y="0"/>
                  </a:moveTo>
                  <a:lnTo>
                    <a:pt x="1830" y="0"/>
                  </a:lnTo>
                  <a:lnTo>
                    <a:pt x="1830" y="244"/>
                  </a:lnTo>
                  <a:lnTo>
                    <a:pt x="23" y="244"/>
                  </a:lnTo>
                  <a:lnTo>
                    <a:pt x="23" y="0"/>
                  </a:lnTo>
                  <a:close/>
                </a:path>
              </a:pathLst>
            </a:custGeom>
            <a:solidFill>
              <a:srgbClr val="CCCCC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664" name="Freeform 464">
              <a:extLst>
                <a:ext uri="{FF2B5EF4-FFF2-40B4-BE49-F238E27FC236}">
                  <a16:creationId xmlns:a16="http://schemas.microsoft.com/office/drawing/2014/main" id="{DA0667A5-99A2-0BE3-0BB6-850CE375C3E9}"/>
                </a:ext>
              </a:extLst>
            </p:cNvPr>
            <p:cNvSpPr>
              <a:spLocks noEditPoints="1"/>
            </p:cNvSpPr>
            <p:nvPr/>
          </p:nvSpPr>
          <p:spPr bwMode="auto">
            <a:xfrm>
              <a:off x="2661" y="3010"/>
              <a:ext cx="1807" cy="244"/>
            </a:xfrm>
            <a:custGeom>
              <a:avLst/>
              <a:gdLst>
                <a:gd name="T0" fmla="*/ 0 w 1807"/>
                <a:gd name="T1" fmla="*/ 0 h 244"/>
                <a:gd name="T2" fmla="*/ 1807 w 1807"/>
                <a:gd name="T3" fmla="*/ 0 h 244"/>
                <a:gd name="T4" fmla="*/ 1807 w 1807"/>
                <a:gd name="T5" fmla="*/ 244 h 244"/>
                <a:gd name="T6" fmla="*/ 0 w 1807"/>
                <a:gd name="T7" fmla="*/ 244 h 244"/>
                <a:gd name="T8" fmla="*/ 0 w 1807"/>
                <a:gd name="T9" fmla="*/ 0 h 244"/>
                <a:gd name="T10" fmla="*/ 28 w 1807"/>
                <a:gd name="T11" fmla="*/ 0 h 244"/>
                <a:gd name="T12" fmla="*/ 1807 w 1807"/>
                <a:gd name="T13" fmla="*/ 0 h 244"/>
                <a:gd name="T14" fmla="*/ 1807 w 1807"/>
                <a:gd name="T15" fmla="*/ 244 h 244"/>
                <a:gd name="T16" fmla="*/ 28 w 1807"/>
                <a:gd name="T17" fmla="*/ 244 h 244"/>
                <a:gd name="T18" fmla="*/ 28 w 1807"/>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807" h="244">
                  <a:moveTo>
                    <a:pt x="0" y="0"/>
                  </a:moveTo>
                  <a:lnTo>
                    <a:pt x="1807" y="0"/>
                  </a:lnTo>
                  <a:lnTo>
                    <a:pt x="1807" y="244"/>
                  </a:lnTo>
                  <a:lnTo>
                    <a:pt x="0" y="244"/>
                  </a:lnTo>
                  <a:lnTo>
                    <a:pt x="0" y="0"/>
                  </a:lnTo>
                  <a:close/>
                  <a:moveTo>
                    <a:pt x="28" y="0"/>
                  </a:moveTo>
                  <a:lnTo>
                    <a:pt x="1807" y="0"/>
                  </a:lnTo>
                  <a:lnTo>
                    <a:pt x="1807" y="244"/>
                  </a:lnTo>
                  <a:lnTo>
                    <a:pt x="28" y="244"/>
                  </a:lnTo>
                  <a:lnTo>
                    <a:pt x="28" y="0"/>
                  </a:lnTo>
                  <a:close/>
                </a:path>
              </a:pathLst>
            </a:custGeom>
            <a:solidFill>
              <a:srgbClr val="CBCBCB"/>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665" name="Freeform 465">
              <a:extLst>
                <a:ext uri="{FF2B5EF4-FFF2-40B4-BE49-F238E27FC236}">
                  <a16:creationId xmlns:a16="http://schemas.microsoft.com/office/drawing/2014/main" id="{4D5CC3FB-0642-F6B4-A9FD-5F0712098E49}"/>
                </a:ext>
              </a:extLst>
            </p:cNvPr>
            <p:cNvSpPr>
              <a:spLocks noEditPoints="1"/>
            </p:cNvSpPr>
            <p:nvPr/>
          </p:nvSpPr>
          <p:spPr bwMode="auto">
            <a:xfrm>
              <a:off x="2689" y="3010"/>
              <a:ext cx="1779" cy="244"/>
            </a:xfrm>
            <a:custGeom>
              <a:avLst/>
              <a:gdLst>
                <a:gd name="T0" fmla="*/ 0 w 1779"/>
                <a:gd name="T1" fmla="*/ 0 h 244"/>
                <a:gd name="T2" fmla="*/ 1779 w 1779"/>
                <a:gd name="T3" fmla="*/ 0 h 244"/>
                <a:gd name="T4" fmla="*/ 1779 w 1779"/>
                <a:gd name="T5" fmla="*/ 244 h 244"/>
                <a:gd name="T6" fmla="*/ 0 w 1779"/>
                <a:gd name="T7" fmla="*/ 244 h 244"/>
                <a:gd name="T8" fmla="*/ 0 w 1779"/>
                <a:gd name="T9" fmla="*/ 0 h 244"/>
                <a:gd name="T10" fmla="*/ 23 w 1779"/>
                <a:gd name="T11" fmla="*/ 0 h 244"/>
                <a:gd name="T12" fmla="*/ 1779 w 1779"/>
                <a:gd name="T13" fmla="*/ 0 h 244"/>
                <a:gd name="T14" fmla="*/ 1779 w 1779"/>
                <a:gd name="T15" fmla="*/ 244 h 244"/>
                <a:gd name="T16" fmla="*/ 23 w 1779"/>
                <a:gd name="T17" fmla="*/ 244 h 244"/>
                <a:gd name="T18" fmla="*/ 23 w 1779"/>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779" h="244">
                  <a:moveTo>
                    <a:pt x="0" y="0"/>
                  </a:moveTo>
                  <a:lnTo>
                    <a:pt x="1779" y="0"/>
                  </a:lnTo>
                  <a:lnTo>
                    <a:pt x="1779" y="244"/>
                  </a:lnTo>
                  <a:lnTo>
                    <a:pt x="0" y="244"/>
                  </a:lnTo>
                  <a:lnTo>
                    <a:pt x="0" y="0"/>
                  </a:lnTo>
                  <a:close/>
                  <a:moveTo>
                    <a:pt x="23" y="0"/>
                  </a:moveTo>
                  <a:lnTo>
                    <a:pt x="1779" y="0"/>
                  </a:lnTo>
                  <a:lnTo>
                    <a:pt x="1779" y="244"/>
                  </a:lnTo>
                  <a:lnTo>
                    <a:pt x="23" y="244"/>
                  </a:lnTo>
                  <a:lnTo>
                    <a:pt x="23" y="0"/>
                  </a:lnTo>
                  <a:close/>
                </a:path>
              </a:pathLst>
            </a:custGeom>
            <a:solidFill>
              <a:srgbClr val="CACAC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666" name="Freeform 466">
              <a:extLst>
                <a:ext uri="{FF2B5EF4-FFF2-40B4-BE49-F238E27FC236}">
                  <a16:creationId xmlns:a16="http://schemas.microsoft.com/office/drawing/2014/main" id="{38CD5D22-4228-429A-1BED-E06638F15EC1}"/>
                </a:ext>
              </a:extLst>
            </p:cNvPr>
            <p:cNvSpPr>
              <a:spLocks noEditPoints="1"/>
            </p:cNvSpPr>
            <p:nvPr/>
          </p:nvSpPr>
          <p:spPr bwMode="auto">
            <a:xfrm>
              <a:off x="2712" y="3010"/>
              <a:ext cx="1756" cy="244"/>
            </a:xfrm>
            <a:custGeom>
              <a:avLst/>
              <a:gdLst>
                <a:gd name="T0" fmla="*/ 0 w 1756"/>
                <a:gd name="T1" fmla="*/ 0 h 244"/>
                <a:gd name="T2" fmla="*/ 1756 w 1756"/>
                <a:gd name="T3" fmla="*/ 0 h 244"/>
                <a:gd name="T4" fmla="*/ 1756 w 1756"/>
                <a:gd name="T5" fmla="*/ 244 h 244"/>
                <a:gd name="T6" fmla="*/ 0 w 1756"/>
                <a:gd name="T7" fmla="*/ 244 h 244"/>
                <a:gd name="T8" fmla="*/ 0 w 1756"/>
                <a:gd name="T9" fmla="*/ 0 h 244"/>
                <a:gd name="T10" fmla="*/ 23 w 1756"/>
                <a:gd name="T11" fmla="*/ 0 h 244"/>
                <a:gd name="T12" fmla="*/ 1756 w 1756"/>
                <a:gd name="T13" fmla="*/ 0 h 244"/>
                <a:gd name="T14" fmla="*/ 1756 w 1756"/>
                <a:gd name="T15" fmla="*/ 244 h 244"/>
                <a:gd name="T16" fmla="*/ 23 w 1756"/>
                <a:gd name="T17" fmla="*/ 244 h 244"/>
                <a:gd name="T18" fmla="*/ 23 w 1756"/>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756" h="244">
                  <a:moveTo>
                    <a:pt x="0" y="0"/>
                  </a:moveTo>
                  <a:lnTo>
                    <a:pt x="1756" y="0"/>
                  </a:lnTo>
                  <a:lnTo>
                    <a:pt x="1756" y="244"/>
                  </a:lnTo>
                  <a:lnTo>
                    <a:pt x="0" y="244"/>
                  </a:lnTo>
                  <a:lnTo>
                    <a:pt x="0" y="0"/>
                  </a:lnTo>
                  <a:close/>
                  <a:moveTo>
                    <a:pt x="23" y="0"/>
                  </a:moveTo>
                  <a:lnTo>
                    <a:pt x="1756" y="0"/>
                  </a:lnTo>
                  <a:lnTo>
                    <a:pt x="1756" y="244"/>
                  </a:lnTo>
                  <a:lnTo>
                    <a:pt x="23" y="244"/>
                  </a:lnTo>
                  <a:lnTo>
                    <a:pt x="23" y="0"/>
                  </a:lnTo>
                  <a:close/>
                </a:path>
              </a:pathLst>
            </a:custGeom>
            <a:solidFill>
              <a:srgbClr val="C9C9C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667" name="Freeform 467">
              <a:extLst>
                <a:ext uri="{FF2B5EF4-FFF2-40B4-BE49-F238E27FC236}">
                  <a16:creationId xmlns:a16="http://schemas.microsoft.com/office/drawing/2014/main" id="{B2623551-A9B1-05B3-A970-057E958C5EB4}"/>
                </a:ext>
              </a:extLst>
            </p:cNvPr>
            <p:cNvSpPr>
              <a:spLocks noEditPoints="1"/>
            </p:cNvSpPr>
            <p:nvPr/>
          </p:nvSpPr>
          <p:spPr bwMode="auto">
            <a:xfrm>
              <a:off x="2735" y="3010"/>
              <a:ext cx="1733" cy="244"/>
            </a:xfrm>
            <a:custGeom>
              <a:avLst/>
              <a:gdLst>
                <a:gd name="T0" fmla="*/ 0 w 1733"/>
                <a:gd name="T1" fmla="*/ 0 h 244"/>
                <a:gd name="T2" fmla="*/ 1733 w 1733"/>
                <a:gd name="T3" fmla="*/ 0 h 244"/>
                <a:gd name="T4" fmla="*/ 1733 w 1733"/>
                <a:gd name="T5" fmla="*/ 244 h 244"/>
                <a:gd name="T6" fmla="*/ 0 w 1733"/>
                <a:gd name="T7" fmla="*/ 244 h 244"/>
                <a:gd name="T8" fmla="*/ 0 w 1733"/>
                <a:gd name="T9" fmla="*/ 0 h 244"/>
                <a:gd name="T10" fmla="*/ 23 w 1733"/>
                <a:gd name="T11" fmla="*/ 0 h 244"/>
                <a:gd name="T12" fmla="*/ 1733 w 1733"/>
                <a:gd name="T13" fmla="*/ 0 h 244"/>
                <a:gd name="T14" fmla="*/ 1733 w 1733"/>
                <a:gd name="T15" fmla="*/ 244 h 244"/>
                <a:gd name="T16" fmla="*/ 23 w 1733"/>
                <a:gd name="T17" fmla="*/ 244 h 244"/>
                <a:gd name="T18" fmla="*/ 23 w 1733"/>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733" h="244">
                  <a:moveTo>
                    <a:pt x="0" y="0"/>
                  </a:moveTo>
                  <a:lnTo>
                    <a:pt x="1733" y="0"/>
                  </a:lnTo>
                  <a:lnTo>
                    <a:pt x="1733" y="244"/>
                  </a:lnTo>
                  <a:lnTo>
                    <a:pt x="0" y="244"/>
                  </a:lnTo>
                  <a:lnTo>
                    <a:pt x="0" y="0"/>
                  </a:lnTo>
                  <a:close/>
                  <a:moveTo>
                    <a:pt x="23" y="0"/>
                  </a:moveTo>
                  <a:lnTo>
                    <a:pt x="1733" y="0"/>
                  </a:lnTo>
                  <a:lnTo>
                    <a:pt x="1733" y="244"/>
                  </a:lnTo>
                  <a:lnTo>
                    <a:pt x="23" y="244"/>
                  </a:lnTo>
                  <a:lnTo>
                    <a:pt x="23" y="0"/>
                  </a:lnTo>
                  <a:close/>
                </a:path>
              </a:pathLst>
            </a:custGeom>
            <a:solidFill>
              <a:srgbClr val="C8C8C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668" name="Freeform 468">
              <a:extLst>
                <a:ext uri="{FF2B5EF4-FFF2-40B4-BE49-F238E27FC236}">
                  <a16:creationId xmlns:a16="http://schemas.microsoft.com/office/drawing/2014/main" id="{F7C38A4D-6294-EAB4-A2D2-F45EC12CEB64}"/>
                </a:ext>
              </a:extLst>
            </p:cNvPr>
            <p:cNvSpPr>
              <a:spLocks noEditPoints="1"/>
            </p:cNvSpPr>
            <p:nvPr/>
          </p:nvSpPr>
          <p:spPr bwMode="auto">
            <a:xfrm>
              <a:off x="2758" y="3010"/>
              <a:ext cx="1710" cy="244"/>
            </a:xfrm>
            <a:custGeom>
              <a:avLst/>
              <a:gdLst>
                <a:gd name="T0" fmla="*/ 0 w 1710"/>
                <a:gd name="T1" fmla="*/ 0 h 244"/>
                <a:gd name="T2" fmla="*/ 1710 w 1710"/>
                <a:gd name="T3" fmla="*/ 0 h 244"/>
                <a:gd name="T4" fmla="*/ 1710 w 1710"/>
                <a:gd name="T5" fmla="*/ 244 h 244"/>
                <a:gd name="T6" fmla="*/ 0 w 1710"/>
                <a:gd name="T7" fmla="*/ 244 h 244"/>
                <a:gd name="T8" fmla="*/ 0 w 1710"/>
                <a:gd name="T9" fmla="*/ 0 h 244"/>
                <a:gd name="T10" fmla="*/ 23 w 1710"/>
                <a:gd name="T11" fmla="*/ 0 h 244"/>
                <a:gd name="T12" fmla="*/ 1710 w 1710"/>
                <a:gd name="T13" fmla="*/ 0 h 244"/>
                <a:gd name="T14" fmla="*/ 1710 w 1710"/>
                <a:gd name="T15" fmla="*/ 244 h 244"/>
                <a:gd name="T16" fmla="*/ 23 w 1710"/>
                <a:gd name="T17" fmla="*/ 244 h 244"/>
                <a:gd name="T18" fmla="*/ 23 w 1710"/>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710" h="244">
                  <a:moveTo>
                    <a:pt x="0" y="0"/>
                  </a:moveTo>
                  <a:lnTo>
                    <a:pt x="1710" y="0"/>
                  </a:lnTo>
                  <a:lnTo>
                    <a:pt x="1710" y="244"/>
                  </a:lnTo>
                  <a:lnTo>
                    <a:pt x="0" y="244"/>
                  </a:lnTo>
                  <a:lnTo>
                    <a:pt x="0" y="0"/>
                  </a:lnTo>
                  <a:close/>
                  <a:moveTo>
                    <a:pt x="23" y="0"/>
                  </a:moveTo>
                  <a:lnTo>
                    <a:pt x="1710" y="0"/>
                  </a:lnTo>
                  <a:lnTo>
                    <a:pt x="1710" y="244"/>
                  </a:lnTo>
                  <a:lnTo>
                    <a:pt x="23" y="244"/>
                  </a:lnTo>
                  <a:lnTo>
                    <a:pt x="23" y="0"/>
                  </a:lnTo>
                  <a:close/>
                </a:path>
              </a:pathLst>
            </a:custGeom>
            <a:solidFill>
              <a:srgbClr val="C7C7C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669" name="Freeform 469">
              <a:extLst>
                <a:ext uri="{FF2B5EF4-FFF2-40B4-BE49-F238E27FC236}">
                  <a16:creationId xmlns:a16="http://schemas.microsoft.com/office/drawing/2014/main" id="{72A8E35F-DB3D-FDB7-3CD7-7E1FFCB6553E}"/>
                </a:ext>
              </a:extLst>
            </p:cNvPr>
            <p:cNvSpPr>
              <a:spLocks noEditPoints="1"/>
            </p:cNvSpPr>
            <p:nvPr/>
          </p:nvSpPr>
          <p:spPr bwMode="auto">
            <a:xfrm>
              <a:off x="2781" y="3010"/>
              <a:ext cx="1687" cy="244"/>
            </a:xfrm>
            <a:custGeom>
              <a:avLst/>
              <a:gdLst>
                <a:gd name="T0" fmla="*/ 0 w 1687"/>
                <a:gd name="T1" fmla="*/ 0 h 244"/>
                <a:gd name="T2" fmla="*/ 1687 w 1687"/>
                <a:gd name="T3" fmla="*/ 0 h 244"/>
                <a:gd name="T4" fmla="*/ 1687 w 1687"/>
                <a:gd name="T5" fmla="*/ 244 h 244"/>
                <a:gd name="T6" fmla="*/ 0 w 1687"/>
                <a:gd name="T7" fmla="*/ 244 h 244"/>
                <a:gd name="T8" fmla="*/ 0 w 1687"/>
                <a:gd name="T9" fmla="*/ 0 h 244"/>
                <a:gd name="T10" fmla="*/ 28 w 1687"/>
                <a:gd name="T11" fmla="*/ 0 h 244"/>
                <a:gd name="T12" fmla="*/ 1687 w 1687"/>
                <a:gd name="T13" fmla="*/ 0 h 244"/>
                <a:gd name="T14" fmla="*/ 1687 w 1687"/>
                <a:gd name="T15" fmla="*/ 244 h 244"/>
                <a:gd name="T16" fmla="*/ 28 w 1687"/>
                <a:gd name="T17" fmla="*/ 244 h 244"/>
                <a:gd name="T18" fmla="*/ 28 w 1687"/>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687" h="244">
                  <a:moveTo>
                    <a:pt x="0" y="0"/>
                  </a:moveTo>
                  <a:lnTo>
                    <a:pt x="1687" y="0"/>
                  </a:lnTo>
                  <a:lnTo>
                    <a:pt x="1687" y="244"/>
                  </a:lnTo>
                  <a:lnTo>
                    <a:pt x="0" y="244"/>
                  </a:lnTo>
                  <a:lnTo>
                    <a:pt x="0" y="0"/>
                  </a:lnTo>
                  <a:close/>
                  <a:moveTo>
                    <a:pt x="28" y="0"/>
                  </a:moveTo>
                  <a:lnTo>
                    <a:pt x="1687" y="0"/>
                  </a:lnTo>
                  <a:lnTo>
                    <a:pt x="1687" y="244"/>
                  </a:lnTo>
                  <a:lnTo>
                    <a:pt x="28" y="244"/>
                  </a:lnTo>
                  <a:lnTo>
                    <a:pt x="28" y="0"/>
                  </a:lnTo>
                  <a:close/>
                </a:path>
              </a:pathLst>
            </a:custGeom>
            <a:solidFill>
              <a:srgbClr val="C6C6C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670" name="Freeform 470">
              <a:extLst>
                <a:ext uri="{FF2B5EF4-FFF2-40B4-BE49-F238E27FC236}">
                  <a16:creationId xmlns:a16="http://schemas.microsoft.com/office/drawing/2014/main" id="{2E79A3D1-0D8C-4328-E671-A66901E47235}"/>
                </a:ext>
              </a:extLst>
            </p:cNvPr>
            <p:cNvSpPr>
              <a:spLocks noEditPoints="1"/>
            </p:cNvSpPr>
            <p:nvPr/>
          </p:nvSpPr>
          <p:spPr bwMode="auto">
            <a:xfrm>
              <a:off x="2809" y="3010"/>
              <a:ext cx="1659" cy="244"/>
            </a:xfrm>
            <a:custGeom>
              <a:avLst/>
              <a:gdLst>
                <a:gd name="T0" fmla="*/ 0 w 1659"/>
                <a:gd name="T1" fmla="*/ 0 h 244"/>
                <a:gd name="T2" fmla="*/ 1659 w 1659"/>
                <a:gd name="T3" fmla="*/ 0 h 244"/>
                <a:gd name="T4" fmla="*/ 1659 w 1659"/>
                <a:gd name="T5" fmla="*/ 244 h 244"/>
                <a:gd name="T6" fmla="*/ 0 w 1659"/>
                <a:gd name="T7" fmla="*/ 244 h 244"/>
                <a:gd name="T8" fmla="*/ 0 w 1659"/>
                <a:gd name="T9" fmla="*/ 0 h 244"/>
                <a:gd name="T10" fmla="*/ 23 w 1659"/>
                <a:gd name="T11" fmla="*/ 0 h 244"/>
                <a:gd name="T12" fmla="*/ 1659 w 1659"/>
                <a:gd name="T13" fmla="*/ 0 h 244"/>
                <a:gd name="T14" fmla="*/ 1659 w 1659"/>
                <a:gd name="T15" fmla="*/ 244 h 244"/>
                <a:gd name="T16" fmla="*/ 23 w 1659"/>
                <a:gd name="T17" fmla="*/ 244 h 244"/>
                <a:gd name="T18" fmla="*/ 23 w 1659"/>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659" h="244">
                  <a:moveTo>
                    <a:pt x="0" y="0"/>
                  </a:moveTo>
                  <a:lnTo>
                    <a:pt x="1659" y="0"/>
                  </a:lnTo>
                  <a:lnTo>
                    <a:pt x="1659" y="244"/>
                  </a:lnTo>
                  <a:lnTo>
                    <a:pt x="0" y="244"/>
                  </a:lnTo>
                  <a:lnTo>
                    <a:pt x="0" y="0"/>
                  </a:lnTo>
                  <a:close/>
                  <a:moveTo>
                    <a:pt x="23" y="0"/>
                  </a:moveTo>
                  <a:lnTo>
                    <a:pt x="1659" y="0"/>
                  </a:lnTo>
                  <a:lnTo>
                    <a:pt x="1659" y="244"/>
                  </a:lnTo>
                  <a:lnTo>
                    <a:pt x="23" y="244"/>
                  </a:lnTo>
                  <a:lnTo>
                    <a:pt x="23" y="0"/>
                  </a:lnTo>
                  <a:close/>
                </a:path>
              </a:pathLst>
            </a:custGeom>
            <a:solidFill>
              <a:srgbClr val="C5C5C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671" name="Freeform 471">
              <a:extLst>
                <a:ext uri="{FF2B5EF4-FFF2-40B4-BE49-F238E27FC236}">
                  <a16:creationId xmlns:a16="http://schemas.microsoft.com/office/drawing/2014/main" id="{5C2DF60F-0747-1C43-9123-F02463D2B862}"/>
                </a:ext>
              </a:extLst>
            </p:cNvPr>
            <p:cNvSpPr>
              <a:spLocks noEditPoints="1"/>
            </p:cNvSpPr>
            <p:nvPr/>
          </p:nvSpPr>
          <p:spPr bwMode="auto">
            <a:xfrm>
              <a:off x="2832" y="3010"/>
              <a:ext cx="1636" cy="244"/>
            </a:xfrm>
            <a:custGeom>
              <a:avLst/>
              <a:gdLst>
                <a:gd name="T0" fmla="*/ 0 w 1636"/>
                <a:gd name="T1" fmla="*/ 0 h 244"/>
                <a:gd name="T2" fmla="*/ 1636 w 1636"/>
                <a:gd name="T3" fmla="*/ 0 h 244"/>
                <a:gd name="T4" fmla="*/ 1636 w 1636"/>
                <a:gd name="T5" fmla="*/ 244 h 244"/>
                <a:gd name="T6" fmla="*/ 0 w 1636"/>
                <a:gd name="T7" fmla="*/ 244 h 244"/>
                <a:gd name="T8" fmla="*/ 0 w 1636"/>
                <a:gd name="T9" fmla="*/ 0 h 244"/>
                <a:gd name="T10" fmla="*/ 23 w 1636"/>
                <a:gd name="T11" fmla="*/ 0 h 244"/>
                <a:gd name="T12" fmla="*/ 1636 w 1636"/>
                <a:gd name="T13" fmla="*/ 0 h 244"/>
                <a:gd name="T14" fmla="*/ 1636 w 1636"/>
                <a:gd name="T15" fmla="*/ 244 h 244"/>
                <a:gd name="T16" fmla="*/ 23 w 1636"/>
                <a:gd name="T17" fmla="*/ 244 h 244"/>
                <a:gd name="T18" fmla="*/ 23 w 1636"/>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636" h="244">
                  <a:moveTo>
                    <a:pt x="0" y="0"/>
                  </a:moveTo>
                  <a:lnTo>
                    <a:pt x="1636" y="0"/>
                  </a:lnTo>
                  <a:lnTo>
                    <a:pt x="1636" y="244"/>
                  </a:lnTo>
                  <a:lnTo>
                    <a:pt x="0" y="244"/>
                  </a:lnTo>
                  <a:lnTo>
                    <a:pt x="0" y="0"/>
                  </a:lnTo>
                  <a:close/>
                  <a:moveTo>
                    <a:pt x="23" y="0"/>
                  </a:moveTo>
                  <a:lnTo>
                    <a:pt x="1636" y="0"/>
                  </a:lnTo>
                  <a:lnTo>
                    <a:pt x="1636" y="244"/>
                  </a:lnTo>
                  <a:lnTo>
                    <a:pt x="23" y="244"/>
                  </a:lnTo>
                  <a:lnTo>
                    <a:pt x="23" y="0"/>
                  </a:lnTo>
                  <a:close/>
                </a:path>
              </a:pathLst>
            </a:custGeom>
            <a:solidFill>
              <a:srgbClr val="C4C4C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672" name="Freeform 472">
              <a:extLst>
                <a:ext uri="{FF2B5EF4-FFF2-40B4-BE49-F238E27FC236}">
                  <a16:creationId xmlns:a16="http://schemas.microsoft.com/office/drawing/2014/main" id="{09E350B4-A8E9-5A9D-EBC6-C8B760F8EA3A}"/>
                </a:ext>
              </a:extLst>
            </p:cNvPr>
            <p:cNvSpPr>
              <a:spLocks noEditPoints="1"/>
            </p:cNvSpPr>
            <p:nvPr/>
          </p:nvSpPr>
          <p:spPr bwMode="auto">
            <a:xfrm>
              <a:off x="2855" y="3010"/>
              <a:ext cx="1613" cy="244"/>
            </a:xfrm>
            <a:custGeom>
              <a:avLst/>
              <a:gdLst>
                <a:gd name="T0" fmla="*/ 0 w 1613"/>
                <a:gd name="T1" fmla="*/ 0 h 244"/>
                <a:gd name="T2" fmla="*/ 1613 w 1613"/>
                <a:gd name="T3" fmla="*/ 0 h 244"/>
                <a:gd name="T4" fmla="*/ 1613 w 1613"/>
                <a:gd name="T5" fmla="*/ 244 h 244"/>
                <a:gd name="T6" fmla="*/ 0 w 1613"/>
                <a:gd name="T7" fmla="*/ 244 h 244"/>
                <a:gd name="T8" fmla="*/ 0 w 1613"/>
                <a:gd name="T9" fmla="*/ 0 h 244"/>
                <a:gd name="T10" fmla="*/ 23 w 1613"/>
                <a:gd name="T11" fmla="*/ 0 h 244"/>
                <a:gd name="T12" fmla="*/ 1613 w 1613"/>
                <a:gd name="T13" fmla="*/ 0 h 244"/>
                <a:gd name="T14" fmla="*/ 1613 w 1613"/>
                <a:gd name="T15" fmla="*/ 244 h 244"/>
                <a:gd name="T16" fmla="*/ 23 w 1613"/>
                <a:gd name="T17" fmla="*/ 244 h 244"/>
                <a:gd name="T18" fmla="*/ 23 w 1613"/>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613" h="244">
                  <a:moveTo>
                    <a:pt x="0" y="0"/>
                  </a:moveTo>
                  <a:lnTo>
                    <a:pt x="1613" y="0"/>
                  </a:lnTo>
                  <a:lnTo>
                    <a:pt x="1613" y="244"/>
                  </a:lnTo>
                  <a:lnTo>
                    <a:pt x="0" y="244"/>
                  </a:lnTo>
                  <a:lnTo>
                    <a:pt x="0" y="0"/>
                  </a:lnTo>
                  <a:close/>
                  <a:moveTo>
                    <a:pt x="23" y="0"/>
                  </a:moveTo>
                  <a:lnTo>
                    <a:pt x="1613" y="0"/>
                  </a:lnTo>
                  <a:lnTo>
                    <a:pt x="1613" y="244"/>
                  </a:lnTo>
                  <a:lnTo>
                    <a:pt x="23" y="244"/>
                  </a:lnTo>
                  <a:lnTo>
                    <a:pt x="23" y="0"/>
                  </a:lnTo>
                  <a:close/>
                </a:path>
              </a:pathLst>
            </a:custGeom>
            <a:solidFill>
              <a:srgbClr val="C3C3C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673" name="Freeform 473">
              <a:extLst>
                <a:ext uri="{FF2B5EF4-FFF2-40B4-BE49-F238E27FC236}">
                  <a16:creationId xmlns:a16="http://schemas.microsoft.com/office/drawing/2014/main" id="{A27D134C-C2EF-316C-370B-A9939F401284}"/>
                </a:ext>
              </a:extLst>
            </p:cNvPr>
            <p:cNvSpPr>
              <a:spLocks noEditPoints="1"/>
            </p:cNvSpPr>
            <p:nvPr/>
          </p:nvSpPr>
          <p:spPr bwMode="auto">
            <a:xfrm>
              <a:off x="2878" y="3010"/>
              <a:ext cx="1590" cy="244"/>
            </a:xfrm>
            <a:custGeom>
              <a:avLst/>
              <a:gdLst>
                <a:gd name="T0" fmla="*/ 0 w 1590"/>
                <a:gd name="T1" fmla="*/ 0 h 244"/>
                <a:gd name="T2" fmla="*/ 1590 w 1590"/>
                <a:gd name="T3" fmla="*/ 0 h 244"/>
                <a:gd name="T4" fmla="*/ 1590 w 1590"/>
                <a:gd name="T5" fmla="*/ 244 h 244"/>
                <a:gd name="T6" fmla="*/ 0 w 1590"/>
                <a:gd name="T7" fmla="*/ 244 h 244"/>
                <a:gd name="T8" fmla="*/ 0 w 1590"/>
                <a:gd name="T9" fmla="*/ 0 h 244"/>
                <a:gd name="T10" fmla="*/ 23 w 1590"/>
                <a:gd name="T11" fmla="*/ 0 h 244"/>
                <a:gd name="T12" fmla="*/ 1590 w 1590"/>
                <a:gd name="T13" fmla="*/ 0 h 244"/>
                <a:gd name="T14" fmla="*/ 1590 w 1590"/>
                <a:gd name="T15" fmla="*/ 244 h 244"/>
                <a:gd name="T16" fmla="*/ 23 w 1590"/>
                <a:gd name="T17" fmla="*/ 244 h 244"/>
                <a:gd name="T18" fmla="*/ 23 w 1590"/>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590" h="244">
                  <a:moveTo>
                    <a:pt x="0" y="0"/>
                  </a:moveTo>
                  <a:lnTo>
                    <a:pt x="1590" y="0"/>
                  </a:lnTo>
                  <a:lnTo>
                    <a:pt x="1590" y="244"/>
                  </a:lnTo>
                  <a:lnTo>
                    <a:pt x="0" y="244"/>
                  </a:lnTo>
                  <a:lnTo>
                    <a:pt x="0" y="0"/>
                  </a:lnTo>
                  <a:close/>
                  <a:moveTo>
                    <a:pt x="23" y="0"/>
                  </a:moveTo>
                  <a:lnTo>
                    <a:pt x="1590" y="0"/>
                  </a:lnTo>
                  <a:lnTo>
                    <a:pt x="1590" y="244"/>
                  </a:lnTo>
                  <a:lnTo>
                    <a:pt x="23" y="244"/>
                  </a:lnTo>
                  <a:lnTo>
                    <a:pt x="23" y="0"/>
                  </a:lnTo>
                  <a:close/>
                </a:path>
              </a:pathLst>
            </a:custGeom>
            <a:solidFill>
              <a:srgbClr val="C2C2C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674" name="Freeform 474">
              <a:extLst>
                <a:ext uri="{FF2B5EF4-FFF2-40B4-BE49-F238E27FC236}">
                  <a16:creationId xmlns:a16="http://schemas.microsoft.com/office/drawing/2014/main" id="{2F4FBC5C-DB4E-A3EF-69DB-DF3F0EFDB1BC}"/>
                </a:ext>
              </a:extLst>
            </p:cNvPr>
            <p:cNvSpPr>
              <a:spLocks noEditPoints="1"/>
            </p:cNvSpPr>
            <p:nvPr/>
          </p:nvSpPr>
          <p:spPr bwMode="auto">
            <a:xfrm>
              <a:off x="2901" y="3010"/>
              <a:ext cx="1567" cy="244"/>
            </a:xfrm>
            <a:custGeom>
              <a:avLst/>
              <a:gdLst>
                <a:gd name="T0" fmla="*/ 0 w 1567"/>
                <a:gd name="T1" fmla="*/ 0 h 244"/>
                <a:gd name="T2" fmla="*/ 1567 w 1567"/>
                <a:gd name="T3" fmla="*/ 0 h 244"/>
                <a:gd name="T4" fmla="*/ 1567 w 1567"/>
                <a:gd name="T5" fmla="*/ 244 h 244"/>
                <a:gd name="T6" fmla="*/ 0 w 1567"/>
                <a:gd name="T7" fmla="*/ 244 h 244"/>
                <a:gd name="T8" fmla="*/ 0 w 1567"/>
                <a:gd name="T9" fmla="*/ 0 h 244"/>
                <a:gd name="T10" fmla="*/ 27 w 1567"/>
                <a:gd name="T11" fmla="*/ 0 h 244"/>
                <a:gd name="T12" fmla="*/ 1567 w 1567"/>
                <a:gd name="T13" fmla="*/ 0 h 244"/>
                <a:gd name="T14" fmla="*/ 1567 w 1567"/>
                <a:gd name="T15" fmla="*/ 244 h 244"/>
                <a:gd name="T16" fmla="*/ 27 w 1567"/>
                <a:gd name="T17" fmla="*/ 244 h 244"/>
                <a:gd name="T18" fmla="*/ 27 w 1567"/>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567" h="244">
                  <a:moveTo>
                    <a:pt x="0" y="0"/>
                  </a:moveTo>
                  <a:lnTo>
                    <a:pt x="1567" y="0"/>
                  </a:lnTo>
                  <a:lnTo>
                    <a:pt x="1567" y="244"/>
                  </a:lnTo>
                  <a:lnTo>
                    <a:pt x="0" y="244"/>
                  </a:lnTo>
                  <a:lnTo>
                    <a:pt x="0" y="0"/>
                  </a:lnTo>
                  <a:close/>
                  <a:moveTo>
                    <a:pt x="27" y="0"/>
                  </a:moveTo>
                  <a:lnTo>
                    <a:pt x="1567" y="0"/>
                  </a:lnTo>
                  <a:lnTo>
                    <a:pt x="1567" y="244"/>
                  </a:lnTo>
                  <a:lnTo>
                    <a:pt x="27" y="244"/>
                  </a:lnTo>
                  <a:lnTo>
                    <a:pt x="27" y="0"/>
                  </a:lnTo>
                  <a:close/>
                </a:path>
              </a:pathLst>
            </a:custGeom>
            <a:solidFill>
              <a:srgbClr val="C1C1C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675" name="Freeform 475">
              <a:extLst>
                <a:ext uri="{FF2B5EF4-FFF2-40B4-BE49-F238E27FC236}">
                  <a16:creationId xmlns:a16="http://schemas.microsoft.com/office/drawing/2014/main" id="{ABE03A92-5453-B2AB-F289-891B2027AF37}"/>
                </a:ext>
              </a:extLst>
            </p:cNvPr>
            <p:cNvSpPr>
              <a:spLocks noEditPoints="1"/>
            </p:cNvSpPr>
            <p:nvPr/>
          </p:nvSpPr>
          <p:spPr bwMode="auto">
            <a:xfrm>
              <a:off x="2928" y="3010"/>
              <a:ext cx="1540" cy="244"/>
            </a:xfrm>
            <a:custGeom>
              <a:avLst/>
              <a:gdLst>
                <a:gd name="T0" fmla="*/ 0 w 1540"/>
                <a:gd name="T1" fmla="*/ 0 h 244"/>
                <a:gd name="T2" fmla="*/ 1540 w 1540"/>
                <a:gd name="T3" fmla="*/ 0 h 244"/>
                <a:gd name="T4" fmla="*/ 1540 w 1540"/>
                <a:gd name="T5" fmla="*/ 244 h 244"/>
                <a:gd name="T6" fmla="*/ 0 w 1540"/>
                <a:gd name="T7" fmla="*/ 244 h 244"/>
                <a:gd name="T8" fmla="*/ 0 w 1540"/>
                <a:gd name="T9" fmla="*/ 0 h 244"/>
                <a:gd name="T10" fmla="*/ 23 w 1540"/>
                <a:gd name="T11" fmla="*/ 0 h 244"/>
                <a:gd name="T12" fmla="*/ 1540 w 1540"/>
                <a:gd name="T13" fmla="*/ 0 h 244"/>
                <a:gd name="T14" fmla="*/ 1540 w 1540"/>
                <a:gd name="T15" fmla="*/ 244 h 244"/>
                <a:gd name="T16" fmla="*/ 23 w 1540"/>
                <a:gd name="T17" fmla="*/ 244 h 244"/>
                <a:gd name="T18" fmla="*/ 23 w 1540"/>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540" h="244">
                  <a:moveTo>
                    <a:pt x="0" y="0"/>
                  </a:moveTo>
                  <a:lnTo>
                    <a:pt x="1540" y="0"/>
                  </a:lnTo>
                  <a:lnTo>
                    <a:pt x="1540" y="244"/>
                  </a:lnTo>
                  <a:lnTo>
                    <a:pt x="0" y="244"/>
                  </a:lnTo>
                  <a:lnTo>
                    <a:pt x="0" y="0"/>
                  </a:lnTo>
                  <a:close/>
                  <a:moveTo>
                    <a:pt x="23" y="0"/>
                  </a:moveTo>
                  <a:lnTo>
                    <a:pt x="1540" y="0"/>
                  </a:lnTo>
                  <a:lnTo>
                    <a:pt x="1540" y="244"/>
                  </a:lnTo>
                  <a:lnTo>
                    <a:pt x="23" y="244"/>
                  </a:lnTo>
                  <a:lnTo>
                    <a:pt x="23" y="0"/>
                  </a:lnTo>
                  <a:close/>
                </a:path>
              </a:pathLst>
            </a:custGeom>
            <a:solidFill>
              <a:srgbClr val="C0C0C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676" name="Freeform 476">
              <a:extLst>
                <a:ext uri="{FF2B5EF4-FFF2-40B4-BE49-F238E27FC236}">
                  <a16:creationId xmlns:a16="http://schemas.microsoft.com/office/drawing/2014/main" id="{C03A0476-CB11-D16C-90C8-D6DC58B5A126}"/>
                </a:ext>
              </a:extLst>
            </p:cNvPr>
            <p:cNvSpPr>
              <a:spLocks noEditPoints="1"/>
            </p:cNvSpPr>
            <p:nvPr/>
          </p:nvSpPr>
          <p:spPr bwMode="auto">
            <a:xfrm>
              <a:off x="2951" y="3010"/>
              <a:ext cx="1517" cy="244"/>
            </a:xfrm>
            <a:custGeom>
              <a:avLst/>
              <a:gdLst>
                <a:gd name="T0" fmla="*/ 0 w 1517"/>
                <a:gd name="T1" fmla="*/ 0 h 244"/>
                <a:gd name="T2" fmla="*/ 1517 w 1517"/>
                <a:gd name="T3" fmla="*/ 0 h 244"/>
                <a:gd name="T4" fmla="*/ 1517 w 1517"/>
                <a:gd name="T5" fmla="*/ 244 h 244"/>
                <a:gd name="T6" fmla="*/ 0 w 1517"/>
                <a:gd name="T7" fmla="*/ 244 h 244"/>
                <a:gd name="T8" fmla="*/ 0 w 1517"/>
                <a:gd name="T9" fmla="*/ 0 h 244"/>
                <a:gd name="T10" fmla="*/ 24 w 1517"/>
                <a:gd name="T11" fmla="*/ 0 h 244"/>
                <a:gd name="T12" fmla="*/ 1517 w 1517"/>
                <a:gd name="T13" fmla="*/ 0 h 244"/>
                <a:gd name="T14" fmla="*/ 1517 w 1517"/>
                <a:gd name="T15" fmla="*/ 244 h 244"/>
                <a:gd name="T16" fmla="*/ 24 w 1517"/>
                <a:gd name="T17" fmla="*/ 244 h 244"/>
                <a:gd name="T18" fmla="*/ 24 w 1517"/>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517" h="244">
                  <a:moveTo>
                    <a:pt x="0" y="0"/>
                  </a:moveTo>
                  <a:lnTo>
                    <a:pt x="1517" y="0"/>
                  </a:lnTo>
                  <a:lnTo>
                    <a:pt x="1517" y="244"/>
                  </a:lnTo>
                  <a:lnTo>
                    <a:pt x="0" y="244"/>
                  </a:lnTo>
                  <a:lnTo>
                    <a:pt x="0" y="0"/>
                  </a:lnTo>
                  <a:close/>
                  <a:moveTo>
                    <a:pt x="24" y="0"/>
                  </a:moveTo>
                  <a:lnTo>
                    <a:pt x="1517" y="0"/>
                  </a:lnTo>
                  <a:lnTo>
                    <a:pt x="1517" y="244"/>
                  </a:lnTo>
                  <a:lnTo>
                    <a:pt x="24" y="244"/>
                  </a:lnTo>
                  <a:lnTo>
                    <a:pt x="24" y="0"/>
                  </a:lnTo>
                  <a:close/>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677" name="Freeform 477">
              <a:extLst>
                <a:ext uri="{FF2B5EF4-FFF2-40B4-BE49-F238E27FC236}">
                  <a16:creationId xmlns:a16="http://schemas.microsoft.com/office/drawing/2014/main" id="{33F76862-59AC-11A4-94AB-7F63D8E444BD}"/>
                </a:ext>
              </a:extLst>
            </p:cNvPr>
            <p:cNvSpPr>
              <a:spLocks noEditPoints="1"/>
            </p:cNvSpPr>
            <p:nvPr/>
          </p:nvSpPr>
          <p:spPr bwMode="auto">
            <a:xfrm>
              <a:off x="2975" y="3010"/>
              <a:ext cx="1493" cy="244"/>
            </a:xfrm>
            <a:custGeom>
              <a:avLst/>
              <a:gdLst>
                <a:gd name="T0" fmla="*/ 0 w 1493"/>
                <a:gd name="T1" fmla="*/ 0 h 244"/>
                <a:gd name="T2" fmla="*/ 1493 w 1493"/>
                <a:gd name="T3" fmla="*/ 0 h 244"/>
                <a:gd name="T4" fmla="*/ 1493 w 1493"/>
                <a:gd name="T5" fmla="*/ 244 h 244"/>
                <a:gd name="T6" fmla="*/ 0 w 1493"/>
                <a:gd name="T7" fmla="*/ 244 h 244"/>
                <a:gd name="T8" fmla="*/ 0 w 1493"/>
                <a:gd name="T9" fmla="*/ 0 h 244"/>
                <a:gd name="T10" fmla="*/ 23 w 1493"/>
                <a:gd name="T11" fmla="*/ 0 h 244"/>
                <a:gd name="T12" fmla="*/ 1493 w 1493"/>
                <a:gd name="T13" fmla="*/ 0 h 244"/>
                <a:gd name="T14" fmla="*/ 1493 w 1493"/>
                <a:gd name="T15" fmla="*/ 244 h 244"/>
                <a:gd name="T16" fmla="*/ 23 w 1493"/>
                <a:gd name="T17" fmla="*/ 244 h 244"/>
                <a:gd name="T18" fmla="*/ 23 w 1493"/>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493" h="244">
                  <a:moveTo>
                    <a:pt x="0" y="0"/>
                  </a:moveTo>
                  <a:lnTo>
                    <a:pt x="1493" y="0"/>
                  </a:lnTo>
                  <a:lnTo>
                    <a:pt x="1493" y="244"/>
                  </a:lnTo>
                  <a:lnTo>
                    <a:pt x="0" y="244"/>
                  </a:lnTo>
                  <a:lnTo>
                    <a:pt x="0" y="0"/>
                  </a:lnTo>
                  <a:close/>
                  <a:moveTo>
                    <a:pt x="23" y="0"/>
                  </a:moveTo>
                  <a:lnTo>
                    <a:pt x="1493" y="0"/>
                  </a:lnTo>
                  <a:lnTo>
                    <a:pt x="1493" y="244"/>
                  </a:lnTo>
                  <a:lnTo>
                    <a:pt x="23" y="244"/>
                  </a:lnTo>
                  <a:lnTo>
                    <a:pt x="23" y="0"/>
                  </a:lnTo>
                  <a:close/>
                </a:path>
              </a:pathLst>
            </a:custGeom>
            <a:solidFill>
              <a:srgbClr val="BEBEBE"/>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678" name="Freeform 478">
              <a:extLst>
                <a:ext uri="{FF2B5EF4-FFF2-40B4-BE49-F238E27FC236}">
                  <a16:creationId xmlns:a16="http://schemas.microsoft.com/office/drawing/2014/main" id="{91C5482D-A8C8-4613-E592-5BBE0F23BD1E}"/>
                </a:ext>
              </a:extLst>
            </p:cNvPr>
            <p:cNvSpPr>
              <a:spLocks noEditPoints="1"/>
            </p:cNvSpPr>
            <p:nvPr/>
          </p:nvSpPr>
          <p:spPr bwMode="auto">
            <a:xfrm>
              <a:off x="2998" y="3010"/>
              <a:ext cx="1470" cy="244"/>
            </a:xfrm>
            <a:custGeom>
              <a:avLst/>
              <a:gdLst>
                <a:gd name="T0" fmla="*/ 0 w 1470"/>
                <a:gd name="T1" fmla="*/ 0 h 244"/>
                <a:gd name="T2" fmla="*/ 1470 w 1470"/>
                <a:gd name="T3" fmla="*/ 0 h 244"/>
                <a:gd name="T4" fmla="*/ 1470 w 1470"/>
                <a:gd name="T5" fmla="*/ 244 h 244"/>
                <a:gd name="T6" fmla="*/ 0 w 1470"/>
                <a:gd name="T7" fmla="*/ 244 h 244"/>
                <a:gd name="T8" fmla="*/ 0 w 1470"/>
                <a:gd name="T9" fmla="*/ 0 h 244"/>
                <a:gd name="T10" fmla="*/ 27 w 1470"/>
                <a:gd name="T11" fmla="*/ 0 h 244"/>
                <a:gd name="T12" fmla="*/ 1470 w 1470"/>
                <a:gd name="T13" fmla="*/ 0 h 244"/>
                <a:gd name="T14" fmla="*/ 1470 w 1470"/>
                <a:gd name="T15" fmla="*/ 244 h 244"/>
                <a:gd name="T16" fmla="*/ 27 w 1470"/>
                <a:gd name="T17" fmla="*/ 244 h 244"/>
                <a:gd name="T18" fmla="*/ 27 w 1470"/>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470" h="244">
                  <a:moveTo>
                    <a:pt x="0" y="0"/>
                  </a:moveTo>
                  <a:lnTo>
                    <a:pt x="1470" y="0"/>
                  </a:lnTo>
                  <a:lnTo>
                    <a:pt x="1470" y="244"/>
                  </a:lnTo>
                  <a:lnTo>
                    <a:pt x="0" y="244"/>
                  </a:lnTo>
                  <a:lnTo>
                    <a:pt x="0" y="0"/>
                  </a:lnTo>
                  <a:close/>
                  <a:moveTo>
                    <a:pt x="27" y="0"/>
                  </a:moveTo>
                  <a:lnTo>
                    <a:pt x="1470" y="0"/>
                  </a:lnTo>
                  <a:lnTo>
                    <a:pt x="1470" y="244"/>
                  </a:lnTo>
                  <a:lnTo>
                    <a:pt x="27" y="244"/>
                  </a:lnTo>
                  <a:lnTo>
                    <a:pt x="27" y="0"/>
                  </a:lnTo>
                  <a:close/>
                </a:path>
              </a:pathLst>
            </a:custGeom>
            <a:solidFill>
              <a:srgbClr val="BDBDB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679" name="Freeform 479">
              <a:extLst>
                <a:ext uri="{FF2B5EF4-FFF2-40B4-BE49-F238E27FC236}">
                  <a16:creationId xmlns:a16="http://schemas.microsoft.com/office/drawing/2014/main" id="{D5718C1E-66DC-6758-1670-F4044BA8E3D3}"/>
                </a:ext>
              </a:extLst>
            </p:cNvPr>
            <p:cNvSpPr>
              <a:spLocks noEditPoints="1"/>
            </p:cNvSpPr>
            <p:nvPr/>
          </p:nvSpPr>
          <p:spPr bwMode="auto">
            <a:xfrm>
              <a:off x="3025" y="3010"/>
              <a:ext cx="1443" cy="244"/>
            </a:xfrm>
            <a:custGeom>
              <a:avLst/>
              <a:gdLst>
                <a:gd name="T0" fmla="*/ 0 w 1443"/>
                <a:gd name="T1" fmla="*/ 0 h 244"/>
                <a:gd name="T2" fmla="*/ 1443 w 1443"/>
                <a:gd name="T3" fmla="*/ 0 h 244"/>
                <a:gd name="T4" fmla="*/ 1443 w 1443"/>
                <a:gd name="T5" fmla="*/ 244 h 244"/>
                <a:gd name="T6" fmla="*/ 0 w 1443"/>
                <a:gd name="T7" fmla="*/ 244 h 244"/>
                <a:gd name="T8" fmla="*/ 0 w 1443"/>
                <a:gd name="T9" fmla="*/ 0 h 244"/>
                <a:gd name="T10" fmla="*/ 23 w 1443"/>
                <a:gd name="T11" fmla="*/ 0 h 244"/>
                <a:gd name="T12" fmla="*/ 1443 w 1443"/>
                <a:gd name="T13" fmla="*/ 0 h 244"/>
                <a:gd name="T14" fmla="*/ 1443 w 1443"/>
                <a:gd name="T15" fmla="*/ 244 h 244"/>
                <a:gd name="T16" fmla="*/ 23 w 1443"/>
                <a:gd name="T17" fmla="*/ 244 h 244"/>
                <a:gd name="T18" fmla="*/ 23 w 1443"/>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443" h="244">
                  <a:moveTo>
                    <a:pt x="0" y="0"/>
                  </a:moveTo>
                  <a:lnTo>
                    <a:pt x="1443" y="0"/>
                  </a:lnTo>
                  <a:lnTo>
                    <a:pt x="1443" y="244"/>
                  </a:lnTo>
                  <a:lnTo>
                    <a:pt x="0" y="244"/>
                  </a:lnTo>
                  <a:lnTo>
                    <a:pt x="0" y="0"/>
                  </a:lnTo>
                  <a:close/>
                  <a:moveTo>
                    <a:pt x="23" y="0"/>
                  </a:moveTo>
                  <a:lnTo>
                    <a:pt x="1443" y="0"/>
                  </a:lnTo>
                  <a:lnTo>
                    <a:pt x="1443" y="244"/>
                  </a:lnTo>
                  <a:lnTo>
                    <a:pt x="23" y="244"/>
                  </a:lnTo>
                  <a:lnTo>
                    <a:pt x="23" y="0"/>
                  </a:lnTo>
                  <a:close/>
                </a:path>
              </a:pathLst>
            </a:custGeom>
            <a:solidFill>
              <a:srgbClr val="BCBCB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680" name="Freeform 480">
              <a:extLst>
                <a:ext uri="{FF2B5EF4-FFF2-40B4-BE49-F238E27FC236}">
                  <a16:creationId xmlns:a16="http://schemas.microsoft.com/office/drawing/2014/main" id="{8EAB1264-C31E-5267-A971-4FF898839AC0}"/>
                </a:ext>
              </a:extLst>
            </p:cNvPr>
            <p:cNvSpPr>
              <a:spLocks noEditPoints="1"/>
            </p:cNvSpPr>
            <p:nvPr/>
          </p:nvSpPr>
          <p:spPr bwMode="auto">
            <a:xfrm>
              <a:off x="3048" y="3010"/>
              <a:ext cx="1420" cy="244"/>
            </a:xfrm>
            <a:custGeom>
              <a:avLst/>
              <a:gdLst>
                <a:gd name="T0" fmla="*/ 0 w 1420"/>
                <a:gd name="T1" fmla="*/ 0 h 244"/>
                <a:gd name="T2" fmla="*/ 1420 w 1420"/>
                <a:gd name="T3" fmla="*/ 0 h 244"/>
                <a:gd name="T4" fmla="*/ 1420 w 1420"/>
                <a:gd name="T5" fmla="*/ 244 h 244"/>
                <a:gd name="T6" fmla="*/ 0 w 1420"/>
                <a:gd name="T7" fmla="*/ 244 h 244"/>
                <a:gd name="T8" fmla="*/ 0 w 1420"/>
                <a:gd name="T9" fmla="*/ 0 h 244"/>
                <a:gd name="T10" fmla="*/ 23 w 1420"/>
                <a:gd name="T11" fmla="*/ 0 h 244"/>
                <a:gd name="T12" fmla="*/ 1420 w 1420"/>
                <a:gd name="T13" fmla="*/ 0 h 244"/>
                <a:gd name="T14" fmla="*/ 1420 w 1420"/>
                <a:gd name="T15" fmla="*/ 244 h 244"/>
                <a:gd name="T16" fmla="*/ 23 w 1420"/>
                <a:gd name="T17" fmla="*/ 244 h 244"/>
                <a:gd name="T18" fmla="*/ 23 w 1420"/>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420" h="244">
                  <a:moveTo>
                    <a:pt x="0" y="0"/>
                  </a:moveTo>
                  <a:lnTo>
                    <a:pt x="1420" y="0"/>
                  </a:lnTo>
                  <a:lnTo>
                    <a:pt x="1420" y="244"/>
                  </a:lnTo>
                  <a:lnTo>
                    <a:pt x="0" y="244"/>
                  </a:lnTo>
                  <a:lnTo>
                    <a:pt x="0" y="0"/>
                  </a:lnTo>
                  <a:close/>
                  <a:moveTo>
                    <a:pt x="23" y="0"/>
                  </a:moveTo>
                  <a:lnTo>
                    <a:pt x="1420" y="0"/>
                  </a:lnTo>
                  <a:lnTo>
                    <a:pt x="1420" y="244"/>
                  </a:lnTo>
                  <a:lnTo>
                    <a:pt x="23" y="244"/>
                  </a:lnTo>
                  <a:lnTo>
                    <a:pt x="23" y="0"/>
                  </a:lnTo>
                  <a:close/>
                </a:path>
              </a:pathLst>
            </a:custGeom>
            <a:solidFill>
              <a:srgbClr val="BBBBBB"/>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681" name="Freeform 481">
              <a:extLst>
                <a:ext uri="{FF2B5EF4-FFF2-40B4-BE49-F238E27FC236}">
                  <a16:creationId xmlns:a16="http://schemas.microsoft.com/office/drawing/2014/main" id="{BB60ADE4-4715-EF58-AFC3-A903F8C073E2}"/>
                </a:ext>
              </a:extLst>
            </p:cNvPr>
            <p:cNvSpPr>
              <a:spLocks noEditPoints="1"/>
            </p:cNvSpPr>
            <p:nvPr/>
          </p:nvSpPr>
          <p:spPr bwMode="auto">
            <a:xfrm>
              <a:off x="3071" y="3010"/>
              <a:ext cx="1397" cy="244"/>
            </a:xfrm>
            <a:custGeom>
              <a:avLst/>
              <a:gdLst>
                <a:gd name="T0" fmla="*/ 0 w 1397"/>
                <a:gd name="T1" fmla="*/ 0 h 244"/>
                <a:gd name="T2" fmla="*/ 1397 w 1397"/>
                <a:gd name="T3" fmla="*/ 0 h 244"/>
                <a:gd name="T4" fmla="*/ 1397 w 1397"/>
                <a:gd name="T5" fmla="*/ 244 h 244"/>
                <a:gd name="T6" fmla="*/ 0 w 1397"/>
                <a:gd name="T7" fmla="*/ 244 h 244"/>
                <a:gd name="T8" fmla="*/ 0 w 1397"/>
                <a:gd name="T9" fmla="*/ 0 h 244"/>
                <a:gd name="T10" fmla="*/ 23 w 1397"/>
                <a:gd name="T11" fmla="*/ 0 h 244"/>
                <a:gd name="T12" fmla="*/ 1397 w 1397"/>
                <a:gd name="T13" fmla="*/ 0 h 244"/>
                <a:gd name="T14" fmla="*/ 1397 w 1397"/>
                <a:gd name="T15" fmla="*/ 244 h 244"/>
                <a:gd name="T16" fmla="*/ 23 w 1397"/>
                <a:gd name="T17" fmla="*/ 244 h 244"/>
                <a:gd name="T18" fmla="*/ 23 w 1397"/>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397" h="244">
                  <a:moveTo>
                    <a:pt x="0" y="0"/>
                  </a:moveTo>
                  <a:lnTo>
                    <a:pt x="1397" y="0"/>
                  </a:lnTo>
                  <a:lnTo>
                    <a:pt x="1397" y="244"/>
                  </a:lnTo>
                  <a:lnTo>
                    <a:pt x="0" y="244"/>
                  </a:lnTo>
                  <a:lnTo>
                    <a:pt x="0" y="0"/>
                  </a:lnTo>
                  <a:close/>
                  <a:moveTo>
                    <a:pt x="23" y="0"/>
                  </a:moveTo>
                  <a:lnTo>
                    <a:pt x="1397" y="0"/>
                  </a:lnTo>
                  <a:lnTo>
                    <a:pt x="1397" y="244"/>
                  </a:lnTo>
                  <a:lnTo>
                    <a:pt x="23" y="244"/>
                  </a:lnTo>
                  <a:lnTo>
                    <a:pt x="23" y="0"/>
                  </a:lnTo>
                  <a:close/>
                </a:path>
              </a:pathLst>
            </a:custGeom>
            <a:solidFill>
              <a:srgbClr val="BABAB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682" name="Freeform 482">
              <a:extLst>
                <a:ext uri="{FF2B5EF4-FFF2-40B4-BE49-F238E27FC236}">
                  <a16:creationId xmlns:a16="http://schemas.microsoft.com/office/drawing/2014/main" id="{F5430AB5-0558-4D66-C367-781363051344}"/>
                </a:ext>
              </a:extLst>
            </p:cNvPr>
            <p:cNvSpPr>
              <a:spLocks noEditPoints="1"/>
            </p:cNvSpPr>
            <p:nvPr/>
          </p:nvSpPr>
          <p:spPr bwMode="auto">
            <a:xfrm>
              <a:off x="3094" y="3010"/>
              <a:ext cx="1374" cy="244"/>
            </a:xfrm>
            <a:custGeom>
              <a:avLst/>
              <a:gdLst>
                <a:gd name="T0" fmla="*/ 0 w 1374"/>
                <a:gd name="T1" fmla="*/ 0 h 244"/>
                <a:gd name="T2" fmla="*/ 1374 w 1374"/>
                <a:gd name="T3" fmla="*/ 0 h 244"/>
                <a:gd name="T4" fmla="*/ 1374 w 1374"/>
                <a:gd name="T5" fmla="*/ 244 h 244"/>
                <a:gd name="T6" fmla="*/ 0 w 1374"/>
                <a:gd name="T7" fmla="*/ 244 h 244"/>
                <a:gd name="T8" fmla="*/ 0 w 1374"/>
                <a:gd name="T9" fmla="*/ 0 h 244"/>
                <a:gd name="T10" fmla="*/ 23 w 1374"/>
                <a:gd name="T11" fmla="*/ 0 h 244"/>
                <a:gd name="T12" fmla="*/ 1374 w 1374"/>
                <a:gd name="T13" fmla="*/ 0 h 244"/>
                <a:gd name="T14" fmla="*/ 1374 w 1374"/>
                <a:gd name="T15" fmla="*/ 244 h 244"/>
                <a:gd name="T16" fmla="*/ 23 w 1374"/>
                <a:gd name="T17" fmla="*/ 244 h 244"/>
                <a:gd name="T18" fmla="*/ 23 w 1374"/>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374" h="244">
                  <a:moveTo>
                    <a:pt x="0" y="0"/>
                  </a:moveTo>
                  <a:lnTo>
                    <a:pt x="1374" y="0"/>
                  </a:lnTo>
                  <a:lnTo>
                    <a:pt x="1374" y="244"/>
                  </a:lnTo>
                  <a:lnTo>
                    <a:pt x="0" y="244"/>
                  </a:lnTo>
                  <a:lnTo>
                    <a:pt x="0" y="0"/>
                  </a:lnTo>
                  <a:close/>
                  <a:moveTo>
                    <a:pt x="23" y="0"/>
                  </a:moveTo>
                  <a:lnTo>
                    <a:pt x="1374" y="0"/>
                  </a:lnTo>
                  <a:lnTo>
                    <a:pt x="1374" y="244"/>
                  </a:lnTo>
                  <a:lnTo>
                    <a:pt x="23" y="244"/>
                  </a:lnTo>
                  <a:lnTo>
                    <a:pt x="23" y="0"/>
                  </a:lnTo>
                  <a:close/>
                </a:path>
              </a:pathLst>
            </a:custGeom>
            <a:solidFill>
              <a:srgbClr val="B9B9B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683" name="Freeform 483">
              <a:extLst>
                <a:ext uri="{FF2B5EF4-FFF2-40B4-BE49-F238E27FC236}">
                  <a16:creationId xmlns:a16="http://schemas.microsoft.com/office/drawing/2014/main" id="{FF27584A-2A55-5E8D-C585-DE7D7DB0B177}"/>
                </a:ext>
              </a:extLst>
            </p:cNvPr>
            <p:cNvSpPr>
              <a:spLocks noEditPoints="1"/>
            </p:cNvSpPr>
            <p:nvPr/>
          </p:nvSpPr>
          <p:spPr bwMode="auto">
            <a:xfrm>
              <a:off x="3117" y="3010"/>
              <a:ext cx="1351" cy="244"/>
            </a:xfrm>
            <a:custGeom>
              <a:avLst/>
              <a:gdLst>
                <a:gd name="T0" fmla="*/ 0 w 1351"/>
                <a:gd name="T1" fmla="*/ 0 h 244"/>
                <a:gd name="T2" fmla="*/ 1351 w 1351"/>
                <a:gd name="T3" fmla="*/ 0 h 244"/>
                <a:gd name="T4" fmla="*/ 1351 w 1351"/>
                <a:gd name="T5" fmla="*/ 244 h 244"/>
                <a:gd name="T6" fmla="*/ 0 w 1351"/>
                <a:gd name="T7" fmla="*/ 244 h 244"/>
                <a:gd name="T8" fmla="*/ 0 w 1351"/>
                <a:gd name="T9" fmla="*/ 0 h 244"/>
                <a:gd name="T10" fmla="*/ 28 w 1351"/>
                <a:gd name="T11" fmla="*/ 0 h 244"/>
                <a:gd name="T12" fmla="*/ 1351 w 1351"/>
                <a:gd name="T13" fmla="*/ 0 h 244"/>
                <a:gd name="T14" fmla="*/ 1351 w 1351"/>
                <a:gd name="T15" fmla="*/ 244 h 244"/>
                <a:gd name="T16" fmla="*/ 28 w 1351"/>
                <a:gd name="T17" fmla="*/ 244 h 244"/>
                <a:gd name="T18" fmla="*/ 28 w 1351"/>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351" h="244">
                  <a:moveTo>
                    <a:pt x="0" y="0"/>
                  </a:moveTo>
                  <a:lnTo>
                    <a:pt x="1351" y="0"/>
                  </a:lnTo>
                  <a:lnTo>
                    <a:pt x="1351" y="244"/>
                  </a:lnTo>
                  <a:lnTo>
                    <a:pt x="0" y="244"/>
                  </a:lnTo>
                  <a:lnTo>
                    <a:pt x="0" y="0"/>
                  </a:lnTo>
                  <a:close/>
                  <a:moveTo>
                    <a:pt x="28" y="0"/>
                  </a:moveTo>
                  <a:lnTo>
                    <a:pt x="1351" y="0"/>
                  </a:lnTo>
                  <a:lnTo>
                    <a:pt x="1351" y="244"/>
                  </a:lnTo>
                  <a:lnTo>
                    <a:pt x="28" y="244"/>
                  </a:lnTo>
                  <a:lnTo>
                    <a:pt x="28" y="0"/>
                  </a:lnTo>
                  <a:close/>
                </a:path>
              </a:pathLst>
            </a:custGeom>
            <a:solidFill>
              <a:srgbClr val="B8B8B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684" name="Freeform 484">
              <a:extLst>
                <a:ext uri="{FF2B5EF4-FFF2-40B4-BE49-F238E27FC236}">
                  <a16:creationId xmlns:a16="http://schemas.microsoft.com/office/drawing/2014/main" id="{71CB8484-EBF4-E43A-A6A2-888FE28F5FC5}"/>
                </a:ext>
              </a:extLst>
            </p:cNvPr>
            <p:cNvSpPr>
              <a:spLocks noEditPoints="1"/>
            </p:cNvSpPr>
            <p:nvPr/>
          </p:nvSpPr>
          <p:spPr bwMode="auto">
            <a:xfrm>
              <a:off x="3145" y="3010"/>
              <a:ext cx="1323" cy="244"/>
            </a:xfrm>
            <a:custGeom>
              <a:avLst/>
              <a:gdLst>
                <a:gd name="T0" fmla="*/ 0 w 1323"/>
                <a:gd name="T1" fmla="*/ 0 h 244"/>
                <a:gd name="T2" fmla="*/ 1323 w 1323"/>
                <a:gd name="T3" fmla="*/ 0 h 244"/>
                <a:gd name="T4" fmla="*/ 1323 w 1323"/>
                <a:gd name="T5" fmla="*/ 244 h 244"/>
                <a:gd name="T6" fmla="*/ 0 w 1323"/>
                <a:gd name="T7" fmla="*/ 244 h 244"/>
                <a:gd name="T8" fmla="*/ 0 w 1323"/>
                <a:gd name="T9" fmla="*/ 0 h 244"/>
                <a:gd name="T10" fmla="*/ 23 w 1323"/>
                <a:gd name="T11" fmla="*/ 0 h 244"/>
                <a:gd name="T12" fmla="*/ 1323 w 1323"/>
                <a:gd name="T13" fmla="*/ 0 h 244"/>
                <a:gd name="T14" fmla="*/ 1323 w 1323"/>
                <a:gd name="T15" fmla="*/ 244 h 244"/>
                <a:gd name="T16" fmla="*/ 23 w 1323"/>
                <a:gd name="T17" fmla="*/ 244 h 244"/>
                <a:gd name="T18" fmla="*/ 23 w 1323"/>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323" h="244">
                  <a:moveTo>
                    <a:pt x="0" y="0"/>
                  </a:moveTo>
                  <a:lnTo>
                    <a:pt x="1323" y="0"/>
                  </a:lnTo>
                  <a:lnTo>
                    <a:pt x="1323" y="244"/>
                  </a:lnTo>
                  <a:lnTo>
                    <a:pt x="0" y="244"/>
                  </a:lnTo>
                  <a:lnTo>
                    <a:pt x="0" y="0"/>
                  </a:lnTo>
                  <a:close/>
                  <a:moveTo>
                    <a:pt x="23" y="0"/>
                  </a:moveTo>
                  <a:lnTo>
                    <a:pt x="1323" y="0"/>
                  </a:lnTo>
                  <a:lnTo>
                    <a:pt x="1323" y="244"/>
                  </a:lnTo>
                  <a:lnTo>
                    <a:pt x="23" y="244"/>
                  </a:lnTo>
                  <a:lnTo>
                    <a:pt x="23" y="0"/>
                  </a:lnTo>
                  <a:close/>
                </a:path>
              </a:pathLst>
            </a:custGeom>
            <a:solidFill>
              <a:srgbClr val="B7B7B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685" name="Freeform 485">
              <a:extLst>
                <a:ext uri="{FF2B5EF4-FFF2-40B4-BE49-F238E27FC236}">
                  <a16:creationId xmlns:a16="http://schemas.microsoft.com/office/drawing/2014/main" id="{69775E7A-D217-8F96-1437-7E0C0DE9A7ED}"/>
                </a:ext>
              </a:extLst>
            </p:cNvPr>
            <p:cNvSpPr>
              <a:spLocks noEditPoints="1"/>
            </p:cNvSpPr>
            <p:nvPr/>
          </p:nvSpPr>
          <p:spPr bwMode="auto">
            <a:xfrm>
              <a:off x="3168" y="3010"/>
              <a:ext cx="1300" cy="244"/>
            </a:xfrm>
            <a:custGeom>
              <a:avLst/>
              <a:gdLst>
                <a:gd name="T0" fmla="*/ 0 w 1300"/>
                <a:gd name="T1" fmla="*/ 0 h 244"/>
                <a:gd name="T2" fmla="*/ 1300 w 1300"/>
                <a:gd name="T3" fmla="*/ 0 h 244"/>
                <a:gd name="T4" fmla="*/ 1300 w 1300"/>
                <a:gd name="T5" fmla="*/ 244 h 244"/>
                <a:gd name="T6" fmla="*/ 0 w 1300"/>
                <a:gd name="T7" fmla="*/ 244 h 244"/>
                <a:gd name="T8" fmla="*/ 0 w 1300"/>
                <a:gd name="T9" fmla="*/ 0 h 244"/>
                <a:gd name="T10" fmla="*/ 23 w 1300"/>
                <a:gd name="T11" fmla="*/ 0 h 244"/>
                <a:gd name="T12" fmla="*/ 1300 w 1300"/>
                <a:gd name="T13" fmla="*/ 0 h 244"/>
                <a:gd name="T14" fmla="*/ 1300 w 1300"/>
                <a:gd name="T15" fmla="*/ 244 h 244"/>
                <a:gd name="T16" fmla="*/ 23 w 1300"/>
                <a:gd name="T17" fmla="*/ 244 h 244"/>
                <a:gd name="T18" fmla="*/ 23 w 1300"/>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300" h="244">
                  <a:moveTo>
                    <a:pt x="0" y="0"/>
                  </a:moveTo>
                  <a:lnTo>
                    <a:pt x="1300" y="0"/>
                  </a:lnTo>
                  <a:lnTo>
                    <a:pt x="1300" y="244"/>
                  </a:lnTo>
                  <a:lnTo>
                    <a:pt x="0" y="244"/>
                  </a:lnTo>
                  <a:lnTo>
                    <a:pt x="0" y="0"/>
                  </a:lnTo>
                  <a:close/>
                  <a:moveTo>
                    <a:pt x="23" y="0"/>
                  </a:moveTo>
                  <a:lnTo>
                    <a:pt x="1300" y="0"/>
                  </a:lnTo>
                  <a:lnTo>
                    <a:pt x="1300" y="244"/>
                  </a:lnTo>
                  <a:lnTo>
                    <a:pt x="23" y="244"/>
                  </a:lnTo>
                  <a:lnTo>
                    <a:pt x="23" y="0"/>
                  </a:lnTo>
                  <a:close/>
                </a:path>
              </a:pathLst>
            </a:custGeom>
            <a:solidFill>
              <a:srgbClr val="B6B6B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686" name="Freeform 486">
              <a:extLst>
                <a:ext uri="{FF2B5EF4-FFF2-40B4-BE49-F238E27FC236}">
                  <a16:creationId xmlns:a16="http://schemas.microsoft.com/office/drawing/2014/main" id="{7D38BEBD-7971-77C8-4FD1-10EE4D09CA44}"/>
                </a:ext>
              </a:extLst>
            </p:cNvPr>
            <p:cNvSpPr>
              <a:spLocks noEditPoints="1"/>
            </p:cNvSpPr>
            <p:nvPr/>
          </p:nvSpPr>
          <p:spPr bwMode="auto">
            <a:xfrm>
              <a:off x="3191" y="3010"/>
              <a:ext cx="1277" cy="244"/>
            </a:xfrm>
            <a:custGeom>
              <a:avLst/>
              <a:gdLst>
                <a:gd name="T0" fmla="*/ 0 w 1277"/>
                <a:gd name="T1" fmla="*/ 0 h 244"/>
                <a:gd name="T2" fmla="*/ 1277 w 1277"/>
                <a:gd name="T3" fmla="*/ 0 h 244"/>
                <a:gd name="T4" fmla="*/ 1277 w 1277"/>
                <a:gd name="T5" fmla="*/ 244 h 244"/>
                <a:gd name="T6" fmla="*/ 0 w 1277"/>
                <a:gd name="T7" fmla="*/ 244 h 244"/>
                <a:gd name="T8" fmla="*/ 0 w 1277"/>
                <a:gd name="T9" fmla="*/ 0 h 244"/>
                <a:gd name="T10" fmla="*/ 23 w 1277"/>
                <a:gd name="T11" fmla="*/ 0 h 244"/>
                <a:gd name="T12" fmla="*/ 1277 w 1277"/>
                <a:gd name="T13" fmla="*/ 0 h 244"/>
                <a:gd name="T14" fmla="*/ 1277 w 1277"/>
                <a:gd name="T15" fmla="*/ 244 h 244"/>
                <a:gd name="T16" fmla="*/ 23 w 1277"/>
                <a:gd name="T17" fmla="*/ 244 h 244"/>
                <a:gd name="T18" fmla="*/ 23 w 1277"/>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277" h="244">
                  <a:moveTo>
                    <a:pt x="0" y="0"/>
                  </a:moveTo>
                  <a:lnTo>
                    <a:pt x="1277" y="0"/>
                  </a:lnTo>
                  <a:lnTo>
                    <a:pt x="1277" y="244"/>
                  </a:lnTo>
                  <a:lnTo>
                    <a:pt x="0" y="244"/>
                  </a:lnTo>
                  <a:lnTo>
                    <a:pt x="0" y="0"/>
                  </a:lnTo>
                  <a:close/>
                  <a:moveTo>
                    <a:pt x="23" y="0"/>
                  </a:moveTo>
                  <a:lnTo>
                    <a:pt x="1277" y="0"/>
                  </a:lnTo>
                  <a:lnTo>
                    <a:pt x="1277" y="244"/>
                  </a:lnTo>
                  <a:lnTo>
                    <a:pt x="23" y="244"/>
                  </a:lnTo>
                  <a:lnTo>
                    <a:pt x="23" y="0"/>
                  </a:lnTo>
                  <a:close/>
                </a:path>
              </a:pathLst>
            </a:custGeom>
            <a:solidFill>
              <a:srgbClr val="B5B5B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687" name="Freeform 487">
              <a:extLst>
                <a:ext uri="{FF2B5EF4-FFF2-40B4-BE49-F238E27FC236}">
                  <a16:creationId xmlns:a16="http://schemas.microsoft.com/office/drawing/2014/main" id="{01EDD581-D39F-0EC3-6BCD-5621654D81F9}"/>
                </a:ext>
              </a:extLst>
            </p:cNvPr>
            <p:cNvSpPr>
              <a:spLocks noEditPoints="1"/>
            </p:cNvSpPr>
            <p:nvPr/>
          </p:nvSpPr>
          <p:spPr bwMode="auto">
            <a:xfrm>
              <a:off x="3214" y="3010"/>
              <a:ext cx="1254" cy="244"/>
            </a:xfrm>
            <a:custGeom>
              <a:avLst/>
              <a:gdLst>
                <a:gd name="T0" fmla="*/ 0 w 1254"/>
                <a:gd name="T1" fmla="*/ 0 h 244"/>
                <a:gd name="T2" fmla="*/ 1254 w 1254"/>
                <a:gd name="T3" fmla="*/ 0 h 244"/>
                <a:gd name="T4" fmla="*/ 1254 w 1254"/>
                <a:gd name="T5" fmla="*/ 244 h 244"/>
                <a:gd name="T6" fmla="*/ 0 w 1254"/>
                <a:gd name="T7" fmla="*/ 244 h 244"/>
                <a:gd name="T8" fmla="*/ 0 w 1254"/>
                <a:gd name="T9" fmla="*/ 0 h 244"/>
                <a:gd name="T10" fmla="*/ 28 w 1254"/>
                <a:gd name="T11" fmla="*/ 0 h 244"/>
                <a:gd name="T12" fmla="*/ 1254 w 1254"/>
                <a:gd name="T13" fmla="*/ 0 h 244"/>
                <a:gd name="T14" fmla="*/ 1254 w 1254"/>
                <a:gd name="T15" fmla="*/ 244 h 244"/>
                <a:gd name="T16" fmla="*/ 28 w 1254"/>
                <a:gd name="T17" fmla="*/ 244 h 244"/>
                <a:gd name="T18" fmla="*/ 28 w 1254"/>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254" h="244">
                  <a:moveTo>
                    <a:pt x="0" y="0"/>
                  </a:moveTo>
                  <a:lnTo>
                    <a:pt x="1254" y="0"/>
                  </a:lnTo>
                  <a:lnTo>
                    <a:pt x="1254" y="244"/>
                  </a:lnTo>
                  <a:lnTo>
                    <a:pt x="0" y="244"/>
                  </a:lnTo>
                  <a:lnTo>
                    <a:pt x="0" y="0"/>
                  </a:lnTo>
                  <a:close/>
                  <a:moveTo>
                    <a:pt x="28" y="0"/>
                  </a:moveTo>
                  <a:lnTo>
                    <a:pt x="1254" y="0"/>
                  </a:lnTo>
                  <a:lnTo>
                    <a:pt x="1254" y="244"/>
                  </a:lnTo>
                  <a:lnTo>
                    <a:pt x="28" y="244"/>
                  </a:lnTo>
                  <a:lnTo>
                    <a:pt x="28" y="0"/>
                  </a:lnTo>
                  <a:close/>
                </a:path>
              </a:pathLst>
            </a:custGeom>
            <a:solidFill>
              <a:srgbClr val="B4B4B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688" name="Freeform 488">
              <a:extLst>
                <a:ext uri="{FF2B5EF4-FFF2-40B4-BE49-F238E27FC236}">
                  <a16:creationId xmlns:a16="http://schemas.microsoft.com/office/drawing/2014/main" id="{C9836F9F-68CE-CC6A-0C67-7BA083D940DE}"/>
                </a:ext>
              </a:extLst>
            </p:cNvPr>
            <p:cNvSpPr>
              <a:spLocks noEditPoints="1"/>
            </p:cNvSpPr>
            <p:nvPr/>
          </p:nvSpPr>
          <p:spPr bwMode="auto">
            <a:xfrm>
              <a:off x="3242" y="3010"/>
              <a:ext cx="1226" cy="244"/>
            </a:xfrm>
            <a:custGeom>
              <a:avLst/>
              <a:gdLst>
                <a:gd name="T0" fmla="*/ 0 w 1226"/>
                <a:gd name="T1" fmla="*/ 0 h 244"/>
                <a:gd name="T2" fmla="*/ 1226 w 1226"/>
                <a:gd name="T3" fmla="*/ 0 h 244"/>
                <a:gd name="T4" fmla="*/ 1226 w 1226"/>
                <a:gd name="T5" fmla="*/ 244 h 244"/>
                <a:gd name="T6" fmla="*/ 0 w 1226"/>
                <a:gd name="T7" fmla="*/ 244 h 244"/>
                <a:gd name="T8" fmla="*/ 0 w 1226"/>
                <a:gd name="T9" fmla="*/ 0 h 244"/>
                <a:gd name="T10" fmla="*/ 23 w 1226"/>
                <a:gd name="T11" fmla="*/ 0 h 244"/>
                <a:gd name="T12" fmla="*/ 1226 w 1226"/>
                <a:gd name="T13" fmla="*/ 0 h 244"/>
                <a:gd name="T14" fmla="*/ 1226 w 1226"/>
                <a:gd name="T15" fmla="*/ 244 h 244"/>
                <a:gd name="T16" fmla="*/ 23 w 1226"/>
                <a:gd name="T17" fmla="*/ 244 h 244"/>
                <a:gd name="T18" fmla="*/ 23 w 1226"/>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226" h="244">
                  <a:moveTo>
                    <a:pt x="0" y="0"/>
                  </a:moveTo>
                  <a:lnTo>
                    <a:pt x="1226" y="0"/>
                  </a:lnTo>
                  <a:lnTo>
                    <a:pt x="1226" y="244"/>
                  </a:lnTo>
                  <a:lnTo>
                    <a:pt x="0" y="244"/>
                  </a:lnTo>
                  <a:lnTo>
                    <a:pt x="0" y="0"/>
                  </a:lnTo>
                  <a:close/>
                  <a:moveTo>
                    <a:pt x="23" y="0"/>
                  </a:moveTo>
                  <a:lnTo>
                    <a:pt x="1226" y="0"/>
                  </a:lnTo>
                  <a:lnTo>
                    <a:pt x="1226" y="244"/>
                  </a:lnTo>
                  <a:lnTo>
                    <a:pt x="23" y="244"/>
                  </a:lnTo>
                  <a:lnTo>
                    <a:pt x="23" y="0"/>
                  </a:lnTo>
                  <a:close/>
                </a:path>
              </a:pathLst>
            </a:custGeom>
            <a:solidFill>
              <a:srgbClr val="B3B3B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689" name="Freeform 489">
              <a:extLst>
                <a:ext uri="{FF2B5EF4-FFF2-40B4-BE49-F238E27FC236}">
                  <a16:creationId xmlns:a16="http://schemas.microsoft.com/office/drawing/2014/main" id="{E90D3C03-FAD6-11F2-5578-3C436443A8D7}"/>
                </a:ext>
              </a:extLst>
            </p:cNvPr>
            <p:cNvSpPr>
              <a:spLocks noEditPoints="1"/>
            </p:cNvSpPr>
            <p:nvPr/>
          </p:nvSpPr>
          <p:spPr bwMode="auto">
            <a:xfrm>
              <a:off x="3265" y="3010"/>
              <a:ext cx="1203" cy="244"/>
            </a:xfrm>
            <a:custGeom>
              <a:avLst/>
              <a:gdLst>
                <a:gd name="T0" fmla="*/ 0 w 1203"/>
                <a:gd name="T1" fmla="*/ 0 h 244"/>
                <a:gd name="T2" fmla="*/ 1203 w 1203"/>
                <a:gd name="T3" fmla="*/ 0 h 244"/>
                <a:gd name="T4" fmla="*/ 1203 w 1203"/>
                <a:gd name="T5" fmla="*/ 244 h 244"/>
                <a:gd name="T6" fmla="*/ 0 w 1203"/>
                <a:gd name="T7" fmla="*/ 244 h 244"/>
                <a:gd name="T8" fmla="*/ 0 w 1203"/>
                <a:gd name="T9" fmla="*/ 0 h 244"/>
                <a:gd name="T10" fmla="*/ 23 w 1203"/>
                <a:gd name="T11" fmla="*/ 0 h 244"/>
                <a:gd name="T12" fmla="*/ 1203 w 1203"/>
                <a:gd name="T13" fmla="*/ 0 h 244"/>
                <a:gd name="T14" fmla="*/ 1203 w 1203"/>
                <a:gd name="T15" fmla="*/ 244 h 244"/>
                <a:gd name="T16" fmla="*/ 23 w 1203"/>
                <a:gd name="T17" fmla="*/ 244 h 244"/>
                <a:gd name="T18" fmla="*/ 23 w 1203"/>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203" h="244">
                  <a:moveTo>
                    <a:pt x="0" y="0"/>
                  </a:moveTo>
                  <a:lnTo>
                    <a:pt x="1203" y="0"/>
                  </a:lnTo>
                  <a:lnTo>
                    <a:pt x="1203" y="244"/>
                  </a:lnTo>
                  <a:lnTo>
                    <a:pt x="0" y="244"/>
                  </a:lnTo>
                  <a:lnTo>
                    <a:pt x="0" y="0"/>
                  </a:lnTo>
                  <a:close/>
                  <a:moveTo>
                    <a:pt x="23" y="0"/>
                  </a:moveTo>
                  <a:lnTo>
                    <a:pt x="1203" y="0"/>
                  </a:lnTo>
                  <a:lnTo>
                    <a:pt x="1203" y="244"/>
                  </a:lnTo>
                  <a:lnTo>
                    <a:pt x="23" y="244"/>
                  </a:lnTo>
                  <a:lnTo>
                    <a:pt x="23" y="0"/>
                  </a:lnTo>
                  <a:close/>
                </a:path>
              </a:pathLst>
            </a:custGeom>
            <a:solidFill>
              <a:srgbClr val="B2B2B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690" name="Freeform 490">
              <a:extLst>
                <a:ext uri="{FF2B5EF4-FFF2-40B4-BE49-F238E27FC236}">
                  <a16:creationId xmlns:a16="http://schemas.microsoft.com/office/drawing/2014/main" id="{8A78663E-DA21-EF9E-3521-C020F78AC450}"/>
                </a:ext>
              </a:extLst>
            </p:cNvPr>
            <p:cNvSpPr>
              <a:spLocks noEditPoints="1"/>
            </p:cNvSpPr>
            <p:nvPr/>
          </p:nvSpPr>
          <p:spPr bwMode="auto">
            <a:xfrm>
              <a:off x="3288" y="3010"/>
              <a:ext cx="1180" cy="244"/>
            </a:xfrm>
            <a:custGeom>
              <a:avLst/>
              <a:gdLst>
                <a:gd name="T0" fmla="*/ 0 w 1180"/>
                <a:gd name="T1" fmla="*/ 0 h 244"/>
                <a:gd name="T2" fmla="*/ 1180 w 1180"/>
                <a:gd name="T3" fmla="*/ 0 h 244"/>
                <a:gd name="T4" fmla="*/ 1180 w 1180"/>
                <a:gd name="T5" fmla="*/ 244 h 244"/>
                <a:gd name="T6" fmla="*/ 0 w 1180"/>
                <a:gd name="T7" fmla="*/ 244 h 244"/>
                <a:gd name="T8" fmla="*/ 0 w 1180"/>
                <a:gd name="T9" fmla="*/ 0 h 244"/>
                <a:gd name="T10" fmla="*/ 23 w 1180"/>
                <a:gd name="T11" fmla="*/ 0 h 244"/>
                <a:gd name="T12" fmla="*/ 1180 w 1180"/>
                <a:gd name="T13" fmla="*/ 0 h 244"/>
                <a:gd name="T14" fmla="*/ 1180 w 1180"/>
                <a:gd name="T15" fmla="*/ 244 h 244"/>
                <a:gd name="T16" fmla="*/ 23 w 1180"/>
                <a:gd name="T17" fmla="*/ 244 h 244"/>
                <a:gd name="T18" fmla="*/ 23 w 1180"/>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180" h="244">
                  <a:moveTo>
                    <a:pt x="0" y="0"/>
                  </a:moveTo>
                  <a:lnTo>
                    <a:pt x="1180" y="0"/>
                  </a:lnTo>
                  <a:lnTo>
                    <a:pt x="1180" y="244"/>
                  </a:lnTo>
                  <a:lnTo>
                    <a:pt x="0" y="244"/>
                  </a:lnTo>
                  <a:lnTo>
                    <a:pt x="0" y="0"/>
                  </a:lnTo>
                  <a:close/>
                  <a:moveTo>
                    <a:pt x="23" y="0"/>
                  </a:moveTo>
                  <a:lnTo>
                    <a:pt x="1180" y="0"/>
                  </a:lnTo>
                  <a:lnTo>
                    <a:pt x="1180" y="244"/>
                  </a:lnTo>
                  <a:lnTo>
                    <a:pt x="23" y="244"/>
                  </a:lnTo>
                  <a:lnTo>
                    <a:pt x="23" y="0"/>
                  </a:lnTo>
                  <a:close/>
                </a:path>
              </a:pathLst>
            </a:custGeom>
            <a:solidFill>
              <a:srgbClr val="B1B1B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691" name="Freeform 491">
              <a:extLst>
                <a:ext uri="{FF2B5EF4-FFF2-40B4-BE49-F238E27FC236}">
                  <a16:creationId xmlns:a16="http://schemas.microsoft.com/office/drawing/2014/main" id="{F9250B50-9D6D-37B5-CB53-F35B784CDA7C}"/>
                </a:ext>
              </a:extLst>
            </p:cNvPr>
            <p:cNvSpPr>
              <a:spLocks noEditPoints="1"/>
            </p:cNvSpPr>
            <p:nvPr/>
          </p:nvSpPr>
          <p:spPr bwMode="auto">
            <a:xfrm>
              <a:off x="3311" y="3010"/>
              <a:ext cx="1157" cy="244"/>
            </a:xfrm>
            <a:custGeom>
              <a:avLst/>
              <a:gdLst>
                <a:gd name="T0" fmla="*/ 0 w 1157"/>
                <a:gd name="T1" fmla="*/ 0 h 244"/>
                <a:gd name="T2" fmla="*/ 1157 w 1157"/>
                <a:gd name="T3" fmla="*/ 0 h 244"/>
                <a:gd name="T4" fmla="*/ 1157 w 1157"/>
                <a:gd name="T5" fmla="*/ 244 h 244"/>
                <a:gd name="T6" fmla="*/ 0 w 1157"/>
                <a:gd name="T7" fmla="*/ 244 h 244"/>
                <a:gd name="T8" fmla="*/ 0 w 1157"/>
                <a:gd name="T9" fmla="*/ 0 h 244"/>
                <a:gd name="T10" fmla="*/ 23 w 1157"/>
                <a:gd name="T11" fmla="*/ 0 h 244"/>
                <a:gd name="T12" fmla="*/ 1157 w 1157"/>
                <a:gd name="T13" fmla="*/ 0 h 244"/>
                <a:gd name="T14" fmla="*/ 1157 w 1157"/>
                <a:gd name="T15" fmla="*/ 244 h 244"/>
                <a:gd name="T16" fmla="*/ 23 w 1157"/>
                <a:gd name="T17" fmla="*/ 244 h 244"/>
                <a:gd name="T18" fmla="*/ 23 w 1157"/>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157" h="244">
                  <a:moveTo>
                    <a:pt x="0" y="0"/>
                  </a:moveTo>
                  <a:lnTo>
                    <a:pt x="1157" y="0"/>
                  </a:lnTo>
                  <a:lnTo>
                    <a:pt x="1157" y="244"/>
                  </a:lnTo>
                  <a:lnTo>
                    <a:pt x="0" y="244"/>
                  </a:lnTo>
                  <a:lnTo>
                    <a:pt x="0" y="0"/>
                  </a:lnTo>
                  <a:close/>
                  <a:moveTo>
                    <a:pt x="23" y="0"/>
                  </a:moveTo>
                  <a:lnTo>
                    <a:pt x="1157" y="0"/>
                  </a:lnTo>
                  <a:lnTo>
                    <a:pt x="1157" y="244"/>
                  </a:lnTo>
                  <a:lnTo>
                    <a:pt x="23" y="244"/>
                  </a:lnTo>
                  <a:lnTo>
                    <a:pt x="23" y="0"/>
                  </a:lnTo>
                  <a:close/>
                </a:path>
              </a:pathLst>
            </a:custGeom>
            <a:solidFill>
              <a:srgbClr val="B0B0B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692" name="Freeform 492">
              <a:extLst>
                <a:ext uri="{FF2B5EF4-FFF2-40B4-BE49-F238E27FC236}">
                  <a16:creationId xmlns:a16="http://schemas.microsoft.com/office/drawing/2014/main" id="{FB25305C-F415-59EF-B647-121BCD77DB44}"/>
                </a:ext>
              </a:extLst>
            </p:cNvPr>
            <p:cNvSpPr>
              <a:spLocks noEditPoints="1"/>
            </p:cNvSpPr>
            <p:nvPr/>
          </p:nvSpPr>
          <p:spPr bwMode="auto">
            <a:xfrm>
              <a:off x="3334" y="3010"/>
              <a:ext cx="1134" cy="244"/>
            </a:xfrm>
            <a:custGeom>
              <a:avLst/>
              <a:gdLst>
                <a:gd name="T0" fmla="*/ 0 w 1134"/>
                <a:gd name="T1" fmla="*/ 0 h 244"/>
                <a:gd name="T2" fmla="*/ 1134 w 1134"/>
                <a:gd name="T3" fmla="*/ 0 h 244"/>
                <a:gd name="T4" fmla="*/ 1134 w 1134"/>
                <a:gd name="T5" fmla="*/ 244 h 244"/>
                <a:gd name="T6" fmla="*/ 0 w 1134"/>
                <a:gd name="T7" fmla="*/ 244 h 244"/>
                <a:gd name="T8" fmla="*/ 0 w 1134"/>
                <a:gd name="T9" fmla="*/ 0 h 244"/>
                <a:gd name="T10" fmla="*/ 28 w 1134"/>
                <a:gd name="T11" fmla="*/ 0 h 244"/>
                <a:gd name="T12" fmla="*/ 1134 w 1134"/>
                <a:gd name="T13" fmla="*/ 0 h 244"/>
                <a:gd name="T14" fmla="*/ 1134 w 1134"/>
                <a:gd name="T15" fmla="*/ 244 h 244"/>
                <a:gd name="T16" fmla="*/ 28 w 1134"/>
                <a:gd name="T17" fmla="*/ 244 h 244"/>
                <a:gd name="T18" fmla="*/ 28 w 1134"/>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134" h="244">
                  <a:moveTo>
                    <a:pt x="0" y="0"/>
                  </a:moveTo>
                  <a:lnTo>
                    <a:pt x="1134" y="0"/>
                  </a:lnTo>
                  <a:lnTo>
                    <a:pt x="1134" y="244"/>
                  </a:lnTo>
                  <a:lnTo>
                    <a:pt x="0" y="244"/>
                  </a:lnTo>
                  <a:lnTo>
                    <a:pt x="0" y="0"/>
                  </a:lnTo>
                  <a:close/>
                  <a:moveTo>
                    <a:pt x="28" y="0"/>
                  </a:moveTo>
                  <a:lnTo>
                    <a:pt x="1134" y="0"/>
                  </a:lnTo>
                  <a:lnTo>
                    <a:pt x="1134" y="244"/>
                  </a:lnTo>
                  <a:lnTo>
                    <a:pt x="28" y="244"/>
                  </a:lnTo>
                  <a:lnTo>
                    <a:pt x="28" y="0"/>
                  </a:lnTo>
                  <a:close/>
                </a:path>
              </a:pathLst>
            </a:custGeom>
            <a:solidFill>
              <a:srgbClr val="AFAFA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693" name="Freeform 493">
              <a:extLst>
                <a:ext uri="{FF2B5EF4-FFF2-40B4-BE49-F238E27FC236}">
                  <a16:creationId xmlns:a16="http://schemas.microsoft.com/office/drawing/2014/main" id="{C17CD0FB-5C40-1BA3-8575-3AD24A43F3BA}"/>
                </a:ext>
              </a:extLst>
            </p:cNvPr>
            <p:cNvSpPr>
              <a:spLocks noEditPoints="1"/>
            </p:cNvSpPr>
            <p:nvPr/>
          </p:nvSpPr>
          <p:spPr bwMode="auto">
            <a:xfrm>
              <a:off x="3362" y="3010"/>
              <a:ext cx="1106" cy="244"/>
            </a:xfrm>
            <a:custGeom>
              <a:avLst/>
              <a:gdLst>
                <a:gd name="T0" fmla="*/ 0 w 1106"/>
                <a:gd name="T1" fmla="*/ 0 h 244"/>
                <a:gd name="T2" fmla="*/ 1106 w 1106"/>
                <a:gd name="T3" fmla="*/ 0 h 244"/>
                <a:gd name="T4" fmla="*/ 1106 w 1106"/>
                <a:gd name="T5" fmla="*/ 244 h 244"/>
                <a:gd name="T6" fmla="*/ 0 w 1106"/>
                <a:gd name="T7" fmla="*/ 244 h 244"/>
                <a:gd name="T8" fmla="*/ 0 w 1106"/>
                <a:gd name="T9" fmla="*/ 0 h 244"/>
                <a:gd name="T10" fmla="*/ 23 w 1106"/>
                <a:gd name="T11" fmla="*/ 0 h 244"/>
                <a:gd name="T12" fmla="*/ 1106 w 1106"/>
                <a:gd name="T13" fmla="*/ 0 h 244"/>
                <a:gd name="T14" fmla="*/ 1106 w 1106"/>
                <a:gd name="T15" fmla="*/ 244 h 244"/>
                <a:gd name="T16" fmla="*/ 23 w 1106"/>
                <a:gd name="T17" fmla="*/ 244 h 244"/>
                <a:gd name="T18" fmla="*/ 23 w 1106"/>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106" h="244">
                  <a:moveTo>
                    <a:pt x="0" y="0"/>
                  </a:moveTo>
                  <a:lnTo>
                    <a:pt x="1106" y="0"/>
                  </a:lnTo>
                  <a:lnTo>
                    <a:pt x="1106" y="244"/>
                  </a:lnTo>
                  <a:lnTo>
                    <a:pt x="0" y="244"/>
                  </a:lnTo>
                  <a:lnTo>
                    <a:pt x="0" y="0"/>
                  </a:lnTo>
                  <a:close/>
                  <a:moveTo>
                    <a:pt x="23" y="0"/>
                  </a:moveTo>
                  <a:lnTo>
                    <a:pt x="1106" y="0"/>
                  </a:lnTo>
                  <a:lnTo>
                    <a:pt x="1106" y="244"/>
                  </a:lnTo>
                  <a:lnTo>
                    <a:pt x="23" y="244"/>
                  </a:lnTo>
                  <a:lnTo>
                    <a:pt x="23" y="0"/>
                  </a:lnTo>
                  <a:close/>
                </a:path>
              </a:pathLst>
            </a:custGeom>
            <a:solidFill>
              <a:srgbClr val="AEAEAE"/>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694" name="Freeform 494">
              <a:extLst>
                <a:ext uri="{FF2B5EF4-FFF2-40B4-BE49-F238E27FC236}">
                  <a16:creationId xmlns:a16="http://schemas.microsoft.com/office/drawing/2014/main" id="{60750CB8-85C6-46DF-0741-15F65FAFB2AC}"/>
                </a:ext>
              </a:extLst>
            </p:cNvPr>
            <p:cNvSpPr>
              <a:spLocks noEditPoints="1"/>
            </p:cNvSpPr>
            <p:nvPr/>
          </p:nvSpPr>
          <p:spPr bwMode="auto">
            <a:xfrm>
              <a:off x="3385" y="3010"/>
              <a:ext cx="1083" cy="244"/>
            </a:xfrm>
            <a:custGeom>
              <a:avLst/>
              <a:gdLst>
                <a:gd name="T0" fmla="*/ 0 w 1083"/>
                <a:gd name="T1" fmla="*/ 0 h 244"/>
                <a:gd name="T2" fmla="*/ 1083 w 1083"/>
                <a:gd name="T3" fmla="*/ 0 h 244"/>
                <a:gd name="T4" fmla="*/ 1083 w 1083"/>
                <a:gd name="T5" fmla="*/ 244 h 244"/>
                <a:gd name="T6" fmla="*/ 0 w 1083"/>
                <a:gd name="T7" fmla="*/ 244 h 244"/>
                <a:gd name="T8" fmla="*/ 0 w 1083"/>
                <a:gd name="T9" fmla="*/ 0 h 244"/>
                <a:gd name="T10" fmla="*/ 23 w 1083"/>
                <a:gd name="T11" fmla="*/ 0 h 244"/>
                <a:gd name="T12" fmla="*/ 1083 w 1083"/>
                <a:gd name="T13" fmla="*/ 0 h 244"/>
                <a:gd name="T14" fmla="*/ 1083 w 1083"/>
                <a:gd name="T15" fmla="*/ 244 h 244"/>
                <a:gd name="T16" fmla="*/ 23 w 1083"/>
                <a:gd name="T17" fmla="*/ 244 h 244"/>
                <a:gd name="T18" fmla="*/ 23 w 1083"/>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083" h="244">
                  <a:moveTo>
                    <a:pt x="0" y="0"/>
                  </a:moveTo>
                  <a:lnTo>
                    <a:pt x="1083" y="0"/>
                  </a:lnTo>
                  <a:lnTo>
                    <a:pt x="1083" y="244"/>
                  </a:lnTo>
                  <a:lnTo>
                    <a:pt x="0" y="244"/>
                  </a:lnTo>
                  <a:lnTo>
                    <a:pt x="0" y="0"/>
                  </a:lnTo>
                  <a:close/>
                  <a:moveTo>
                    <a:pt x="23" y="0"/>
                  </a:moveTo>
                  <a:lnTo>
                    <a:pt x="1083" y="0"/>
                  </a:lnTo>
                  <a:lnTo>
                    <a:pt x="1083" y="244"/>
                  </a:lnTo>
                  <a:lnTo>
                    <a:pt x="23" y="244"/>
                  </a:lnTo>
                  <a:lnTo>
                    <a:pt x="23" y="0"/>
                  </a:lnTo>
                  <a:close/>
                </a:path>
              </a:pathLst>
            </a:custGeom>
            <a:solidFill>
              <a:srgbClr val="ADADA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695" name="Freeform 495">
              <a:extLst>
                <a:ext uri="{FF2B5EF4-FFF2-40B4-BE49-F238E27FC236}">
                  <a16:creationId xmlns:a16="http://schemas.microsoft.com/office/drawing/2014/main" id="{0C1BD513-FB92-77D9-9BF5-7715A540DB4E}"/>
                </a:ext>
              </a:extLst>
            </p:cNvPr>
            <p:cNvSpPr>
              <a:spLocks noEditPoints="1"/>
            </p:cNvSpPr>
            <p:nvPr/>
          </p:nvSpPr>
          <p:spPr bwMode="auto">
            <a:xfrm>
              <a:off x="3408" y="3010"/>
              <a:ext cx="1060" cy="244"/>
            </a:xfrm>
            <a:custGeom>
              <a:avLst/>
              <a:gdLst>
                <a:gd name="T0" fmla="*/ 0 w 1060"/>
                <a:gd name="T1" fmla="*/ 0 h 244"/>
                <a:gd name="T2" fmla="*/ 1060 w 1060"/>
                <a:gd name="T3" fmla="*/ 0 h 244"/>
                <a:gd name="T4" fmla="*/ 1060 w 1060"/>
                <a:gd name="T5" fmla="*/ 244 h 244"/>
                <a:gd name="T6" fmla="*/ 0 w 1060"/>
                <a:gd name="T7" fmla="*/ 244 h 244"/>
                <a:gd name="T8" fmla="*/ 0 w 1060"/>
                <a:gd name="T9" fmla="*/ 0 h 244"/>
                <a:gd name="T10" fmla="*/ 23 w 1060"/>
                <a:gd name="T11" fmla="*/ 0 h 244"/>
                <a:gd name="T12" fmla="*/ 1060 w 1060"/>
                <a:gd name="T13" fmla="*/ 0 h 244"/>
                <a:gd name="T14" fmla="*/ 1060 w 1060"/>
                <a:gd name="T15" fmla="*/ 244 h 244"/>
                <a:gd name="T16" fmla="*/ 23 w 1060"/>
                <a:gd name="T17" fmla="*/ 244 h 244"/>
                <a:gd name="T18" fmla="*/ 23 w 1060"/>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060" h="244">
                  <a:moveTo>
                    <a:pt x="0" y="0"/>
                  </a:moveTo>
                  <a:lnTo>
                    <a:pt x="1060" y="0"/>
                  </a:lnTo>
                  <a:lnTo>
                    <a:pt x="1060" y="244"/>
                  </a:lnTo>
                  <a:lnTo>
                    <a:pt x="0" y="244"/>
                  </a:lnTo>
                  <a:lnTo>
                    <a:pt x="0" y="0"/>
                  </a:lnTo>
                  <a:close/>
                  <a:moveTo>
                    <a:pt x="23" y="0"/>
                  </a:moveTo>
                  <a:lnTo>
                    <a:pt x="1060" y="0"/>
                  </a:lnTo>
                  <a:lnTo>
                    <a:pt x="1060" y="244"/>
                  </a:lnTo>
                  <a:lnTo>
                    <a:pt x="23" y="244"/>
                  </a:lnTo>
                  <a:lnTo>
                    <a:pt x="23" y="0"/>
                  </a:lnTo>
                  <a:close/>
                </a:path>
              </a:pathLst>
            </a:custGeom>
            <a:solidFill>
              <a:srgbClr val="ACACA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696" name="Freeform 496">
              <a:extLst>
                <a:ext uri="{FF2B5EF4-FFF2-40B4-BE49-F238E27FC236}">
                  <a16:creationId xmlns:a16="http://schemas.microsoft.com/office/drawing/2014/main" id="{7CFE6477-B7B5-B1AB-0AD3-0E233547FBD0}"/>
                </a:ext>
              </a:extLst>
            </p:cNvPr>
            <p:cNvSpPr>
              <a:spLocks noEditPoints="1"/>
            </p:cNvSpPr>
            <p:nvPr/>
          </p:nvSpPr>
          <p:spPr bwMode="auto">
            <a:xfrm>
              <a:off x="3431" y="3010"/>
              <a:ext cx="1037" cy="244"/>
            </a:xfrm>
            <a:custGeom>
              <a:avLst/>
              <a:gdLst>
                <a:gd name="T0" fmla="*/ 0 w 1037"/>
                <a:gd name="T1" fmla="*/ 0 h 244"/>
                <a:gd name="T2" fmla="*/ 1037 w 1037"/>
                <a:gd name="T3" fmla="*/ 0 h 244"/>
                <a:gd name="T4" fmla="*/ 1037 w 1037"/>
                <a:gd name="T5" fmla="*/ 244 h 244"/>
                <a:gd name="T6" fmla="*/ 0 w 1037"/>
                <a:gd name="T7" fmla="*/ 244 h 244"/>
                <a:gd name="T8" fmla="*/ 0 w 1037"/>
                <a:gd name="T9" fmla="*/ 0 h 244"/>
                <a:gd name="T10" fmla="*/ 27 w 1037"/>
                <a:gd name="T11" fmla="*/ 0 h 244"/>
                <a:gd name="T12" fmla="*/ 1037 w 1037"/>
                <a:gd name="T13" fmla="*/ 0 h 244"/>
                <a:gd name="T14" fmla="*/ 1037 w 1037"/>
                <a:gd name="T15" fmla="*/ 244 h 244"/>
                <a:gd name="T16" fmla="*/ 27 w 1037"/>
                <a:gd name="T17" fmla="*/ 244 h 244"/>
                <a:gd name="T18" fmla="*/ 27 w 1037"/>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037" h="244">
                  <a:moveTo>
                    <a:pt x="0" y="0"/>
                  </a:moveTo>
                  <a:lnTo>
                    <a:pt x="1037" y="0"/>
                  </a:lnTo>
                  <a:lnTo>
                    <a:pt x="1037" y="244"/>
                  </a:lnTo>
                  <a:lnTo>
                    <a:pt x="0" y="244"/>
                  </a:lnTo>
                  <a:lnTo>
                    <a:pt x="0" y="0"/>
                  </a:lnTo>
                  <a:close/>
                  <a:moveTo>
                    <a:pt x="27" y="0"/>
                  </a:moveTo>
                  <a:lnTo>
                    <a:pt x="1037" y="0"/>
                  </a:lnTo>
                  <a:lnTo>
                    <a:pt x="1037" y="244"/>
                  </a:lnTo>
                  <a:lnTo>
                    <a:pt x="27" y="244"/>
                  </a:lnTo>
                  <a:lnTo>
                    <a:pt x="27" y="0"/>
                  </a:lnTo>
                  <a:close/>
                </a:path>
              </a:pathLst>
            </a:custGeom>
            <a:solidFill>
              <a:srgbClr val="ABABAB"/>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697" name="Freeform 497">
              <a:extLst>
                <a:ext uri="{FF2B5EF4-FFF2-40B4-BE49-F238E27FC236}">
                  <a16:creationId xmlns:a16="http://schemas.microsoft.com/office/drawing/2014/main" id="{7F4060FC-16FB-61F0-1471-670E8545C728}"/>
                </a:ext>
              </a:extLst>
            </p:cNvPr>
            <p:cNvSpPr>
              <a:spLocks noEditPoints="1"/>
            </p:cNvSpPr>
            <p:nvPr/>
          </p:nvSpPr>
          <p:spPr bwMode="auto">
            <a:xfrm>
              <a:off x="3458" y="3010"/>
              <a:ext cx="1010" cy="244"/>
            </a:xfrm>
            <a:custGeom>
              <a:avLst/>
              <a:gdLst>
                <a:gd name="T0" fmla="*/ 0 w 1010"/>
                <a:gd name="T1" fmla="*/ 0 h 244"/>
                <a:gd name="T2" fmla="*/ 1010 w 1010"/>
                <a:gd name="T3" fmla="*/ 0 h 244"/>
                <a:gd name="T4" fmla="*/ 1010 w 1010"/>
                <a:gd name="T5" fmla="*/ 244 h 244"/>
                <a:gd name="T6" fmla="*/ 0 w 1010"/>
                <a:gd name="T7" fmla="*/ 244 h 244"/>
                <a:gd name="T8" fmla="*/ 0 w 1010"/>
                <a:gd name="T9" fmla="*/ 0 h 244"/>
                <a:gd name="T10" fmla="*/ 23 w 1010"/>
                <a:gd name="T11" fmla="*/ 0 h 244"/>
                <a:gd name="T12" fmla="*/ 1010 w 1010"/>
                <a:gd name="T13" fmla="*/ 0 h 244"/>
                <a:gd name="T14" fmla="*/ 1010 w 1010"/>
                <a:gd name="T15" fmla="*/ 244 h 244"/>
                <a:gd name="T16" fmla="*/ 23 w 1010"/>
                <a:gd name="T17" fmla="*/ 244 h 244"/>
                <a:gd name="T18" fmla="*/ 23 w 1010"/>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010" h="244">
                  <a:moveTo>
                    <a:pt x="0" y="0"/>
                  </a:moveTo>
                  <a:lnTo>
                    <a:pt x="1010" y="0"/>
                  </a:lnTo>
                  <a:lnTo>
                    <a:pt x="1010" y="244"/>
                  </a:lnTo>
                  <a:lnTo>
                    <a:pt x="0" y="244"/>
                  </a:lnTo>
                  <a:lnTo>
                    <a:pt x="0" y="0"/>
                  </a:lnTo>
                  <a:close/>
                  <a:moveTo>
                    <a:pt x="23" y="0"/>
                  </a:moveTo>
                  <a:lnTo>
                    <a:pt x="1010" y="0"/>
                  </a:lnTo>
                  <a:lnTo>
                    <a:pt x="1010" y="244"/>
                  </a:lnTo>
                  <a:lnTo>
                    <a:pt x="23" y="244"/>
                  </a:lnTo>
                  <a:lnTo>
                    <a:pt x="23" y="0"/>
                  </a:lnTo>
                  <a:close/>
                </a:path>
              </a:pathLst>
            </a:custGeom>
            <a:solidFill>
              <a:srgbClr val="AAAA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698" name="Freeform 498">
              <a:extLst>
                <a:ext uri="{FF2B5EF4-FFF2-40B4-BE49-F238E27FC236}">
                  <a16:creationId xmlns:a16="http://schemas.microsoft.com/office/drawing/2014/main" id="{96B96B35-D386-F057-D519-51B32DEF273F}"/>
                </a:ext>
              </a:extLst>
            </p:cNvPr>
            <p:cNvSpPr>
              <a:spLocks noEditPoints="1"/>
            </p:cNvSpPr>
            <p:nvPr/>
          </p:nvSpPr>
          <p:spPr bwMode="auto">
            <a:xfrm>
              <a:off x="3481" y="3010"/>
              <a:ext cx="987" cy="244"/>
            </a:xfrm>
            <a:custGeom>
              <a:avLst/>
              <a:gdLst>
                <a:gd name="T0" fmla="*/ 0 w 987"/>
                <a:gd name="T1" fmla="*/ 0 h 244"/>
                <a:gd name="T2" fmla="*/ 987 w 987"/>
                <a:gd name="T3" fmla="*/ 0 h 244"/>
                <a:gd name="T4" fmla="*/ 987 w 987"/>
                <a:gd name="T5" fmla="*/ 244 h 244"/>
                <a:gd name="T6" fmla="*/ 0 w 987"/>
                <a:gd name="T7" fmla="*/ 244 h 244"/>
                <a:gd name="T8" fmla="*/ 0 w 987"/>
                <a:gd name="T9" fmla="*/ 0 h 244"/>
                <a:gd name="T10" fmla="*/ 23 w 987"/>
                <a:gd name="T11" fmla="*/ 0 h 244"/>
                <a:gd name="T12" fmla="*/ 987 w 987"/>
                <a:gd name="T13" fmla="*/ 0 h 244"/>
                <a:gd name="T14" fmla="*/ 987 w 987"/>
                <a:gd name="T15" fmla="*/ 244 h 244"/>
                <a:gd name="T16" fmla="*/ 23 w 987"/>
                <a:gd name="T17" fmla="*/ 244 h 244"/>
                <a:gd name="T18" fmla="*/ 23 w 987"/>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987" h="244">
                  <a:moveTo>
                    <a:pt x="0" y="0"/>
                  </a:moveTo>
                  <a:lnTo>
                    <a:pt x="987" y="0"/>
                  </a:lnTo>
                  <a:lnTo>
                    <a:pt x="987" y="244"/>
                  </a:lnTo>
                  <a:lnTo>
                    <a:pt x="0" y="244"/>
                  </a:lnTo>
                  <a:lnTo>
                    <a:pt x="0" y="0"/>
                  </a:lnTo>
                  <a:close/>
                  <a:moveTo>
                    <a:pt x="23" y="0"/>
                  </a:moveTo>
                  <a:lnTo>
                    <a:pt x="987" y="0"/>
                  </a:lnTo>
                  <a:lnTo>
                    <a:pt x="987" y="244"/>
                  </a:lnTo>
                  <a:lnTo>
                    <a:pt x="23" y="244"/>
                  </a:lnTo>
                  <a:lnTo>
                    <a:pt x="23" y="0"/>
                  </a:lnTo>
                  <a:close/>
                </a:path>
              </a:pathLst>
            </a:custGeom>
            <a:solidFill>
              <a:srgbClr val="A9A9A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699" name="Freeform 499">
              <a:extLst>
                <a:ext uri="{FF2B5EF4-FFF2-40B4-BE49-F238E27FC236}">
                  <a16:creationId xmlns:a16="http://schemas.microsoft.com/office/drawing/2014/main" id="{A27A73DA-658A-3DCA-EC86-A3B45B8BB53E}"/>
                </a:ext>
              </a:extLst>
            </p:cNvPr>
            <p:cNvSpPr>
              <a:spLocks noEditPoints="1"/>
            </p:cNvSpPr>
            <p:nvPr/>
          </p:nvSpPr>
          <p:spPr bwMode="auto">
            <a:xfrm>
              <a:off x="3504" y="3010"/>
              <a:ext cx="964" cy="244"/>
            </a:xfrm>
            <a:custGeom>
              <a:avLst/>
              <a:gdLst>
                <a:gd name="T0" fmla="*/ 0 w 964"/>
                <a:gd name="T1" fmla="*/ 0 h 244"/>
                <a:gd name="T2" fmla="*/ 964 w 964"/>
                <a:gd name="T3" fmla="*/ 0 h 244"/>
                <a:gd name="T4" fmla="*/ 964 w 964"/>
                <a:gd name="T5" fmla="*/ 244 h 244"/>
                <a:gd name="T6" fmla="*/ 0 w 964"/>
                <a:gd name="T7" fmla="*/ 244 h 244"/>
                <a:gd name="T8" fmla="*/ 0 w 964"/>
                <a:gd name="T9" fmla="*/ 0 h 244"/>
                <a:gd name="T10" fmla="*/ 23 w 964"/>
                <a:gd name="T11" fmla="*/ 0 h 244"/>
                <a:gd name="T12" fmla="*/ 964 w 964"/>
                <a:gd name="T13" fmla="*/ 0 h 244"/>
                <a:gd name="T14" fmla="*/ 964 w 964"/>
                <a:gd name="T15" fmla="*/ 244 h 244"/>
                <a:gd name="T16" fmla="*/ 23 w 964"/>
                <a:gd name="T17" fmla="*/ 244 h 244"/>
                <a:gd name="T18" fmla="*/ 23 w 964"/>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964" h="244">
                  <a:moveTo>
                    <a:pt x="0" y="0"/>
                  </a:moveTo>
                  <a:lnTo>
                    <a:pt x="964" y="0"/>
                  </a:lnTo>
                  <a:lnTo>
                    <a:pt x="964" y="244"/>
                  </a:lnTo>
                  <a:lnTo>
                    <a:pt x="0" y="244"/>
                  </a:lnTo>
                  <a:lnTo>
                    <a:pt x="0" y="0"/>
                  </a:lnTo>
                  <a:close/>
                  <a:moveTo>
                    <a:pt x="23" y="0"/>
                  </a:moveTo>
                  <a:lnTo>
                    <a:pt x="964" y="0"/>
                  </a:lnTo>
                  <a:lnTo>
                    <a:pt x="964" y="244"/>
                  </a:lnTo>
                  <a:lnTo>
                    <a:pt x="23" y="244"/>
                  </a:lnTo>
                  <a:lnTo>
                    <a:pt x="23" y="0"/>
                  </a:lnTo>
                  <a:close/>
                </a:path>
              </a:pathLst>
            </a:custGeom>
            <a:solidFill>
              <a:srgbClr val="A8A8A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700" name="Freeform 500">
              <a:extLst>
                <a:ext uri="{FF2B5EF4-FFF2-40B4-BE49-F238E27FC236}">
                  <a16:creationId xmlns:a16="http://schemas.microsoft.com/office/drawing/2014/main" id="{8938BE87-B2F4-80D6-A7C8-C7DFAA90A1B1}"/>
                </a:ext>
              </a:extLst>
            </p:cNvPr>
            <p:cNvSpPr>
              <a:spLocks noEditPoints="1"/>
            </p:cNvSpPr>
            <p:nvPr/>
          </p:nvSpPr>
          <p:spPr bwMode="auto">
            <a:xfrm>
              <a:off x="3527" y="3010"/>
              <a:ext cx="941" cy="244"/>
            </a:xfrm>
            <a:custGeom>
              <a:avLst/>
              <a:gdLst>
                <a:gd name="T0" fmla="*/ 0 w 941"/>
                <a:gd name="T1" fmla="*/ 0 h 244"/>
                <a:gd name="T2" fmla="*/ 941 w 941"/>
                <a:gd name="T3" fmla="*/ 0 h 244"/>
                <a:gd name="T4" fmla="*/ 941 w 941"/>
                <a:gd name="T5" fmla="*/ 244 h 244"/>
                <a:gd name="T6" fmla="*/ 0 w 941"/>
                <a:gd name="T7" fmla="*/ 244 h 244"/>
                <a:gd name="T8" fmla="*/ 0 w 941"/>
                <a:gd name="T9" fmla="*/ 0 h 244"/>
                <a:gd name="T10" fmla="*/ 24 w 941"/>
                <a:gd name="T11" fmla="*/ 0 h 244"/>
                <a:gd name="T12" fmla="*/ 941 w 941"/>
                <a:gd name="T13" fmla="*/ 0 h 244"/>
                <a:gd name="T14" fmla="*/ 941 w 941"/>
                <a:gd name="T15" fmla="*/ 244 h 244"/>
                <a:gd name="T16" fmla="*/ 24 w 941"/>
                <a:gd name="T17" fmla="*/ 244 h 244"/>
                <a:gd name="T18" fmla="*/ 24 w 941"/>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941" h="244">
                  <a:moveTo>
                    <a:pt x="0" y="0"/>
                  </a:moveTo>
                  <a:lnTo>
                    <a:pt x="941" y="0"/>
                  </a:lnTo>
                  <a:lnTo>
                    <a:pt x="941" y="244"/>
                  </a:lnTo>
                  <a:lnTo>
                    <a:pt x="0" y="244"/>
                  </a:lnTo>
                  <a:lnTo>
                    <a:pt x="0" y="0"/>
                  </a:lnTo>
                  <a:close/>
                  <a:moveTo>
                    <a:pt x="24" y="0"/>
                  </a:moveTo>
                  <a:lnTo>
                    <a:pt x="941" y="0"/>
                  </a:lnTo>
                  <a:lnTo>
                    <a:pt x="941" y="244"/>
                  </a:lnTo>
                  <a:lnTo>
                    <a:pt x="24" y="244"/>
                  </a:lnTo>
                  <a:lnTo>
                    <a:pt x="24" y="0"/>
                  </a:lnTo>
                  <a:close/>
                </a:path>
              </a:pathLst>
            </a:custGeom>
            <a:solidFill>
              <a:srgbClr val="A7A7A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701" name="Freeform 501">
              <a:extLst>
                <a:ext uri="{FF2B5EF4-FFF2-40B4-BE49-F238E27FC236}">
                  <a16:creationId xmlns:a16="http://schemas.microsoft.com/office/drawing/2014/main" id="{D9FA6F36-031F-DB49-8E85-6F51613BF7AF}"/>
                </a:ext>
              </a:extLst>
            </p:cNvPr>
            <p:cNvSpPr>
              <a:spLocks noEditPoints="1"/>
            </p:cNvSpPr>
            <p:nvPr/>
          </p:nvSpPr>
          <p:spPr bwMode="auto">
            <a:xfrm>
              <a:off x="3551" y="3010"/>
              <a:ext cx="917" cy="244"/>
            </a:xfrm>
            <a:custGeom>
              <a:avLst/>
              <a:gdLst>
                <a:gd name="T0" fmla="*/ 0 w 917"/>
                <a:gd name="T1" fmla="*/ 0 h 244"/>
                <a:gd name="T2" fmla="*/ 917 w 917"/>
                <a:gd name="T3" fmla="*/ 0 h 244"/>
                <a:gd name="T4" fmla="*/ 917 w 917"/>
                <a:gd name="T5" fmla="*/ 244 h 244"/>
                <a:gd name="T6" fmla="*/ 0 w 917"/>
                <a:gd name="T7" fmla="*/ 244 h 244"/>
                <a:gd name="T8" fmla="*/ 0 w 917"/>
                <a:gd name="T9" fmla="*/ 0 h 244"/>
                <a:gd name="T10" fmla="*/ 27 w 917"/>
                <a:gd name="T11" fmla="*/ 0 h 244"/>
                <a:gd name="T12" fmla="*/ 917 w 917"/>
                <a:gd name="T13" fmla="*/ 0 h 244"/>
                <a:gd name="T14" fmla="*/ 917 w 917"/>
                <a:gd name="T15" fmla="*/ 244 h 244"/>
                <a:gd name="T16" fmla="*/ 27 w 917"/>
                <a:gd name="T17" fmla="*/ 244 h 244"/>
                <a:gd name="T18" fmla="*/ 27 w 917"/>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917" h="244">
                  <a:moveTo>
                    <a:pt x="0" y="0"/>
                  </a:moveTo>
                  <a:lnTo>
                    <a:pt x="917" y="0"/>
                  </a:lnTo>
                  <a:lnTo>
                    <a:pt x="917" y="244"/>
                  </a:lnTo>
                  <a:lnTo>
                    <a:pt x="0" y="244"/>
                  </a:lnTo>
                  <a:lnTo>
                    <a:pt x="0" y="0"/>
                  </a:lnTo>
                  <a:close/>
                  <a:moveTo>
                    <a:pt x="27" y="0"/>
                  </a:moveTo>
                  <a:lnTo>
                    <a:pt x="917" y="0"/>
                  </a:lnTo>
                  <a:lnTo>
                    <a:pt x="917" y="244"/>
                  </a:lnTo>
                  <a:lnTo>
                    <a:pt x="27" y="244"/>
                  </a:lnTo>
                  <a:lnTo>
                    <a:pt x="27" y="0"/>
                  </a:lnTo>
                  <a:close/>
                </a:path>
              </a:pathLst>
            </a:custGeom>
            <a:solidFill>
              <a:srgbClr val="A6A6A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702" name="Freeform 502">
              <a:extLst>
                <a:ext uri="{FF2B5EF4-FFF2-40B4-BE49-F238E27FC236}">
                  <a16:creationId xmlns:a16="http://schemas.microsoft.com/office/drawing/2014/main" id="{7042A8CD-9349-236B-6E35-F83BDFBE30BA}"/>
                </a:ext>
              </a:extLst>
            </p:cNvPr>
            <p:cNvSpPr>
              <a:spLocks noEditPoints="1"/>
            </p:cNvSpPr>
            <p:nvPr/>
          </p:nvSpPr>
          <p:spPr bwMode="auto">
            <a:xfrm>
              <a:off x="3578" y="3010"/>
              <a:ext cx="890" cy="244"/>
            </a:xfrm>
            <a:custGeom>
              <a:avLst/>
              <a:gdLst>
                <a:gd name="T0" fmla="*/ 0 w 890"/>
                <a:gd name="T1" fmla="*/ 0 h 244"/>
                <a:gd name="T2" fmla="*/ 890 w 890"/>
                <a:gd name="T3" fmla="*/ 0 h 244"/>
                <a:gd name="T4" fmla="*/ 890 w 890"/>
                <a:gd name="T5" fmla="*/ 244 h 244"/>
                <a:gd name="T6" fmla="*/ 0 w 890"/>
                <a:gd name="T7" fmla="*/ 244 h 244"/>
                <a:gd name="T8" fmla="*/ 0 w 890"/>
                <a:gd name="T9" fmla="*/ 0 h 244"/>
                <a:gd name="T10" fmla="*/ 23 w 890"/>
                <a:gd name="T11" fmla="*/ 0 h 244"/>
                <a:gd name="T12" fmla="*/ 890 w 890"/>
                <a:gd name="T13" fmla="*/ 0 h 244"/>
                <a:gd name="T14" fmla="*/ 890 w 890"/>
                <a:gd name="T15" fmla="*/ 244 h 244"/>
                <a:gd name="T16" fmla="*/ 23 w 890"/>
                <a:gd name="T17" fmla="*/ 244 h 244"/>
                <a:gd name="T18" fmla="*/ 23 w 890"/>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890" h="244">
                  <a:moveTo>
                    <a:pt x="0" y="0"/>
                  </a:moveTo>
                  <a:lnTo>
                    <a:pt x="890" y="0"/>
                  </a:lnTo>
                  <a:lnTo>
                    <a:pt x="890" y="244"/>
                  </a:lnTo>
                  <a:lnTo>
                    <a:pt x="0" y="244"/>
                  </a:lnTo>
                  <a:lnTo>
                    <a:pt x="0" y="0"/>
                  </a:lnTo>
                  <a:close/>
                  <a:moveTo>
                    <a:pt x="23" y="0"/>
                  </a:moveTo>
                  <a:lnTo>
                    <a:pt x="890" y="0"/>
                  </a:lnTo>
                  <a:lnTo>
                    <a:pt x="890" y="244"/>
                  </a:lnTo>
                  <a:lnTo>
                    <a:pt x="23" y="244"/>
                  </a:lnTo>
                  <a:lnTo>
                    <a:pt x="23" y="0"/>
                  </a:lnTo>
                  <a:close/>
                </a:path>
              </a:pathLst>
            </a:custGeom>
            <a:solidFill>
              <a:srgbClr val="A5A5A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703" name="Freeform 503">
              <a:extLst>
                <a:ext uri="{FF2B5EF4-FFF2-40B4-BE49-F238E27FC236}">
                  <a16:creationId xmlns:a16="http://schemas.microsoft.com/office/drawing/2014/main" id="{7318450C-27E7-ECA4-40D7-833D954D2516}"/>
                </a:ext>
              </a:extLst>
            </p:cNvPr>
            <p:cNvSpPr>
              <a:spLocks noEditPoints="1"/>
            </p:cNvSpPr>
            <p:nvPr/>
          </p:nvSpPr>
          <p:spPr bwMode="auto">
            <a:xfrm>
              <a:off x="3601" y="3010"/>
              <a:ext cx="867" cy="244"/>
            </a:xfrm>
            <a:custGeom>
              <a:avLst/>
              <a:gdLst>
                <a:gd name="T0" fmla="*/ 0 w 867"/>
                <a:gd name="T1" fmla="*/ 0 h 244"/>
                <a:gd name="T2" fmla="*/ 867 w 867"/>
                <a:gd name="T3" fmla="*/ 0 h 244"/>
                <a:gd name="T4" fmla="*/ 867 w 867"/>
                <a:gd name="T5" fmla="*/ 244 h 244"/>
                <a:gd name="T6" fmla="*/ 0 w 867"/>
                <a:gd name="T7" fmla="*/ 244 h 244"/>
                <a:gd name="T8" fmla="*/ 0 w 867"/>
                <a:gd name="T9" fmla="*/ 0 h 244"/>
                <a:gd name="T10" fmla="*/ 23 w 867"/>
                <a:gd name="T11" fmla="*/ 0 h 244"/>
                <a:gd name="T12" fmla="*/ 867 w 867"/>
                <a:gd name="T13" fmla="*/ 0 h 244"/>
                <a:gd name="T14" fmla="*/ 867 w 867"/>
                <a:gd name="T15" fmla="*/ 244 h 244"/>
                <a:gd name="T16" fmla="*/ 23 w 867"/>
                <a:gd name="T17" fmla="*/ 244 h 244"/>
                <a:gd name="T18" fmla="*/ 23 w 867"/>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867" h="244">
                  <a:moveTo>
                    <a:pt x="0" y="0"/>
                  </a:moveTo>
                  <a:lnTo>
                    <a:pt x="867" y="0"/>
                  </a:lnTo>
                  <a:lnTo>
                    <a:pt x="867" y="244"/>
                  </a:lnTo>
                  <a:lnTo>
                    <a:pt x="0" y="244"/>
                  </a:lnTo>
                  <a:lnTo>
                    <a:pt x="0" y="0"/>
                  </a:lnTo>
                  <a:close/>
                  <a:moveTo>
                    <a:pt x="23" y="0"/>
                  </a:moveTo>
                  <a:lnTo>
                    <a:pt x="867" y="0"/>
                  </a:lnTo>
                  <a:lnTo>
                    <a:pt x="867" y="244"/>
                  </a:lnTo>
                  <a:lnTo>
                    <a:pt x="23" y="244"/>
                  </a:lnTo>
                  <a:lnTo>
                    <a:pt x="23" y="0"/>
                  </a:lnTo>
                  <a:close/>
                </a:path>
              </a:pathLst>
            </a:custGeom>
            <a:solidFill>
              <a:srgbClr val="A4A4A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704" name="Freeform 504">
              <a:extLst>
                <a:ext uri="{FF2B5EF4-FFF2-40B4-BE49-F238E27FC236}">
                  <a16:creationId xmlns:a16="http://schemas.microsoft.com/office/drawing/2014/main" id="{29B4D725-35CE-8453-33AD-FC881E5E0587}"/>
                </a:ext>
              </a:extLst>
            </p:cNvPr>
            <p:cNvSpPr>
              <a:spLocks noEditPoints="1"/>
            </p:cNvSpPr>
            <p:nvPr/>
          </p:nvSpPr>
          <p:spPr bwMode="auto">
            <a:xfrm>
              <a:off x="3624" y="3010"/>
              <a:ext cx="844" cy="244"/>
            </a:xfrm>
            <a:custGeom>
              <a:avLst/>
              <a:gdLst>
                <a:gd name="T0" fmla="*/ 0 w 844"/>
                <a:gd name="T1" fmla="*/ 0 h 244"/>
                <a:gd name="T2" fmla="*/ 844 w 844"/>
                <a:gd name="T3" fmla="*/ 0 h 244"/>
                <a:gd name="T4" fmla="*/ 844 w 844"/>
                <a:gd name="T5" fmla="*/ 244 h 244"/>
                <a:gd name="T6" fmla="*/ 0 w 844"/>
                <a:gd name="T7" fmla="*/ 244 h 244"/>
                <a:gd name="T8" fmla="*/ 0 w 844"/>
                <a:gd name="T9" fmla="*/ 0 h 244"/>
                <a:gd name="T10" fmla="*/ 23 w 844"/>
                <a:gd name="T11" fmla="*/ 0 h 244"/>
                <a:gd name="T12" fmla="*/ 844 w 844"/>
                <a:gd name="T13" fmla="*/ 0 h 244"/>
                <a:gd name="T14" fmla="*/ 844 w 844"/>
                <a:gd name="T15" fmla="*/ 244 h 244"/>
                <a:gd name="T16" fmla="*/ 23 w 844"/>
                <a:gd name="T17" fmla="*/ 244 h 244"/>
                <a:gd name="T18" fmla="*/ 23 w 844"/>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844" h="244">
                  <a:moveTo>
                    <a:pt x="0" y="0"/>
                  </a:moveTo>
                  <a:lnTo>
                    <a:pt x="844" y="0"/>
                  </a:lnTo>
                  <a:lnTo>
                    <a:pt x="844" y="244"/>
                  </a:lnTo>
                  <a:lnTo>
                    <a:pt x="0" y="244"/>
                  </a:lnTo>
                  <a:lnTo>
                    <a:pt x="0" y="0"/>
                  </a:lnTo>
                  <a:close/>
                  <a:moveTo>
                    <a:pt x="23" y="0"/>
                  </a:moveTo>
                  <a:lnTo>
                    <a:pt x="844" y="0"/>
                  </a:lnTo>
                  <a:lnTo>
                    <a:pt x="844" y="244"/>
                  </a:lnTo>
                  <a:lnTo>
                    <a:pt x="23" y="244"/>
                  </a:lnTo>
                  <a:lnTo>
                    <a:pt x="23" y="0"/>
                  </a:lnTo>
                  <a:close/>
                </a:path>
              </a:pathLst>
            </a:custGeom>
            <a:solidFill>
              <a:srgbClr val="A3A3A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705" name="Freeform 505">
              <a:extLst>
                <a:ext uri="{FF2B5EF4-FFF2-40B4-BE49-F238E27FC236}">
                  <a16:creationId xmlns:a16="http://schemas.microsoft.com/office/drawing/2014/main" id="{1CC9D5F6-712B-B5B6-E535-7BEBF748941F}"/>
                </a:ext>
              </a:extLst>
            </p:cNvPr>
            <p:cNvSpPr>
              <a:spLocks noEditPoints="1"/>
            </p:cNvSpPr>
            <p:nvPr/>
          </p:nvSpPr>
          <p:spPr bwMode="auto">
            <a:xfrm>
              <a:off x="3647" y="3010"/>
              <a:ext cx="821" cy="244"/>
            </a:xfrm>
            <a:custGeom>
              <a:avLst/>
              <a:gdLst>
                <a:gd name="T0" fmla="*/ 0 w 821"/>
                <a:gd name="T1" fmla="*/ 0 h 244"/>
                <a:gd name="T2" fmla="*/ 821 w 821"/>
                <a:gd name="T3" fmla="*/ 0 h 244"/>
                <a:gd name="T4" fmla="*/ 821 w 821"/>
                <a:gd name="T5" fmla="*/ 244 h 244"/>
                <a:gd name="T6" fmla="*/ 0 w 821"/>
                <a:gd name="T7" fmla="*/ 244 h 244"/>
                <a:gd name="T8" fmla="*/ 0 w 821"/>
                <a:gd name="T9" fmla="*/ 0 h 244"/>
                <a:gd name="T10" fmla="*/ 28 w 821"/>
                <a:gd name="T11" fmla="*/ 0 h 244"/>
                <a:gd name="T12" fmla="*/ 821 w 821"/>
                <a:gd name="T13" fmla="*/ 0 h 244"/>
                <a:gd name="T14" fmla="*/ 821 w 821"/>
                <a:gd name="T15" fmla="*/ 244 h 244"/>
                <a:gd name="T16" fmla="*/ 28 w 821"/>
                <a:gd name="T17" fmla="*/ 244 h 244"/>
                <a:gd name="T18" fmla="*/ 28 w 821"/>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821" h="244">
                  <a:moveTo>
                    <a:pt x="0" y="0"/>
                  </a:moveTo>
                  <a:lnTo>
                    <a:pt x="821" y="0"/>
                  </a:lnTo>
                  <a:lnTo>
                    <a:pt x="821" y="244"/>
                  </a:lnTo>
                  <a:lnTo>
                    <a:pt x="0" y="244"/>
                  </a:lnTo>
                  <a:lnTo>
                    <a:pt x="0" y="0"/>
                  </a:lnTo>
                  <a:close/>
                  <a:moveTo>
                    <a:pt x="28" y="0"/>
                  </a:moveTo>
                  <a:lnTo>
                    <a:pt x="821" y="0"/>
                  </a:lnTo>
                  <a:lnTo>
                    <a:pt x="821" y="244"/>
                  </a:lnTo>
                  <a:lnTo>
                    <a:pt x="28" y="244"/>
                  </a:lnTo>
                  <a:lnTo>
                    <a:pt x="28" y="0"/>
                  </a:lnTo>
                  <a:close/>
                </a:path>
              </a:pathLst>
            </a:custGeom>
            <a:solidFill>
              <a:srgbClr val="A2A2A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706" name="Freeform 506">
              <a:extLst>
                <a:ext uri="{FF2B5EF4-FFF2-40B4-BE49-F238E27FC236}">
                  <a16:creationId xmlns:a16="http://schemas.microsoft.com/office/drawing/2014/main" id="{B20DC98A-51E4-92B9-3AFF-B8EE1E5ACD74}"/>
                </a:ext>
              </a:extLst>
            </p:cNvPr>
            <p:cNvSpPr>
              <a:spLocks noEditPoints="1"/>
            </p:cNvSpPr>
            <p:nvPr/>
          </p:nvSpPr>
          <p:spPr bwMode="auto">
            <a:xfrm>
              <a:off x="3675" y="3010"/>
              <a:ext cx="793" cy="244"/>
            </a:xfrm>
            <a:custGeom>
              <a:avLst/>
              <a:gdLst>
                <a:gd name="T0" fmla="*/ 0 w 793"/>
                <a:gd name="T1" fmla="*/ 0 h 244"/>
                <a:gd name="T2" fmla="*/ 793 w 793"/>
                <a:gd name="T3" fmla="*/ 0 h 244"/>
                <a:gd name="T4" fmla="*/ 793 w 793"/>
                <a:gd name="T5" fmla="*/ 244 h 244"/>
                <a:gd name="T6" fmla="*/ 0 w 793"/>
                <a:gd name="T7" fmla="*/ 244 h 244"/>
                <a:gd name="T8" fmla="*/ 0 w 793"/>
                <a:gd name="T9" fmla="*/ 0 h 244"/>
                <a:gd name="T10" fmla="*/ 23 w 793"/>
                <a:gd name="T11" fmla="*/ 0 h 244"/>
                <a:gd name="T12" fmla="*/ 793 w 793"/>
                <a:gd name="T13" fmla="*/ 0 h 244"/>
                <a:gd name="T14" fmla="*/ 793 w 793"/>
                <a:gd name="T15" fmla="*/ 244 h 244"/>
                <a:gd name="T16" fmla="*/ 23 w 793"/>
                <a:gd name="T17" fmla="*/ 244 h 244"/>
                <a:gd name="T18" fmla="*/ 23 w 793"/>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793" h="244">
                  <a:moveTo>
                    <a:pt x="0" y="0"/>
                  </a:moveTo>
                  <a:lnTo>
                    <a:pt x="793" y="0"/>
                  </a:lnTo>
                  <a:lnTo>
                    <a:pt x="793" y="244"/>
                  </a:lnTo>
                  <a:lnTo>
                    <a:pt x="0" y="244"/>
                  </a:lnTo>
                  <a:lnTo>
                    <a:pt x="0" y="0"/>
                  </a:lnTo>
                  <a:close/>
                  <a:moveTo>
                    <a:pt x="23" y="0"/>
                  </a:moveTo>
                  <a:lnTo>
                    <a:pt x="793" y="0"/>
                  </a:lnTo>
                  <a:lnTo>
                    <a:pt x="793" y="244"/>
                  </a:lnTo>
                  <a:lnTo>
                    <a:pt x="23" y="244"/>
                  </a:lnTo>
                  <a:lnTo>
                    <a:pt x="23" y="0"/>
                  </a:lnTo>
                  <a:close/>
                </a:path>
              </a:pathLst>
            </a:custGeom>
            <a:solidFill>
              <a:srgbClr val="A1A1A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707" name="Freeform 507">
              <a:extLst>
                <a:ext uri="{FF2B5EF4-FFF2-40B4-BE49-F238E27FC236}">
                  <a16:creationId xmlns:a16="http://schemas.microsoft.com/office/drawing/2014/main" id="{3816B414-6352-EFD6-A350-46ACA87C1AC3}"/>
                </a:ext>
              </a:extLst>
            </p:cNvPr>
            <p:cNvSpPr>
              <a:spLocks noEditPoints="1"/>
            </p:cNvSpPr>
            <p:nvPr/>
          </p:nvSpPr>
          <p:spPr bwMode="auto">
            <a:xfrm>
              <a:off x="3698" y="3010"/>
              <a:ext cx="770" cy="244"/>
            </a:xfrm>
            <a:custGeom>
              <a:avLst/>
              <a:gdLst>
                <a:gd name="T0" fmla="*/ 0 w 770"/>
                <a:gd name="T1" fmla="*/ 0 h 244"/>
                <a:gd name="T2" fmla="*/ 770 w 770"/>
                <a:gd name="T3" fmla="*/ 0 h 244"/>
                <a:gd name="T4" fmla="*/ 770 w 770"/>
                <a:gd name="T5" fmla="*/ 244 h 244"/>
                <a:gd name="T6" fmla="*/ 0 w 770"/>
                <a:gd name="T7" fmla="*/ 244 h 244"/>
                <a:gd name="T8" fmla="*/ 0 w 770"/>
                <a:gd name="T9" fmla="*/ 0 h 244"/>
                <a:gd name="T10" fmla="*/ 23 w 770"/>
                <a:gd name="T11" fmla="*/ 0 h 244"/>
                <a:gd name="T12" fmla="*/ 770 w 770"/>
                <a:gd name="T13" fmla="*/ 0 h 244"/>
                <a:gd name="T14" fmla="*/ 770 w 770"/>
                <a:gd name="T15" fmla="*/ 244 h 244"/>
                <a:gd name="T16" fmla="*/ 23 w 770"/>
                <a:gd name="T17" fmla="*/ 244 h 244"/>
                <a:gd name="T18" fmla="*/ 23 w 770"/>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770" h="244">
                  <a:moveTo>
                    <a:pt x="0" y="0"/>
                  </a:moveTo>
                  <a:lnTo>
                    <a:pt x="770" y="0"/>
                  </a:lnTo>
                  <a:lnTo>
                    <a:pt x="770" y="244"/>
                  </a:lnTo>
                  <a:lnTo>
                    <a:pt x="0" y="244"/>
                  </a:lnTo>
                  <a:lnTo>
                    <a:pt x="0" y="0"/>
                  </a:lnTo>
                  <a:close/>
                  <a:moveTo>
                    <a:pt x="23" y="0"/>
                  </a:moveTo>
                  <a:lnTo>
                    <a:pt x="770" y="0"/>
                  </a:lnTo>
                  <a:lnTo>
                    <a:pt x="770" y="244"/>
                  </a:lnTo>
                  <a:lnTo>
                    <a:pt x="23" y="244"/>
                  </a:lnTo>
                  <a:lnTo>
                    <a:pt x="23" y="0"/>
                  </a:lnTo>
                  <a:close/>
                </a:path>
              </a:pathLst>
            </a:custGeom>
            <a:solidFill>
              <a:srgbClr val="A0A0A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708" name="Freeform 508">
              <a:extLst>
                <a:ext uri="{FF2B5EF4-FFF2-40B4-BE49-F238E27FC236}">
                  <a16:creationId xmlns:a16="http://schemas.microsoft.com/office/drawing/2014/main" id="{C7109DCD-75AA-EFB4-22D3-1192F15E4EB5}"/>
                </a:ext>
              </a:extLst>
            </p:cNvPr>
            <p:cNvSpPr>
              <a:spLocks noEditPoints="1"/>
            </p:cNvSpPr>
            <p:nvPr/>
          </p:nvSpPr>
          <p:spPr bwMode="auto">
            <a:xfrm>
              <a:off x="3721" y="3010"/>
              <a:ext cx="747" cy="244"/>
            </a:xfrm>
            <a:custGeom>
              <a:avLst/>
              <a:gdLst>
                <a:gd name="T0" fmla="*/ 0 w 747"/>
                <a:gd name="T1" fmla="*/ 0 h 244"/>
                <a:gd name="T2" fmla="*/ 747 w 747"/>
                <a:gd name="T3" fmla="*/ 0 h 244"/>
                <a:gd name="T4" fmla="*/ 747 w 747"/>
                <a:gd name="T5" fmla="*/ 244 h 244"/>
                <a:gd name="T6" fmla="*/ 0 w 747"/>
                <a:gd name="T7" fmla="*/ 244 h 244"/>
                <a:gd name="T8" fmla="*/ 0 w 747"/>
                <a:gd name="T9" fmla="*/ 0 h 244"/>
                <a:gd name="T10" fmla="*/ 23 w 747"/>
                <a:gd name="T11" fmla="*/ 0 h 244"/>
                <a:gd name="T12" fmla="*/ 747 w 747"/>
                <a:gd name="T13" fmla="*/ 0 h 244"/>
                <a:gd name="T14" fmla="*/ 747 w 747"/>
                <a:gd name="T15" fmla="*/ 244 h 244"/>
                <a:gd name="T16" fmla="*/ 23 w 747"/>
                <a:gd name="T17" fmla="*/ 244 h 244"/>
                <a:gd name="T18" fmla="*/ 23 w 747"/>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747" h="244">
                  <a:moveTo>
                    <a:pt x="0" y="0"/>
                  </a:moveTo>
                  <a:lnTo>
                    <a:pt x="747" y="0"/>
                  </a:lnTo>
                  <a:lnTo>
                    <a:pt x="747" y="244"/>
                  </a:lnTo>
                  <a:lnTo>
                    <a:pt x="0" y="244"/>
                  </a:lnTo>
                  <a:lnTo>
                    <a:pt x="0" y="0"/>
                  </a:lnTo>
                  <a:close/>
                  <a:moveTo>
                    <a:pt x="23" y="0"/>
                  </a:moveTo>
                  <a:lnTo>
                    <a:pt x="747" y="0"/>
                  </a:lnTo>
                  <a:lnTo>
                    <a:pt x="747" y="244"/>
                  </a:lnTo>
                  <a:lnTo>
                    <a:pt x="23" y="244"/>
                  </a:lnTo>
                  <a:lnTo>
                    <a:pt x="23" y="0"/>
                  </a:lnTo>
                  <a:close/>
                </a:path>
              </a:pathLst>
            </a:custGeom>
            <a:solidFill>
              <a:srgbClr val="9F9F9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709" name="Freeform 509">
              <a:extLst>
                <a:ext uri="{FF2B5EF4-FFF2-40B4-BE49-F238E27FC236}">
                  <a16:creationId xmlns:a16="http://schemas.microsoft.com/office/drawing/2014/main" id="{F61E1996-6534-7AB1-1F3B-8154FC2DF2C4}"/>
                </a:ext>
              </a:extLst>
            </p:cNvPr>
            <p:cNvSpPr>
              <a:spLocks noEditPoints="1"/>
            </p:cNvSpPr>
            <p:nvPr/>
          </p:nvSpPr>
          <p:spPr bwMode="auto">
            <a:xfrm>
              <a:off x="3744" y="3010"/>
              <a:ext cx="724" cy="244"/>
            </a:xfrm>
            <a:custGeom>
              <a:avLst/>
              <a:gdLst>
                <a:gd name="T0" fmla="*/ 0 w 724"/>
                <a:gd name="T1" fmla="*/ 0 h 244"/>
                <a:gd name="T2" fmla="*/ 724 w 724"/>
                <a:gd name="T3" fmla="*/ 0 h 244"/>
                <a:gd name="T4" fmla="*/ 724 w 724"/>
                <a:gd name="T5" fmla="*/ 244 h 244"/>
                <a:gd name="T6" fmla="*/ 0 w 724"/>
                <a:gd name="T7" fmla="*/ 244 h 244"/>
                <a:gd name="T8" fmla="*/ 0 w 724"/>
                <a:gd name="T9" fmla="*/ 0 h 244"/>
                <a:gd name="T10" fmla="*/ 23 w 724"/>
                <a:gd name="T11" fmla="*/ 0 h 244"/>
                <a:gd name="T12" fmla="*/ 724 w 724"/>
                <a:gd name="T13" fmla="*/ 0 h 244"/>
                <a:gd name="T14" fmla="*/ 724 w 724"/>
                <a:gd name="T15" fmla="*/ 244 h 244"/>
                <a:gd name="T16" fmla="*/ 23 w 724"/>
                <a:gd name="T17" fmla="*/ 244 h 244"/>
                <a:gd name="T18" fmla="*/ 23 w 724"/>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724" h="244">
                  <a:moveTo>
                    <a:pt x="0" y="0"/>
                  </a:moveTo>
                  <a:lnTo>
                    <a:pt x="724" y="0"/>
                  </a:lnTo>
                  <a:lnTo>
                    <a:pt x="724" y="244"/>
                  </a:lnTo>
                  <a:lnTo>
                    <a:pt x="0" y="244"/>
                  </a:lnTo>
                  <a:lnTo>
                    <a:pt x="0" y="0"/>
                  </a:lnTo>
                  <a:close/>
                  <a:moveTo>
                    <a:pt x="23" y="0"/>
                  </a:moveTo>
                  <a:lnTo>
                    <a:pt x="724" y="0"/>
                  </a:lnTo>
                  <a:lnTo>
                    <a:pt x="724" y="244"/>
                  </a:lnTo>
                  <a:lnTo>
                    <a:pt x="23" y="244"/>
                  </a:lnTo>
                  <a:lnTo>
                    <a:pt x="23" y="0"/>
                  </a:lnTo>
                  <a:close/>
                </a:path>
              </a:pathLst>
            </a:custGeom>
            <a:solidFill>
              <a:srgbClr val="9E9E9E"/>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710" name="Freeform 510">
              <a:extLst>
                <a:ext uri="{FF2B5EF4-FFF2-40B4-BE49-F238E27FC236}">
                  <a16:creationId xmlns:a16="http://schemas.microsoft.com/office/drawing/2014/main" id="{363DC02F-D291-68A8-56DC-7F00DCA33A01}"/>
                </a:ext>
              </a:extLst>
            </p:cNvPr>
            <p:cNvSpPr>
              <a:spLocks noEditPoints="1"/>
            </p:cNvSpPr>
            <p:nvPr/>
          </p:nvSpPr>
          <p:spPr bwMode="auto">
            <a:xfrm>
              <a:off x="3767" y="3010"/>
              <a:ext cx="701" cy="244"/>
            </a:xfrm>
            <a:custGeom>
              <a:avLst/>
              <a:gdLst>
                <a:gd name="T0" fmla="*/ 0 w 701"/>
                <a:gd name="T1" fmla="*/ 0 h 244"/>
                <a:gd name="T2" fmla="*/ 701 w 701"/>
                <a:gd name="T3" fmla="*/ 0 h 244"/>
                <a:gd name="T4" fmla="*/ 701 w 701"/>
                <a:gd name="T5" fmla="*/ 244 h 244"/>
                <a:gd name="T6" fmla="*/ 0 w 701"/>
                <a:gd name="T7" fmla="*/ 244 h 244"/>
                <a:gd name="T8" fmla="*/ 0 w 701"/>
                <a:gd name="T9" fmla="*/ 0 h 244"/>
                <a:gd name="T10" fmla="*/ 28 w 701"/>
                <a:gd name="T11" fmla="*/ 0 h 244"/>
                <a:gd name="T12" fmla="*/ 701 w 701"/>
                <a:gd name="T13" fmla="*/ 0 h 244"/>
                <a:gd name="T14" fmla="*/ 701 w 701"/>
                <a:gd name="T15" fmla="*/ 244 h 244"/>
                <a:gd name="T16" fmla="*/ 28 w 701"/>
                <a:gd name="T17" fmla="*/ 244 h 244"/>
                <a:gd name="T18" fmla="*/ 28 w 701"/>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701" h="244">
                  <a:moveTo>
                    <a:pt x="0" y="0"/>
                  </a:moveTo>
                  <a:lnTo>
                    <a:pt x="701" y="0"/>
                  </a:lnTo>
                  <a:lnTo>
                    <a:pt x="701" y="244"/>
                  </a:lnTo>
                  <a:lnTo>
                    <a:pt x="0" y="244"/>
                  </a:lnTo>
                  <a:lnTo>
                    <a:pt x="0" y="0"/>
                  </a:lnTo>
                  <a:close/>
                  <a:moveTo>
                    <a:pt x="28" y="0"/>
                  </a:moveTo>
                  <a:lnTo>
                    <a:pt x="701" y="0"/>
                  </a:lnTo>
                  <a:lnTo>
                    <a:pt x="701" y="244"/>
                  </a:lnTo>
                  <a:lnTo>
                    <a:pt x="28" y="244"/>
                  </a:lnTo>
                  <a:lnTo>
                    <a:pt x="28" y="0"/>
                  </a:lnTo>
                  <a:close/>
                </a:path>
              </a:pathLst>
            </a:custGeom>
            <a:solidFill>
              <a:srgbClr val="9D9D9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711" name="Freeform 511">
              <a:extLst>
                <a:ext uri="{FF2B5EF4-FFF2-40B4-BE49-F238E27FC236}">
                  <a16:creationId xmlns:a16="http://schemas.microsoft.com/office/drawing/2014/main" id="{4FF7CC10-7E69-4F67-2EDE-F4A68CC12909}"/>
                </a:ext>
              </a:extLst>
            </p:cNvPr>
            <p:cNvSpPr>
              <a:spLocks noEditPoints="1"/>
            </p:cNvSpPr>
            <p:nvPr/>
          </p:nvSpPr>
          <p:spPr bwMode="auto">
            <a:xfrm>
              <a:off x="3795" y="3010"/>
              <a:ext cx="673" cy="244"/>
            </a:xfrm>
            <a:custGeom>
              <a:avLst/>
              <a:gdLst>
                <a:gd name="T0" fmla="*/ 0 w 673"/>
                <a:gd name="T1" fmla="*/ 0 h 244"/>
                <a:gd name="T2" fmla="*/ 673 w 673"/>
                <a:gd name="T3" fmla="*/ 0 h 244"/>
                <a:gd name="T4" fmla="*/ 673 w 673"/>
                <a:gd name="T5" fmla="*/ 244 h 244"/>
                <a:gd name="T6" fmla="*/ 0 w 673"/>
                <a:gd name="T7" fmla="*/ 244 h 244"/>
                <a:gd name="T8" fmla="*/ 0 w 673"/>
                <a:gd name="T9" fmla="*/ 0 h 244"/>
                <a:gd name="T10" fmla="*/ 23 w 673"/>
                <a:gd name="T11" fmla="*/ 0 h 244"/>
                <a:gd name="T12" fmla="*/ 673 w 673"/>
                <a:gd name="T13" fmla="*/ 0 h 244"/>
                <a:gd name="T14" fmla="*/ 673 w 673"/>
                <a:gd name="T15" fmla="*/ 244 h 244"/>
                <a:gd name="T16" fmla="*/ 23 w 673"/>
                <a:gd name="T17" fmla="*/ 244 h 244"/>
                <a:gd name="T18" fmla="*/ 23 w 673"/>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673" h="244">
                  <a:moveTo>
                    <a:pt x="0" y="0"/>
                  </a:moveTo>
                  <a:lnTo>
                    <a:pt x="673" y="0"/>
                  </a:lnTo>
                  <a:lnTo>
                    <a:pt x="673" y="244"/>
                  </a:lnTo>
                  <a:lnTo>
                    <a:pt x="0" y="244"/>
                  </a:lnTo>
                  <a:lnTo>
                    <a:pt x="0" y="0"/>
                  </a:lnTo>
                  <a:close/>
                  <a:moveTo>
                    <a:pt x="23" y="0"/>
                  </a:moveTo>
                  <a:lnTo>
                    <a:pt x="673" y="0"/>
                  </a:lnTo>
                  <a:lnTo>
                    <a:pt x="673" y="244"/>
                  </a:lnTo>
                  <a:lnTo>
                    <a:pt x="23" y="244"/>
                  </a:lnTo>
                  <a:lnTo>
                    <a:pt x="23" y="0"/>
                  </a:lnTo>
                  <a:close/>
                </a:path>
              </a:pathLst>
            </a:custGeom>
            <a:solidFill>
              <a:srgbClr val="9C9C9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712" name="Freeform 512">
              <a:extLst>
                <a:ext uri="{FF2B5EF4-FFF2-40B4-BE49-F238E27FC236}">
                  <a16:creationId xmlns:a16="http://schemas.microsoft.com/office/drawing/2014/main" id="{988FC746-C616-0345-FFCB-5D21E3F9E90D}"/>
                </a:ext>
              </a:extLst>
            </p:cNvPr>
            <p:cNvSpPr>
              <a:spLocks noEditPoints="1"/>
            </p:cNvSpPr>
            <p:nvPr/>
          </p:nvSpPr>
          <p:spPr bwMode="auto">
            <a:xfrm>
              <a:off x="3818" y="3010"/>
              <a:ext cx="650" cy="244"/>
            </a:xfrm>
            <a:custGeom>
              <a:avLst/>
              <a:gdLst>
                <a:gd name="T0" fmla="*/ 0 w 650"/>
                <a:gd name="T1" fmla="*/ 0 h 244"/>
                <a:gd name="T2" fmla="*/ 650 w 650"/>
                <a:gd name="T3" fmla="*/ 0 h 244"/>
                <a:gd name="T4" fmla="*/ 650 w 650"/>
                <a:gd name="T5" fmla="*/ 244 h 244"/>
                <a:gd name="T6" fmla="*/ 0 w 650"/>
                <a:gd name="T7" fmla="*/ 244 h 244"/>
                <a:gd name="T8" fmla="*/ 0 w 650"/>
                <a:gd name="T9" fmla="*/ 0 h 244"/>
                <a:gd name="T10" fmla="*/ 23 w 650"/>
                <a:gd name="T11" fmla="*/ 0 h 244"/>
                <a:gd name="T12" fmla="*/ 650 w 650"/>
                <a:gd name="T13" fmla="*/ 0 h 244"/>
                <a:gd name="T14" fmla="*/ 650 w 650"/>
                <a:gd name="T15" fmla="*/ 244 h 244"/>
                <a:gd name="T16" fmla="*/ 23 w 650"/>
                <a:gd name="T17" fmla="*/ 244 h 244"/>
                <a:gd name="T18" fmla="*/ 23 w 650"/>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650" h="244">
                  <a:moveTo>
                    <a:pt x="0" y="0"/>
                  </a:moveTo>
                  <a:lnTo>
                    <a:pt x="650" y="0"/>
                  </a:lnTo>
                  <a:lnTo>
                    <a:pt x="650" y="244"/>
                  </a:lnTo>
                  <a:lnTo>
                    <a:pt x="0" y="244"/>
                  </a:lnTo>
                  <a:lnTo>
                    <a:pt x="0" y="0"/>
                  </a:lnTo>
                  <a:close/>
                  <a:moveTo>
                    <a:pt x="23" y="0"/>
                  </a:moveTo>
                  <a:lnTo>
                    <a:pt x="650" y="0"/>
                  </a:lnTo>
                  <a:lnTo>
                    <a:pt x="650" y="244"/>
                  </a:lnTo>
                  <a:lnTo>
                    <a:pt x="23" y="244"/>
                  </a:lnTo>
                  <a:lnTo>
                    <a:pt x="23" y="0"/>
                  </a:lnTo>
                  <a:close/>
                </a:path>
              </a:pathLst>
            </a:custGeom>
            <a:solidFill>
              <a:srgbClr val="9B9B9B"/>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713" name="Freeform 513">
              <a:extLst>
                <a:ext uri="{FF2B5EF4-FFF2-40B4-BE49-F238E27FC236}">
                  <a16:creationId xmlns:a16="http://schemas.microsoft.com/office/drawing/2014/main" id="{C6A72CA4-C7C3-83B2-D5B8-743DDD972A76}"/>
                </a:ext>
              </a:extLst>
            </p:cNvPr>
            <p:cNvSpPr>
              <a:spLocks noEditPoints="1"/>
            </p:cNvSpPr>
            <p:nvPr/>
          </p:nvSpPr>
          <p:spPr bwMode="auto">
            <a:xfrm>
              <a:off x="3841" y="3010"/>
              <a:ext cx="627" cy="244"/>
            </a:xfrm>
            <a:custGeom>
              <a:avLst/>
              <a:gdLst>
                <a:gd name="T0" fmla="*/ 0 w 627"/>
                <a:gd name="T1" fmla="*/ 0 h 244"/>
                <a:gd name="T2" fmla="*/ 627 w 627"/>
                <a:gd name="T3" fmla="*/ 0 h 244"/>
                <a:gd name="T4" fmla="*/ 627 w 627"/>
                <a:gd name="T5" fmla="*/ 244 h 244"/>
                <a:gd name="T6" fmla="*/ 0 w 627"/>
                <a:gd name="T7" fmla="*/ 244 h 244"/>
                <a:gd name="T8" fmla="*/ 0 w 627"/>
                <a:gd name="T9" fmla="*/ 0 h 244"/>
                <a:gd name="T10" fmla="*/ 23 w 627"/>
                <a:gd name="T11" fmla="*/ 0 h 244"/>
                <a:gd name="T12" fmla="*/ 627 w 627"/>
                <a:gd name="T13" fmla="*/ 0 h 244"/>
                <a:gd name="T14" fmla="*/ 627 w 627"/>
                <a:gd name="T15" fmla="*/ 244 h 244"/>
                <a:gd name="T16" fmla="*/ 23 w 627"/>
                <a:gd name="T17" fmla="*/ 244 h 244"/>
                <a:gd name="T18" fmla="*/ 23 w 627"/>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627" h="244">
                  <a:moveTo>
                    <a:pt x="0" y="0"/>
                  </a:moveTo>
                  <a:lnTo>
                    <a:pt x="627" y="0"/>
                  </a:lnTo>
                  <a:lnTo>
                    <a:pt x="627" y="244"/>
                  </a:lnTo>
                  <a:lnTo>
                    <a:pt x="0" y="244"/>
                  </a:lnTo>
                  <a:lnTo>
                    <a:pt x="0" y="0"/>
                  </a:lnTo>
                  <a:close/>
                  <a:moveTo>
                    <a:pt x="23" y="0"/>
                  </a:moveTo>
                  <a:lnTo>
                    <a:pt x="627" y="0"/>
                  </a:lnTo>
                  <a:lnTo>
                    <a:pt x="627" y="244"/>
                  </a:lnTo>
                  <a:lnTo>
                    <a:pt x="23" y="244"/>
                  </a:lnTo>
                  <a:lnTo>
                    <a:pt x="23" y="0"/>
                  </a:lnTo>
                  <a:close/>
                </a:path>
              </a:pathLst>
            </a:custGeom>
            <a:solidFill>
              <a:srgbClr val="9A9A9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714" name="Freeform 514">
              <a:extLst>
                <a:ext uri="{FF2B5EF4-FFF2-40B4-BE49-F238E27FC236}">
                  <a16:creationId xmlns:a16="http://schemas.microsoft.com/office/drawing/2014/main" id="{23CFAEC7-8DA3-BBEF-E0F2-EE77A505F572}"/>
                </a:ext>
              </a:extLst>
            </p:cNvPr>
            <p:cNvSpPr>
              <a:spLocks noEditPoints="1"/>
            </p:cNvSpPr>
            <p:nvPr/>
          </p:nvSpPr>
          <p:spPr bwMode="auto">
            <a:xfrm>
              <a:off x="3864" y="3010"/>
              <a:ext cx="604" cy="244"/>
            </a:xfrm>
            <a:custGeom>
              <a:avLst/>
              <a:gdLst>
                <a:gd name="T0" fmla="*/ 0 w 604"/>
                <a:gd name="T1" fmla="*/ 0 h 244"/>
                <a:gd name="T2" fmla="*/ 604 w 604"/>
                <a:gd name="T3" fmla="*/ 0 h 244"/>
                <a:gd name="T4" fmla="*/ 604 w 604"/>
                <a:gd name="T5" fmla="*/ 244 h 244"/>
                <a:gd name="T6" fmla="*/ 0 w 604"/>
                <a:gd name="T7" fmla="*/ 244 h 244"/>
                <a:gd name="T8" fmla="*/ 0 w 604"/>
                <a:gd name="T9" fmla="*/ 0 h 244"/>
                <a:gd name="T10" fmla="*/ 23 w 604"/>
                <a:gd name="T11" fmla="*/ 0 h 244"/>
                <a:gd name="T12" fmla="*/ 604 w 604"/>
                <a:gd name="T13" fmla="*/ 0 h 244"/>
                <a:gd name="T14" fmla="*/ 604 w 604"/>
                <a:gd name="T15" fmla="*/ 244 h 244"/>
                <a:gd name="T16" fmla="*/ 23 w 604"/>
                <a:gd name="T17" fmla="*/ 244 h 244"/>
                <a:gd name="T18" fmla="*/ 23 w 604"/>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604" h="244">
                  <a:moveTo>
                    <a:pt x="0" y="0"/>
                  </a:moveTo>
                  <a:lnTo>
                    <a:pt x="604" y="0"/>
                  </a:lnTo>
                  <a:lnTo>
                    <a:pt x="604" y="244"/>
                  </a:lnTo>
                  <a:lnTo>
                    <a:pt x="0" y="244"/>
                  </a:lnTo>
                  <a:lnTo>
                    <a:pt x="0" y="0"/>
                  </a:lnTo>
                  <a:close/>
                  <a:moveTo>
                    <a:pt x="23" y="0"/>
                  </a:moveTo>
                  <a:lnTo>
                    <a:pt x="604" y="0"/>
                  </a:lnTo>
                  <a:lnTo>
                    <a:pt x="604" y="244"/>
                  </a:lnTo>
                  <a:lnTo>
                    <a:pt x="23" y="244"/>
                  </a:lnTo>
                  <a:lnTo>
                    <a:pt x="23" y="0"/>
                  </a:lnTo>
                  <a:close/>
                </a:path>
              </a:pathLst>
            </a:custGeom>
            <a:solidFill>
              <a:srgbClr val="9999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715" name="Freeform 515">
              <a:extLst>
                <a:ext uri="{FF2B5EF4-FFF2-40B4-BE49-F238E27FC236}">
                  <a16:creationId xmlns:a16="http://schemas.microsoft.com/office/drawing/2014/main" id="{CAD15642-5D34-BD3C-687A-2F0DC5191C3B}"/>
                </a:ext>
              </a:extLst>
            </p:cNvPr>
            <p:cNvSpPr>
              <a:spLocks noEditPoints="1"/>
            </p:cNvSpPr>
            <p:nvPr/>
          </p:nvSpPr>
          <p:spPr bwMode="auto">
            <a:xfrm>
              <a:off x="3887" y="3010"/>
              <a:ext cx="581" cy="244"/>
            </a:xfrm>
            <a:custGeom>
              <a:avLst/>
              <a:gdLst>
                <a:gd name="T0" fmla="*/ 0 w 581"/>
                <a:gd name="T1" fmla="*/ 0 h 244"/>
                <a:gd name="T2" fmla="*/ 581 w 581"/>
                <a:gd name="T3" fmla="*/ 0 h 244"/>
                <a:gd name="T4" fmla="*/ 581 w 581"/>
                <a:gd name="T5" fmla="*/ 244 h 244"/>
                <a:gd name="T6" fmla="*/ 0 w 581"/>
                <a:gd name="T7" fmla="*/ 244 h 244"/>
                <a:gd name="T8" fmla="*/ 0 w 581"/>
                <a:gd name="T9" fmla="*/ 0 h 244"/>
                <a:gd name="T10" fmla="*/ 28 w 581"/>
                <a:gd name="T11" fmla="*/ 0 h 244"/>
                <a:gd name="T12" fmla="*/ 581 w 581"/>
                <a:gd name="T13" fmla="*/ 0 h 244"/>
                <a:gd name="T14" fmla="*/ 581 w 581"/>
                <a:gd name="T15" fmla="*/ 244 h 244"/>
                <a:gd name="T16" fmla="*/ 28 w 581"/>
                <a:gd name="T17" fmla="*/ 244 h 244"/>
                <a:gd name="T18" fmla="*/ 28 w 581"/>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81" h="244">
                  <a:moveTo>
                    <a:pt x="0" y="0"/>
                  </a:moveTo>
                  <a:lnTo>
                    <a:pt x="581" y="0"/>
                  </a:lnTo>
                  <a:lnTo>
                    <a:pt x="581" y="244"/>
                  </a:lnTo>
                  <a:lnTo>
                    <a:pt x="0" y="244"/>
                  </a:lnTo>
                  <a:lnTo>
                    <a:pt x="0" y="0"/>
                  </a:lnTo>
                  <a:close/>
                  <a:moveTo>
                    <a:pt x="28" y="0"/>
                  </a:moveTo>
                  <a:lnTo>
                    <a:pt x="581" y="0"/>
                  </a:lnTo>
                  <a:lnTo>
                    <a:pt x="581" y="244"/>
                  </a:lnTo>
                  <a:lnTo>
                    <a:pt x="28" y="244"/>
                  </a:lnTo>
                  <a:lnTo>
                    <a:pt x="28" y="0"/>
                  </a:lnTo>
                  <a:close/>
                </a:path>
              </a:pathLst>
            </a:custGeom>
            <a:solidFill>
              <a:srgbClr val="98989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716" name="Freeform 516">
              <a:extLst>
                <a:ext uri="{FF2B5EF4-FFF2-40B4-BE49-F238E27FC236}">
                  <a16:creationId xmlns:a16="http://schemas.microsoft.com/office/drawing/2014/main" id="{E11F3E8E-9977-1523-533A-8C8296F26840}"/>
                </a:ext>
              </a:extLst>
            </p:cNvPr>
            <p:cNvSpPr>
              <a:spLocks noEditPoints="1"/>
            </p:cNvSpPr>
            <p:nvPr/>
          </p:nvSpPr>
          <p:spPr bwMode="auto">
            <a:xfrm>
              <a:off x="3915" y="3010"/>
              <a:ext cx="553" cy="244"/>
            </a:xfrm>
            <a:custGeom>
              <a:avLst/>
              <a:gdLst>
                <a:gd name="T0" fmla="*/ 0 w 553"/>
                <a:gd name="T1" fmla="*/ 0 h 244"/>
                <a:gd name="T2" fmla="*/ 553 w 553"/>
                <a:gd name="T3" fmla="*/ 0 h 244"/>
                <a:gd name="T4" fmla="*/ 553 w 553"/>
                <a:gd name="T5" fmla="*/ 244 h 244"/>
                <a:gd name="T6" fmla="*/ 0 w 553"/>
                <a:gd name="T7" fmla="*/ 244 h 244"/>
                <a:gd name="T8" fmla="*/ 0 w 553"/>
                <a:gd name="T9" fmla="*/ 0 h 244"/>
                <a:gd name="T10" fmla="*/ 23 w 553"/>
                <a:gd name="T11" fmla="*/ 0 h 244"/>
                <a:gd name="T12" fmla="*/ 553 w 553"/>
                <a:gd name="T13" fmla="*/ 0 h 244"/>
                <a:gd name="T14" fmla="*/ 553 w 553"/>
                <a:gd name="T15" fmla="*/ 244 h 244"/>
                <a:gd name="T16" fmla="*/ 23 w 553"/>
                <a:gd name="T17" fmla="*/ 244 h 244"/>
                <a:gd name="T18" fmla="*/ 23 w 553"/>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53" h="244">
                  <a:moveTo>
                    <a:pt x="0" y="0"/>
                  </a:moveTo>
                  <a:lnTo>
                    <a:pt x="553" y="0"/>
                  </a:lnTo>
                  <a:lnTo>
                    <a:pt x="553" y="244"/>
                  </a:lnTo>
                  <a:lnTo>
                    <a:pt x="0" y="244"/>
                  </a:lnTo>
                  <a:lnTo>
                    <a:pt x="0" y="0"/>
                  </a:lnTo>
                  <a:close/>
                  <a:moveTo>
                    <a:pt x="23" y="0"/>
                  </a:moveTo>
                  <a:lnTo>
                    <a:pt x="553" y="0"/>
                  </a:lnTo>
                  <a:lnTo>
                    <a:pt x="553" y="244"/>
                  </a:lnTo>
                  <a:lnTo>
                    <a:pt x="23" y="244"/>
                  </a:lnTo>
                  <a:lnTo>
                    <a:pt x="23" y="0"/>
                  </a:lnTo>
                  <a:close/>
                </a:path>
              </a:pathLst>
            </a:custGeom>
            <a:solidFill>
              <a:srgbClr val="97979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717" name="Freeform 517">
              <a:extLst>
                <a:ext uri="{FF2B5EF4-FFF2-40B4-BE49-F238E27FC236}">
                  <a16:creationId xmlns:a16="http://schemas.microsoft.com/office/drawing/2014/main" id="{27BF41E8-09E2-3DFD-29B2-48F50A96A579}"/>
                </a:ext>
              </a:extLst>
            </p:cNvPr>
            <p:cNvSpPr>
              <a:spLocks noEditPoints="1"/>
            </p:cNvSpPr>
            <p:nvPr/>
          </p:nvSpPr>
          <p:spPr bwMode="auto">
            <a:xfrm>
              <a:off x="3938" y="3010"/>
              <a:ext cx="530" cy="244"/>
            </a:xfrm>
            <a:custGeom>
              <a:avLst/>
              <a:gdLst>
                <a:gd name="T0" fmla="*/ 0 w 530"/>
                <a:gd name="T1" fmla="*/ 0 h 244"/>
                <a:gd name="T2" fmla="*/ 530 w 530"/>
                <a:gd name="T3" fmla="*/ 0 h 244"/>
                <a:gd name="T4" fmla="*/ 530 w 530"/>
                <a:gd name="T5" fmla="*/ 244 h 244"/>
                <a:gd name="T6" fmla="*/ 0 w 530"/>
                <a:gd name="T7" fmla="*/ 244 h 244"/>
                <a:gd name="T8" fmla="*/ 0 w 530"/>
                <a:gd name="T9" fmla="*/ 0 h 244"/>
                <a:gd name="T10" fmla="*/ 23 w 530"/>
                <a:gd name="T11" fmla="*/ 0 h 244"/>
                <a:gd name="T12" fmla="*/ 530 w 530"/>
                <a:gd name="T13" fmla="*/ 0 h 244"/>
                <a:gd name="T14" fmla="*/ 530 w 530"/>
                <a:gd name="T15" fmla="*/ 244 h 244"/>
                <a:gd name="T16" fmla="*/ 23 w 530"/>
                <a:gd name="T17" fmla="*/ 244 h 244"/>
                <a:gd name="T18" fmla="*/ 23 w 530"/>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30" h="244">
                  <a:moveTo>
                    <a:pt x="0" y="0"/>
                  </a:moveTo>
                  <a:lnTo>
                    <a:pt x="530" y="0"/>
                  </a:lnTo>
                  <a:lnTo>
                    <a:pt x="530" y="244"/>
                  </a:lnTo>
                  <a:lnTo>
                    <a:pt x="0" y="244"/>
                  </a:lnTo>
                  <a:lnTo>
                    <a:pt x="0" y="0"/>
                  </a:lnTo>
                  <a:close/>
                  <a:moveTo>
                    <a:pt x="23" y="0"/>
                  </a:moveTo>
                  <a:lnTo>
                    <a:pt x="530" y="0"/>
                  </a:lnTo>
                  <a:lnTo>
                    <a:pt x="530" y="244"/>
                  </a:lnTo>
                  <a:lnTo>
                    <a:pt x="23" y="244"/>
                  </a:lnTo>
                  <a:lnTo>
                    <a:pt x="23" y="0"/>
                  </a:lnTo>
                  <a:close/>
                </a:path>
              </a:pathLst>
            </a:custGeom>
            <a:solidFill>
              <a:srgbClr val="96969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718" name="Freeform 518">
              <a:extLst>
                <a:ext uri="{FF2B5EF4-FFF2-40B4-BE49-F238E27FC236}">
                  <a16:creationId xmlns:a16="http://schemas.microsoft.com/office/drawing/2014/main" id="{CAD1D279-5A8F-09A3-53A6-60B7429EAD86}"/>
                </a:ext>
              </a:extLst>
            </p:cNvPr>
            <p:cNvSpPr>
              <a:spLocks noEditPoints="1"/>
            </p:cNvSpPr>
            <p:nvPr/>
          </p:nvSpPr>
          <p:spPr bwMode="auto">
            <a:xfrm>
              <a:off x="3961" y="3010"/>
              <a:ext cx="507" cy="244"/>
            </a:xfrm>
            <a:custGeom>
              <a:avLst/>
              <a:gdLst>
                <a:gd name="T0" fmla="*/ 0 w 507"/>
                <a:gd name="T1" fmla="*/ 0 h 244"/>
                <a:gd name="T2" fmla="*/ 507 w 507"/>
                <a:gd name="T3" fmla="*/ 0 h 244"/>
                <a:gd name="T4" fmla="*/ 507 w 507"/>
                <a:gd name="T5" fmla="*/ 244 h 244"/>
                <a:gd name="T6" fmla="*/ 0 w 507"/>
                <a:gd name="T7" fmla="*/ 244 h 244"/>
                <a:gd name="T8" fmla="*/ 0 w 507"/>
                <a:gd name="T9" fmla="*/ 0 h 244"/>
                <a:gd name="T10" fmla="*/ 23 w 507"/>
                <a:gd name="T11" fmla="*/ 0 h 244"/>
                <a:gd name="T12" fmla="*/ 507 w 507"/>
                <a:gd name="T13" fmla="*/ 0 h 244"/>
                <a:gd name="T14" fmla="*/ 507 w 507"/>
                <a:gd name="T15" fmla="*/ 244 h 244"/>
                <a:gd name="T16" fmla="*/ 23 w 507"/>
                <a:gd name="T17" fmla="*/ 244 h 244"/>
                <a:gd name="T18" fmla="*/ 23 w 507"/>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07" h="244">
                  <a:moveTo>
                    <a:pt x="0" y="0"/>
                  </a:moveTo>
                  <a:lnTo>
                    <a:pt x="507" y="0"/>
                  </a:lnTo>
                  <a:lnTo>
                    <a:pt x="507" y="244"/>
                  </a:lnTo>
                  <a:lnTo>
                    <a:pt x="0" y="244"/>
                  </a:lnTo>
                  <a:lnTo>
                    <a:pt x="0" y="0"/>
                  </a:lnTo>
                  <a:close/>
                  <a:moveTo>
                    <a:pt x="23" y="0"/>
                  </a:moveTo>
                  <a:lnTo>
                    <a:pt x="507" y="0"/>
                  </a:lnTo>
                  <a:lnTo>
                    <a:pt x="507" y="244"/>
                  </a:lnTo>
                  <a:lnTo>
                    <a:pt x="23" y="244"/>
                  </a:lnTo>
                  <a:lnTo>
                    <a:pt x="23" y="0"/>
                  </a:lnTo>
                  <a:close/>
                </a:path>
              </a:pathLst>
            </a:custGeom>
            <a:solidFill>
              <a:srgbClr val="95959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719" name="Freeform 519">
              <a:extLst>
                <a:ext uri="{FF2B5EF4-FFF2-40B4-BE49-F238E27FC236}">
                  <a16:creationId xmlns:a16="http://schemas.microsoft.com/office/drawing/2014/main" id="{3E497204-DA68-84C4-2CD3-78358513B5B3}"/>
                </a:ext>
              </a:extLst>
            </p:cNvPr>
            <p:cNvSpPr>
              <a:spLocks noEditPoints="1"/>
            </p:cNvSpPr>
            <p:nvPr/>
          </p:nvSpPr>
          <p:spPr bwMode="auto">
            <a:xfrm>
              <a:off x="3984" y="3010"/>
              <a:ext cx="484" cy="244"/>
            </a:xfrm>
            <a:custGeom>
              <a:avLst/>
              <a:gdLst>
                <a:gd name="T0" fmla="*/ 0 w 484"/>
                <a:gd name="T1" fmla="*/ 0 h 244"/>
                <a:gd name="T2" fmla="*/ 484 w 484"/>
                <a:gd name="T3" fmla="*/ 0 h 244"/>
                <a:gd name="T4" fmla="*/ 484 w 484"/>
                <a:gd name="T5" fmla="*/ 244 h 244"/>
                <a:gd name="T6" fmla="*/ 0 w 484"/>
                <a:gd name="T7" fmla="*/ 244 h 244"/>
                <a:gd name="T8" fmla="*/ 0 w 484"/>
                <a:gd name="T9" fmla="*/ 0 h 244"/>
                <a:gd name="T10" fmla="*/ 27 w 484"/>
                <a:gd name="T11" fmla="*/ 0 h 244"/>
                <a:gd name="T12" fmla="*/ 484 w 484"/>
                <a:gd name="T13" fmla="*/ 0 h 244"/>
                <a:gd name="T14" fmla="*/ 484 w 484"/>
                <a:gd name="T15" fmla="*/ 244 h 244"/>
                <a:gd name="T16" fmla="*/ 27 w 484"/>
                <a:gd name="T17" fmla="*/ 244 h 244"/>
                <a:gd name="T18" fmla="*/ 27 w 484"/>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84" h="244">
                  <a:moveTo>
                    <a:pt x="0" y="0"/>
                  </a:moveTo>
                  <a:lnTo>
                    <a:pt x="484" y="0"/>
                  </a:lnTo>
                  <a:lnTo>
                    <a:pt x="484" y="244"/>
                  </a:lnTo>
                  <a:lnTo>
                    <a:pt x="0" y="244"/>
                  </a:lnTo>
                  <a:lnTo>
                    <a:pt x="0" y="0"/>
                  </a:lnTo>
                  <a:close/>
                  <a:moveTo>
                    <a:pt x="27" y="0"/>
                  </a:moveTo>
                  <a:lnTo>
                    <a:pt x="484" y="0"/>
                  </a:lnTo>
                  <a:lnTo>
                    <a:pt x="484" y="244"/>
                  </a:lnTo>
                  <a:lnTo>
                    <a:pt x="27" y="244"/>
                  </a:lnTo>
                  <a:lnTo>
                    <a:pt x="27" y="0"/>
                  </a:lnTo>
                  <a:close/>
                </a:path>
              </a:pathLst>
            </a:custGeom>
            <a:solidFill>
              <a:srgbClr val="94949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720" name="Freeform 520">
              <a:extLst>
                <a:ext uri="{FF2B5EF4-FFF2-40B4-BE49-F238E27FC236}">
                  <a16:creationId xmlns:a16="http://schemas.microsoft.com/office/drawing/2014/main" id="{9AC2E7DB-0626-DA1F-7C83-F696296DBA32}"/>
                </a:ext>
              </a:extLst>
            </p:cNvPr>
            <p:cNvSpPr>
              <a:spLocks noEditPoints="1"/>
            </p:cNvSpPr>
            <p:nvPr/>
          </p:nvSpPr>
          <p:spPr bwMode="auto">
            <a:xfrm>
              <a:off x="4011" y="3010"/>
              <a:ext cx="457" cy="244"/>
            </a:xfrm>
            <a:custGeom>
              <a:avLst/>
              <a:gdLst>
                <a:gd name="T0" fmla="*/ 0 w 457"/>
                <a:gd name="T1" fmla="*/ 0 h 244"/>
                <a:gd name="T2" fmla="*/ 457 w 457"/>
                <a:gd name="T3" fmla="*/ 0 h 244"/>
                <a:gd name="T4" fmla="*/ 457 w 457"/>
                <a:gd name="T5" fmla="*/ 244 h 244"/>
                <a:gd name="T6" fmla="*/ 0 w 457"/>
                <a:gd name="T7" fmla="*/ 244 h 244"/>
                <a:gd name="T8" fmla="*/ 0 w 457"/>
                <a:gd name="T9" fmla="*/ 0 h 244"/>
                <a:gd name="T10" fmla="*/ 23 w 457"/>
                <a:gd name="T11" fmla="*/ 0 h 244"/>
                <a:gd name="T12" fmla="*/ 457 w 457"/>
                <a:gd name="T13" fmla="*/ 0 h 244"/>
                <a:gd name="T14" fmla="*/ 457 w 457"/>
                <a:gd name="T15" fmla="*/ 244 h 244"/>
                <a:gd name="T16" fmla="*/ 23 w 457"/>
                <a:gd name="T17" fmla="*/ 244 h 244"/>
                <a:gd name="T18" fmla="*/ 23 w 457"/>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57" h="244">
                  <a:moveTo>
                    <a:pt x="0" y="0"/>
                  </a:moveTo>
                  <a:lnTo>
                    <a:pt x="457" y="0"/>
                  </a:lnTo>
                  <a:lnTo>
                    <a:pt x="457" y="244"/>
                  </a:lnTo>
                  <a:lnTo>
                    <a:pt x="0" y="244"/>
                  </a:lnTo>
                  <a:lnTo>
                    <a:pt x="0" y="0"/>
                  </a:lnTo>
                  <a:close/>
                  <a:moveTo>
                    <a:pt x="23" y="0"/>
                  </a:moveTo>
                  <a:lnTo>
                    <a:pt x="457" y="0"/>
                  </a:lnTo>
                  <a:lnTo>
                    <a:pt x="457" y="244"/>
                  </a:lnTo>
                  <a:lnTo>
                    <a:pt x="23" y="244"/>
                  </a:lnTo>
                  <a:lnTo>
                    <a:pt x="23" y="0"/>
                  </a:lnTo>
                  <a:close/>
                </a:path>
              </a:pathLst>
            </a:custGeom>
            <a:solidFill>
              <a:srgbClr val="93939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721" name="Freeform 521">
              <a:extLst>
                <a:ext uri="{FF2B5EF4-FFF2-40B4-BE49-F238E27FC236}">
                  <a16:creationId xmlns:a16="http://schemas.microsoft.com/office/drawing/2014/main" id="{9B476693-9F42-5900-48EB-17EFEE58BE7C}"/>
                </a:ext>
              </a:extLst>
            </p:cNvPr>
            <p:cNvSpPr>
              <a:spLocks noEditPoints="1"/>
            </p:cNvSpPr>
            <p:nvPr/>
          </p:nvSpPr>
          <p:spPr bwMode="auto">
            <a:xfrm>
              <a:off x="4034" y="3010"/>
              <a:ext cx="434" cy="244"/>
            </a:xfrm>
            <a:custGeom>
              <a:avLst/>
              <a:gdLst>
                <a:gd name="T0" fmla="*/ 0 w 434"/>
                <a:gd name="T1" fmla="*/ 0 h 244"/>
                <a:gd name="T2" fmla="*/ 434 w 434"/>
                <a:gd name="T3" fmla="*/ 0 h 244"/>
                <a:gd name="T4" fmla="*/ 434 w 434"/>
                <a:gd name="T5" fmla="*/ 244 h 244"/>
                <a:gd name="T6" fmla="*/ 0 w 434"/>
                <a:gd name="T7" fmla="*/ 244 h 244"/>
                <a:gd name="T8" fmla="*/ 0 w 434"/>
                <a:gd name="T9" fmla="*/ 0 h 244"/>
                <a:gd name="T10" fmla="*/ 23 w 434"/>
                <a:gd name="T11" fmla="*/ 0 h 244"/>
                <a:gd name="T12" fmla="*/ 434 w 434"/>
                <a:gd name="T13" fmla="*/ 0 h 244"/>
                <a:gd name="T14" fmla="*/ 434 w 434"/>
                <a:gd name="T15" fmla="*/ 244 h 244"/>
                <a:gd name="T16" fmla="*/ 23 w 434"/>
                <a:gd name="T17" fmla="*/ 244 h 244"/>
                <a:gd name="T18" fmla="*/ 23 w 434"/>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34" h="244">
                  <a:moveTo>
                    <a:pt x="0" y="0"/>
                  </a:moveTo>
                  <a:lnTo>
                    <a:pt x="434" y="0"/>
                  </a:lnTo>
                  <a:lnTo>
                    <a:pt x="434" y="244"/>
                  </a:lnTo>
                  <a:lnTo>
                    <a:pt x="0" y="244"/>
                  </a:lnTo>
                  <a:lnTo>
                    <a:pt x="0" y="0"/>
                  </a:lnTo>
                  <a:close/>
                  <a:moveTo>
                    <a:pt x="23" y="0"/>
                  </a:moveTo>
                  <a:lnTo>
                    <a:pt x="434" y="0"/>
                  </a:lnTo>
                  <a:lnTo>
                    <a:pt x="434" y="244"/>
                  </a:lnTo>
                  <a:lnTo>
                    <a:pt x="23" y="244"/>
                  </a:lnTo>
                  <a:lnTo>
                    <a:pt x="23" y="0"/>
                  </a:lnTo>
                  <a:close/>
                </a:path>
              </a:pathLst>
            </a:custGeom>
            <a:solidFill>
              <a:srgbClr val="92929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722" name="Freeform 522">
              <a:extLst>
                <a:ext uri="{FF2B5EF4-FFF2-40B4-BE49-F238E27FC236}">
                  <a16:creationId xmlns:a16="http://schemas.microsoft.com/office/drawing/2014/main" id="{4F3E99D9-32B9-C2AB-5F8B-2CF28617D705}"/>
                </a:ext>
              </a:extLst>
            </p:cNvPr>
            <p:cNvSpPr>
              <a:spLocks noEditPoints="1"/>
            </p:cNvSpPr>
            <p:nvPr/>
          </p:nvSpPr>
          <p:spPr bwMode="auto">
            <a:xfrm>
              <a:off x="4057" y="3010"/>
              <a:ext cx="411" cy="244"/>
            </a:xfrm>
            <a:custGeom>
              <a:avLst/>
              <a:gdLst>
                <a:gd name="T0" fmla="*/ 0 w 411"/>
                <a:gd name="T1" fmla="*/ 0 h 244"/>
                <a:gd name="T2" fmla="*/ 411 w 411"/>
                <a:gd name="T3" fmla="*/ 0 h 244"/>
                <a:gd name="T4" fmla="*/ 411 w 411"/>
                <a:gd name="T5" fmla="*/ 244 h 244"/>
                <a:gd name="T6" fmla="*/ 0 w 411"/>
                <a:gd name="T7" fmla="*/ 244 h 244"/>
                <a:gd name="T8" fmla="*/ 0 w 411"/>
                <a:gd name="T9" fmla="*/ 0 h 244"/>
                <a:gd name="T10" fmla="*/ 23 w 411"/>
                <a:gd name="T11" fmla="*/ 0 h 244"/>
                <a:gd name="T12" fmla="*/ 411 w 411"/>
                <a:gd name="T13" fmla="*/ 0 h 244"/>
                <a:gd name="T14" fmla="*/ 411 w 411"/>
                <a:gd name="T15" fmla="*/ 244 h 244"/>
                <a:gd name="T16" fmla="*/ 23 w 411"/>
                <a:gd name="T17" fmla="*/ 244 h 244"/>
                <a:gd name="T18" fmla="*/ 23 w 411"/>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11" h="244">
                  <a:moveTo>
                    <a:pt x="0" y="0"/>
                  </a:moveTo>
                  <a:lnTo>
                    <a:pt x="411" y="0"/>
                  </a:lnTo>
                  <a:lnTo>
                    <a:pt x="411" y="244"/>
                  </a:lnTo>
                  <a:lnTo>
                    <a:pt x="0" y="244"/>
                  </a:lnTo>
                  <a:lnTo>
                    <a:pt x="0" y="0"/>
                  </a:lnTo>
                  <a:close/>
                  <a:moveTo>
                    <a:pt x="23" y="0"/>
                  </a:moveTo>
                  <a:lnTo>
                    <a:pt x="411" y="0"/>
                  </a:lnTo>
                  <a:lnTo>
                    <a:pt x="411" y="244"/>
                  </a:lnTo>
                  <a:lnTo>
                    <a:pt x="23" y="244"/>
                  </a:lnTo>
                  <a:lnTo>
                    <a:pt x="23" y="0"/>
                  </a:lnTo>
                  <a:close/>
                </a:path>
              </a:pathLst>
            </a:custGeom>
            <a:solidFill>
              <a:srgbClr val="91919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723" name="Freeform 523">
              <a:extLst>
                <a:ext uri="{FF2B5EF4-FFF2-40B4-BE49-F238E27FC236}">
                  <a16:creationId xmlns:a16="http://schemas.microsoft.com/office/drawing/2014/main" id="{E0C9FCFA-D0EB-B088-B2C2-8F3397E8F965}"/>
                </a:ext>
              </a:extLst>
            </p:cNvPr>
            <p:cNvSpPr>
              <a:spLocks noEditPoints="1"/>
            </p:cNvSpPr>
            <p:nvPr/>
          </p:nvSpPr>
          <p:spPr bwMode="auto">
            <a:xfrm>
              <a:off x="4080" y="3010"/>
              <a:ext cx="388" cy="244"/>
            </a:xfrm>
            <a:custGeom>
              <a:avLst/>
              <a:gdLst>
                <a:gd name="T0" fmla="*/ 0 w 388"/>
                <a:gd name="T1" fmla="*/ 0 h 244"/>
                <a:gd name="T2" fmla="*/ 388 w 388"/>
                <a:gd name="T3" fmla="*/ 0 h 244"/>
                <a:gd name="T4" fmla="*/ 388 w 388"/>
                <a:gd name="T5" fmla="*/ 244 h 244"/>
                <a:gd name="T6" fmla="*/ 0 w 388"/>
                <a:gd name="T7" fmla="*/ 244 h 244"/>
                <a:gd name="T8" fmla="*/ 0 w 388"/>
                <a:gd name="T9" fmla="*/ 0 h 244"/>
                <a:gd name="T10" fmla="*/ 23 w 388"/>
                <a:gd name="T11" fmla="*/ 0 h 244"/>
                <a:gd name="T12" fmla="*/ 388 w 388"/>
                <a:gd name="T13" fmla="*/ 0 h 244"/>
                <a:gd name="T14" fmla="*/ 388 w 388"/>
                <a:gd name="T15" fmla="*/ 244 h 244"/>
                <a:gd name="T16" fmla="*/ 23 w 388"/>
                <a:gd name="T17" fmla="*/ 244 h 244"/>
                <a:gd name="T18" fmla="*/ 23 w 388"/>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88" h="244">
                  <a:moveTo>
                    <a:pt x="0" y="0"/>
                  </a:moveTo>
                  <a:lnTo>
                    <a:pt x="388" y="0"/>
                  </a:lnTo>
                  <a:lnTo>
                    <a:pt x="388" y="244"/>
                  </a:lnTo>
                  <a:lnTo>
                    <a:pt x="0" y="244"/>
                  </a:lnTo>
                  <a:lnTo>
                    <a:pt x="0" y="0"/>
                  </a:lnTo>
                  <a:close/>
                  <a:moveTo>
                    <a:pt x="23" y="0"/>
                  </a:moveTo>
                  <a:lnTo>
                    <a:pt x="388" y="0"/>
                  </a:lnTo>
                  <a:lnTo>
                    <a:pt x="388" y="244"/>
                  </a:lnTo>
                  <a:lnTo>
                    <a:pt x="23" y="244"/>
                  </a:lnTo>
                  <a:lnTo>
                    <a:pt x="23" y="0"/>
                  </a:lnTo>
                  <a:close/>
                </a:path>
              </a:pathLst>
            </a:custGeom>
            <a:solidFill>
              <a:srgbClr val="90909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724" name="Freeform 524">
              <a:extLst>
                <a:ext uri="{FF2B5EF4-FFF2-40B4-BE49-F238E27FC236}">
                  <a16:creationId xmlns:a16="http://schemas.microsoft.com/office/drawing/2014/main" id="{0E0A41D2-0A0D-CF25-3916-27AE44EE96EE}"/>
                </a:ext>
              </a:extLst>
            </p:cNvPr>
            <p:cNvSpPr>
              <a:spLocks noEditPoints="1"/>
            </p:cNvSpPr>
            <p:nvPr/>
          </p:nvSpPr>
          <p:spPr bwMode="auto">
            <a:xfrm>
              <a:off x="4103" y="3010"/>
              <a:ext cx="365" cy="244"/>
            </a:xfrm>
            <a:custGeom>
              <a:avLst/>
              <a:gdLst>
                <a:gd name="T0" fmla="*/ 0 w 365"/>
                <a:gd name="T1" fmla="*/ 0 h 244"/>
                <a:gd name="T2" fmla="*/ 365 w 365"/>
                <a:gd name="T3" fmla="*/ 0 h 244"/>
                <a:gd name="T4" fmla="*/ 365 w 365"/>
                <a:gd name="T5" fmla="*/ 244 h 244"/>
                <a:gd name="T6" fmla="*/ 0 w 365"/>
                <a:gd name="T7" fmla="*/ 244 h 244"/>
                <a:gd name="T8" fmla="*/ 0 w 365"/>
                <a:gd name="T9" fmla="*/ 0 h 244"/>
                <a:gd name="T10" fmla="*/ 28 w 365"/>
                <a:gd name="T11" fmla="*/ 0 h 244"/>
                <a:gd name="T12" fmla="*/ 365 w 365"/>
                <a:gd name="T13" fmla="*/ 0 h 244"/>
                <a:gd name="T14" fmla="*/ 365 w 365"/>
                <a:gd name="T15" fmla="*/ 244 h 244"/>
                <a:gd name="T16" fmla="*/ 28 w 365"/>
                <a:gd name="T17" fmla="*/ 244 h 244"/>
                <a:gd name="T18" fmla="*/ 28 w 365"/>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65" h="244">
                  <a:moveTo>
                    <a:pt x="0" y="0"/>
                  </a:moveTo>
                  <a:lnTo>
                    <a:pt x="365" y="0"/>
                  </a:lnTo>
                  <a:lnTo>
                    <a:pt x="365" y="244"/>
                  </a:lnTo>
                  <a:lnTo>
                    <a:pt x="0" y="244"/>
                  </a:lnTo>
                  <a:lnTo>
                    <a:pt x="0" y="0"/>
                  </a:lnTo>
                  <a:close/>
                  <a:moveTo>
                    <a:pt x="28" y="0"/>
                  </a:moveTo>
                  <a:lnTo>
                    <a:pt x="365" y="0"/>
                  </a:lnTo>
                  <a:lnTo>
                    <a:pt x="365" y="244"/>
                  </a:lnTo>
                  <a:lnTo>
                    <a:pt x="28" y="244"/>
                  </a:lnTo>
                  <a:lnTo>
                    <a:pt x="28" y="0"/>
                  </a:lnTo>
                  <a:close/>
                </a:path>
              </a:pathLst>
            </a:custGeom>
            <a:solidFill>
              <a:srgbClr val="8F8F8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725" name="Freeform 525">
              <a:extLst>
                <a:ext uri="{FF2B5EF4-FFF2-40B4-BE49-F238E27FC236}">
                  <a16:creationId xmlns:a16="http://schemas.microsoft.com/office/drawing/2014/main" id="{79DA65B6-0EB5-88B6-8D3E-2604FBD30F15}"/>
                </a:ext>
              </a:extLst>
            </p:cNvPr>
            <p:cNvSpPr>
              <a:spLocks noEditPoints="1"/>
            </p:cNvSpPr>
            <p:nvPr/>
          </p:nvSpPr>
          <p:spPr bwMode="auto">
            <a:xfrm>
              <a:off x="4131" y="3010"/>
              <a:ext cx="337" cy="244"/>
            </a:xfrm>
            <a:custGeom>
              <a:avLst/>
              <a:gdLst>
                <a:gd name="T0" fmla="*/ 0 w 337"/>
                <a:gd name="T1" fmla="*/ 0 h 244"/>
                <a:gd name="T2" fmla="*/ 337 w 337"/>
                <a:gd name="T3" fmla="*/ 0 h 244"/>
                <a:gd name="T4" fmla="*/ 337 w 337"/>
                <a:gd name="T5" fmla="*/ 244 h 244"/>
                <a:gd name="T6" fmla="*/ 0 w 337"/>
                <a:gd name="T7" fmla="*/ 244 h 244"/>
                <a:gd name="T8" fmla="*/ 0 w 337"/>
                <a:gd name="T9" fmla="*/ 0 h 244"/>
                <a:gd name="T10" fmla="*/ 23 w 337"/>
                <a:gd name="T11" fmla="*/ 0 h 244"/>
                <a:gd name="T12" fmla="*/ 337 w 337"/>
                <a:gd name="T13" fmla="*/ 0 h 244"/>
                <a:gd name="T14" fmla="*/ 337 w 337"/>
                <a:gd name="T15" fmla="*/ 244 h 244"/>
                <a:gd name="T16" fmla="*/ 23 w 337"/>
                <a:gd name="T17" fmla="*/ 244 h 244"/>
                <a:gd name="T18" fmla="*/ 23 w 337"/>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37" h="244">
                  <a:moveTo>
                    <a:pt x="0" y="0"/>
                  </a:moveTo>
                  <a:lnTo>
                    <a:pt x="337" y="0"/>
                  </a:lnTo>
                  <a:lnTo>
                    <a:pt x="337" y="244"/>
                  </a:lnTo>
                  <a:lnTo>
                    <a:pt x="0" y="244"/>
                  </a:lnTo>
                  <a:lnTo>
                    <a:pt x="0" y="0"/>
                  </a:lnTo>
                  <a:close/>
                  <a:moveTo>
                    <a:pt x="23" y="0"/>
                  </a:moveTo>
                  <a:lnTo>
                    <a:pt x="337" y="0"/>
                  </a:lnTo>
                  <a:lnTo>
                    <a:pt x="337" y="244"/>
                  </a:lnTo>
                  <a:lnTo>
                    <a:pt x="23" y="244"/>
                  </a:lnTo>
                  <a:lnTo>
                    <a:pt x="23" y="0"/>
                  </a:lnTo>
                  <a:close/>
                </a:path>
              </a:pathLst>
            </a:custGeom>
            <a:solidFill>
              <a:srgbClr val="8E8E8E"/>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726" name="Freeform 526">
              <a:extLst>
                <a:ext uri="{FF2B5EF4-FFF2-40B4-BE49-F238E27FC236}">
                  <a16:creationId xmlns:a16="http://schemas.microsoft.com/office/drawing/2014/main" id="{1147CF6C-C979-E343-6872-5E733A331BD2}"/>
                </a:ext>
              </a:extLst>
            </p:cNvPr>
            <p:cNvSpPr>
              <a:spLocks noEditPoints="1"/>
            </p:cNvSpPr>
            <p:nvPr/>
          </p:nvSpPr>
          <p:spPr bwMode="auto">
            <a:xfrm>
              <a:off x="4154" y="3010"/>
              <a:ext cx="314" cy="244"/>
            </a:xfrm>
            <a:custGeom>
              <a:avLst/>
              <a:gdLst>
                <a:gd name="T0" fmla="*/ 0 w 314"/>
                <a:gd name="T1" fmla="*/ 0 h 244"/>
                <a:gd name="T2" fmla="*/ 314 w 314"/>
                <a:gd name="T3" fmla="*/ 0 h 244"/>
                <a:gd name="T4" fmla="*/ 314 w 314"/>
                <a:gd name="T5" fmla="*/ 244 h 244"/>
                <a:gd name="T6" fmla="*/ 0 w 314"/>
                <a:gd name="T7" fmla="*/ 244 h 244"/>
                <a:gd name="T8" fmla="*/ 0 w 314"/>
                <a:gd name="T9" fmla="*/ 0 h 244"/>
                <a:gd name="T10" fmla="*/ 23 w 314"/>
                <a:gd name="T11" fmla="*/ 0 h 244"/>
                <a:gd name="T12" fmla="*/ 314 w 314"/>
                <a:gd name="T13" fmla="*/ 0 h 244"/>
                <a:gd name="T14" fmla="*/ 314 w 314"/>
                <a:gd name="T15" fmla="*/ 244 h 244"/>
                <a:gd name="T16" fmla="*/ 23 w 314"/>
                <a:gd name="T17" fmla="*/ 244 h 244"/>
                <a:gd name="T18" fmla="*/ 23 w 314"/>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14" h="244">
                  <a:moveTo>
                    <a:pt x="0" y="0"/>
                  </a:moveTo>
                  <a:lnTo>
                    <a:pt x="314" y="0"/>
                  </a:lnTo>
                  <a:lnTo>
                    <a:pt x="314" y="244"/>
                  </a:lnTo>
                  <a:lnTo>
                    <a:pt x="0" y="244"/>
                  </a:lnTo>
                  <a:lnTo>
                    <a:pt x="0" y="0"/>
                  </a:lnTo>
                  <a:close/>
                  <a:moveTo>
                    <a:pt x="23" y="0"/>
                  </a:moveTo>
                  <a:lnTo>
                    <a:pt x="314" y="0"/>
                  </a:lnTo>
                  <a:lnTo>
                    <a:pt x="314" y="244"/>
                  </a:lnTo>
                  <a:lnTo>
                    <a:pt x="23" y="244"/>
                  </a:lnTo>
                  <a:lnTo>
                    <a:pt x="23" y="0"/>
                  </a:lnTo>
                  <a:close/>
                </a:path>
              </a:pathLst>
            </a:custGeom>
            <a:solidFill>
              <a:srgbClr val="8D8D8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727" name="Freeform 527">
              <a:extLst>
                <a:ext uri="{FF2B5EF4-FFF2-40B4-BE49-F238E27FC236}">
                  <a16:creationId xmlns:a16="http://schemas.microsoft.com/office/drawing/2014/main" id="{3C21AF68-4D65-E1CD-56A2-2100229C4A75}"/>
                </a:ext>
              </a:extLst>
            </p:cNvPr>
            <p:cNvSpPr>
              <a:spLocks noEditPoints="1"/>
            </p:cNvSpPr>
            <p:nvPr/>
          </p:nvSpPr>
          <p:spPr bwMode="auto">
            <a:xfrm>
              <a:off x="4177" y="3010"/>
              <a:ext cx="291" cy="244"/>
            </a:xfrm>
            <a:custGeom>
              <a:avLst/>
              <a:gdLst>
                <a:gd name="T0" fmla="*/ 0 w 291"/>
                <a:gd name="T1" fmla="*/ 0 h 244"/>
                <a:gd name="T2" fmla="*/ 291 w 291"/>
                <a:gd name="T3" fmla="*/ 0 h 244"/>
                <a:gd name="T4" fmla="*/ 291 w 291"/>
                <a:gd name="T5" fmla="*/ 244 h 244"/>
                <a:gd name="T6" fmla="*/ 0 w 291"/>
                <a:gd name="T7" fmla="*/ 244 h 244"/>
                <a:gd name="T8" fmla="*/ 0 w 291"/>
                <a:gd name="T9" fmla="*/ 0 h 244"/>
                <a:gd name="T10" fmla="*/ 23 w 291"/>
                <a:gd name="T11" fmla="*/ 0 h 244"/>
                <a:gd name="T12" fmla="*/ 291 w 291"/>
                <a:gd name="T13" fmla="*/ 0 h 244"/>
                <a:gd name="T14" fmla="*/ 291 w 291"/>
                <a:gd name="T15" fmla="*/ 244 h 244"/>
                <a:gd name="T16" fmla="*/ 23 w 291"/>
                <a:gd name="T17" fmla="*/ 244 h 244"/>
                <a:gd name="T18" fmla="*/ 23 w 291"/>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91" h="244">
                  <a:moveTo>
                    <a:pt x="0" y="0"/>
                  </a:moveTo>
                  <a:lnTo>
                    <a:pt x="291" y="0"/>
                  </a:lnTo>
                  <a:lnTo>
                    <a:pt x="291" y="244"/>
                  </a:lnTo>
                  <a:lnTo>
                    <a:pt x="0" y="244"/>
                  </a:lnTo>
                  <a:lnTo>
                    <a:pt x="0" y="0"/>
                  </a:lnTo>
                  <a:close/>
                  <a:moveTo>
                    <a:pt x="23" y="0"/>
                  </a:moveTo>
                  <a:lnTo>
                    <a:pt x="291" y="0"/>
                  </a:lnTo>
                  <a:lnTo>
                    <a:pt x="291" y="244"/>
                  </a:lnTo>
                  <a:lnTo>
                    <a:pt x="23" y="244"/>
                  </a:lnTo>
                  <a:lnTo>
                    <a:pt x="23" y="0"/>
                  </a:lnTo>
                  <a:close/>
                </a:path>
              </a:pathLst>
            </a:custGeom>
            <a:solidFill>
              <a:srgbClr val="8C8C8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728" name="Freeform 528">
              <a:extLst>
                <a:ext uri="{FF2B5EF4-FFF2-40B4-BE49-F238E27FC236}">
                  <a16:creationId xmlns:a16="http://schemas.microsoft.com/office/drawing/2014/main" id="{122C4BDF-5AD3-17EC-D9D4-3100C2F36B6F}"/>
                </a:ext>
              </a:extLst>
            </p:cNvPr>
            <p:cNvSpPr>
              <a:spLocks noEditPoints="1"/>
            </p:cNvSpPr>
            <p:nvPr/>
          </p:nvSpPr>
          <p:spPr bwMode="auto">
            <a:xfrm>
              <a:off x="4200" y="3010"/>
              <a:ext cx="268" cy="244"/>
            </a:xfrm>
            <a:custGeom>
              <a:avLst/>
              <a:gdLst>
                <a:gd name="T0" fmla="*/ 0 w 268"/>
                <a:gd name="T1" fmla="*/ 0 h 244"/>
                <a:gd name="T2" fmla="*/ 268 w 268"/>
                <a:gd name="T3" fmla="*/ 0 h 244"/>
                <a:gd name="T4" fmla="*/ 268 w 268"/>
                <a:gd name="T5" fmla="*/ 244 h 244"/>
                <a:gd name="T6" fmla="*/ 0 w 268"/>
                <a:gd name="T7" fmla="*/ 244 h 244"/>
                <a:gd name="T8" fmla="*/ 0 w 268"/>
                <a:gd name="T9" fmla="*/ 0 h 244"/>
                <a:gd name="T10" fmla="*/ 28 w 268"/>
                <a:gd name="T11" fmla="*/ 0 h 244"/>
                <a:gd name="T12" fmla="*/ 268 w 268"/>
                <a:gd name="T13" fmla="*/ 0 h 244"/>
                <a:gd name="T14" fmla="*/ 268 w 268"/>
                <a:gd name="T15" fmla="*/ 244 h 244"/>
                <a:gd name="T16" fmla="*/ 28 w 268"/>
                <a:gd name="T17" fmla="*/ 244 h 244"/>
                <a:gd name="T18" fmla="*/ 28 w 268"/>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68" h="244">
                  <a:moveTo>
                    <a:pt x="0" y="0"/>
                  </a:moveTo>
                  <a:lnTo>
                    <a:pt x="268" y="0"/>
                  </a:lnTo>
                  <a:lnTo>
                    <a:pt x="268" y="244"/>
                  </a:lnTo>
                  <a:lnTo>
                    <a:pt x="0" y="244"/>
                  </a:lnTo>
                  <a:lnTo>
                    <a:pt x="0" y="0"/>
                  </a:lnTo>
                  <a:close/>
                  <a:moveTo>
                    <a:pt x="28" y="0"/>
                  </a:moveTo>
                  <a:lnTo>
                    <a:pt x="268" y="0"/>
                  </a:lnTo>
                  <a:lnTo>
                    <a:pt x="268" y="244"/>
                  </a:lnTo>
                  <a:lnTo>
                    <a:pt x="28" y="244"/>
                  </a:lnTo>
                  <a:lnTo>
                    <a:pt x="28" y="0"/>
                  </a:lnTo>
                  <a:close/>
                </a:path>
              </a:pathLst>
            </a:custGeom>
            <a:solidFill>
              <a:srgbClr val="8B8B8B"/>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729" name="Freeform 529">
              <a:extLst>
                <a:ext uri="{FF2B5EF4-FFF2-40B4-BE49-F238E27FC236}">
                  <a16:creationId xmlns:a16="http://schemas.microsoft.com/office/drawing/2014/main" id="{508222D2-E9AC-428F-7AAB-E04E9B9E2B38}"/>
                </a:ext>
              </a:extLst>
            </p:cNvPr>
            <p:cNvSpPr>
              <a:spLocks noEditPoints="1"/>
            </p:cNvSpPr>
            <p:nvPr/>
          </p:nvSpPr>
          <p:spPr bwMode="auto">
            <a:xfrm>
              <a:off x="4228" y="3010"/>
              <a:ext cx="240" cy="244"/>
            </a:xfrm>
            <a:custGeom>
              <a:avLst/>
              <a:gdLst>
                <a:gd name="T0" fmla="*/ 0 w 240"/>
                <a:gd name="T1" fmla="*/ 0 h 244"/>
                <a:gd name="T2" fmla="*/ 240 w 240"/>
                <a:gd name="T3" fmla="*/ 0 h 244"/>
                <a:gd name="T4" fmla="*/ 240 w 240"/>
                <a:gd name="T5" fmla="*/ 244 h 244"/>
                <a:gd name="T6" fmla="*/ 0 w 240"/>
                <a:gd name="T7" fmla="*/ 244 h 244"/>
                <a:gd name="T8" fmla="*/ 0 w 240"/>
                <a:gd name="T9" fmla="*/ 0 h 244"/>
                <a:gd name="T10" fmla="*/ 23 w 240"/>
                <a:gd name="T11" fmla="*/ 0 h 244"/>
                <a:gd name="T12" fmla="*/ 240 w 240"/>
                <a:gd name="T13" fmla="*/ 0 h 244"/>
                <a:gd name="T14" fmla="*/ 240 w 240"/>
                <a:gd name="T15" fmla="*/ 244 h 244"/>
                <a:gd name="T16" fmla="*/ 23 w 240"/>
                <a:gd name="T17" fmla="*/ 244 h 244"/>
                <a:gd name="T18" fmla="*/ 23 w 240"/>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40" h="244">
                  <a:moveTo>
                    <a:pt x="0" y="0"/>
                  </a:moveTo>
                  <a:lnTo>
                    <a:pt x="240" y="0"/>
                  </a:lnTo>
                  <a:lnTo>
                    <a:pt x="240" y="244"/>
                  </a:lnTo>
                  <a:lnTo>
                    <a:pt x="0" y="244"/>
                  </a:lnTo>
                  <a:lnTo>
                    <a:pt x="0" y="0"/>
                  </a:lnTo>
                  <a:close/>
                  <a:moveTo>
                    <a:pt x="23" y="0"/>
                  </a:moveTo>
                  <a:lnTo>
                    <a:pt x="240" y="0"/>
                  </a:lnTo>
                  <a:lnTo>
                    <a:pt x="240" y="244"/>
                  </a:lnTo>
                  <a:lnTo>
                    <a:pt x="23" y="244"/>
                  </a:lnTo>
                  <a:lnTo>
                    <a:pt x="23" y="0"/>
                  </a:lnTo>
                  <a:close/>
                </a:path>
              </a:pathLst>
            </a:custGeom>
            <a:solidFill>
              <a:srgbClr val="8A8A8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730" name="Freeform 530">
              <a:extLst>
                <a:ext uri="{FF2B5EF4-FFF2-40B4-BE49-F238E27FC236}">
                  <a16:creationId xmlns:a16="http://schemas.microsoft.com/office/drawing/2014/main" id="{172AAEDC-87C0-F416-52BD-57C5B9421291}"/>
                </a:ext>
              </a:extLst>
            </p:cNvPr>
            <p:cNvSpPr>
              <a:spLocks noEditPoints="1"/>
            </p:cNvSpPr>
            <p:nvPr/>
          </p:nvSpPr>
          <p:spPr bwMode="auto">
            <a:xfrm>
              <a:off x="4251" y="3010"/>
              <a:ext cx="217" cy="244"/>
            </a:xfrm>
            <a:custGeom>
              <a:avLst/>
              <a:gdLst>
                <a:gd name="T0" fmla="*/ 0 w 217"/>
                <a:gd name="T1" fmla="*/ 0 h 244"/>
                <a:gd name="T2" fmla="*/ 217 w 217"/>
                <a:gd name="T3" fmla="*/ 0 h 244"/>
                <a:gd name="T4" fmla="*/ 217 w 217"/>
                <a:gd name="T5" fmla="*/ 244 h 244"/>
                <a:gd name="T6" fmla="*/ 0 w 217"/>
                <a:gd name="T7" fmla="*/ 244 h 244"/>
                <a:gd name="T8" fmla="*/ 0 w 217"/>
                <a:gd name="T9" fmla="*/ 0 h 244"/>
                <a:gd name="T10" fmla="*/ 23 w 217"/>
                <a:gd name="T11" fmla="*/ 0 h 244"/>
                <a:gd name="T12" fmla="*/ 217 w 217"/>
                <a:gd name="T13" fmla="*/ 0 h 244"/>
                <a:gd name="T14" fmla="*/ 217 w 217"/>
                <a:gd name="T15" fmla="*/ 244 h 244"/>
                <a:gd name="T16" fmla="*/ 23 w 217"/>
                <a:gd name="T17" fmla="*/ 244 h 244"/>
                <a:gd name="T18" fmla="*/ 23 w 217"/>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17" h="244">
                  <a:moveTo>
                    <a:pt x="0" y="0"/>
                  </a:moveTo>
                  <a:lnTo>
                    <a:pt x="217" y="0"/>
                  </a:lnTo>
                  <a:lnTo>
                    <a:pt x="217" y="244"/>
                  </a:lnTo>
                  <a:lnTo>
                    <a:pt x="0" y="244"/>
                  </a:lnTo>
                  <a:lnTo>
                    <a:pt x="0" y="0"/>
                  </a:lnTo>
                  <a:close/>
                  <a:moveTo>
                    <a:pt x="23" y="0"/>
                  </a:moveTo>
                  <a:lnTo>
                    <a:pt x="217" y="0"/>
                  </a:lnTo>
                  <a:lnTo>
                    <a:pt x="217" y="244"/>
                  </a:lnTo>
                  <a:lnTo>
                    <a:pt x="23" y="244"/>
                  </a:lnTo>
                  <a:lnTo>
                    <a:pt x="23" y="0"/>
                  </a:lnTo>
                  <a:close/>
                </a:path>
              </a:pathLst>
            </a:custGeom>
            <a:solidFill>
              <a:srgbClr val="89898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731" name="Freeform 531">
              <a:extLst>
                <a:ext uri="{FF2B5EF4-FFF2-40B4-BE49-F238E27FC236}">
                  <a16:creationId xmlns:a16="http://schemas.microsoft.com/office/drawing/2014/main" id="{6C3BA24D-1341-A433-7EE1-78614D8C3EDA}"/>
                </a:ext>
              </a:extLst>
            </p:cNvPr>
            <p:cNvSpPr>
              <a:spLocks noEditPoints="1"/>
            </p:cNvSpPr>
            <p:nvPr/>
          </p:nvSpPr>
          <p:spPr bwMode="auto">
            <a:xfrm>
              <a:off x="4274" y="3010"/>
              <a:ext cx="194" cy="244"/>
            </a:xfrm>
            <a:custGeom>
              <a:avLst/>
              <a:gdLst>
                <a:gd name="T0" fmla="*/ 0 w 194"/>
                <a:gd name="T1" fmla="*/ 0 h 244"/>
                <a:gd name="T2" fmla="*/ 194 w 194"/>
                <a:gd name="T3" fmla="*/ 0 h 244"/>
                <a:gd name="T4" fmla="*/ 194 w 194"/>
                <a:gd name="T5" fmla="*/ 244 h 244"/>
                <a:gd name="T6" fmla="*/ 0 w 194"/>
                <a:gd name="T7" fmla="*/ 244 h 244"/>
                <a:gd name="T8" fmla="*/ 0 w 194"/>
                <a:gd name="T9" fmla="*/ 0 h 244"/>
                <a:gd name="T10" fmla="*/ 23 w 194"/>
                <a:gd name="T11" fmla="*/ 0 h 244"/>
                <a:gd name="T12" fmla="*/ 194 w 194"/>
                <a:gd name="T13" fmla="*/ 0 h 244"/>
                <a:gd name="T14" fmla="*/ 194 w 194"/>
                <a:gd name="T15" fmla="*/ 244 h 244"/>
                <a:gd name="T16" fmla="*/ 23 w 194"/>
                <a:gd name="T17" fmla="*/ 244 h 244"/>
                <a:gd name="T18" fmla="*/ 23 w 194"/>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94" h="244">
                  <a:moveTo>
                    <a:pt x="0" y="0"/>
                  </a:moveTo>
                  <a:lnTo>
                    <a:pt x="194" y="0"/>
                  </a:lnTo>
                  <a:lnTo>
                    <a:pt x="194" y="244"/>
                  </a:lnTo>
                  <a:lnTo>
                    <a:pt x="0" y="244"/>
                  </a:lnTo>
                  <a:lnTo>
                    <a:pt x="0" y="0"/>
                  </a:lnTo>
                  <a:close/>
                  <a:moveTo>
                    <a:pt x="23" y="0"/>
                  </a:moveTo>
                  <a:lnTo>
                    <a:pt x="194" y="0"/>
                  </a:lnTo>
                  <a:lnTo>
                    <a:pt x="194" y="244"/>
                  </a:lnTo>
                  <a:lnTo>
                    <a:pt x="23" y="244"/>
                  </a:lnTo>
                  <a:lnTo>
                    <a:pt x="23" y="0"/>
                  </a:lnTo>
                  <a:close/>
                </a:path>
              </a:pathLst>
            </a:custGeom>
            <a:solidFill>
              <a:srgbClr val="88888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732" name="Freeform 532">
              <a:extLst>
                <a:ext uri="{FF2B5EF4-FFF2-40B4-BE49-F238E27FC236}">
                  <a16:creationId xmlns:a16="http://schemas.microsoft.com/office/drawing/2014/main" id="{EC14655D-FE64-B4E8-2CA7-E058316A72CD}"/>
                </a:ext>
              </a:extLst>
            </p:cNvPr>
            <p:cNvSpPr>
              <a:spLocks noEditPoints="1"/>
            </p:cNvSpPr>
            <p:nvPr/>
          </p:nvSpPr>
          <p:spPr bwMode="auto">
            <a:xfrm>
              <a:off x="4297" y="3010"/>
              <a:ext cx="171" cy="244"/>
            </a:xfrm>
            <a:custGeom>
              <a:avLst/>
              <a:gdLst>
                <a:gd name="T0" fmla="*/ 0 w 171"/>
                <a:gd name="T1" fmla="*/ 0 h 244"/>
                <a:gd name="T2" fmla="*/ 171 w 171"/>
                <a:gd name="T3" fmla="*/ 0 h 244"/>
                <a:gd name="T4" fmla="*/ 171 w 171"/>
                <a:gd name="T5" fmla="*/ 244 h 244"/>
                <a:gd name="T6" fmla="*/ 0 w 171"/>
                <a:gd name="T7" fmla="*/ 244 h 244"/>
                <a:gd name="T8" fmla="*/ 0 w 171"/>
                <a:gd name="T9" fmla="*/ 0 h 244"/>
                <a:gd name="T10" fmla="*/ 23 w 171"/>
                <a:gd name="T11" fmla="*/ 0 h 244"/>
                <a:gd name="T12" fmla="*/ 171 w 171"/>
                <a:gd name="T13" fmla="*/ 0 h 244"/>
                <a:gd name="T14" fmla="*/ 171 w 171"/>
                <a:gd name="T15" fmla="*/ 244 h 244"/>
                <a:gd name="T16" fmla="*/ 23 w 171"/>
                <a:gd name="T17" fmla="*/ 244 h 244"/>
                <a:gd name="T18" fmla="*/ 23 w 171"/>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71" h="244">
                  <a:moveTo>
                    <a:pt x="0" y="0"/>
                  </a:moveTo>
                  <a:lnTo>
                    <a:pt x="171" y="0"/>
                  </a:lnTo>
                  <a:lnTo>
                    <a:pt x="171" y="244"/>
                  </a:lnTo>
                  <a:lnTo>
                    <a:pt x="0" y="244"/>
                  </a:lnTo>
                  <a:lnTo>
                    <a:pt x="0" y="0"/>
                  </a:lnTo>
                  <a:close/>
                  <a:moveTo>
                    <a:pt x="23" y="0"/>
                  </a:moveTo>
                  <a:lnTo>
                    <a:pt x="171" y="0"/>
                  </a:lnTo>
                  <a:lnTo>
                    <a:pt x="171" y="244"/>
                  </a:lnTo>
                  <a:lnTo>
                    <a:pt x="23" y="244"/>
                  </a:lnTo>
                  <a:lnTo>
                    <a:pt x="23" y="0"/>
                  </a:lnTo>
                  <a:close/>
                </a:path>
              </a:pathLst>
            </a:custGeom>
            <a:solidFill>
              <a:srgbClr val="87878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733" name="Freeform 533">
              <a:extLst>
                <a:ext uri="{FF2B5EF4-FFF2-40B4-BE49-F238E27FC236}">
                  <a16:creationId xmlns:a16="http://schemas.microsoft.com/office/drawing/2014/main" id="{D3B3F804-967A-D293-2741-FDC2AA1D3321}"/>
                </a:ext>
              </a:extLst>
            </p:cNvPr>
            <p:cNvSpPr>
              <a:spLocks noEditPoints="1"/>
            </p:cNvSpPr>
            <p:nvPr/>
          </p:nvSpPr>
          <p:spPr bwMode="auto">
            <a:xfrm>
              <a:off x="4320" y="3010"/>
              <a:ext cx="148" cy="244"/>
            </a:xfrm>
            <a:custGeom>
              <a:avLst/>
              <a:gdLst>
                <a:gd name="T0" fmla="*/ 0 w 148"/>
                <a:gd name="T1" fmla="*/ 0 h 244"/>
                <a:gd name="T2" fmla="*/ 148 w 148"/>
                <a:gd name="T3" fmla="*/ 0 h 244"/>
                <a:gd name="T4" fmla="*/ 148 w 148"/>
                <a:gd name="T5" fmla="*/ 244 h 244"/>
                <a:gd name="T6" fmla="*/ 0 w 148"/>
                <a:gd name="T7" fmla="*/ 244 h 244"/>
                <a:gd name="T8" fmla="*/ 0 w 148"/>
                <a:gd name="T9" fmla="*/ 0 h 244"/>
                <a:gd name="T10" fmla="*/ 28 w 148"/>
                <a:gd name="T11" fmla="*/ 0 h 244"/>
                <a:gd name="T12" fmla="*/ 148 w 148"/>
                <a:gd name="T13" fmla="*/ 0 h 244"/>
                <a:gd name="T14" fmla="*/ 148 w 148"/>
                <a:gd name="T15" fmla="*/ 244 h 244"/>
                <a:gd name="T16" fmla="*/ 28 w 148"/>
                <a:gd name="T17" fmla="*/ 244 h 244"/>
                <a:gd name="T18" fmla="*/ 28 w 148"/>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48" h="244">
                  <a:moveTo>
                    <a:pt x="0" y="0"/>
                  </a:moveTo>
                  <a:lnTo>
                    <a:pt x="148" y="0"/>
                  </a:lnTo>
                  <a:lnTo>
                    <a:pt x="148" y="244"/>
                  </a:lnTo>
                  <a:lnTo>
                    <a:pt x="0" y="244"/>
                  </a:lnTo>
                  <a:lnTo>
                    <a:pt x="0" y="0"/>
                  </a:lnTo>
                  <a:close/>
                  <a:moveTo>
                    <a:pt x="28" y="0"/>
                  </a:moveTo>
                  <a:lnTo>
                    <a:pt x="148" y="0"/>
                  </a:lnTo>
                  <a:lnTo>
                    <a:pt x="148" y="244"/>
                  </a:lnTo>
                  <a:lnTo>
                    <a:pt x="28" y="244"/>
                  </a:lnTo>
                  <a:lnTo>
                    <a:pt x="28" y="0"/>
                  </a:lnTo>
                  <a:close/>
                </a:path>
              </a:pathLst>
            </a:custGeom>
            <a:solidFill>
              <a:srgbClr val="86868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734" name="Freeform 534">
              <a:extLst>
                <a:ext uri="{FF2B5EF4-FFF2-40B4-BE49-F238E27FC236}">
                  <a16:creationId xmlns:a16="http://schemas.microsoft.com/office/drawing/2014/main" id="{685C0390-86CC-404F-9971-00F0E426C649}"/>
                </a:ext>
              </a:extLst>
            </p:cNvPr>
            <p:cNvSpPr>
              <a:spLocks noEditPoints="1"/>
            </p:cNvSpPr>
            <p:nvPr/>
          </p:nvSpPr>
          <p:spPr bwMode="auto">
            <a:xfrm>
              <a:off x="4348" y="3010"/>
              <a:ext cx="120" cy="244"/>
            </a:xfrm>
            <a:custGeom>
              <a:avLst/>
              <a:gdLst>
                <a:gd name="T0" fmla="*/ 0 w 120"/>
                <a:gd name="T1" fmla="*/ 0 h 244"/>
                <a:gd name="T2" fmla="*/ 120 w 120"/>
                <a:gd name="T3" fmla="*/ 0 h 244"/>
                <a:gd name="T4" fmla="*/ 120 w 120"/>
                <a:gd name="T5" fmla="*/ 244 h 244"/>
                <a:gd name="T6" fmla="*/ 0 w 120"/>
                <a:gd name="T7" fmla="*/ 244 h 244"/>
                <a:gd name="T8" fmla="*/ 0 w 120"/>
                <a:gd name="T9" fmla="*/ 0 h 244"/>
                <a:gd name="T10" fmla="*/ 23 w 120"/>
                <a:gd name="T11" fmla="*/ 0 h 244"/>
                <a:gd name="T12" fmla="*/ 120 w 120"/>
                <a:gd name="T13" fmla="*/ 0 h 244"/>
                <a:gd name="T14" fmla="*/ 120 w 120"/>
                <a:gd name="T15" fmla="*/ 244 h 244"/>
                <a:gd name="T16" fmla="*/ 23 w 120"/>
                <a:gd name="T17" fmla="*/ 244 h 244"/>
                <a:gd name="T18" fmla="*/ 23 w 120"/>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20" h="244">
                  <a:moveTo>
                    <a:pt x="0" y="0"/>
                  </a:moveTo>
                  <a:lnTo>
                    <a:pt x="120" y="0"/>
                  </a:lnTo>
                  <a:lnTo>
                    <a:pt x="120" y="244"/>
                  </a:lnTo>
                  <a:lnTo>
                    <a:pt x="0" y="244"/>
                  </a:lnTo>
                  <a:lnTo>
                    <a:pt x="0" y="0"/>
                  </a:lnTo>
                  <a:close/>
                  <a:moveTo>
                    <a:pt x="23" y="0"/>
                  </a:moveTo>
                  <a:lnTo>
                    <a:pt x="120" y="0"/>
                  </a:lnTo>
                  <a:lnTo>
                    <a:pt x="120" y="244"/>
                  </a:lnTo>
                  <a:lnTo>
                    <a:pt x="23" y="244"/>
                  </a:lnTo>
                  <a:lnTo>
                    <a:pt x="23" y="0"/>
                  </a:lnTo>
                  <a:close/>
                </a:path>
              </a:pathLst>
            </a:custGeom>
            <a:solidFill>
              <a:srgbClr val="85858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735" name="Freeform 535">
              <a:extLst>
                <a:ext uri="{FF2B5EF4-FFF2-40B4-BE49-F238E27FC236}">
                  <a16:creationId xmlns:a16="http://schemas.microsoft.com/office/drawing/2014/main" id="{A9F0D18C-9B90-9FD9-7728-7BAE5B70ABFB}"/>
                </a:ext>
              </a:extLst>
            </p:cNvPr>
            <p:cNvSpPr>
              <a:spLocks noEditPoints="1"/>
            </p:cNvSpPr>
            <p:nvPr/>
          </p:nvSpPr>
          <p:spPr bwMode="auto">
            <a:xfrm>
              <a:off x="4371" y="3010"/>
              <a:ext cx="97" cy="244"/>
            </a:xfrm>
            <a:custGeom>
              <a:avLst/>
              <a:gdLst>
                <a:gd name="T0" fmla="*/ 0 w 97"/>
                <a:gd name="T1" fmla="*/ 0 h 244"/>
                <a:gd name="T2" fmla="*/ 97 w 97"/>
                <a:gd name="T3" fmla="*/ 0 h 244"/>
                <a:gd name="T4" fmla="*/ 97 w 97"/>
                <a:gd name="T5" fmla="*/ 244 h 244"/>
                <a:gd name="T6" fmla="*/ 0 w 97"/>
                <a:gd name="T7" fmla="*/ 244 h 244"/>
                <a:gd name="T8" fmla="*/ 0 w 97"/>
                <a:gd name="T9" fmla="*/ 0 h 244"/>
                <a:gd name="T10" fmla="*/ 23 w 97"/>
                <a:gd name="T11" fmla="*/ 0 h 244"/>
                <a:gd name="T12" fmla="*/ 97 w 97"/>
                <a:gd name="T13" fmla="*/ 0 h 244"/>
                <a:gd name="T14" fmla="*/ 97 w 97"/>
                <a:gd name="T15" fmla="*/ 244 h 244"/>
                <a:gd name="T16" fmla="*/ 23 w 97"/>
                <a:gd name="T17" fmla="*/ 244 h 244"/>
                <a:gd name="T18" fmla="*/ 23 w 97"/>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97" h="244">
                  <a:moveTo>
                    <a:pt x="0" y="0"/>
                  </a:moveTo>
                  <a:lnTo>
                    <a:pt x="97" y="0"/>
                  </a:lnTo>
                  <a:lnTo>
                    <a:pt x="97" y="244"/>
                  </a:lnTo>
                  <a:lnTo>
                    <a:pt x="0" y="244"/>
                  </a:lnTo>
                  <a:lnTo>
                    <a:pt x="0" y="0"/>
                  </a:lnTo>
                  <a:close/>
                  <a:moveTo>
                    <a:pt x="23" y="0"/>
                  </a:moveTo>
                  <a:lnTo>
                    <a:pt x="97" y="0"/>
                  </a:lnTo>
                  <a:lnTo>
                    <a:pt x="97" y="244"/>
                  </a:lnTo>
                  <a:lnTo>
                    <a:pt x="23" y="244"/>
                  </a:lnTo>
                  <a:lnTo>
                    <a:pt x="23" y="0"/>
                  </a:lnTo>
                  <a:close/>
                </a:path>
              </a:pathLst>
            </a:custGeom>
            <a:solidFill>
              <a:srgbClr val="84848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736" name="Freeform 536">
              <a:extLst>
                <a:ext uri="{FF2B5EF4-FFF2-40B4-BE49-F238E27FC236}">
                  <a16:creationId xmlns:a16="http://schemas.microsoft.com/office/drawing/2014/main" id="{D91707B2-FD8D-0CAF-B6CA-0E00842F4A47}"/>
                </a:ext>
              </a:extLst>
            </p:cNvPr>
            <p:cNvSpPr>
              <a:spLocks noEditPoints="1"/>
            </p:cNvSpPr>
            <p:nvPr/>
          </p:nvSpPr>
          <p:spPr bwMode="auto">
            <a:xfrm>
              <a:off x="4394" y="3010"/>
              <a:ext cx="74" cy="244"/>
            </a:xfrm>
            <a:custGeom>
              <a:avLst/>
              <a:gdLst>
                <a:gd name="T0" fmla="*/ 0 w 74"/>
                <a:gd name="T1" fmla="*/ 0 h 244"/>
                <a:gd name="T2" fmla="*/ 74 w 74"/>
                <a:gd name="T3" fmla="*/ 0 h 244"/>
                <a:gd name="T4" fmla="*/ 74 w 74"/>
                <a:gd name="T5" fmla="*/ 244 h 244"/>
                <a:gd name="T6" fmla="*/ 0 w 74"/>
                <a:gd name="T7" fmla="*/ 244 h 244"/>
                <a:gd name="T8" fmla="*/ 0 w 74"/>
                <a:gd name="T9" fmla="*/ 0 h 244"/>
                <a:gd name="T10" fmla="*/ 23 w 74"/>
                <a:gd name="T11" fmla="*/ 0 h 244"/>
                <a:gd name="T12" fmla="*/ 74 w 74"/>
                <a:gd name="T13" fmla="*/ 0 h 244"/>
                <a:gd name="T14" fmla="*/ 74 w 74"/>
                <a:gd name="T15" fmla="*/ 244 h 244"/>
                <a:gd name="T16" fmla="*/ 23 w 74"/>
                <a:gd name="T17" fmla="*/ 244 h 244"/>
                <a:gd name="T18" fmla="*/ 23 w 74"/>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74" h="244">
                  <a:moveTo>
                    <a:pt x="0" y="0"/>
                  </a:moveTo>
                  <a:lnTo>
                    <a:pt x="74" y="0"/>
                  </a:lnTo>
                  <a:lnTo>
                    <a:pt x="74" y="244"/>
                  </a:lnTo>
                  <a:lnTo>
                    <a:pt x="0" y="244"/>
                  </a:lnTo>
                  <a:lnTo>
                    <a:pt x="0" y="0"/>
                  </a:lnTo>
                  <a:close/>
                  <a:moveTo>
                    <a:pt x="23" y="0"/>
                  </a:moveTo>
                  <a:lnTo>
                    <a:pt x="74" y="0"/>
                  </a:lnTo>
                  <a:lnTo>
                    <a:pt x="74" y="244"/>
                  </a:lnTo>
                  <a:lnTo>
                    <a:pt x="23" y="244"/>
                  </a:lnTo>
                  <a:lnTo>
                    <a:pt x="23" y="0"/>
                  </a:lnTo>
                  <a:close/>
                </a:path>
              </a:pathLst>
            </a:custGeom>
            <a:solidFill>
              <a:srgbClr val="83838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737" name="Freeform 537">
              <a:extLst>
                <a:ext uri="{FF2B5EF4-FFF2-40B4-BE49-F238E27FC236}">
                  <a16:creationId xmlns:a16="http://schemas.microsoft.com/office/drawing/2014/main" id="{7D20CFBF-4B44-4CE3-5F0A-92FA1D4B45CB}"/>
                </a:ext>
              </a:extLst>
            </p:cNvPr>
            <p:cNvSpPr>
              <a:spLocks noEditPoints="1"/>
            </p:cNvSpPr>
            <p:nvPr/>
          </p:nvSpPr>
          <p:spPr bwMode="auto">
            <a:xfrm>
              <a:off x="4417" y="3010"/>
              <a:ext cx="51" cy="244"/>
            </a:xfrm>
            <a:custGeom>
              <a:avLst/>
              <a:gdLst>
                <a:gd name="T0" fmla="*/ 0 w 51"/>
                <a:gd name="T1" fmla="*/ 0 h 244"/>
                <a:gd name="T2" fmla="*/ 51 w 51"/>
                <a:gd name="T3" fmla="*/ 0 h 244"/>
                <a:gd name="T4" fmla="*/ 51 w 51"/>
                <a:gd name="T5" fmla="*/ 244 h 244"/>
                <a:gd name="T6" fmla="*/ 0 w 51"/>
                <a:gd name="T7" fmla="*/ 244 h 244"/>
                <a:gd name="T8" fmla="*/ 0 w 51"/>
                <a:gd name="T9" fmla="*/ 0 h 244"/>
                <a:gd name="T10" fmla="*/ 27 w 51"/>
                <a:gd name="T11" fmla="*/ 0 h 244"/>
                <a:gd name="T12" fmla="*/ 51 w 51"/>
                <a:gd name="T13" fmla="*/ 0 h 244"/>
                <a:gd name="T14" fmla="*/ 51 w 51"/>
                <a:gd name="T15" fmla="*/ 244 h 244"/>
                <a:gd name="T16" fmla="*/ 27 w 51"/>
                <a:gd name="T17" fmla="*/ 244 h 244"/>
                <a:gd name="T18" fmla="*/ 27 w 51"/>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1" h="244">
                  <a:moveTo>
                    <a:pt x="0" y="0"/>
                  </a:moveTo>
                  <a:lnTo>
                    <a:pt x="51" y="0"/>
                  </a:lnTo>
                  <a:lnTo>
                    <a:pt x="51" y="244"/>
                  </a:lnTo>
                  <a:lnTo>
                    <a:pt x="0" y="244"/>
                  </a:lnTo>
                  <a:lnTo>
                    <a:pt x="0" y="0"/>
                  </a:lnTo>
                  <a:close/>
                  <a:moveTo>
                    <a:pt x="27" y="0"/>
                  </a:moveTo>
                  <a:lnTo>
                    <a:pt x="51" y="0"/>
                  </a:lnTo>
                  <a:lnTo>
                    <a:pt x="51" y="244"/>
                  </a:lnTo>
                  <a:lnTo>
                    <a:pt x="27" y="244"/>
                  </a:lnTo>
                  <a:lnTo>
                    <a:pt x="27" y="0"/>
                  </a:lnTo>
                  <a:close/>
                </a:path>
              </a:pathLst>
            </a:custGeom>
            <a:solidFill>
              <a:srgbClr val="82828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738" name="Freeform 538">
              <a:extLst>
                <a:ext uri="{FF2B5EF4-FFF2-40B4-BE49-F238E27FC236}">
                  <a16:creationId xmlns:a16="http://schemas.microsoft.com/office/drawing/2014/main" id="{7180D346-2FBF-EBB6-8E8E-0196D1A04626}"/>
                </a:ext>
              </a:extLst>
            </p:cNvPr>
            <p:cNvSpPr>
              <a:spLocks noEditPoints="1"/>
            </p:cNvSpPr>
            <p:nvPr/>
          </p:nvSpPr>
          <p:spPr bwMode="auto">
            <a:xfrm>
              <a:off x="4444" y="3010"/>
              <a:ext cx="24" cy="244"/>
            </a:xfrm>
            <a:custGeom>
              <a:avLst/>
              <a:gdLst>
                <a:gd name="T0" fmla="*/ 0 w 24"/>
                <a:gd name="T1" fmla="*/ 0 h 244"/>
                <a:gd name="T2" fmla="*/ 24 w 24"/>
                <a:gd name="T3" fmla="*/ 0 h 244"/>
                <a:gd name="T4" fmla="*/ 24 w 24"/>
                <a:gd name="T5" fmla="*/ 244 h 244"/>
                <a:gd name="T6" fmla="*/ 0 w 24"/>
                <a:gd name="T7" fmla="*/ 244 h 244"/>
                <a:gd name="T8" fmla="*/ 0 w 24"/>
                <a:gd name="T9" fmla="*/ 0 h 244"/>
                <a:gd name="T10" fmla="*/ 24 w 24"/>
                <a:gd name="T11" fmla="*/ 0 h 244"/>
                <a:gd name="T12" fmla="*/ 24 w 24"/>
                <a:gd name="T13" fmla="*/ 0 h 244"/>
                <a:gd name="T14" fmla="*/ 24 w 24"/>
                <a:gd name="T15" fmla="*/ 244 h 244"/>
                <a:gd name="T16" fmla="*/ 24 w 24"/>
                <a:gd name="T17" fmla="*/ 244 h 244"/>
                <a:gd name="T18" fmla="*/ 24 w 24"/>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4" h="244">
                  <a:moveTo>
                    <a:pt x="0" y="0"/>
                  </a:moveTo>
                  <a:lnTo>
                    <a:pt x="24" y="0"/>
                  </a:lnTo>
                  <a:lnTo>
                    <a:pt x="24" y="244"/>
                  </a:lnTo>
                  <a:lnTo>
                    <a:pt x="0" y="244"/>
                  </a:lnTo>
                  <a:lnTo>
                    <a:pt x="0" y="0"/>
                  </a:lnTo>
                  <a:close/>
                  <a:moveTo>
                    <a:pt x="24" y="0"/>
                  </a:moveTo>
                  <a:lnTo>
                    <a:pt x="24" y="0"/>
                  </a:lnTo>
                  <a:lnTo>
                    <a:pt x="24" y="244"/>
                  </a:lnTo>
                  <a:lnTo>
                    <a:pt x="24" y="0"/>
                  </a:lnTo>
                  <a:close/>
                </a:path>
              </a:pathLst>
            </a:custGeom>
            <a:solidFill>
              <a:srgbClr val="81818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739" name="Freeform 539">
              <a:extLst>
                <a:ext uri="{FF2B5EF4-FFF2-40B4-BE49-F238E27FC236}">
                  <a16:creationId xmlns:a16="http://schemas.microsoft.com/office/drawing/2014/main" id="{B1CDC353-D333-157C-FBFF-8ADBB202A017}"/>
                </a:ext>
              </a:extLst>
            </p:cNvPr>
            <p:cNvSpPr>
              <a:spLocks noEditPoints="1"/>
            </p:cNvSpPr>
            <p:nvPr/>
          </p:nvSpPr>
          <p:spPr bwMode="auto">
            <a:xfrm>
              <a:off x="4468" y="3010"/>
              <a:ext cx="1" cy="244"/>
            </a:xfrm>
            <a:custGeom>
              <a:avLst/>
              <a:gdLst>
                <a:gd name="T0" fmla="*/ 0 w 1"/>
                <a:gd name="T1" fmla="*/ 0 h 244"/>
                <a:gd name="T2" fmla="*/ 0 w 1"/>
                <a:gd name="T3" fmla="*/ 0 h 244"/>
                <a:gd name="T4" fmla="*/ 0 w 1"/>
                <a:gd name="T5" fmla="*/ 244 h 244"/>
                <a:gd name="T6" fmla="*/ 0 w 1"/>
                <a:gd name="T7" fmla="*/ 244 h 244"/>
                <a:gd name="T8" fmla="*/ 0 w 1"/>
                <a:gd name="T9" fmla="*/ 0 h 244"/>
                <a:gd name="T10" fmla="*/ 0 w 1"/>
                <a:gd name="T11" fmla="*/ 0 h 244"/>
                <a:gd name="T12" fmla="*/ 0 w 1"/>
                <a:gd name="T13" fmla="*/ 0 h 244"/>
                <a:gd name="T14" fmla="*/ 0 w 1"/>
                <a:gd name="T15" fmla="*/ 244 h 244"/>
                <a:gd name="T16" fmla="*/ 0 w 1"/>
                <a:gd name="T17" fmla="*/ 244 h 244"/>
                <a:gd name="T18" fmla="*/ 0 w 1"/>
                <a:gd name="T19" fmla="*/ 0 h 24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 h="244">
                  <a:moveTo>
                    <a:pt x="0" y="0"/>
                  </a:moveTo>
                  <a:lnTo>
                    <a:pt x="0" y="0"/>
                  </a:lnTo>
                  <a:lnTo>
                    <a:pt x="0" y="244"/>
                  </a:lnTo>
                  <a:lnTo>
                    <a:pt x="0" y="0"/>
                  </a:lnTo>
                  <a:close/>
                  <a:moveTo>
                    <a:pt x="0" y="0"/>
                  </a:moveTo>
                  <a:lnTo>
                    <a:pt x="0" y="0"/>
                  </a:lnTo>
                  <a:lnTo>
                    <a:pt x="0" y="244"/>
                  </a:lnTo>
                  <a:lnTo>
                    <a:pt x="0" y="0"/>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hu-HU"/>
            </a:p>
          </p:txBody>
        </p:sp>
        <p:sp>
          <p:nvSpPr>
            <p:cNvPr id="25740" name="Rectangle 540">
              <a:extLst>
                <a:ext uri="{FF2B5EF4-FFF2-40B4-BE49-F238E27FC236}">
                  <a16:creationId xmlns:a16="http://schemas.microsoft.com/office/drawing/2014/main" id="{7FD861A9-0759-0333-225B-A6EEEDEDA47B}"/>
                </a:ext>
              </a:extLst>
            </p:cNvPr>
            <p:cNvSpPr>
              <a:spLocks noChangeArrowheads="1"/>
            </p:cNvSpPr>
            <p:nvPr/>
          </p:nvSpPr>
          <p:spPr bwMode="auto">
            <a:xfrm>
              <a:off x="1412" y="3010"/>
              <a:ext cx="3056" cy="244"/>
            </a:xfrm>
            <a:prstGeom prst="rect">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hu-HU" altLang="hu-HU" sz="1800"/>
            </a:p>
          </p:txBody>
        </p:sp>
        <p:sp>
          <p:nvSpPr>
            <p:cNvPr id="25741" name="Rectangle 541">
              <a:extLst>
                <a:ext uri="{FF2B5EF4-FFF2-40B4-BE49-F238E27FC236}">
                  <a16:creationId xmlns:a16="http://schemas.microsoft.com/office/drawing/2014/main" id="{81C3E36B-AB12-B101-86BE-E096B0F1A13E}"/>
                </a:ext>
              </a:extLst>
            </p:cNvPr>
            <p:cNvSpPr>
              <a:spLocks noChangeArrowheads="1"/>
            </p:cNvSpPr>
            <p:nvPr/>
          </p:nvSpPr>
          <p:spPr bwMode="auto">
            <a:xfrm>
              <a:off x="2611" y="3070"/>
              <a:ext cx="742" cy="1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hu-HU" sz="1300">
                  <a:solidFill>
                    <a:srgbClr val="000000"/>
                  </a:solidFill>
                </a:rPr>
                <a:t>NDIS Interface</a:t>
              </a:r>
              <a:endParaRPr lang="en-US" altLang="hu-HU" sz="1800">
                <a:latin typeface="Tahoma" panose="020B0604030504040204" pitchFamily="34" charset="0"/>
              </a:endParaRPr>
            </a:p>
          </p:txBody>
        </p:sp>
        <p:sp>
          <p:nvSpPr>
            <p:cNvPr id="25742" name="Rectangle 542">
              <a:extLst>
                <a:ext uri="{FF2B5EF4-FFF2-40B4-BE49-F238E27FC236}">
                  <a16:creationId xmlns:a16="http://schemas.microsoft.com/office/drawing/2014/main" id="{7708CDEE-2129-CB24-81E5-3BA9FF4DCD88}"/>
                </a:ext>
              </a:extLst>
            </p:cNvPr>
            <p:cNvSpPr>
              <a:spLocks noChangeArrowheads="1"/>
            </p:cNvSpPr>
            <p:nvPr/>
          </p:nvSpPr>
          <p:spPr bwMode="auto">
            <a:xfrm>
              <a:off x="1412" y="3254"/>
              <a:ext cx="3056" cy="575"/>
            </a:xfrm>
            <a:prstGeom prst="rect">
              <a:avLst/>
            </a:prstGeom>
            <a:solidFill>
              <a:srgbClr val="FFFFFF"/>
            </a:solidFill>
            <a:ln w="7938">
              <a:solidFill>
                <a:srgbClr val="000000"/>
              </a:solidFill>
              <a:miter lim="800000"/>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hu-HU" altLang="hu-HU" sz="1800"/>
            </a:p>
          </p:txBody>
        </p:sp>
        <p:sp>
          <p:nvSpPr>
            <p:cNvPr id="25743" name="Rectangle 543">
              <a:extLst>
                <a:ext uri="{FF2B5EF4-FFF2-40B4-BE49-F238E27FC236}">
                  <a16:creationId xmlns:a16="http://schemas.microsoft.com/office/drawing/2014/main" id="{29F53E77-F076-9CAD-D2AE-39349CFE4C00}"/>
                </a:ext>
              </a:extLst>
            </p:cNvPr>
            <p:cNvSpPr>
              <a:spLocks noChangeArrowheads="1"/>
            </p:cNvSpPr>
            <p:nvPr/>
          </p:nvSpPr>
          <p:spPr bwMode="auto">
            <a:xfrm>
              <a:off x="1412" y="3254"/>
              <a:ext cx="1152" cy="575"/>
            </a:xfrm>
            <a:prstGeom prst="rect">
              <a:avLst/>
            </a:prstGeom>
            <a:solidFill>
              <a:srgbClr val="FFFFFF"/>
            </a:solidFill>
            <a:ln w="7938">
              <a:solidFill>
                <a:srgbClr val="000000"/>
              </a:solidFill>
              <a:miter lim="800000"/>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hu-HU" altLang="hu-HU" sz="1800"/>
            </a:p>
          </p:txBody>
        </p:sp>
        <p:sp>
          <p:nvSpPr>
            <p:cNvPr id="25744" name="Rectangle 544">
              <a:extLst>
                <a:ext uri="{FF2B5EF4-FFF2-40B4-BE49-F238E27FC236}">
                  <a16:creationId xmlns:a16="http://schemas.microsoft.com/office/drawing/2014/main" id="{91B2B6ED-031D-5AAD-3998-DE77508F4450}"/>
                </a:ext>
              </a:extLst>
            </p:cNvPr>
            <p:cNvSpPr>
              <a:spLocks noChangeArrowheads="1"/>
            </p:cNvSpPr>
            <p:nvPr/>
          </p:nvSpPr>
          <p:spPr bwMode="auto">
            <a:xfrm>
              <a:off x="1804" y="3359"/>
              <a:ext cx="438" cy="1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hu-HU" sz="1300">
                  <a:solidFill>
                    <a:srgbClr val="000000"/>
                  </a:solidFill>
                </a:rPr>
                <a:t>Ethernet</a:t>
              </a:r>
              <a:endParaRPr lang="en-US" altLang="hu-HU" sz="1800">
                <a:latin typeface="Tahoma" panose="020B0604030504040204" pitchFamily="34" charset="0"/>
              </a:endParaRPr>
            </a:p>
          </p:txBody>
        </p:sp>
        <p:sp>
          <p:nvSpPr>
            <p:cNvPr id="25745" name="Rectangle 545">
              <a:extLst>
                <a:ext uri="{FF2B5EF4-FFF2-40B4-BE49-F238E27FC236}">
                  <a16:creationId xmlns:a16="http://schemas.microsoft.com/office/drawing/2014/main" id="{90960638-2A02-9B9C-90EA-EE564B8BCE67}"/>
                </a:ext>
              </a:extLst>
            </p:cNvPr>
            <p:cNvSpPr>
              <a:spLocks noChangeArrowheads="1"/>
            </p:cNvSpPr>
            <p:nvPr/>
          </p:nvSpPr>
          <p:spPr bwMode="auto">
            <a:xfrm>
              <a:off x="1869" y="3603"/>
              <a:ext cx="295" cy="1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hu-HU" sz="1300">
                  <a:solidFill>
                    <a:srgbClr val="000000"/>
                  </a:solidFill>
                </a:rPr>
                <a:t>FDDI</a:t>
              </a:r>
              <a:endParaRPr lang="en-US" altLang="hu-HU" sz="1800">
                <a:latin typeface="Tahoma" panose="020B0604030504040204" pitchFamily="34" charset="0"/>
              </a:endParaRPr>
            </a:p>
          </p:txBody>
        </p:sp>
        <p:sp>
          <p:nvSpPr>
            <p:cNvPr id="25746" name="Rectangle 546">
              <a:extLst>
                <a:ext uri="{FF2B5EF4-FFF2-40B4-BE49-F238E27FC236}">
                  <a16:creationId xmlns:a16="http://schemas.microsoft.com/office/drawing/2014/main" id="{E75BEF20-C797-C4D2-2A74-608D9DDA564B}"/>
                </a:ext>
              </a:extLst>
            </p:cNvPr>
            <p:cNvSpPr>
              <a:spLocks noChangeArrowheads="1"/>
            </p:cNvSpPr>
            <p:nvPr/>
          </p:nvSpPr>
          <p:spPr bwMode="auto">
            <a:xfrm>
              <a:off x="2564" y="3254"/>
              <a:ext cx="867" cy="345"/>
            </a:xfrm>
            <a:prstGeom prst="rect">
              <a:avLst/>
            </a:prstGeom>
            <a:solidFill>
              <a:srgbClr val="FFFFFF"/>
            </a:solidFill>
            <a:ln w="7938">
              <a:solidFill>
                <a:srgbClr val="000000"/>
              </a:solidFill>
              <a:miter lim="800000"/>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hu-HU" altLang="hu-HU" sz="1800"/>
            </a:p>
          </p:txBody>
        </p:sp>
        <p:sp>
          <p:nvSpPr>
            <p:cNvPr id="25747" name="Rectangle 547">
              <a:extLst>
                <a:ext uri="{FF2B5EF4-FFF2-40B4-BE49-F238E27FC236}">
                  <a16:creationId xmlns:a16="http://schemas.microsoft.com/office/drawing/2014/main" id="{AC74A7F8-24A7-9BA6-F83C-0ED805CF7E2C}"/>
                </a:ext>
              </a:extLst>
            </p:cNvPr>
            <p:cNvSpPr>
              <a:spLocks noChangeArrowheads="1"/>
            </p:cNvSpPr>
            <p:nvPr/>
          </p:nvSpPr>
          <p:spPr bwMode="auto">
            <a:xfrm>
              <a:off x="2735" y="3364"/>
              <a:ext cx="599" cy="1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hu-HU" sz="1300">
                  <a:solidFill>
                    <a:srgbClr val="000000"/>
                  </a:solidFill>
                </a:rPr>
                <a:t>NIC Drivers</a:t>
              </a:r>
              <a:endParaRPr lang="en-US" altLang="hu-HU" sz="1800">
                <a:latin typeface="Tahoma" panose="020B0604030504040204" pitchFamily="34" charset="0"/>
              </a:endParaRPr>
            </a:p>
          </p:txBody>
        </p:sp>
        <p:sp>
          <p:nvSpPr>
            <p:cNvPr id="25748" name="Rectangle 548">
              <a:extLst>
                <a:ext uri="{FF2B5EF4-FFF2-40B4-BE49-F238E27FC236}">
                  <a16:creationId xmlns:a16="http://schemas.microsoft.com/office/drawing/2014/main" id="{4E77F836-853E-99FB-73B3-53B390719BDE}"/>
                </a:ext>
              </a:extLst>
            </p:cNvPr>
            <p:cNvSpPr>
              <a:spLocks noChangeArrowheads="1"/>
            </p:cNvSpPr>
            <p:nvPr/>
          </p:nvSpPr>
          <p:spPr bwMode="auto">
            <a:xfrm>
              <a:off x="2564" y="3599"/>
              <a:ext cx="867" cy="230"/>
            </a:xfrm>
            <a:prstGeom prst="rect">
              <a:avLst/>
            </a:prstGeom>
            <a:solidFill>
              <a:srgbClr val="FFFFFF"/>
            </a:solidFill>
            <a:ln w="7938">
              <a:solidFill>
                <a:srgbClr val="000000"/>
              </a:solidFill>
              <a:miter lim="800000"/>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hu-HU" altLang="hu-HU" sz="1800"/>
            </a:p>
          </p:txBody>
        </p:sp>
        <p:sp>
          <p:nvSpPr>
            <p:cNvPr id="25749" name="Rectangle 549">
              <a:extLst>
                <a:ext uri="{FF2B5EF4-FFF2-40B4-BE49-F238E27FC236}">
                  <a16:creationId xmlns:a16="http://schemas.microsoft.com/office/drawing/2014/main" id="{F6E2443B-EDCC-F729-D3E9-A1E786E9D00B}"/>
                </a:ext>
              </a:extLst>
            </p:cNvPr>
            <p:cNvSpPr>
              <a:spLocks noChangeArrowheads="1"/>
            </p:cNvSpPr>
            <p:nvPr/>
          </p:nvSpPr>
          <p:spPr bwMode="auto">
            <a:xfrm>
              <a:off x="2813" y="3589"/>
              <a:ext cx="429" cy="1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hu-HU" sz="1300">
                  <a:solidFill>
                    <a:srgbClr val="000000"/>
                  </a:solidFill>
                </a:rPr>
                <a:t>Network</a:t>
              </a:r>
              <a:endParaRPr lang="en-US" altLang="hu-HU" sz="1800">
                <a:latin typeface="Tahoma" panose="020B0604030504040204" pitchFamily="34" charset="0"/>
              </a:endParaRPr>
            </a:p>
          </p:txBody>
        </p:sp>
        <p:sp>
          <p:nvSpPr>
            <p:cNvPr id="25750" name="Rectangle 550">
              <a:extLst>
                <a:ext uri="{FF2B5EF4-FFF2-40B4-BE49-F238E27FC236}">
                  <a16:creationId xmlns:a16="http://schemas.microsoft.com/office/drawing/2014/main" id="{924CFD21-F2A1-A2AE-EF7D-F24594510F9E}"/>
                </a:ext>
              </a:extLst>
            </p:cNvPr>
            <p:cNvSpPr>
              <a:spLocks noChangeArrowheads="1"/>
            </p:cNvSpPr>
            <p:nvPr/>
          </p:nvSpPr>
          <p:spPr bwMode="auto">
            <a:xfrm>
              <a:off x="2795" y="3714"/>
              <a:ext cx="465" cy="1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hu-HU" sz="1300">
                  <a:solidFill>
                    <a:srgbClr val="000000"/>
                  </a:solidFill>
                </a:rPr>
                <a:t>Adapters</a:t>
              </a:r>
              <a:endParaRPr lang="en-US" altLang="hu-HU" sz="1800">
                <a:latin typeface="Tahoma" panose="020B0604030504040204" pitchFamily="34" charset="0"/>
              </a:endParaRPr>
            </a:p>
          </p:txBody>
        </p:sp>
        <p:sp>
          <p:nvSpPr>
            <p:cNvPr id="25751" name="Rectangle 551">
              <a:extLst>
                <a:ext uri="{FF2B5EF4-FFF2-40B4-BE49-F238E27FC236}">
                  <a16:creationId xmlns:a16="http://schemas.microsoft.com/office/drawing/2014/main" id="{7474E5FE-B010-30AF-1401-EC12ABC3BB49}"/>
                </a:ext>
              </a:extLst>
            </p:cNvPr>
            <p:cNvSpPr>
              <a:spLocks noChangeArrowheads="1"/>
            </p:cNvSpPr>
            <p:nvPr/>
          </p:nvSpPr>
          <p:spPr bwMode="auto">
            <a:xfrm>
              <a:off x="3431" y="3254"/>
              <a:ext cx="1037" cy="575"/>
            </a:xfrm>
            <a:prstGeom prst="rect">
              <a:avLst/>
            </a:prstGeom>
            <a:solidFill>
              <a:srgbClr val="FFFFFF"/>
            </a:solidFill>
            <a:ln w="7938">
              <a:solidFill>
                <a:srgbClr val="000000"/>
              </a:solidFill>
              <a:miter lim="800000"/>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hu-HU" altLang="hu-HU" sz="1800"/>
            </a:p>
          </p:txBody>
        </p:sp>
        <p:sp>
          <p:nvSpPr>
            <p:cNvPr id="25752" name="Rectangle 552">
              <a:extLst>
                <a:ext uri="{FF2B5EF4-FFF2-40B4-BE49-F238E27FC236}">
                  <a16:creationId xmlns:a16="http://schemas.microsoft.com/office/drawing/2014/main" id="{A9BA5F7B-FF16-3076-92E3-DA68725E6ABC}"/>
                </a:ext>
              </a:extLst>
            </p:cNvPr>
            <p:cNvSpPr>
              <a:spLocks noChangeArrowheads="1"/>
            </p:cNvSpPr>
            <p:nvPr/>
          </p:nvSpPr>
          <p:spPr bwMode="auto">
            <a:xfrm>
              <a:off x="3845" y="3359"/>
              <a:ext cx="253" cy="1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hu-HU" sz="1300">
                  <a:solidFill>
                    <a:srgbClr val="000000"/>
                  </a:solidFill>
                </a:rPr>
                <a:t>PPP</a:t>
              </a:r>
              <a:endParaRPr lang="en-US" altLang="hu-HU" sz="1800">
                <a:latin typeface="Tahoma" panose="020B0604030504040204" pitchFamily="34" charset="0"/>
              </a:endParaRPr>
            </a:p>
          </p:txBody>
        </p:sp>
        <p:sp>
          <p:nvSpPr>
            <p:cNvPr id="25753" name="Rectangle 553">
              <a:extLst>
                <a:ext uri="{FF2B5EF4-FFF2-40B4-BE49-F238E27FC236}">
                  <a16:creationId xmlns:a16="http://schemas.microsoft.com/office/drawing/2014/main" id="{F2C07C90-E84B-F1A5-869F-FEF742366E47}"/>
                </a:ext>
              </a:extLst>
            </p:cNvPr>
            <p:cNvSpPr>
              <a:spLocks noChangeArrowheads="1"/>
            </p:cNvSpPr>
            <p:nvPr/>
          </p:nvSpPr>
          <p:spPr bwMode="auto">
            <a:xfrm>
              <a:off x="3666" y="3603"/>
              <a:ext cx="645" cy="1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hu-HU" sz="1300">
                  <a:solidFill>
                    <a:srgbClr val="000000"/>
                  </a:solidFill>
                </a:rPr>
                <a:t>Frame Relay</a:t>
              </a:r>
              <a:endParaRPr lang="en-US" altLang="hu-HU" sz="1800">
                <a:latin typeface="Tahoma" panose="020B0604030504040204" pitchFamily="34" charset="0"/>
              </a:endParaRPr>
            </a:p>
          </p:txBody>
        </p:sp>
        <p:sp>
          <p:nvSpPr>
            <p:cNvPr id="25754" name="Rectangle 554">
              <a:extLst>
                <a:ext uri="{FF2B5EF4-FFF2-40B4-BE49-F238E27FC236}">
                  <a16:creationId xmlns:a16="http://schemas.microsoft.com/office/drawing/2014/main" id="{AA2FB256-3AA5-4F50-83DB-59C38648CDE1}"/>
                </a:ext>
              </a:extLst>
            </p:cNvPr>
            <p:cNvSpPr>
              <a:spLocks noChangeArrowheads="1"/>
            </p:cNvSpPr>
            <p:nvPr/>
          </p:nvSpPr>
          <p:spPr bwMode="auto">
            <a:xfrm>
              <a:off x="4836" y="1399"/>
              <a:ext cx="697"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hu-HU" sz="1600" b="1"/>
                <a:t>Application</a:t>
              </a:r>
              <a:endParaRPr lang="en-US" altLang="hu-HU" sz="1800">
                <a:latin typeface="Tahoma" panose="020B0604030504040204" pitchFamily="34" charset="0"/>
              </a:endParaRPr>
            </a:p>
          </p:txBody>
        </p:sp>
        <p:sp>
          <p:nvSpPr>
            <p:cNvPr id="25755" name="Rectangle 555">
              <a:extLst>
                <a:ext uri="{FF2B5EF4-FFF2-40B4-BE49-F238E27FC236}">
                  <a16:creationId xmlns:a16="http://schemas.microsoft.com/office/drawing/2014/main" id="{51446988-2BB9-B2FF-03AB-D88FCC10DD39}"/>
                </a:ext>
              </a:extLst>
            </p:cNvPr>
            <p:cNvSpPr>
              <a:spLocks noChangeArrowheads="1"/>
            </p:cNvSpPr>
            <p:nvPr/>
          </p:nvSpPr>
          <p:spPr bwMode="auto">
            <a:xfrm>
              <a:off x="4776" y="1551"/>
              <a:ext cx="798"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hu-HU" sz="1600" b="1"/>
                <a:t>(alkalmazási)</a:t>
              </a:r>
              <a:endParaRPr lang="en-US" altLang="hu-HU" sz="1800">
                <a:latin typeface="Tahoma" panose="020B0604030504040204" pitchFamily="34" charset="0"/>
              </a:endParaRPr>
            </a:p>
          </p:txBody>
        </p:sp>
        <p:sp>
          <p:nvSpPr>
            <p:cNvPr id="25756" name="Rectangle 556">
              <a:extLst>
                <a:ext uri="{FF2B5EF4-FFF2-40B4-BE49-F238E27FC236}">
                  <a16:creationId xmlns:a16="http://schemas.microsoft.com/office/drawing/2014/main" id="{29E58E0C-B141-1BBE-2BD6-590F9B6F6679}"/>
                </a:ext>
              </a:extLst>
            </p:cNvPr>
            <p:cNvSpPr>
              <a:spLocks noChangeArrowheads="1"/>
            </p:cNvSpPr>
            <p:nvPr/>
          </p:nvSpPr>
          <p:spPr bwMode="auto">
            <a:xfrm>
              <a:off x="4855" y="2177"/>
              <a:ext cx="597"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hu-HU" sz="1600" b="1"/>
                <a:t>Transport</a:t>
              </a:r>
              <a:endParaRPr lang="en-US" altLang="hu-HU" sz="1800">
                <a:latin typeface="Tahoma" panose="020B0604030504040204" pitchFamily="34" charset="0"/>
              </a:endParaRPr>
            </a:p>
          </p:txBody>
        </p:sp>
        <p:sp>
          <p:nvSpPr>
            <p:cNvPr id="25757" name="Rectangle 557">
              <a:extLst>
                <a:ext uri="{FF2B5EF4-FFF2-40B4-BE49-F238E27FC236}">
                  <a16:creationId xmlns:a16="http://schemas.microsoft.com/office/drawing/2014/main" id="{82907A33-376A-1366-B34C-64F439123832}"/>
                </a:ext>
              </a:extLst>
            </p:cNvPr>
            <p:cNvSpPr>
              <a:spLocks noChangeArrowheads="1"/>
            </p:cNvSpPr>
            <p:nvPr/>
          </p:nvSpPr>
          <p:spPr bwMode="auto">
            <a:xfrm>
              <a:off x="4845" y="2328"/>
              <a:ext cx="62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hu-HU" sz="1600" b="1"/>
                <a:t>(szállítási)</a:t>
              </a:r>
              <a:endParaRPr lang="en-US" altLang="hu-HU" sz="1800">
                <a:latin typeface="Tahoma" panose="020B0604030504040204" pitchFamily="34" charset="0"/>
              </a:endParaRPr>
            </a:p>
          </p:txBody>
        </p:sp>
        <p:sp>
          <p:nvSpPr>
            <p:cNvPr id="25758" name="Rectangle 558">
              <a:extLst>
                <a:ext uri="{FF2B5EF4-FFF2-40B4-BE49-F238E27FC236}">
                  <a16:creationId xmlns:a16="http://schemas.microsoft.com/office/drawing/2014/main" id="{2FC67ACB-ED4B-D7B1-E5C8-B33302AB95C2}"/>
                </a:ext>
              </a:extLst>
            </p:cNvPr>
            <p:cNvSpPr>
              <a:spLocks noChangeArrowheads="1"/>
            </p:cNvSpPr>
            <p:nvPr/>
          </p:nvSpPr>
          <p:spPr bwMode="auto">
            <a:xfrm>
              <a:off x="4919" y="2710"/>
              <a:ext cx="470"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hu-HU" sz="1600" b="1"/>
                <a:t>Internet</a:t>
              </a:r>
              <a:endParaRPr lang="en-US" altLang="hu-HU" sz="1800">
                <a:latin typeface="Tahoma" panose="020B0604030504040204" pitchFamily="34" charset="0"/>
              </a:endParaRPr>
            </a:p>
          </p:txBody>
        </p:sp>
        <p:sp>
          <p:nvSpPr>
            <p:cNvPr id="25759" name="Rectangle 559">
              <a:extLst>
                <a:ext uri="{FF2B5EF4-FFF2-40B4-BE49-F238E27FC236}">
                  <a16:creationId xmlns:a16="http://schemas.microsoft.com/office/drawing/2014/main" id="{DB636B62-B6EC-EB5A-2FD0-0526BD732D99}"/>
                </a:ext>
              </a:extLst>
            </p:cNvPr>
            <p:cNvSpPr>
              <a:spLocks noChangeArrowheads="1"/>
            </p:cNvSpPr>
            <p:nvPr/>
          </p:nvSpPr>
          <p:spPr bwMode="auto">
            <a:xfrm>
              <a:off x="4901" y="3230"/>
              <a:ext cx="505"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hu-HU" sz="1600" b="1"/>
                <a:t>Network</a:t>
              </a:r>
              <a:endParaRPr lang="en-US" altLang="hu-HU" sz="1800">
                <a:latin typeface="Tahoma" panose="020B0604030504040204" pitchFamily="34" charset="0"/>
              </a:endParaRPr>
            </a:p>
          </p:txBody>
        </p:sp>
        <p:sp>
          <p:nvSpPr>
            <p:cNvPr id="25760" name="Rectangle 560">
              <a:extLst>
                <a:ext uri="{FF2B5EF4-FFF2-40B4-BE49-F238E27FC236}">
                  <a16:creationId xmlns:a16="http://schemas.microsoft.com/office/drawing/2014/main" id="{970B1EC2-4155-9DE1-ECE3-172900AD2D80}"/>
                </a:ext>
              </a:extLst>
            </p:cNvPr>
            <p:cNvSpPr>
              <a:spLocks noChangeArrowheads="1"/>
            </p:cNvSpPr>
            <p:nvPr/>
          </p:nvSpPr>
          <p:spPr bwMode="auto">
            <a:xfrm>
              <a:off x="4887" y="3382"/>
              <a:ext cx="534"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hu-HU" sz="1600" b="1"/>
                <a:t>Interface</a:t>
              </a:r>
              <a:endParaRPr lang="en-US" altLang="hu-HU" sz="1800">
                <a:latin typeface="Tahoma" panose="020B0604030504040204" pitchFamily="34" charset="0"/>
              </a:endParaRPr>
            </a:p>
          </p:txBody>
        </p:sp>
        <p:sp>
          <p:nvSpPr>
            <p:cNvPr id="25761" name="Rectangle 561">
              <a:extLst>
                <a:ext uri="{FF2B5EF4-FFF2-40B4-BE49-F238E27FC236}">
                  <a16:creationId xmlns:a16="http://schemas.microsoft.com/office/drawing/2014/main" id="{1119CE66-631E-B80D-4C9B-913DF1815ABC}"/>
                </a:ext>
              </a:extLst>
            </p:cNvPr>
            <p:cNvSpPr>
              <a:spLocks noChangeArrowheads="1"/>
            </p:cNvSpPr>
            <p:nvPr/>
          </p:nvSpPr>
          <p:spPr bwMode="auto">
            <a:xfrm>
              <a:off x="4896" y="3538"/>
              <a:ext cx="520"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hu-HU" sz="1600" b="1"/>
                <a:t>(hálózati</a:t>
              </a:r>
              <a:endParaRPr lang="en-US" altLang="hu-HU" sz="1800">
                <a:latin typeface="Tahoma" panose="020B0604030504040204" pitchFamily="34" charset="0"/>
              </a:endParaRPr>
            </a:p>
          </p:txBody>
        </p:sp>
        <p:sp>
          <p:nvSpPr>
            <p:cNvPr id="25762" name="Rectangle 562">
              <a:extLst>
                <a:ext uri="{FF2B5EF4-FFF2-40B4-BE49-F238E27FC236}">
                  <a16:creationId xmlns:a16="http://schemas.microsoft.com/office/drawing/2014/main" id="{E11AF34E-5EC2-2043-4F3A-56D847DA1773}"/>
                </a:ext>
              </a:extLst>
            </p:cNvPr>
            <p:cNvSpPr>
              <a:spLocks noChangeArrowheads="1"/>
            </p:cNvSpPr>
            <p:nvPr/>
          </p:nvSpPr>
          <p:spPr bwMode="auto">
            <a:xfrm>
              <a:off x="4910" y="3690"/>
              <a:ext cx="49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hu-HU" sz="1600" b="1"/>
                <a:t>csatoló)</a:t>
              </a:r>
              <a:endParaRPr lang="en-US" altLang="hu-HU" sz="1800">
                <a:latin typeface="Tahoma" panose="020B0604030504040204" pitchFamily="34" charset="0"/>
              </a:endParaRPr>
            </a:p>
          </p:txBody>
        </p:sp>
        <p:sp>
          <p:nvSpPr>
            <p:cNvPr id="25763" name="Rectangle 563">
              <a:extLst>
                <a:ext uri="{FF2B5EF4-FFF2-40B4-BE49-F238E27FC236}">
                  <a16:creationId xmlns:a16="http://schemas.microsoft.com/office/drawing/2014/main" id="{9B27154C-3BF0-0B2D-290C-3450762E88D6}"/>
                </a:ext>
              </a:extLst>
            </p:cNvPr>
            <p:cNvSpPr>
              <a:spLocks noChangeArrowheads="1"/>
            </p:cNvSpPr>
            <p:nvPr/>
          </p:nvSpPr>
          <p:spPr bwMode="auto">
            <a:xfrm>
              <a:off x="353" y="994"/>
              <a:ext cx="697"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hu-HU" sz="1600" b="1"/>
                <a:t>Application</a:t>
              </a:r>
              <a:endParaRPr lang="en-US" altLang="hu-HU" sz="1800">
                <a:latin typeface="Tahoma" panose="020B0604030504040204" pitchFamily="34" charset="0"/>
              </a:endParaRPr>
            </a:p>
          </p:txBody>
        </p:sp>
        <p:sp>
          <p:nvSpPr>
            <p:cNvPr id="25764" name="Rectangle 564">
              <a:extLst>
                <a:ext uri="{FF2B5EF4-FFF2-40B4-BE49-F238E27FC236}">
                  <a16:creationId xmlns:a16="http://schemas.microsoft.com/office/drawing/2014/main" id="{66F3585B-FCF8-DEFD-20DB-25EDD26FF9D9}"/>
                </a:ext>
              </a:extLst>
            </p:cNvPr>
            <p:cNvSpPr>
              <a:spLocks noChangeArrowheads="1"/>
            </p:cNvSpPr>
            <p:nvPr/>
          </p:nvSpPr>
          <p:spPr bwMode="auto">
            <a:xfrm>
              <a:off x="293" y="1151"/>
              <a:ext cx="798"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hu-HU" sz="1600" b="1"/>
                <a:t>(alkalmazási)</a:t>
              </a:r>
              <a:endParaRPr lang="en-US" altLang="hu-HU" sz="1800">
                <a:latin typeface="Tahoma" panose="020B0604030504040204" pitchFamily="34" charset="0"/>
              </a:endParaRPr>
            </a:p>
          </p:txBody>
        </p:sp>
        <p:sp>
          <p:nvSpPr>
            <p:cNvPr id="25765" name="Rectangle 565">
              <a:extLst>
                <a:ext uri="{FF2B5EF4-FFF2-40B4-BE49-F238E27FC236}">
                  <a16:creationId xmlns:a16="http://schemas.microsoft.com/office/drawing/2014/main" id="{5E824F86-D506-C008-FF1F-81262FA509D0}"/>
                </a:ext>
              </a:extLst>
            </p:cNvPr>
            <p:cNvSpPr>
              <a:spLocks noChangeArrowheads="1"/>
            </p:cNvSpPr>
            <p:nvPr/>
          </p:nvSpPr>
          <p:spPr bwMode="auto">
            <a:xfrm>
              <a:off x="311" y="1339"/>
              <a:ext cx="775"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hu-HU" sz="1600" b="1" dirty="0"/>
                <a:t>Presentation</a:t>
              </a:r>
              <a:endParaRPr lang="en-US" altLang="hu-HU" sz="1800" dirty="0">
                <a:latin typeface="Tahoma" panose="020B0604030504040204" pitchFamily="34" charset="0"/>
              </a:endParaRPr>
            </a:p>
          </p:txBody>
        </p:sp>
        <p:sp>
          <p:nvSpPr>
            <p:cNvPr id="25766" name="Rectangle 566">
              <a:extLst>
                <a:ext uri="{FF2B5EF4-FFF2-40B4-BE49-F238E27FC236}">
                  <a16:creationId xmlns:a16="http://schemas.microsoft.com/office/drawing/2014/main" id="{817B963B-0364-BC3F-BF21-3A2A6630F961}"/>
                </a:ext>
              </a:extLst>
            </p:cNvPr>
            <p:cNvSpPr>
              <a:spLocks noChangeArrowheads="1"/>
            </p:cNvSpPr>
            <p:nvPr/>
          </p:nvSpPr>
          <p:spPr bwMode="auto">
            <a:xfrm>
              <a:off x="283" y="1496"/>
              <a:ext cx="819"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hu-HU" sz="1600" b="1"/>
                <a:t>(megjelenési)</a:t>
              </a:r>
              <a:endParaRPr lang="en-US" altLang="hu-HU" sz="1800">
                <a:latin typeface="Tahoma" panose="020B0604030504040204" pitchFamily="34" charset="0"/>
              </a:endParaRPr>
            </a:p>
          </p:txBody>
        </p:sp>
        <p:sp>
          <p:nvSpPr>
            <p:cNvPr id="25767" name="Rectangle 567">
              <a:extLst>
                <a:ext uri="{FF2B5EF4-FFF2-40B4-BE49-F238E27FC236}">
                  <a16:creationId xmlns:a16="http://schemas.microsoft.com/office/drawing/2014/main" id="{642B0A1F-BAD6-D43F-25C7-4BC3D201FD83}"/>
                </a:ext>
              </a:extLst>
            </p:cNvPr>
            <p:cNvSpPr>
              <a:spLocks noChangeArrowheads="1"/>
            </p:cNvSpPr>
            <p:nvPr/>
          </p:nvSpPr>
          <p:spPr bwMode="auto">
            <a:xfrm>
              <a:off x="454" y="1684"/>
              <a:ext cx="490"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hu-HU" sz="1600" b="1"/>
                <a:t>Session</a:t>
              </a:r>
              <a:endParaRPr lang="en-US" altLang="hu-HU" sz="1800">
                <a:latin typeface="Tahoma" panose="020B0604030504040204" pitchFamily="34" charset="0"/>
              </a:endParaRPr>
            </a:p>
          </p:txBody>
        </p:sp>
        <p:sp>
          <p:nvSpPr>
            <p:cNvPr id="25768" name="Rectangle 568">
              <a:extLst>
                <a:ext uri="{FF2B5EF4-FFF2-40B4-BE49-F238E27FC236}">
                  <a16:creationId xmlns:a16="http://schemas.microsoft.com/office/drawing/2014/main" id="{BBB1B135-07E9-3F09-725B-064D8C50F86E}"/>
                </a:ext>
              </a:extLst>
            </p:cNvPr>
            <p:cNvSpPr>
              <a:spLocks noChangeArrowheads="1"/>
            </p:cNvSpPr>
            <p:nvPr/>
          </p:nvSpPr>
          <p:spPr bwMode="auto">
            <a:xfrm>
              <a:off x="426" y="1841"/>
              <a:ext cx="555"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hu-HU" sz="1600" b="1"/>
                <a:t>(viszony)</a:t>
              </a:r>
              <a:endParaRPr lang="en-US" altLang="hu-HU" sz="1800">
                <a:latin typeface="Tahoma" panose="020B0604030504040204" pitchFamily="34" charset="0"/>
              </a:endParaRPr>
            </a:p>
          </p:txBody>
        </p:sp>
        <p:sp>
          <p:nvSpPr>
            <p:cNvPr id="25769" name="Rectangle 569">
              <a:extLst>
                <a:ext uri="{FF2B5EF4-FFF2-40B4-BE49-F238E27FC236}">
                  <a16:creationId xmlns:a16="http://schemas.microsoft.com/office/drawing/2014/main" id="{7041A9E9-7DB9-2905-C1D7-72754CBFDF03}"/>
                </a:ext>
              </a:extLst>
            </p:cNvPr>
            <p:cNvSpPr>
              <a:spLocks noChangeArrowheads="1"/>
            </p:cNvSpPr>
            <p:nvPr/>
          </p:nvSpPr>
          <p:spPr bwMode="auto">
            <a:xfrm>
              <a:off x="371" y="2117"/>
              <a:ext cx="597"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hu-HU" sz="1600" b="1"/>
                <a:t>Transport</a:t>
              </a:r>
              <a:endParaRPr lang="en-US" altLang="hu-HU" sz="1800">
                <a:latin typeface="Tahoma" panose="020B0604030504040204" pitchFamily="34" charset="0"/>
              </a:endParaRPr>
            </a:p>
          </p:txBody>
        </p:sp>
        <p:sp>
          <p:nvSpPr>
            <p:cNvPr id="25770" name="Rectangle 570">
              <a:extLst>
                <a:ext uri="{FF2B5EF4-FFF2-40B4-BE49-F238E27FC236}">
                  <a16:creationId xmlns:a16="http://schemas.microsoft.com/office/drawing/2014/main" id="{98240CCE-79A3-5A8A-E493-B124A2B0772B}"/>
                </a:ext>
              </a:extLst>
            </p:cNvPr>
            <p:cNvSpPr>
              <a:spLocks noChangeArrowheads="1"/>
            </p:cNvSpPr>
            <p:nvPr/>
          </p:nvSpPr>
          <p:spPr bwMode="auto">
            <a:xfrm>
              <a:off x="362" y="2273"/>
              <a:ext cx="62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hu-HU" sz="1600" b="1"/>
                <a:t>(szállítási)</a:t>
              </a:r>
              <a:endParaRPr lang="en-US" altLang="hu-HU" sz="1800">
                <a:latin typeface="Tahoma" panose="020B0604030504040204" pitchFamily="34" charset="0"/>
              </a:endParaRPr>
            </a:p>
          </p:txBody>
        </p:sp>
        <p:sp>
          <p:nvSpPr>
            <p:cNvPr id="25771" name="Rectangle 571">
              <a:extLst>
                <a:ext uri="{FF2B5EF4-FFF2-40B4-BE49-F238E27FC236}">
                  <a16:creationId xmlns:a16="http://schemas.microsoft.com/office/drawing/2014/main" id="{34BD6AA5-DBA2-2DB2-BDE6-FB715E8171C3}"/>
                </a:ext>
              </a:extLst>
            </p:cNvPr>
            <p:cNvSpPr>
              <a:spLocks noChangeArrowheads="1"/>
            </p:cNvSpPr>
            <p:nvPr/>
          </p:nvSpPr>
          <p:spPr bwMode="auto">
            <a:xfrm>
              <a:off x="413" y="2577"/>
              <a:ext cx="505"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hu-HU" sz="1600" b="1"/>
                <a:t>Network</a:t>
              </a:r>
              <a:endParaRPr lang="en-US" altLang="hu-HU" sz="1800">
                <a:latin typeface="Tahoma" panose="020B0604030504040204" pitchFamily="34" charset="0"/>
              </a:endParaRPr>
            </a:p>
          </p:txBody>
        </p:sp>
        <p:sp>
          <p:nvSpPr>
            <p:cNvPr id="25772" name="Rectangle 572">
              <a:extLst>
                <a:ext uri="{FF2B5EF4-FFF2-40B4-BE49-F238E27FC236}">
                  <a16:creationId xmlns:a16="http://schemas.microsoft.com/office/drawing/2014/main" id="{ADCB381E-9399-1D37-3671-0E1E44F36E3F}"/>
                </a:ext>
              </a:extLst>
            </p:cNvPr>
            <p:cNvSpPr>
              <a:spLocks noChangeArrowheads="1"/>
            </p:cNvSpPr>
            <p:nvPr/>
          </p:nvSpPr>
          <p:spPr bwMode="auto">
            <a:xfrm>
              <a:off x="389" y="2733"/>
              <a:ext cx="563"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hu-HU" sz="1600" b="1"/>
                <a:t>(hálózati)</a:t>
              </a:r>
              <a:endParaRPr lang="en-US" altLang="hu-HU" sz="1800">
                <a:latin typeface="Tahoma" panose="020B0604030504040204" pitchFamily="34" charset="0"/>
              </a:endParaRPr>
            </a:p>
          </p:txBody>
        </p:sp>
        <p:sp>
          <p:nvSpPr>
            <p:cNvPr id="25773" name="Rectangle 573">
              <a:extLst>
                <a:ext uri="{FF2B5EF4-FFF2-40B4-BE49-F238E27FC236}">
                  <a16:creationId xmlns:a16="http://schemas.microsoft.com/office/drawing/2014/main" id="{5E06CE4B-6B9F-896F-8640-9AEAA36871F1}"/>
                </a:ext>
              </a:extLst>
            </p:cNvPr>
            <p:cNvSpPr>
              <a:spLocks noChangeArrowheads="1"/>
            </p:cNvSpPr>
            <p:nvPr/>
          </p:nvSpPr>
          <p:spPr bwMode="auto">
            <a:xfrm>
              <a:off x="436" y="3152"/>
              <a:ext cx="576"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hu-HU" sz="1600" b="1"/>
                <a:t>Data Link</a:t>
              </a:r>
              <a:endParaRPr lang="en-US" altLang="hu-HU" sz="1800">
                <a:latin typeface="Tahoma" panose="020B0604030504040204" pitchFamily="34" charset="0"/>
              </a:endParaRPr>
            </a:p>
          </p:txBody>
        </p:sp>
        <p:sp>
          <p:nvSpPr>
            <p:cNvPr id="25774" name="Rectangle 574">
              <a:extLst>
                <a:ext uri="{FF2B5EF4-FFF2-40B4-BE49-F238E27FC236}">
                  <a16:creationId xmlns:a16="http://schemas.microsoft.com/office/drawing/2014/main" id="{A33E832B-3300-0DEF-DBD6-EA7D8FCEBBB4}"/>
                </a:ext>
              </a:extLst>
            </p:cNvPr>
            <p:cNvSpPr>
              <a:spLocks noChangeArrowheads="1"/>
            </p:cNvSpPr>
            <p:nvPr/>
          </p:nvSpPr>
          <p:spPr bwMode="auto">
            <a:xfrm>
              <a:off x="274" y="3308"/>
              <a:ext cx="897"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hu-HU" sz="1600" b="1"/>
                <a:t>(adatkacsolati)</a:t>
              </a:r>
              <a:endParaRPr lang="en-US" altLang="hu-HU" sz="1800">
                <a:latin typeface="Tahoma" panose="020B0604030504040204" pitchFamily="34" charset="0"/>
              </a:endParaRPr>
            </a:p>
          </p:txBody>
        </p:sp>
        <p:sp>
          <p:nvSpPr>
            <p:cNvPr id="25775" name="Rectangle 575">
              <a:extLst>
                <a:ext uri="{FF2B5EF4-FFF2-40B4-BE49-F238E27FC236}">
                  <a16:creationId xmlns:a16="http://schemas.microsoft.com/office/drawing/2014/main" id="{22722BB4-3F2E-518C-260B-34897027AA10}"/>
                </a:ext>
              </a:extLst>
            </p:cNvPr>
            <p:cNvSpPr>
              <a:spLocks noChangeArrowheads="1"/>
            </p:cNvSpPr>
            <p:nvPr/>
          </p:nvSpPr>
          <p:spPr bwMode="auto">
            <a:xfrm>
              <a:off x="468" y="3557"/>
              <a:ext cx="519"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hu-HU" sz="1600" b="1"/>
                <a:t>Physical</a:t>
              </a:r>
              <a:endParaRPr lang="en-US" altLang="hu-HU" sz="1800">
                <a:latin typeface="Tahoma" panose="020B0604030504040204" pitchFamily="34" charset="0"/>
              </a:endParaRPr>
            </a:p>
          </p:txBody>
        </p:sp>
        <p:sp>
          <p:nvSpPr>
            <p:cNvPr id="25776" name="Rectangle 576">
              <a:extLst>
                <a:ext uri="{FF2B5EF4-FFF2-40B4-BE49-F238E27FC236}">
                  <a16:creationId xmlns:a16="http://schemas.microsoft.com/office/drawing/2014/main" id="{B031F1A2-EC47-0658-EE37-02DEE2D4132A}"/>
                </a:ext>
              </a:extLst>
            </p:cNvPr>
            <p:cNvSpPr>
              <a:spLocks noChangeArrowheads="1"/>
            </p:cNvSpPr>
            <p:nvPr/>
          </p:nvSpPr>
          <p:spPr bwMode="auto">
            <a:xfrm>
              <a:off x="505" y="3709"/>
              <a:ext cx="443"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hu-HU" sz="1600" b="1"/>
                <a:t>(fizikai)</a:t>
              </a:r>
              <a:endParaRPr lang="en-US" altLang="hu-HU" sz="1800">
                <a:latin typeface="Tahoma" panose="020B0604030504040204" pitchFamily="34" charset="0"/>
              </a:endParaRPr>
            </a:p>
          </p:txBody>
        </p:sp>
      </p:gr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7656" name="Rectangle 27655">
            <a:extLst>
              <a:ext uri="{FF2B5EF4-FFF2-40B4-BE49-F238E27FC236}">
                <a16:creationId xmlns:a16="http://schemas.microsoft.com/office/drawing/2014/main" id="{40851669-7281-49C2-8BF0-67BA70EC1A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650" name="Rectangle 2">
            <a:extLst>
              <a:ext uri="{FF2B5EF4-FFF2-40B4-BE49-F238E27FC236}">
                <a16:creationId xmlns:a16="http://schemas.microsoft.com/office/drawing/2014/main" id="{93158E0E-B639-F3A3-8C6E-EFDAE256453D}"/>
              </a:ext>
            </a:extLst>
          </p:cNvPr>
          <p:cNvSpPr>
            <a:spLocks noGrp="1" noChangeArrowheads="1"/>
          </p:cNvSpPr>
          <p:nvPr>
            <p:ph type="title"/>
          </p:nvPr>
        </p:nvSpPr>
        <p:spPr>
          <a:xfrm>
            <a:off x="2171700" y="382385"/>
            <a:ext cx="6400799" cy="1413758"/>
          </a:xfrm>
        </p:spPr>
        <p:txBody>
          <a:bodyPr anchor="b">
            <a:normAutofit/>
          </a:bodyPr>
          <a:lstStyle/>
          <a:p>
            <a:pPr eaLnBrk="1" hangingPunct="1"/>
            <a:r>
              <a:rPr lang="hu-HU" altLang="hu-HU" sz="3800" dirty="0"/>
              <a:t>TCP/IP alkalmazási réteg</a:t>
            </a:r>
            <a:endParaRPr lang="en-US" altLang="hu-HU" sz="3800" dirty="0"/>
          </a:p>
        </p:txBody>
      </p:sp>
      <p:sp>
        <p:nvSpPr>
          <p:cNvPr id="27658" name="Freeform: Shape 27657">
            <a:extLst>
              <a:ext uri="{FF2B5EF4-FFF2-40B4-BE49-F238E27FC236}">
                <a16:creationId xmlns:a16="http://schemas.microsoft.com/office/drawing/2014/main" id="{16992B13-74C4-4370-93C5-F5403D944D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0"/>
            <a:ext cx="1706340" cy="6858000"/>
          </a:xfrm>
          <a:custGeom>
            <a:avLst/>
            <a:gdLst>
              <a:gd name="connsiteX0" fmla="*/ 0 w 2275119"/>
              <a:gd name="connsiteY0" fmla="*/ 0 h 6858000"/>
              <a:gd name="connsiteX1" fmla="*/ 1389294 w 2275119"/>
              <a:gd name="connsiteY1" fmla="*/ 0 h 6858000"/>
              <a:gd name="connsiteX2" fmla="*/ 1556068 w 2275119"/>
              <a:gd name="connsiteY2" fmla="*/ 0 h 6858000"/>
              <a:gd name="connsiteX3" fmla="*/ 2098907 w 2275119"/>
              <a:gd name="connsiteY3" fmla="*/ 0 h 6858000"/>
              <a:gd name="connsiteX4" fmla="*/ 2100494 w 2275119"/>
              <a:gd name="connsiteY4" fmla="*/ 68263 h 6858000"/>
              <a:gd name="connsiteX5" fmla="*/ 2108432 w 2275119"/>
              <a:gd name="connsiteY5" fmla="*/ 128588 h 6858000"/>
              <a:gd name="connsiteX6" fmla="*/ 2119544 w 2275119"/>
              <a:gd name="connsiteY6" fmla="*/ 180975 h 6858000"/>
              <a:gd name="connsiteX7" fmla="*/ 2133832 w 2275119"/>
              <a:gd name="connsiteY7" fmla="*/ 227013 h 6858000"/>
              <a:gd name="connsiteX8" fmla="*/ 2149707 w 2275119"/>
              <a:gd name="connsiteY8" fmla="*/ 268288 h 6858000"/>
              <a:gd name="connsiteX9" fmla="*/ 2168757 w 2275119"/>
              <a:gd name="connsiteY9" fmla="*/ 304800 h 6858000"/>
              <a:gd name="connsiteX10" fmla="*/ 2187807 w 2275119"/>
              <a:gd name="connsiteY10" fmla="*/ 342900 h 6858000"/>
              <a:gd name="connsiteX11" fmla="*/ 2206857 w 2275119"/>
              <a:gd name="connsiteY11" fmla="*/ 381000 h 6858000"/>
              <a:gd name="connsiteX12" fmla="*/ 2222732 w 2275119"/>
              <a:gd name="connsiteY12" fmla="*/ 417513 h 6858000"/>
              <a:gd name="connsiteX13" fmla="*/ 2238607 w 2275119"/>
              <a:gd name="connsiteY13" fmla="*/ 458788 h 6858000"/>
              <a:gd name="connsiteX14" fmla="*/ 2254482 w 2275119"/>
              <a:gd name="connsiteY14" fmla="*/ 504825 h 6858000"/>
              <a:gd name="connsiteX15" fmla="*/ 2265594 w 2275119"/>
              <a:gd name="connsiteY15" fmla="*/ 557213 h 6858000"/>
              <a:gd name="connsiteX16" fmla="*/ 2271944 w 2275119"/>
              <a:gd name="connsiteY16" fmla="*/ 617538 h 6858000"/>
              <a:gd name="connsiteX17" fmla="*/ 2275119 w 2275119"/>
              <a:gd name="connsiteY17" fmla="*/ 685800 h 6858000"/>
              <a:gd name="connsiteX18" fmla="*/ 2271944 w 2275119"/>
              <a:gd name="connsiteY18" fmla="*/ 754063 h 6858000"/>
              <a:gd name="connsiteX19" fmla="*/ 2265594 w 2275119"/>
              <a:gd name="connsiteY19" fmla="*/ 814388 h 6858000"/>
              <a:gd name="connsiteX20" fmla="*/ 2254482 w 2275119"/>
              <a:gd name="connsiteY20" fmla="*/ 866775 h 6858000"/>
              <a:gd name="connsiteX21" fmla="*/ 2238607 w 2275119"/>
              <a:gd name="connsiteY21" fmla="*/ 912813 h 6858000"/>
              <a:gd name="connsiteX22" fmla="*/ 2222732 w 2275119"/>
              <a:gd name="connsiteY22" fmla="*/ 954088 h 6858000"/>
              <a:gd name="connsiteX23" fmla="*/ 2206857 w 2275119"/>
              <a:gd name="connsiteY23" fmla="*/ 990600 h 6858000"/>
              <a:gd name="connsiteX24" fmla="*/ 2187807 w 2275119"/>
              <a:gd name="connsiteY24" fmla="*/ 1028700 h 6858000"/>
              <a:gd name="connsiteX25" fmla="*/ 2168757 w 2275119"/>
              <a:gd name="connsiteY25" fmla="*/ 1066800 h 6858000"/>
              <a:gd name="connsiteX26" fmla="*/ 2149707 w 2275119"/>
              <a:gd name="connsiteY26" fmla="*/ 1103313 h 6858000"/>
              <a:gd name="connsiteX27" fmla="*/ 2133832 w 2275119"/>
              <a:gd name="connsiteY27" fmla="*/ 1144588 h 6858000"/>
              <a:gd name="connsiteX28" fmla="*/ 2119544 w 2275119"/>
              <a:gd name="connsiteY28" fmla="*/ 1190625 h 6858000"/>
              <a:gd name="connsiteX29" fmla="*/ 2108432 w 2275119"/>
              <a:gd name="connsiteY29" fmla="*/ 1243013 h 6858000"/>
              <a:gd name="connsiteX30" fmla="*/ 2100494 w 2275119"/>
              <a:gd name="connsiteY30" fmla="*/ 1303338 h 6858000"/>
              <a:gd name="connsiteX31" fmla="*/ 2098907 w 2275119"/>
              <a:gd name="connsiteY31" fmla="*/ 1371600 h 6858000"/>
              <a:gd name="connsiteX32" fmla="*/ 2100494 w 2275119"/>
              <a:gd name="connsiteY32" fmla="*/ 1439863 h 6858000"/>
              <a:gd name="connsiteX33" fmla="*/ 2108432 w 2275119"/>
              <a:gd name="connsiteY33" fmla="*/ 1500188 h 6858000"/>
              <a:gd name="connsiteX34" fmla="*/ 2119544 w 2275119"/>
              <a:gd name="connsiteY34" fmla="*/ 1552575 h 6858000"/>
              <a:gd name="connsiteX35" fmla="*/ 2133832 w 2275119"/>
              <a:gd name="connsiteY35" fmla="*/ 1598613 h 6858000"/>
              <a:gd name="connsiteX36" fmla="*/ 2149707 w 2275119"/>
              <a:gd name="connsiteY36" fmla="*/ 1639888 h 6858000"/>
              <a:gd name="connsiteX37" fmla="*/ 2168757 w 2275119"/>
              <a:gd name="connsiteY37" fmla="*/ 1676400 h 6858000"/>
              <a:gd name="connsiteX38" fmla="*/ 2187807 w 2275119"/>
              <a:gd name="connsiteY38" fmla="*/ 1714500 h 6858000"/>
              <a:gd name="connsiteX39" fmla="*/ 2206857 w 2275119"/>
              <a:gd name="connsiteY39" fmla="*/ 1752600 h 6858000"/>
              <a:gd name="connsiteX40" fmla="*/ 2222732 w 2275119"/>
              <a:gd name="connsiteY40" fmla="*/ 1789113 h 6858000"/>
              <a:gd name="connsiteX41" fmla="*/ 2238607 w 2275119"/>
              <a:gd name="connsiteY41" fmla="*/ 1830388 h 6858000"/>
              <a:gd name="connsiteX42" fmla="*/ 2254482 w 2275119"/>
              <a:gd name="connsiteY42" fmla="*/ 1876425 h 6858000"/>
              <a:gd name="connsiteX43" fmla="*/ 2265594 w 2275119"/>
              <a:gd name="connsiteY43" fmla="*/ 1928813 h 6858000"/>
              <a:gd name="connsiteX44" fmla="*/ 2271944 w 2275119"/>
              <a:gd name="connsiteY44" fmla="*/ 1989138 h 6858000"/>
              <a:gd name="connsiteX45" fmla="*/ 2275119 w 2275119"/>
              <a:gd name="connsiteY45" fmla="*/ 2057400 h 6858000"/>
              <a:gd name="connsiteX46" fmla="*/ 2271944 w 2275119"/>
              <a:gd name="connsiteY46" fmla="*/ 2125663 h 6858000"/>
              <a:gd name="connsiteX47" fmla="*/ 2265594 w 2275119"/>
              <a:gd name="connsiteY47" fmla="*/ 2185988 h 6858000"/>
              <a:gd name="connsiteX48" fmla="*/ 2254482 w 2275119"/>
              <a:gd name="connsiteY48" fmla="*/ 2238375 h 6858000"/>
              <a:gd name="connsiteX49" fmla="*/ 2238607 w 2275119"/>
              <a:gd name="connsiteY49" fmla="*/ 2284413 h 6858000"/>
              <a:gd name="connsiteX50" fmla="*/ 2222732 w 2275119"/>
              <a:gd name="connsiteY50" fmla="*/ 2325688 h 6858000"/>
              <a:gd name="connsiteX51" fmla="*/ 2206857 w 2275119"/>
              <a:gd name="connsiteY51" fmla="*/ 2362200 h 6858000"/>
              <a:gd name="connsiteX52" fmla="*/ 2187807 w 2275119"/>
              <a:gd name="connsiteY52" fmla="*/ 2400300 h 6858000"/>
              <a:gd name="connsiteX53" fmla="*/ 2168757 w 2275119"/>
              <a:gd name="connsiteY53" fmla="*/ 2438400 h 6858000"/>
              <a:gd name="connsiteX54" fmla="*/ 2149707 w 2275119"/>
              <a:gd name="connsiteY54" fmla="*/ 2474913 h 6858000"/>
              <a:gd name="connsiteX55" fmla="*/ 2133832 w 2275119"/>
              <a:gd name="connsiteY55" fmla="*/ 2516188 h 6858000"/>
              <a:gd name="connsiteX56" fmla="*/ 2119544 w 2275119"/>
              <a:gd name="connsiteY56" fmla="*/ 2562225 h 6858000"/>
              <a:gd name="connsiteX57" fmla="*/ 2108432 w 2275119"/>
              <a:gd name="connsiteY57" fmla="*/ 2614613 h 6858000"/>
              <a:gd name="connsiteX58" fmla="*/ 2100494 w 2275119"/>
              <a:gd name="connsiteY58" fmla="*/ 2674938 h 6858000"/>
              <a:gd name="connsiteX59" fmla="*/ 2098907 w 2275119"/>
              <a:gd name="connsiteY59" fmla="*/ 2743200 h 6858000"/>
              <a:gd name="connsiteX60" fmla="*/ 2100494 w 2275119"/>
              <a:gd name="connsiteY60" fmla="*/ 2811463 h 6858000"/>
              <a:gd name="connsiteX61" fmla="*/ 2108432 w 2275119"/>
              <a:gd name="connsiteY61" fmla="*/ 2871788 h 6858000"/>
              <a:gd name="connsiteX62" fmla="*/ 2119544 w 2275119"/>
              <a:gd name="connsiteY62" fmla="*/ 2924175 h 6858000"/>
              <a:gd name="connsiteX63" fmla="*/ 2133832 w 2275119"/>
              <a:gd name="connsiteY63" fmla="*/ 2970213 h 6858000"/>
              <a:gd name="connsiteX64" fmla="*/ 2149707 w 2275119"/>
              <a:gd name="connsiteY64" fmla="*/ 3011488 h 6858000"/>
              <a:gd name="connsiteX65" fmla="*/ 2168757 w 2275119"/>
              <a:gd name="connsiteY65" fmla="*/ 3048000 h 6858000"/>
              <a:gd name="connsiteX66" fmla="*/ 2187807 w 2275119"/>
              <a:gd name="connsiteY66" fmla="*/ 3086100 h 6858000"/>
              <a:gd name="connsiteX67" fmla="*/ 2206857 w 2275119"/>
              <a:gd name="connsiteY67" fmla="*/ 3124200 h 6858000"/>
              <a:gd name="connsiteX68" fmla="*/ 2222732 w 2275119"/>
              <a:gd name="connsiteY68" fmla="*/ 3160713 h 6858000"/>
              <a:gd name="connsiteX69" fmla="*/ 2238607 w 2275119"/>
              <a:gd name="connsiteY69" fmla="*/ 3201988 h 6858000"/>
              <a:gd name="connsiteX70" fmla="*/ 2254482 w 2275119"/>
              <a:gd name="connsiteY70" fmla="*/ 3248025 h 6858000"/>
              <a:gd name="connsiteX71" fmla="*/ 2265594 w 2275119"/>
              <a:gd name="connsiteY71" fmla="*/ 3300413 h 6858000"/>
              <a:gd name="connsiteX72" fmla="*/ 2271944 w 2275119"/>
              <a:gd name="connsiteY72" fmla="*/ 3360738 h 6858000"/>
              <a:gd name="connsiteX73" fmla="*/ 2275119 w 2275119"/>
              <a:gd name="connsiteY73" fmla="*/ 3427413 h 6858000"/>
              <a:gd name="connsiteX74" fmla="*/ 2271944 w 2275119"/>
              <a:gd name="connsiteY74" fmla="*/ 3497263 h 6858000"/>
              <a:gd name="connsiteX75" fmla="*/ 2265594 w 2275119"/>
              <a:gd name="connsiteY75" fmla="*/ 3557588 h 6858000"/>
              <a:gd name="connsiteX76" fmla="*/ 2254482 w 2275119"/>
              <a:gd name="connsiteY76" fmla="*/ 3609975 h 6858000"/>
              <a:gd name="connsiteX77" fmla="*/ 2238607 w 2275119"/>
              <a:gd name="connsiteY77" fmla="*/ 3656013 h 6858000"/>
              <a:gd name="connsiteX78" fmla="*/ 2222732 w 2275119"/>
              <a:gd name="connsiteY78" fmla="*/ 3697288 h 6858000"/>
              <a:gd name="connsiteX79" fmla="*/ 2206857 w 2275119"/>
              <a:gd name="connsiteY79" fmla="*/ 3733800 h 6858000"/>
              <a:gd name="connsiteX80" fmla="*/ 2187807 w 2275119"/>
              <a:gd name="connsiteY80" fmla="*/ 3771900 h 6858000"/>
              <a:gd name="connsiteX81" fmla="*/ 2168757 w 2275119"/>
              <a:gd name="connsiteY81" fmla="*/ 3810000 h 6858000"/>
              <a:gd name="connsiteX82" fmla="*/ 2149707 w 2275119"/>
              <a:gd name="connsiteY82" fmla="*/ 3846513 h 6858000"/>
              <a:gd name="connsiteX83" fmla="*/ 2133832 w 2275119"/>
              <a:gd name="connsiteY83" fmla="*/ 3887788 h 6858000"/>
              <a:gd name="connsiteX84" fmla="*/ 2119544 w 2275119"/>
              <a:gd name="connsiteY84" fmla="*/ 3933825 h 6858000"/>
              <a:gd name="connsiteX85" fmla="*/ 2108432 w 2275119"/>
              <a:gd name="connsiteY85" fmla="*/ 3986213 h 6858000"/>
              <a:gd name="connsiteX86" fmla="*/ 2100494 w 2275119"/>
              <a:gd name="connsiteY86" fmla="*/ 4046538 h 6858000"/>
              <a:gd name="connsiteX87" fmla="*/ 2098907 w 2275119"/>
              <a:gd name="connsiteY87" fmla="*/ 4114800 h 6858000"/>
              <a:gd name="connsiteX88" fmla="*/ 2100494 w 2275119"/>
              <a:gd name="connsiteY88" fmla="*/ 4183063 h 6858000"/>
              <a:gd name="connsiteX89" fmla="*/ 2108432 w 2275119"/>
              <a:gd name="connsiteY89" fmla="*/ 4243388 h 6858000"/>
              <a:gd name="connsiteX90" fmla="*/ 2119544 w 2275119"/>
              <a:gd name="connsiteY90" fmla="*/ 4295775 h 6858000"/>
              <a:gd name="connsiteX91" fmla="*/ 2133832 w 2275119"/>
              <a:gd name="connsiteY91" fmla="*/ 4341813 h 6858000"/>
              <a:gd name="connsiteX92" fmla="*/ 2149707 w 2275119"/>
              <a:gd name="connsiteY92" fmla="*/ 4383088 h 6858000"/>
              <a:gd name="connsiteX93" fmla="*/ 2168757 w 2275119"/>
              <a:gd name="connsiteY93" fmla="*/ 4419600 h 6858000"/>
              <a:gd name="connsiteX94" fmla="*/ 2206857 w 2275119"/>
              <a:gd name="connsiteY94" fmla="*/ 4495800 h 6858000"/>
              <a:gd name="connsiteX95" fmla="*/ 2222732 w 2275119"/>
              <a:gd name="connsiteY95" fmla="*/ 4532313 h 6858000"/>
              <a:gd name="connsiteX96" fmla="*/ 2238607 w 2275119"/>
              <a:gd name="connsiteY96" fmla="*/ 4573588 h 6858000"/>
              <a:gd name="connsiteX97" fmla="*/ 2254482 w 2275119"/>
              <a:gd name="connsiteY97" fmla="*/ 4619625 h 6858000"/>
              <a:gd name="connsiteX98" fmla="*/ 2265594 w 2275119"/>
              <a:gd name="connsiteY98" fmla="*/ 4672013 h 6858000"/>
              <a:gd name="connsiteX99" fmla="*/ 2271944 w 2275119"/>
              <a:gd name="connsiteY99" fmla="*/ 4732338 h 6858000"/>
              <a:gd name="connsiteX100" fmla="*/ 2275119 w 2275119"/>
              <a:gd name="connsiteY100" fmla="*/ 4800600 h 6858000"/>
              <a:gd name="connsiteX101" fmla="*/ 2271944 w 2275119"/>
              <a:gd name="connsiteY101" fmla="*/ 4868863 h 6858000"/>
              <a:gd name="connsiteX102" fmla="*/ 2265594 w 2275119"/>
              <a:gd name="connsiteY102" fmla="*/ 4929188 h 6858000"/>
              <a:gd name="connsiteX103" fmla="*/ 2254482 w 2275119"/>
              <a:gd name="connsiteY103" fmla="*/ 4981575 h 6858000"/>
              <a:gd name="connsiteX104" fmla="*/ 2238607 w 2275119"/>
              <a:gd name="connsiteY104" fmla="*/ 5027613 h 6858000"/>
              <a:gd name="connsiteX105" fmla="*/ 2222732 w 2275119"/>
              <a:gd name="connsiteY105" fmla="*/ 5068888 h 6858000"/>
              <a:gd name="connsiteX106" fmla="*/ 2206857 w 2275119"/>
              <a:gd name="connsiteY106" fmla="*/ 5105400 h 6858000"/>
              <a:gd name="connsiteX107" fmla="*/ 2187807 w 2275119"/>
              <a:gd name="connsiteY107" fmla="*/ 5143500 h 6858000"/>
              <a:gd name="connsiteX108" fmla="*/ 2168757 w 2275119"/>
              <a:gd name="connsiteY108" fmla="*/ 5181600 h 6858000"/>
              <a:gd name="connsiteX109" fmla="*/ 2149707 w 2275119"/>
              <a:gd name="connsiteY109" fmla="*/ 5218113 h 6858000"/>
              <a:gd name="connsiteX110" fmla="*/ 2133832 w 2275119"/>
              <a:gd name="connsiteY110" fmla="*/ 5259388 h 6858000"/>
              <a:gd name="connsiteX111" fmla="*/ 2119544 w 2275119"/>
              <a:gd name="connsiteY111" fmla="*/ 5305425 h 6858000"/>
              <a:gd name="connsiteX112" fmla="*/ 2108432 w 2275119"/>
              <a:gd name="connsiteY112" fmla="*/ 5357813 h 6858000"/>
              <a:gd name="connsiteX113" fmla="*/ 2100494 w 2275119"/>
              <a:gd name="connsiteY113" fmla="*/ 5418138 h 6858000"/>
              <a:gd name="connsiteX114" fmla="*/ 2098907 w 2275119"/>
              <a:gd name="connsiteY114" fmla="*/ 5486400 h 6858000"/>
              <a:gd name="connsiteX115" fmla="*/ 2100494 w 2275119"/>
              <a:gd name="connsiteY115" fmla="*/ 5554663 h 6858000"/>
              <a:gd name="connsiteX116" fmla="*/ 2108432 w 2275119"/>
              <a:gd name="connsiteY116" fmla="*/ 5614988 h 6858000"/>
              <a:gd name="connsiteX117" fmla="*/ 2119544 w 2275119"/>
              <a:gd name="connsiteY117" fmla="*/ 5667375 h 6858000"/>
              <a:gd name="connsiteX118" fmla="*/ 2133832 w 2275119"/>
              <a:gd name="connsiteY118" fmla="*/ 5713413 h 6858000"/>
              <a:gd name="connsiteX119" fmla="*/ 2149707 w 2275119"/>
              <a:gd name="connsiteY119" fmla="*/ 5754688 h 6858000"/>
              <a:gd name="connsiteX120" fmla="*/ 2168757 w 2275119"/>
              <a:gd name="connsiteY120" fmla="*/ 5791200 h 6858000"/>
              <a:gd name="connsiteX121" fmla="*/ 2187807 w 2275119"/>
              <a:gd name="connsiteY121" fmla="*/ 5829300 h 6858000"/>
              <a:gd name="connsiteX122" fmla="*/ 2206857 w 2275119"/>
              <a:gd name="connsiteY122" fmla="*/ 5867400 h 6858000"/>
              <a:gd name="connsiteX123" fmla="*/ 2222732 w 2275119"/>
              <a:gd name="connsiteY123" fmla="*/ 5903913 h 6858000"/>
              <a:gd name="connsiteX124" fmla="*/ 2238607 w 2275119"/>
              <a:gd name="connsiteY124" fmla="*/ 5945188 h 6858000"/>
              <a:gd name="connsiteX125" fmla="*/ 2254482 w 2275119"/>
              <a:gd name="connsiteY125" fmla="*/ 5991225 h 6858000"/>
              <a:gd name="connsiteX126" fmla="*/ 2265594 w 2275119"/>
              <a:gd name="connsiteY126" fmla="*/ 6043613 h 6858000"/>
              <a:gd name="connsiteX127" fmla="*/ 2271944 w 2275119"/>
              <a:gd name="connsiteY127" fmla="*/ 6103938 h 6858000"/>
              <a:gd name="connsiteX128" fmla="*/ 2275119 w 2275119"/>
              <a:gd name="connsiteY128" fmla="*/ 6172200 h 6858000"/>
              <a:gd name="connsiteX129" fmla="*/ 2271944 w 2275119"/>
              <a:gd name="connsiteY129" fmla="*/ 6240463 h 6858000"/>
              <a:gd name="connsiteX130" fmla="*/ 2265594 w 2275119"/>
              <a:gd name="connsiteY130" fmla="*/ 6300788 h 6858000"/>
              <a:gd name="connsiteX131" fmla="*/ 2254482 w 2275119"/>
              <a:gd name="connsiteY131" fmla="*/ 6353175 h 6858000"/>
              <a:gd name="connsiteX132" fmla="*/ 2238607 w 2275119"/>
              <a:gd name="connsiteY132" fmla="*/ 6399213 h 6858000"/>
              <a:gd name="connsiteX133" fmla="*/ 2222732 w 2275119"/>
              <a:gd name="connsiteY133" fmla="*/ 6440488 h 6858000"/>
              <a:gd name="connsiteX134" fmla="*/ 2206857 w 2275119"/>
              <a:gd name="connsiteY134" fmla="*/ 6477000 h 6858000"/>
              <a:gd name="connsiteX135" fmla="*/ 2187807 w 2275119"/>
              <a:gd name="connsiteY135" fmla="*/ 6515100 h 6858000"/>
              <a:gd name="connsiteX136" fmla="*/ 2168757 w 2275119"/>
              <a:gd name="connsiteY136" fmla="*/ 6553200 h 6858000"/>
              <a:gd name="connsiteX137" fmla="*/ 2149707 w 2275119"/>
              <a:gd name="connsiteY137" fmla="*/ 6589713 h 6858000"/>
              <a:gd name="connsiteX138" fmla="*/ 2133832 w 2275119"/>
              <a:gd name="connsiteY138" fmla="*/ 6630988 h 6858000"/>
              <a:gd name="connsiteX139" fmla="*/ 2119544 w 2275119"/>
              <a:gd name="connsiteY139" fmla="*/ 6677025 h 6858000"/>
              <a:gd name="connsiteX140" fmla="*/ 2108432 w 2275119"/>
              <a:gd name="connsiteY140" fmla="*/ 6729413 h 6858000"/>
              <a:gd name="connsiteX141" fmla="*/ 2100494 w 2275119"/>
              <a:gd name="connsiteY141" fmla="*/ 6789738 h 6858000"/>
              <a:gd name="connsiteX142" fmla="*/ 2098907 w 2275119"/>
              <a:gd name="connsiteY142" fmla="*/ 6858000 h 6858000"/>
              <a:gd name="connsiteX143" fmla="*/ 1556068 w 2275119"/>
              <a:gd name="connsiteY143" fmla="*/ 6858000 h 6858000"/>
              <a:gd name="connsiteX144" fmla="*/ 1389294 w 2275119"/>
              <a:gd name="connsiteY144" fmla="*/ 6858000 h 6858000"/>
              <a:gd name="connsiteX145" fmla="*/ 0 w 2275119"/>
              <a:gd name="connsiteY14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Lst>
            <a:rect l="l" t="t" r="r" b="b"/>
            <a:pathLst>
              <a:path w="2275119" h="6858000">
                <a:moveTo>
                  <a:pt x="0" y="0"/>
                </a:moveTo>
                <a:lnTo>
                  <a:pt x="1389294" y="0"/>
                </a:lnTo>
                <a:lnTo>
                  <a:pt x="1556068" y="0"/>
                </a:lnTo>
                <a:lnTo>
                  <a:pt x="2098907" y="0"/>
                </a:lnTo>
                <a:lnTo>
                  <a:pt x="2100494" y="68263"/>
                </a:lnTo>
                <a:lnTo>
                  <a:pt x="2108432" y="128588"/>
                </a:lnTo>
                <a:lnTo>
                  <a:pt x="2119544" y="180975"/>
                </a:lnTo>
                <a:lnTo>
                  <a:pt x="2133832" y="227013"/>
                </a:lnTo>
                <a:lnTo>
                  <a:pt x="2149707" y="268288"/>
                </a:lnTo>
                <a:lnTo>
                  <a:pt x="2168757" y="304800"/>
                </a:lnTo>
                <a:lnTo>
                  <a:pt x="2187807" y="342900"/>
                </a:lnTo>
                <a:lnTo>
                  <a:pt x="2206857" y="381000"/>
                </a:lnTo>
                <a:lnTo>
                  <a:pt x="2222732" y="417513"/>
                </a:lnTo>
                <a:lnTo>
                  <a:pt x="2238607" y="458788"/>
                </a:lnTo>
                <a:lnTo>
                  <a:pt x="2254482" y="504825"/>
                </a:lnTo>
                <a:lnTo>
                  <a:pt x="2265594" y="557213"/>
                </a:lnTo>
                <a:lnTo>
                  <a:pt x="2271944" y="617538"/>
                </a:lnTo>
                <a:lnTo>
                  <a:pt x="2275119" y="685800"/>
                </a:lnTo>
                <a:lnTo>
                  <a:pt x="2271944" y="754063"/>
                </a:lnTo>
                <a:lnTo>
                  <a:pt x="2265594" y="814388"/>
                </a:lnTo>
                <a:lnTo>
                  <a:pt x="2254482" y="866775"/>
                </a:lnTo>
                <a:lnTo>
                  <a:pt x="2238607" y="912813"/>
                </a:lnTo>
                <a:lnTo>
                  <a:pt x="2222732" y="954088"/>
                </a:lnTo>
                <a:lnTo>
                  <a:pt x="2206857" y="990600"/>
                </a:lnTo>
                <a:lnTo>
                  <a:pt x="2187807" y="1028700"/>
                </a:lnTo>
                <a:lnTo>
                  <a:pt x="2168757" y="1066800"/>
                </a:lnTo>
                <a:lnTo>
                  <a:pt x="2149707" y="1103313"/>
                </a:lnTo>
                <a:lnTo>
                  <a:pt x="2133832" y="1144588"/>
                </a:lnTo>
                <a:lnTo>
                  <a:pt x="2119544" y="1190625"/>
                </a:lnTo>
                <a:lnTo>
                  <a:pt x="2108432" y="1243013"/>
                </a:lnTo>
                <a:lnTo>
                  <a:pt x="2100494" y="1303338"/>
                </a:lnTo>
                <a:lnTo>
                  <a:pt x="2098907" y="1371600"/>
                </a:lnTo>
                <a:lnTo>
                  <a:pt x="2100494" y="1439863"/>
                </a:lnTo>
                <a:lnTo>
                  <a:pt x="2108432" y="1500188"/>
                </a:lnTo>
                <a:lnTo>
                  <a:pt x="2119544" y="1552575"/>
                </a:lnTo>
                <a:lnTo>
                  <a:pt x="2133832" y="1598613"/>
                </a:lnTo>
                <a:lnTo>
                  <a:pt x="2149707" y="1639888"/>
                </a:lnTo>
                <a:lnTo>
                  <a:pt x="2168757" y="1676400"/>
                </a:lnTo>
                <a:lnTo>
                  <a:pt x="2187807" y="1714500"/>
                </a:lnTo>
                <a:lnTo>
                  <a:pt x="2206857" y="1752600"/>
                </a:lnTo>
                <a:lnTo>
                  <a:pt x="2222732" y="1789113"/>
                </a:lnTo>
                <a:lnTo>
                  <a:pt x="2238607" y="1830388"/>
                </a:lnTo>
                <a:lnTo>
                  <a:pt x="2254482" y="1876425"/>
                </a:lnTo>
                <a:lnTo>
                  <a:pt x="2265594" y="1928813"/>
                </a:lnTo>
                <a:lnTo>
                  <a:pt x="2271944" y="1989138"/>
                </a:lnTo>
                <a:lnTo>
                  <a:pt x="2275119" y="2057400"/>
                </a:lnTo>
                <a:lnTo>
                  <a:pt x="2271944" y="2125663"/>
                </a:lnTo>
                <a:lnTo>
                  <a:pt x="2265594" y="2185988"/>
                </a:lnTo>
                <a:lnTo>
                  <a:pt x="2254482" y="2238375"/>
                </a:lnTo>
                <a:lnTo>
                  <a:pt x="2238607" y="2284413"/>
                </a:lnTo>
                <a:lnTo>
                  <a:pt x="2222732" y="2325688"/>
                </a:lnTo>
                <a:lnTo>
                  <a:pt x="2206857" y="2362200"/>
                </a:lnTo>
                <a:lnTo>
                  <a:pt x="2187807" y="2400300"/>
                </a:lnTo>
                <a:lnTo>
                  <a:pt x="2168757" y="2438400"/>
                </a:lnTo>
                <a:lnTo>
                  <a:pt x="2149707" y="2474913"/>
                </a:lnTo>
                <a:lnTo>
                  <a:pt x="2133832" y="2516188"/>
                </a:lnTo>
                <a:lnTo>
                  <a:pt x="2119544" y="2562225"/>
                </a:lnTo>
                <a:lnTo>
                  <a:pt x="2108432" y="2614613"/>
                </a:lnTo>
                <a:lnTo>
                  <a:pt x="2100494" y="2674938"/>
                </a:lnTo>
                <a:lnTo>
                  <a:pt x="2098907" y="2743200"/>
                </a:lnTo>
                <a:lnTo>
                  <a:pt x="2100494" y="2811463"/>
                </a:lnTo>
                <a:lnTo>
                  <a:pt x="2108432" y="2871788"/>
                </a:lnTo>
                <a:lnTo>
                  <a:pt x="2119544" y="2924175"/>
                </a:lnTo>
                <a:lnTo>
                  <a:pt x="2133832" y="2970213"/>
                </a:lnTo>
                <a:lnTo>
                  <a:pt x="2149707" y="3011488"/>
                </a:lnTo>
                <a:lnTo>
                  <a:pt x="2168757" y="3048000"/>
                </a:lnTo>
                <a:lnTo>
                  <a:pt x="2187807" y="3086100"/>
                </a:lnTo>
                <a:lnTo>
                  <a:pt x="2206857" y="3124200"/>
                </a:lnTo>
                <a:lnTo>
                  <a:pt x="2222732" y="3160713"/>
                </a:lnTo>
                <a:lnTo>
                  <a:pt x="2238607" y="3201988"/>
                </a:lnTo>
                <a:lnTo>
                  <a:pt x="2254482" y="3248025"/>
                </a:lnTo>
                <a:lnTo>
                  <a:pt x="2265594" y="3300413"/>
                </a:lnTo>
                <a:lnTo>
                  <a:pt x="2271944" y="3360738"/>
                </a:lnTo>
                <a:lnTo>
                  <a:pt x="2275119" y="3427413"/>
                </a:lnTo>
                <a:lnTo>
                  <a:pt x="2271944" y="3497263"/>
                </a:lnTo>
                <a:lnTo>
                  <a:pt x="2265594" y="3557588"/>
                </a:lnTo>
                <a:lnTo>
                  <a:pt x="2254482" y="3609975"/>
                </a:lnTo>
                <a:lnTo>
                  <a:pt x="2238607" y="3656013"/>
                </a:lnTo>
                <a:lnTo>
                  <a:pt x="2222732" y="3697288"/>
                </a:lnTo>
                <a:lnTo>
                  <a:pt x="2206857" y="3733800"/>
                </a:lnTo>
                <a:lnTo>
                  <a:pt x="2187807" y="3771900"/>
                </a:lnTo>
                <a:lnTo>
                  <a:pt x="2168757" y="3810000"/>
                </a:lnTo>
                <a:lnTo>
                  <a:pt x="2149707" y="3846513"/>
                </a:lnTo>
                <a:lnTo>
                  <a:pt x="2133832" y="3887788"/>
                </a:lnTo>
                <a:lnTo>
                  <a:pt x="2119544" y="3933825"/>
                </a:lnTo>
                <a:lnTo>
                  <a:pt x="2108432" y="3986213"/>
                </a:lnTo>
                <a:lnTo>
                  <a:pt x="2100494" y="4046538"/>
                </a:lnTo>
                <a:lnTo>
                  <a:pt x="2098907" y="4114800"/>
                </a:lnTo>
                <a:lnTo>
                  <a:pt x="2100494" y="4183063"/>
                </a:lnTo>
                <a:lnTo>
                  <a:pt x="2108432" y="4243388"/>
                </a:lnTo>
                <a:lnTo>
                  <a:pt x="2119544" y="4295775"/>
                </a:lnTo>
                <a:lnTo>
                  <a:pt x="2133832" y="4341813"/>
                </a:lnTo>
                <a:lnTo>
                  <a:pt x="2149707" y="4383088"/>
                </a:lnTo>
                <a:lnTo>
                  <a:pt x="2168757" y="4419600"/>
                </a:lnTo>
                <a:lnTo>
                  <a:pt x="2206857" y="4495800"/>
                </a:lnTo>
                <a:lnTo>
                  <a:pt x="2222732" y="4532313"/>
                </a:lnTo>
                <a:lnTo>
                  <a:pt x="2238607" y="4573588"/>
                </a:lnTo>
                <a:lnTo>
                  <a:pt x="2254482" y="4619625"/>
                </a:lnTo>
                <a:lnTo>
                  <a:pt x="2265594" y="4672013"/>
                </a:lnTo>
                <a:lnTo>
                  <a:pt x="2271944" y="4732338"/>
                </a:lnTo>
                <a:lnTo>
                  <a:pt x="2275119" y="4800600"/>
                </a:lnTo>
                <a:lnTo>
                  <a:pt x="2271944" y="4868863"/>
                </a:lnTo>
                <a:lnTo>
                  <a:pt x="2265594" y="4929188"/>
                </a:lnTo>
                <a:lnTo>
                  <a:pt x="2254482" y="4981575"/>
                </a:lnTo>
                <a:lnTo>
                  <a:pt x="2238607" y="5027613"/>
                </a:lnTo>
                <a:lnTo>
                  <a:pt x="2222732" y="5068888"/>
                </a:lnTo>
                <a:lnTo>
                  <a:pt x="2206857" y="5105400"/>
                </a:lnTo>
                <a:lnTo>
                  <a:pt x="2187807" y="5143500"/>
                </a:lnTo>
                <a:lnTo>
                  <a:pt x="2168757" y="5181600"/>
                </a:lnTo>
                <a:lnTo>
                  <a:pt x="2149707" y="5218113"/>
                </a:lnTo>
                <a:lnTo>
                  <a:pt x="2133832" y="5259388"/>
                </a:lnTo>
                <a:lnTo>
                  <a:pt x="2119544" y="5305425"/>
                </a:lnTo>
                <a:lnTo>
                  <a:pt x="2108432" y="5357813"/>
                </a:lnTo>
                <a:lnTo>
                  <a:pt x="2100494" y="5418138"/>
                </a:lnTo>
                <a:lnTo>
                  <a:pt x="2098907" y="5486400"/>
                </a:lnTo>
                <a:lnTo>
                  <a:pt x="2100494" y="5554663"/>
                </a:lnTo>
                <a:lnTo>
                  <a:pt x="2108432" y="5614988"/>
                </a:lnTo>
                <a:lnTo>
                  <a:pt x="2119544" y="5667375"/>
                </a:lnTo>
                <a:lnTo>
                  <a:pt x="2133832" y="5713413"/>
                </a:lnTo>
                <a:lnTo>
                  <a:pt x="2149707" y="5754688"/>
                </a:lnTo>
                <a:lnTo>
                  <a:pt x="2168757" y="5791200"/>
                </a:lnTo>
                <a:lnTo>
                  <a:pt x="2187807" y="5829300"/>
                </a:lnTo>
                <a:lnTo>
                  <a:pt x="2206857" y="5867400"/>
                </a:lnTo>
                <a:lnTo>
                  <a:pt x="2222732" y="5903913"/>
                </a:lnTo>
                <a:lnTo>
                  <a:pt x="2238607" y="5945188"/>
                </a:lnTo>
                <a:lnTo>
                  <a:pt x="2254482" y="5991225"/>
                </a:lnTo>
                <a:lnTo>
                  <a:pt x="2265594" y="6043613"/>
                </a:lnTo>
                <a:lnTo>
                  <a:pt x="2271944" y="6103938"/>
                </a:lnTo>
                <a:lnTo>
                  <a:pt x="2275119" y="6172200"/>
                </a:lnTo>
                <a:lnTo>
                  <a:pt x="2271944" y="6240463"/>
                </a:lnTo>
                <a:lnTo>
                  <a:pt x="2265594" y="6300788"/>
                </a:lnTo>
                <a:lnTo>
                  <a:pt x="2254482" y="6353175"/>
                </a:lnTo>
                <a:lnTo>
                  <a:pt x="2238607" y="6399213"/>
                </a:lnTo>
                <a:lnTo>
                  <a:pt x="2222732" y="6440488"/>
                </a:lnTo>
                <a:lnTo>
                  <a:pt x="2206857" y="6477000"/>
                </a:lnTo>
                <a:lnTo>
                  <a:pt x="2187807" y="6515100"/>
                </a:lnTo>
                <a:lnTo>
                  <a:pt x="2168757" y="6553200"/>
                </a:lnTo>
                <a:lnTo>
                  <a:pt x="2149707" y="6589713"/>
                </a:lnTo>
                <a:lnTo>
                  <a:pt x="2133832" y="6630988"/>
                </a:lnTo>
                <a:lnTo>
                  <a:pt x="2119544" y="6677025"/>
                </a:lnTo>
                <a:lnTo>
                  <a:pt x="2108432" y="6729413"/>
                </a:lnTo>
                <a:lnTo>
                  <a:pt x="2100494" y="6789738"/>
                </a:lnTo>
                <a:lnTo>
                  <a:pt x="2098907" y="6858000"/>
                </a:lnTo>
                <a:lnTo>
                  <a:pt x="1556068" y="6858000"/>
                </a:lnTo>
                <a:lnTo>
                  <a:pt x="1389294" y="6858000"/>
                </a:lnTo>
                <a:lnTo>
                  <a:pt x="0" y="6858000"/>
                </a:lnTo>
                <a:close/>
              </a:path>
            </a:pathLst>
          </a:custGeom>
          <a:solidFill>
            <a:schemeClr val="accent1"/>
          </a:solidFill>
          <a:ln w="0">
            <a:noFill/>
            <a:prstDash val="solid"/>
            <a:round/>
            <a:headEnd/>
            <a:tailEnd/>
          </a:ln>
        </p:spPr>
        <p:txBody>
          <a:bodyPr/>
          <a:lstStyle/>
          <a:p>
            <a:endParaRPr lang="hu-HU"/>
          </a:p>
        </p:txBody>
      </p:sp>
      <p:sp>
        <p:nvSpPr>
          <p:cNvPr id="27660" name="Rectangle 27659">
            <a:extLst>
              <a:ext uri="{FF2B5EF4-FFF2-40B4-BE49-F238E27FC236}">
                <a16:creationId xmlns:a16="http://schemas.microsoft.com/office/drawing/2014/main" id="{A3AE1F77-1EC8-47BA-A381-B6618A2FCD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12598"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hu-HU"/>
          </a:p>
        </p:txBody>
      </p:sp>
      <p:sp>
        <p:nvSpPr>
          <p:cNvPr id="27651" name="Rectangle 3">
            <a:extLst>
              <a:ext uri="{FF2B5EF4-FFF2-40B4-BE49-F238E27FC236}">
                <a16:creationId xmlns:a16="http://schemas.microsoft.com/office/drawing/2014/main" id="{72967AB8-1363-2CFF-1A6C-F832B373F8F7}"/>
              </a:ext>
            </a:extLst>
          </p:cNvPr>
          <p:cNvSpPr>
            <a:spLocks noGrp="1" noChangeArrowheads="1"/>
          </p:cNvSpPr>
          <p:nvPr>
            <p:ph idx="1"/>
          </p:nvPr>
        </p:nvSpPr>
        <p:spPr>
          <a:xfrm>
            <a:off x="2171700" y="2178528"/>
            <a:ext cx="6400800" cy="3701065"/>
          </a:xfrm>
        </p:spPr>
        <p:txBody>
          <a:bodyPr>
            <a:normAutofit fontScale="92500" lnSpcReduction="20000"/>
          </a:bodyPr>
          <a:lstStyle/>
          <a:p>
            <a:pPr eaLnBrk="1" hangingPunct="1">
              <a:lnSpc>
                <a:spcPct val="100000"/>
              </a:lnSpc>
            </a:pPr>
            <a:r>
              <a:rPr lang="hu-HU" altLang="hu-HU" sz="1800" dirty="0"/>
              <a:t>Alkalmazások és szolgáltatások ezen keresztül férnek hozzá a hálózathoz</a:t>
            </a:r>
          </a:p>
          <a:p>
            <a:pPr eaLnBrk="1" hangingPunct="1">
              <a:lnSpc>
                <a:spcPct val="100000"/>
              </a:lnSpc>
            </a:pPr>
            <a:r>
              <a:rPr lang="hu-HU" altLang="hu-HU" sz="1800" dirty="0"/>
              <a:t>A Windows </a:t>
            </a:r>
            <a:r>
              <a:rPr lang="hu-HU" altLang="hu-HU" sz="1800" dirty="0" err="1"/>
              <a:t>Socket</a:t>
            </a:r>
            <a:r>
              <a:rPr lang="hu-HU" altLang="hu-HU" sz="1800" dirty="0"/>
              <a:t> felület</a:t>
            </a:r>
          </a:p>
          <a:p>
            <a:pPr lvl="1" eaLnBrk="1" hangingPunct="1">
              <a:lnSpc>
                <a:spcPct val="100000"/>
              </a:lnSpc>
            </a:pPr>
            <a:r>
              <a:rPr lang="hu-HU" altLang="hu-HU" dirty="0"/>
              <a:t>Sok különböző TCP/IP alkalmazás és protokollkészlet közötti kommunikációt tesz lehetővé</a:t>
            </a:r>
          </a:p>
          <a:p>
            <a:pPr lvl="1" eaLnBrk="1" hangingPunct="1">
              <a:lnSpc>
                <a:spcPct val="100000"/>
              </a:lnSpc>
            </a:pPr>
            <a:r>
              <a:rPr lang="hu-HU" altLang="hu-HU" dirty="0"/>
              <a:t>TCP/IP referenciamodell </a:t>
            </a:r>
            <a:r>
              <a:rPr lang="hu-HU" altLang="hu-HU" dirty="0" err="1"/>
              <a:t>tetejéhez</a:t>
            </a:r>
            <a:r>
              <a:rPr lang="hu-HU" altLang="hu-HU" dirty="0"/>
              <a:t> közel lehetőséget biztosít alkalmazások és protokollok fejlesztéséhez</a:t>
            </a:r>
          </a:p>
          <a:p>
            <a:pPr eaLnBrk="1" hangingPunct="1">
              <a:lnSpc>
                <a:spcPct val="100000"/>
              </a:lnSpc>
            </a:pPr>
            <a:r>
              <a:rPr lang="hu-HU" altLang="hu-HU" sz="1800" dirty="0"/>
              <a:t>A </a:t>
            </a:r>
            <a:r>
              <a:rPr lang="hu-HU" altLang="hu-HU" sz="1800" dirty="0" err="1"/>
              <a:t>NetBIOS</a:t>
            </a:r>
            <a:r>
              <a:rPr lang="hu-HU" altLang="hu-HU" sz="1800" dirty="0"/>
              <a:t> felület – </a:t>
            </a:r>
            <a:r>
              <a:rPr lang="hu-HU" altLang="hu-HU" sz="1800" dirty="0" err="1"/>
              <a:t>windows</a:t>
            </a:r>
            <a:r>
              <a:rPr lang="hu-HU" altLang="hu-HU" sz="1800" dirty="0"/>
              <a:t> szolgáltatások és alkalmazások alkalmazzák</a:t>
            </a:r>
          </a:p>
          <a:p>
            <a:pPr lvl="1" eaLnBrk="1" hangingPunct="1">
              <a:lnSpc>
                <a:spcPct val="100000"/>
              </a:lnSpc>
            </a:pPr>
            <a:r>
              <a:rPr lang="hu-HU" altLang="hu-HU" dirty="0"/>
              <a:t>a három elsődleges feladata:</a:t>
            </a:r>
          </a:p>
          <a:p>
            <a:pPr lvl="2" eaLnBrk="1" hangingPunct="1">
              <a:lnSpc>
                <a:spcPct val="100000"/>
              </a:lnSpc>
            </a:pPr>
            <a:r>
              <a:rPr lang="hu-HU" altLang="hu-HU" sz="1800" dirty="0" err="1"/>
              <a:t>NetBIOS</a:t>
            </a:r>
            <a:r>
              <a:rPr lang="hu-HU" altLang="hu-HU" sz="1800" dirty="0"/>
              <a:t> névfeloldás</a:t>
            </a:r>
          </a:p>
          <a:p>
            <a:pPr lvl="2" eaLnBrk="1" hangingPunct="1">
              <a:lnSpc>
                <a:spcPct val="100000"/>
              </a:lnSpc>
            </a:pPr>
            <a:r>
              <a:rPr lang="hu-HU" altLang="hu-HU" sz="1800" dirty="0" err="1"/>
              <a:t>NetBIOS</a:t>
            </a:r>
            <a:r>
              <a:rPr lang="hu-HU" altLang="hu-HU" sz="1800" dirty="0"/>
              <a:t> </a:t>
            </a:r>
            <a:r>
              <a:rPr lang="hu-HU" altLang="hu-HU" sz="1800" dirty="0" err="1"/>
              <a:t>Datagram</a:t>
            </a:r>
            <a:r>
              <a:rPr lang="hu-HU" altLang="hu-HU" sz="1800" dirty="0"/>
              <a:t> szolgáltatás</a:t>
            </a:r>
          </a:p>
          <a:p>
            <a:pPr lvl="2" eaLnBrk="1" hangingPunct="1">
              <a:lnSpc>
                <a:spcPct val="100000"/>
              </a:lnSpc>
            </a:pPr>
            <a:r>
              <a:rPr lang="hu-HU" altLang="hu-HU" sz="1800" dirty="0" err="1"/>
              <a:t>NetBios</a:t>
            </a:r>
            <a:r>
              <a:rPr lang="hu-HU" altLang="hu-HU" sz="1800" dirty="0"/>
              <a:t> Session szolgáltatás</a:t>
            </a:r>
          </a:p>
          <a:p>
            <a:pPr eaLnBrk="1" hangingPunct="1">
              <a:lnSpc>
                <a:spcPct val="100000"/>
              </a:lnSpc>
              <a:buFontTx/>
              <a:buNone/>
            </a:pPr>
            <a:endParaRPr lang="en-US" altLang="hu-HU" sz="1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9704" name="Rectangle 29703">
            <a:extLst>
              <a:ext uri="{FF2B5EF4-FFF2-40B4-BE49-F238E27FC236}">
                <a16:creationId xmlns:a16="http://schemas.microsoft.com/office/drawing/2014/main" id="{40851669-7281-49C2-8BF0-67BA70EC1A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698" name="Rectangle 2">
            <a:extLst>
              <a:ext uri="{FF2B5EF4-FFF2-40B4-BE49-F238E27FC236}">
                <a16:creationId xmlns:a16="http://schemas.microsoft.com/office/drawing/2014/main" id="{EA18298A-1D76-3682-E23F-78DED5E702A0}"/>
              </a:ext>
            </a:extLst>
          </p:cNvPr>
          <p:cNvSpPr>
            <a:spLocks noGrp="1" noChangeArrowheads="1"/>
          </p:cNvSpPr>
          <p:nvPr>
            <p:ph type="title"/>
          </p:nvPr>
        </p:nvSpPr>
        <p:spPr>
          <a:xfrm>
            <a:off x="2171700" y="382385"/>
            <a:ext cx="6400799" cy="1413758"/>
          </a:xfrm>
        </p:spPr>
        <p:txBody>
          <a:bodyPr anchor="b">
            <a:normAutofit/>
          </a:bodyPr>
          <a:lstStyle/>
          <a:p>
            <a:pPr algn="ctr" eaLnBrk="1" hangingPunct="1"/>
            <a:r>
              <a:rPr lang="hu-HU" altLang="hu-HU" sz="3800"/>
              <a:t>TCP/IP alkalmazási réteg</a:t>
            </a:r>
            <a:endParaRPr lang="en-US" altLang="hu-HU" sz="3800"/>
          </a:p>
        </p:txBody>
      </p:sp>
      <p:sp>
        <p:nvSpPr>
          <p:cNvPr id="29706" name="Freeform: Shape 29705">
            <a:extLst>
              <a:ext uri="{FF2B5EF4-FFF2-40B4-BE49-F238E27FC236}">
                <a16:creationId xmlns:a16="http://schemas.microsoft.com/office/drawing/2014/main" id="{16992B13-74C4-4370-93C5-F5403D944D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0"/>
            <a:ext cx="1706340" cy="6858000"/>
          </a:xfrm>
          <a:custGeom>
            <a:avLst/>
            <a:gdLst>
              <a:gd name="connsiteX0" fmla="*/ 0 w 2275119"/>
              <a:gd name="connsiteY0" fmla="*/ 0 h 6858000"/>
              <a:gd name="connsiteX1" fmla="*/ 1389294 w 2275119"/>
              <a:gd name="connsiteY1" fmla="*/ 0 h 6858000"/>
              <a:gd name="connsiteX2" fmla="*/ 1556068 w 2275119"/>
              <a:gd name="connsiteY2" fmla="*/ 0 h 6858000"/>
              <a:gd name="connsiteX3" fmla="*/ 2098907 w 2275119"/>
              <a:gd name="connsiteY3" fmla="*/ 0 h 6858000"/>
              <a:gd name="connsiteX4" fmla="*/ 2100494 w 2275119"/>
              <a:gd name="connsiteY4" fmla="*/ 68263 h 6858000"/>
              <a:gd name="connsiteX5" fmla="*/ 2108432 w 2275119"/>
              <a:gd name="connsiteY5" fmla="*/ 128588 h 6858000"/>
              <a:gd name="connsiteX6" fmla="*/ 2119544 w 2275119"/>
              <a:gd name="connsiteY6" fmla="*/ 180975 h 6858000"/>
              <a:gd name="connsiteX7" fmla="*/ 2133832 w 2275119"/>
              <a:gd name="connsiteY7" fmla="*/ 227013 h 6858000"/>
              <a:gd name="connsiteX8" fmla="*/ 2149707 w 2275119"/>
              <a:gd name="connsiteY8" fmla="*/ 268288 h 6858000"/>
              <a:gd name="connsiteX9" fmla="*/ 2168757 w 2275119"/>
              <a:gd name="connsiteY9" fmla="*/ 304800 h 6858000"/>
              <a:gd name="connsiteX10" fmla="*/ 2187807 w 2275119"/>
              <a:gd name="connsiteY10" fmla="*/ 342900 h 6858000"/>
              <a:gd name="connsiteX11" fmla="*/ 2206857 w 2275119"/>
              <a:gd name="connsiteY11" fmla="*/ 381000 h 6858000"/>
              <a:gd name="connsiteX12" fmla="*/ 2222732 w 2275119"/>
              <a:gd name="connsiteY12" fmla="*/ 417513 h 6858000"/>
              <a:gd name="connsiteX13" fmla="*/ 2238607 w 2275119"/>
              <a:gd name="connsiteY13" fmla="*/ 458788 h 6858000"/>
              <a:gd name="connsiteX14" fmla="*/ 2254482 w 2275119"/>
              <a:gd name="connsiteY14" fmla="*/ 504825 h 6858000"/>
              <a:gd name="connsiteX15" fmla="*/ 2265594 w 2275119"/>
              <a:gd name="connsiteY15" fmla="*/ 557213 h 6858000"/>
              <a:gd name="connsiteX16" fmla="*/ 2271944 w 2275119"/>
              <a:gd name="connsiteY16" fmla="*/ 617538 h 6858000"/>
              <a:gd name="connsiteX17" fmla="*/ 2275119 w 2275119"/>
              <a:gd name="connsiteY17" fmla="*/ 685800 h 6858000"/>
              <a:gd name="connsiteX18" fmla="*/ 2271944 w 2275119"/>
              <a:gd name="connsiteY18" fmla="*/ 754063 h 6858000"/>
              <a:gd name="connsiteX19" fmla="*/ 2265594 w 2275119"/>
              <a:gd name="connsiteY19" fmla="*/ 814388 h 6858000"/>
              <a:gd name="connsiteX20" fmla="*/ 2254482 w 2275119"/>
              <a:gd name="connsiteY20" fmla="*/ 866775 h 6858000"/>
              <a:gd name="connsiteX21" fmla="*/ 2238607 w 2275119"/>
              <a:gd name="connsiteY21" fmla="*/ 912813 h 6858000"/>
              <a:gd name="connsiteX22" fmla="*/ 2222732 w 2275119"/>
              <a:gd name="connsiteY22" fmla="*/ 954088 h 6858000"/>
              <a:gd name="connsiteX23" fmla="*/ 2206857 w 2275119"/>
              <a:gd name="connsiteY23" fmla="*/ 990600 h 6858000"/>
              <a:gd name="connsiteX24" fmla="*/ 2187807 w 2275119"/>
              <a:gd name="connsiteY24" fmla="*/ 1028700 h 6858000"/>
              <a:gd name="connsiteX25" fmla="*/ 2168757 w 2275119"/>
              <a:gd name="connsiteY25" fmla="*/ 1066800 h 6858000"/>
              <a:gd name="connsiteX26" fmla="*/ 2149707 w 2275119"/>
              <a:gd name="connsiteY26" fmla="*/ 1103313 h 6858000"/>
              <a:gd name="connsiteX27" fmla="*/ 2133832 w 2275119"/>
              <a:gd name="connsiteY27" fmla="*/ 1144588 h 6858000"/>
              <a:gd name="connsiteX28" fmla="*/ 2119544 w 2275119"/>
              <a:gd name="connsiteY28" fmla="*/ 1190625 h 6858000"/>
              <a:gd name="connsiteX29" fmla="*/ 2108432 w 2275119"/>
              <a:gd name="connsiteY29" fmla="*/ 1243013 h 6858000"/>
              <a:gd name="connsiteX30" fmla="*/ 2100494 w 2275119"/>
              <a:gd name="connsiteY30" fmla="*/ 1303338 h 6858000"/>
              <a:gd name="connsiteX31" fmla="*/ 2098907 w 2275119"/>
              <a:gd name="connsiteY31" fmla="*/ 1371600 h 6858000"/>
              <a:gd name="connsiteX32" fmla="*/ 2100494 w 2275119"/>
              <a:gd name="connsiteY32" fmla="*/ 1439863 h 6858000"/>
              <a:gd name="connsiteX33" fmla="*/ 2108432 w 2275119"/>
              <a:gd name="connsiteY33" fmla="*/ 1500188 h 6858000"/>
              <a:gd name="connsiteX34" fmla="*/ 2119544 w 2275119"/>
              <a:gd name="connsiteY34" fmla="*/ 1552575 h 6858000"/>
              <a:gd name="connsiteX35" fmla="*/ 2133832 w 2275119"/>
              <a:gd name="connsiteY35" fmla="*/ 1598613 h 6858000"/>
              <a:gd name="connsiteX36" fmla="*/ 2149707 w 2275119"/>
              <a:gd name="connsiteY36" fmla="*/ 1639888 h 6858000"/>
              <a:gd name="connsiteX37" fmla="*/ 2168757 w 2275119"/>
              <a:gd name="connsiteY37" fmla="*/ 1676400 h 6858000"/>
              <a:gd name="connsiteX38" fmla="*/ 2187807 w 2275119"/>
              <a:gd name="connsiteY38" fmla="*/ 1714500 h 6858000"/>
              <a:gd name="connsiteX39" fmla="*/ 2206857 w 2275119"/>
              <a:gd name="connsiteY39" fmla="*/ 1752600 h 6858000"/>
              <a:gd name="connsiteX40" fmla="*/ 2222732 w 2275119"/>
              <a:gd name="connsiteY40" fmla="*/ 1789113 h 6858000"/>
              <a:gd name="connsiteX41" fmla="*/ 2238607 w 2275119"/>
              <a:gd name="connsiteY41" fmla="*/ 1830388 h 6858000"/>
              <a:gd name="connsiteX42" fmla="*/ 2254482 w 2275119"/>
              <a:gd name="connsiteY42" fmla="*/ 1876425 h 6858000"/>
              <a:gd name="connsiteX43" fmla="*/ 2265594 w 2275119"/>
              <a:gd name="connsiteY43" fmla="*/ 1928813 h 6858000"/>
              <a:gd name="connsiteX44" fmla="*/ 2271944 w 2275119"/>
              <a:gd name="connsiteY44" fmla="*/ 1989138 h 6858000"/>
              <a:gd name="connsiteX45" fmla="*/ 2275119 w 2275119"/>
              <a:gd name="connsiteY45" fmla="*/ 2057400 h 6858000"/>
              <a:gd name="connsiteX46" fmla="*/ 2271944 w 2275119"/>
              <a:gd name="connsiteY46" fmla="*/ 2125663 h 6858000"/>
              <a:gd name="connsiteX47" fmla="*/ 2265594 w 2275119"/>
              <a:gd name="connsiteY47" fmla="*/ 2185988 h 6858000"/>
              <a:gd name="connsiteX48" fmla="*/ 2254482 w 2275119"/>
              <a:gd name="connsiteY48" fmla="*/ 2238375 h 6858000"/>
              <a:gd name="connsiteX49" fmla="*/ 2238607 w 2275119"/>
              <a:gd name="connsiteY49" fmla="*/ 2284413 h 6858000"/>
              <a:gd name="connsiteX50" fmla="*/ 2222732 w 2275119"/>
              <a:gd name="connsiteY50" fmla="*/ 2325688 h 6858000"/>
              <a:gd name="connsiteX51" fmla="*/ 2206857 w 2275119"/>
              <a:gd name="connsiteY51" fmla="*/ 2362200 h 6858000"/>
              <a:gd name="connsiteX52" fmla="*/ 2187807 w 2275119"/>
              <a:gd name="connsiteY52" fmla="*/ 2400300 h 6858000"/>
              <a:gd name="connsiteX53" fmla="*/ 2168757 w 2275119"/>
              <a:gd name="connsiteY53" fmla="*/ 2438400 h 6858000"/>
              <a:gd name="connsiteX54" fmla="*/ 2149707 w 2275119"/>
              <a:gd name="connsiteY54" fmla="*/ 2474913 h 6858000"/>
              <a:gd name="connsiteX55" fmla="*/ 2133832 w 2275119"/>
              <a:gd name="connsiteY55" fmla="*/ 2516188 h 6858000"/>
              <a:gd name="connsiteX56" fmla="*/ 2119544 w 2275119"/>
              <a:gd name="connsiteY56" fmla="*/ 2562225 h 6858000"/>
              <a:gd name="connsiteX57" fmla="*/ 2108432 w 2275119"/>
              <a:gd name="connsiteY57" fmla="*/ 2614613 h 6858000"/>
              <a:gd name="connsiteX58" fmla="*/ 2100494 w 2275119"/>
              <a:gd name="connsiteY58" fmla="*/ 2674938 h 6858000"/>
              <a:gd name="connsiteX59" fmla="*/ 2098907 w 2275119"/>
              <a:gd name="connsiteY59" fmla="*/ 2743200 h 6858000"/>
              <a:gd name="connsiteX60" fmla="*/ 2100494 w 2275119"/>
              <a:gd name="connsiteY60" fmla="*/ 2811463 h 6858000"/>
              <a:gd name="connsiteX61" fmla="*/ 2108432 w 2275119"/>
              <a:gd name="connsiteY61" fmla="*/ 2871788 h 6858000"/>
              <a:gd name="connsiteX62" fmla="*/ 2119544 w 2275119"/>
              <a:gd name="connsiteY62" fmla="*/ 2924175 h 6858000"/>
              <a:gd name="connsiteX63" fmla="*/ 2133832 w 2275119"/>
              <a:gd name="connsiteY63" fmla="*/ 2970213 h 6858000"/>
              <a:gd name="connsiteX64" fmla="*/ 2149707 w 2275119"/>
              <a:gd name="connsiteY64" fmla="*/ 3011488 h 6858000"/>
              <a:gd name="connsiteX65" fmla="*/ 2168757 w 2275119"/>
              <a:gd name="connsiteY65" fmla="*/ 3048000 h 6858000"/>
              <a:gd name="connsiteX66" fmla="*/ 2187807 w 2275119"/>
              <a:gd name="connsiteY66" fmla="*/ 3086100 h 6858000"/>
              <a:gd name="connsiteX67" fmla="*/ 2206857 w 2275119"/>
              <a:gd name="connsiteY67" fmla="*/ 3124200 h 6858000"/>
              <a:gd name="connsiteX68" fmla="*/ 2222732 w 2275119"/>
              <a:gd name="connsiteY68" fmla="*/ 3160713 h 6858000"/>
              <a:gd name="connsiteX69" fmla="*/ 2238607 w 2275119"/>
              <a:gd name="connsiteY69" fmla="*/ 3201988 h 6858000"/>
              <a:gd name="connsiteX70" fmla="*/ 2254482 w 2275119"/>
              <a:gd name="connsiteY70" fmla="*/ 3248025 h 6858000"/>
              <a:gd name="connsiteX71" fmla="*/ 2265594 w 2275119"/>
              <a:gd name="connsiteY71" fmla="*/ 3300413 h 6858000"/>
              <a:gd name="connsiteX72" fmla="*/ 2271944 w 2275119"/>
              <a:gd name="connsiteY72" fmla="*/ 3360738 h 6858000"/>
              <a:gd name="connsiteX73" fmla="*/ 2275119 w 2275119"/>
              <a:gd name="connsiteY73" fmla="*/ 3427413 h 6858000"/>
              <a:gd name="connsiteX74" fmla="*/ 2271944 w 2275119"/>
              <a:gd name="connsiteY74" fmla="*/ 3497263 h 6858000"/>
              <a:gd name="connsiteX75" fmla="*/ 2265594 w 2275119"/>
              <a:gd name="connsiteY75" fmla="*/ 3557588 h 6858000"/>
              <a:gd name="connsiteX76" fmla="*/ 2254482 w 2275119"/>
              <a:gd name="connsiteY76" fmla="*/ 3609975 h 6858000"/>
              <a:gd name="connsiteX77" fmla="*/ 2238607 w 2275119"/>
              <a:gd name="connsiteY77" fmla="*/ 3656013 h 6858000"/>
              <a:gd name="connsiteX78" fmla="*/ 2222732 w 2275119"/>
              <a:gd name="connsiteY78" fmla="*/ 3697288 h 6858000"/>
              <a:gd name="connsiteX79" fmla="*/ 2206857 w 2275119"/>
              <a:gd name="connsiteY79" fmla="*/ 3733800 h 6858000"/>
              <a:gd name="connsiteX80" fmla="*/ 2187807 w 2275119"/>
              <a:gd name="connsiteY80" fmla="*/ 3771900 h 6858000"/>
              <a:gd name="connsiteX81" fmla="*/ 2168757 w 2275119"/>
              <a:gd name="connsiteY81" fmla="*/ 3810000 h 6858000"/>
              <a:gd name="connsiteX82" fmla="*/ 2149707 w 2275119"/>
              <a:gd name="connsiteY82" fmla="*/ 3846513 h 6858000"/>
              <a:gd name="connsiteX83" fmla="*/ 2133832 w 2275119"/>
              <a:gd name="connsiteY83" fmla="*/ 3887788 h 6858000"/>
              <a:gd name="connsiteX84" fmla="*/ 2119544 w 2275119"/>
              <a:gd name="connsiteY84" fmla="*/ 3933825 h 6858000"/>
              <a:gd name="connsiteX85" fmla="*/ 2108432 w 2275119"/>
              <a:gd name="connsiteY85" fmla="*/ 3986213 h 6858000"/>
              <a:gd name="connsiteX86" fmla="*/ 2100494 w 2275119"/>
              <a:gd name="connsiteY86" fmla="*/ 4046538 h 6858000"/>
              <a:gd name="connsiteX87" fmla="*/ 2098907 w 2275119"/>
              <a:gd name="connsiteY87" fmla="*/ 4114800 h 6858000"/>
              <a:gd name="connsiteX88" fmla="*/ 2100494 w 2275119"/>
              <a:gd name="connsiteY88" fmla="*/ 4183063 h 6858000"/>
              <a:gd name="connsiteX89" fmla="*/ 2108432 w 2275119"/>
              <a:gd name="connsiteY89" fmla="*/ 4243388 h 6858000"/>
              <a:gd name="connsiteX90" fmla="*/ 2119544 w 2275119"/>
              <a:gd name="connsiteY90" fmla="*/ 4295775 h 6858000"/>
              <a:gd name="connsiteX91" fmla="*/ 2133832 w 2275119"/>
              <a:gd name="connsiteY91" fmla="*/ 4341813 h 6858000"/>
              <a:gd name="connsiteX92" fmla="*/ 2149707 w 2275119"/>
              <a:gd name="connsiteY92" fmla="*/ 4383088 h 6858000"/>
              <a:gd name="connsiteX93" fmla="*/ 2168757 w 2275119"/>
              <a:gd name="connsiteY93" fmla="*/ 4419600 h 6858000"/>
              <a:gd name="connsiteX94" fmla="*/ 2206857 w 2275119"/>
              <a:gd name="connsiteY94" fmla="*/ 4495800 h 6858000"/>
              <a:gd name="connsiteX95" fmla="*/ 2222732 w 2275119"/>
              <a:gd name="connsiteY95" fmla="*/ 4532313 h 6858000"/>
              <a:gd name="connsiteX96" fmla="*/ 2238607 w 2275119"/>
              <a:gd name="connsiteY96" fmla="*/ 4573588 h 6858000"/>
              <a:gd name="connsiteX97" fmla="*/ 2254482 w 2275119"/>
              <a:gd name="connsiteY97" fmla="*/ 4619625 h 6858000"/>
              <a:gd name="connsiteX98" fmla="*/ 2265594 w 2275119"/>
              <a:gd name="connsiteY98" fmla="*/ 4672013 h 6858000"/>
              <a:gd name="connsiteX99" fmla="*/ 2271944 w 2275119"/>
              <a:gd name="connsiteY99" fmla="*/ 4732338 h 6858000"/>
              <a:gd name="connsiteX100" fmla="*/ 2275119 w 2275119"/>
              <a:gd name="connsiteY100" fmla="*/ 4800600 h 6858000"/>
              <a:gd name="connsiteX101" fmla="*/ 2271944 w 2275119"/>
              <a:gd name="connsiteY101" fmla="*/ 4868863 h 6858000"/>
              <a:gd name="connsiteX102" fmla="*/ 2265594 w 2275119"/>
              <a:gd name="connsiteY102" fmla="*/ 4929188 h 6858000"/>
              <a:gd name="connsiteX103" fmla="*/ 2254482 w 2275119"/>
              <a:gd name="connsiteY103" fmla="*/ 4981575 h 6858000"/>
              <a:gd name="connsiteX104" fmla="*/ 2238607 w 2275119"/>
              <a:gd name="connsiteY104" fmla="*/ 5027613 h 6858000"/>
              <a:gd name="connsiteX105" fmla="*/ 2222732 w 2275119"/>
              <a:gd name="connsiteY105" fmla="*/ 5068888 h 6858000"/>
              <a:gd name="connsiteX106" fmla="*/ 2206857 w 2275119"/>
              <a:gd name="connsiteY106" fmla="*/ 5105400 h 6858000"/>
              <a:gd name="connsiteX107" fmla="*/ 2187807 w 2275119"/>
              <a:gd name="connsiteY107" fmla="*/ 5143500 h 6858000"/>
              <a:gd name="connsiteX108" fmla="*/ 2168757 w 2275119"/>
              <a:gd name="connsiteY108" fmla="*/ 5181600 h 6858000"/>
              <a:gd name="connsiteX109" fmla="*/ 2149707 w 2275119"/>
              <a:gd name="connsiteY109" fmla="*/ 5218113 h 6858000"/>
              <a:gd name="connsiteX110" fmla="*/ 2133832 w 2275119"/>
              <a:gd name="connsiteY110" fmla="*/ 5259388 h 6858000"/>
              <a:gd name="connsiteX111" fmla="*/ 2119544 w 2275119"/>
              <a:gd name="connsiteY111" fmla="*/ 5305425 h 6858000"/>
              <a:gd name="connsiteX112" fmla="*/ 2108432 w 2275119"/>
              <a:gd name="connsiteY112" fmla="*/ 5357813 h 6858000"/>
              <a:gd name="connsiteX113" fmla="*/ 2100494 w 2275119"/>
              <a:gd name="connsiteY113" fmla="*/ 5418138 h 6858000"/>
              <a:gd name="connsiteX114" fmla="*/ 2098907 w 2275119"/>
              <a:gd name="connsiteY114" fmla="*/ 5486400 h 6858000"/>
              <a:gd name="connsiteX115" fmla="*/ 2100494 w 2275119"/>
              <a:gd name="connsiteY115" fmla="*/ 5554663 h 6858000"/>
              <a:gd name="connsiteX116" fmla="*/ 2108432 w 2275119"/>
              <a:gd name="connsiteY116" fmla="*/ 5614988 h 6858000"/>
              <a:gd name="connsiteX117" fmla="*/ 2119544 w 2275119"/>
              <a:gd name="connsiteY117" fmla="*/ 5667375 h 6858000"/>
              <a:gd name="connsiteX118" fmla="*/ 2133832 w 2275119"/>
              <a:gd name="connsiteY118" fmla="*/ 5713413 h 6858000"/>
              <a:gd name="connsiteX119" fmla="*/ 2149707 w 2275119"/>
              <a:gd name="connsiteY119" fmla="*/ 5754688 h 6858000"/>
              <a:gd name="connsiteX120" fmla="*/ 2168757 w 2275119"/>
              <a:gd name="connsiteY120" fmla="*/ 5791200 h 6858000"/>
              <a:gd name="connsiteX121" fmla="*/ 2187807 w 2275119"/>
              <a:gd name="connsiteY121" fmla="*/ 5829300 h 6858000"/>
              <a:gd name="connsiteX122" fmla="*/ 2206857 w 2275119"/>
              <a:gd name="connsiteY122" fmla="*/ 5867400 h 6858000"/>
              <a:gd name="connsiteX123" fmla="*/ 2222732 w 2275119"/>
              <a:gd name="connsiteY123" fmla="*/ 5903913 h 6858000"/>
              <a:gd name="connsiteX124" fmla="*/ 2238607 w 2275119"/>
              <a:gd name="connsiteY124" fmla="*/ 5945188 h 6858000"/>
              <a:gd name="connsiteX125" fmla="*/ 2254482 w 2275119"/>
              <a:gd name="connsiteY125" fmla="*/ 5991225 h 6858000"/>
              <a:gd name="connsiteX126" fmla="*/ 2265594 w 2275119"/>
              <a:gd name="connsiteY126" fmla="*/ 6043613 h 6858000"/>
              <a:gd name="connsiteX127" fmla="*/ 2271944 w 2275119"/>
              <a:gd name="connsiteY127" fmla="*/ 6103938 h 6858000"/>
              <a:gd name="connsiteX128" fmla="*/ 2275119 w 2275119"/>
              <a:gd name="connsiteY128" fmla="*/ 6172200 h 6858000"/>
              <a:gd name="connsiteX129" fmla="*/ 2271944 w 2275119"/>
              <a:gd name="connsiteY129" fmla="*/ 6240463 h 6858000"/>
              <a:gd name="connsiteX130" fmla="*/ 2265594 w 2275119"/>
              <a:gd name="connsiteY130" fmla="*/ 6300788 h 6858000"/>
              <a:gd name="connsiteX131" fmla="*/ 2254482 w 2275119"/>
              <a:gd name="connsiteY131" fmla="*/ 6353175 h 6858000"/>
              <a:gd name="connsiteX132" fmla="*/ 2238607 w 2275119"/>
              <a:gd name="connsiteY132" fmla="*/ 6399213 h 6858000"/>
              <a:gd name="connsiteX133" fmla="*/ 2222732 w 2275119"/>
              <a:gd name="connsiteY133" fmla="*/ 6440488 h 6858000"/>
              <a:gd name="connsiteX134" fmla="*/ 2206857 w 2275119"/>
              <a:gd name="connsiteY134" fmla="*/ 6477000 h 6858000"/>
              <a:gd name="connsiteX135" fmla="*/ 2187807 w 2275119"/>
              <a:gd name="connsiteY135" fmla="*/ 6515100 h 6858000"/>
              <a:gd name="connsiteX136" fmla="*/ 2168757 w 2275119"/>
              <a:gd name="connsiteY136" fmla="*/ 6553200 h 6858000"/>
              <a:gd name="connsiteX137" fmla="*/ 2149707 w 2275119"/>
              <a:gd name="connsiteY137" fmla="*/ 6589713 h 6858000"/>
              <a:gd name="connsiteX138" fmla="*/ 2133832 w 2275119"/>
              <a:gd name="connsiteY138" fmla="*/ 6630988 h 6858000"/>
              <a:gd name="connsiteX139" fmla="*/ 2119544 w 2275119"/>
              <a:gd name="connsiteY139" fmla="*/ 6677025 h 6858000"/>
              <a:gd name="connsiteX140" fmla="*/ 2108432 w 2275119"/>
              <a:gd name="connsiteY140" fmla="*/ 6729413 h 6858000"/>
              <a:gd name="connsiteX141" fmla="*/ 2100494 w 2275119"/>
              <a:gd name="connsiteY141" fmla="*/ 6789738 h 6858000"/>
              <a:gd name="connsiteX142" fmla="*/ 2098907 w 2275119"/>
              <a:gd name="connsiteY142" fmla="*/ 6858000 h 6858000"/>
              <a:gd name="connsiteX143" fmla="*/ 1556068 w 2275119"/>
              <a:gd name="connsiteY143" fmla="*/ 6858000 h 6858000"/>
              <a:gd name="connsiteX144" fmla="*/ 1389294 w 2275119"/>
              <a:gd name="connsiteY144" fmla="*/ 6858000 h 6858000"/>
              <a:gd name="connsiteX145" fmla="*/ 0 w 2275119"/>
              <a:gd name="connsiteY14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Lst>
            <a:rect l="l" t="t" r="r" b="b"/>
            <a:pathLst>
              <a:path w="2275119" h="6858000">
                <a:moveTo>
                  <a:pt x="0" y="0"/>
                </a:moveTo>
                <a:lnTo>
                  <a:pt x="1389294" y="0"/>
                </a:lnTo>
                <a:lnTo>
                  <a:pt x="1556068" y="0"/>
                </a:lnTo>
                <a:lnTo>
                  <a:pt x="2098907" y="0"/>
                </a:lnTo>
                <a:lnTo>
                  <a:pt x="2100494" y="68263"/>
                </a:lnTo>
                <a:lnTo>
                  <a:pt x="2108432" y="128588"/>
                </a:lnTo>
                <a:lnTo>
                  <a:pt x="2119544" y="180975"/>
                </a:lnTo>
                <a:lnTo>
                  <a:pt x="2133832" y="227013"/>
                </a:lnTo>
                <a:lnTo>
                  <a:pt x="2149707" y="268288"/>
                </a:lnTo>
                <a:lnTo>
                  <a:pt x="2168757" y="304800"/>
                </a:lnTo>
                <a:lnTo>
                  <a:pt x="2187807" y="342900"/>
                </a:lnTo>
                <a:lnTo>
                  <a:pt x="2206857" y="381000"/>
                </a:lnTo>
                <a:lnTo>
                  <a:pt x="2222732" y="417513"/>
                </a:lnTo>
                <a:lnTo>
                  <a:pt x="2238607" y="458788"/>
                </a:lnTo>
                <a:lnTo>
                  <a:pt x="2254482" y="504825"/>
                </a:lnTo>
                <a:lnTo>
                  <a:pt x="2265594" y="557213"/>
                </a:lnTo>
                <a:lnTo>
                  <a:pt x="2271944" y="617538"/>
                </a:lnTo>
                <a:lnTo>
                  <a:pt x="2275119" y="685800"/>
                </a:lnTo>
                <a:lnTo>
                  <a:pt x="2271944" y="754063"/>
                </a:lnTo>
                <a:lnTo>
                  <a:pt x="2265594" y="814388"/>
                </a:lnTo>
                <a:lnTo>
                  <a:pt x="2254482" y="866775"/>
                </a:lnTo>
                <a:lnTo>
                  <a:pt x="2238607" y="912813"/>
                </a:lnTo>
                <a:lnTo>
                  <a:pt x="2222732" y="954088"/>
                </a:lnTo>
                <a:lnTo>
                  <a:pt x="2206857" y="990600"/>
                </a:lnTo>
                <a:lnTo>
                  <a:pt x="2187807" y="1028700"/>
                </a:lnTo>
                <a:lnTo>
                  <a:pt x="2168757" y="1066800"/>
                </a:lnTo>
                <a:lnTo>
                  <a:pt x="2149707" y="1103313"/>
                </a:lnTo>
                <a:lnTo>
                  <a:pt x="2133832" y="1144588"/>
                </a:lnTo>
                <a:lnTo>
                  <a:pt x="2119544" y="1190625"/>
                </a:lnTo>
                <a:lnTo>
                  <a:pt x="2108432" y="1243013"/>
                </a:lnTo>
                <a:lnTo>
                  <a:pt x="2100494" y="1303338"/>
                </a:lnTo>
                <a:lnTo>
                  <a:pt x="2098907" y="1371600"/>
                </a:lnTo>
                <a:lnTo>
                  <a:pt x="2100494" y="1439863"/>
                </a:lnTo>
                <a:lnTo>
                  <a:pt x="2108432" y="1500188"/>
                </a:lnTo>
                <a:lnTo>
                  <a:pt x="2119544" y="1552575"/>
                </a:lnTo>
                <a:lnTo>
                  <a:pt x="2133832" y="1598613"/>
                </a:lnTo>
                <a:lnTo>
                  <a:pt x="2149707" y="1639888"/>
                </a:lnTo>
                <a:lnTo>
                  <a:pt x="2168757" y="1676400"/>
                </a:lnTo>
                <a:lnTo>
                  <a:pt x="2187807" y="1714500"/>
                </a:lnTo>
                <a:lnTo>
                  <a:pt x="2206857" y="1752600"/>
                </a:lnTo>
                <a:lnTo>
                  <a:pt x="2222732" y="1789113"/>
                </a:lnTo>
                <a:lnTo>
                  <a:pt x="2238607" y="1830388"/>
                </a:lnTo>
                <a:lnTo>
                  <a:pt x="2254482" y="1876425"/>
                </a:lnTo>
                <a:lnTo>
                  <a:pt x="2265594" y="1928813"/>
                </a:lnTo>
                <a:lnTo>
                  <a:pt x="2271944" y="1989138"/>
                </a:lnTo>
                <a:lnTo>
                  <a:pt x="2275119" y="2057400"/>
                </a:lnTo>
                <a:lnTo>
                  <a:pt x="2271944" y="2125663"/>
                </a:lnTo>
                <a:lnTo>
                  <a:pt x="2265594" y="2185988"/>
                </a:lnTo>
                <a:lnTo>
                  <a:pt x="2254482" y="2238375"/>
                </a:lnTo>
                <a:lnTo>
                  <a:pt x="2238607" y="2284413"/>
                </a:lnTo>
                <a:lnTo>
                  <a:pt x="2222732" y="2325688"/>
                </a:lnTo>
                <a:lnTo>
                  <a:pt x="2206857" y="2362200"/>
                </a:lnTo>
                <a:lnTo>
                  <a:pt x="2187807" y="2400300"/>
                </a:lnTo>
                <a:lnTo>
                  <a:pt x="2168757" y="2438400"/>
                </a:lnTo>
                <a:lnTo>
                  <a:pt x="2149707" y="2474913"/>
                </a:lnTo>
                <a:lnTo>
                  <a:pt x="2133832" y="2516188"/>
                </a:lnTo>
                <a:lnTo>
                  <a:pt x="2119544" y="2562225"/>
                </a:lnTo>
                <a:lnTo>
                  <a:pt x="2108432" y="2614613"/>
                </a:lnTo>
                <a:lnTo>
                  <a:pt x="2100494" y="2674938"/>
                </a:lnTo>
                <a:lnTo>
                  <a:pt x="2098907" y="2743200"/>
                </a:lnTo>
                <a:lnTo>
                  <a:pt x="2100494" y="2811463"/>
                </a:lnTo>
                <a:lnTo>
                  <a:pt x="2108432" y="2871788"/>
                </a:lnTo>
                <a:lnTo>
                  <a:pt x="2119544" y="2924175"/>
                </a:lnTo>
                <a:lnTo>
                  <a:pt x="2133832" y="2970213"/>
                </a:lnTo>
                <a:lnTo>
                  <a:pt x="2149707" y="3011488"/>
                </a:lnTo>
                <a:lnTo>
                  <a:pt x="2168757" y="3048000"/>
                </a:lnTo>
                <a:lnTo>
                  <a:pt x="2187807" y="3086100"/>
                </a:lnTo>
                <a:lnTo>
                  <a:pt x="2206857" y="3124200"/>
                </a:lnTo>
                <a:lnTo>
                  <a:pt x="2222732" y="3160713"/>
                </a:lnTo>
                <a:lnTo>
                  <a:pt x="2238607" y="3201988"/>
                </a:lnTo>
                <a:lnTo>
                  <a:pt x="2254482" y="3248025"/>
                </a:lnTo>
                <a:lnTo>
                  <a:pt x="2265594" y="3300413"/>
                </a:lnTo>
                <a:lnTo>
                  <a:pt x="2271944" y="3360738"/>
                </a:lnTo>
                <a:lnTo>
                  <a:pt x="2275119" y="3427413"/>
                </a:lnTo>
                <a:lnTo>
                  <a:pt x="2271944" y="3497263"/>
                </a:lnTo>
                <a:lnTo>
                  <a:pt x="2265594" y="3557588"/>
                </a:lnTo>
                <a:lnTo>
                  <a:pt x="2254482" y="3609975"/>
                </a:lnTo>
                <a:lnTo>
                  <a:pt x="2238607" y="3656013"/>
                </a:lnTo>
                <a:lnTo>
                  <a:pt x="2222732" y="3697288"/>
                </a:lnTo>
                <a:lnTo>
                  <a:pt x="2206857" y="3733800"/>
                </a:lnTo>
                <a:lnTo>
                  <a:pt x="2187807" y="3771900"/>
                </a:lnTo>
                <a:lnTo>
                  <a:pt x="2168757" y="3810000"/>
                </a:lnTo>
                <a:lnTo>
                  <a:pt x="2149707" y="3846513"/>
                </a:lnTo>
                <a:lnTo>
                  <a:pt x="2133832" y="3887788"/>
                </a:lnTo>
                <a:lnTo>
                  <a:pt x="2119544" y="3933825"/>
                </a:lnTo>
                <a:lnTo>
                  <a:pt x="2108432" y="3986213"/>
                </a:lnTo>
                <a:lnTo>
                  <a:pt x="2100494" y="4046538"/>
                </a:lnTo>
                <a:lnTo>
                  <a:pt x="2098907" y="4114800"/>
                </a:lnTo>
                <a:lnTo>
                  <a:pt x="2100494" y="4183063"/>
                </a:lnTo>
                <a:lnTo>
                  <a:pt x="2108432" y="4243388"/>
                </a:lnTo>
                <a:lnTo>
                  <a:pt x="2119544" y="4295775"/>
                </a:lnTo>
                <a:lnTo>
                  <a:pt x="2133832" y="4341813"/>
                </a:lnTo>
                <a:lnTo>
                  <a:pt x="2149707" y="4383088"/>
                </a:lnTo>
                <a:lnTo>
                  <a:pt x="2168757" y="4419600"/>
                </a:lnTo>
                <a:lnTo>
                  <a:pt x="2206857" y="4495800"/>
                </a:lnTo>
                <a:lnTo>
                  <a:pt x="2222732" y="4532313"/>
                </a:lnTo>
                <a:lnTo>
                  <a:pt x="2238607" y="4573588"/>
                </a:lnTo>
                <a:lnTo>
                  <a:pt x="2254482" y="4619625"/>
                </a:lnTo>
                <a:lnTo>
                  <a:pt x="2265594" y="4672013"/>
                </a:lnTo>
                <a:lnTo>
                  <a:pt x="2271944" y="4732338"/>
                </a:lnTo>
                <a:lnTo>
                  <a:pt x="2275119" y="4800600"/>
                </a:lnTo>
                <a:lnTo>
                  <a:pt x="2271944" y="4868863"/>
                </a:lnTo>
                <a:lnTo>
                  <a:pt x="2265594" y="4929188"/>
                </a:lnTo>
                <a:lnTo>
                  <a:pt x="2254482" y="4981575"/>
                </a:lnTo>
                <a:lnTo>
                  <a:pt x="2238607" y="5027613"/>
                </a:lnTo>
                <a:lnTo>
                  <a:pt x="2222732" y="5068888"/>
                </a:lnTo>
                <a:lnTo>
                  <a:pt x="2206857" y="5105400"/>
                </a:lnTo>
                <a:lnTo>
                  <a:pt x="2187807" y="5143500"/>
                </a:lnTo>
                <a:lnTo>
                  <a:pt x="2168757" y="5181600"/>
                </a:lnTo>
                <a:lnTo>
                  <a:pt x="2149707" y="5218113"/>
                </a:lnTo>
                <a:lnTo>
                  <a:pt x="2133832" y="5259388"/>
                </a:lnTo>
                <a:lnTo>
                  <a:pt x="2119544" y="5305425"/>
                </a:lnTo>
                <a:lnTo>
                  <a:pt x="2108432" y="5357813"/>
                </a:lnTo>
                <a:lnTo>
                  <a:pt x="2100494" y="5418138"/>
                </a:lnTo>
                <a:lnTo>
                  <a:pt x="2098907" y="5486400"/>
                </a:lnTo>
                <a:lnTo>
                  <a:pt x="2100494" y="5554663"/>
                </a:lnTo>
                <a:lnTo>
                  <a:pt x="2108432" y="5614988"/>
                </a:lnTo>
                <a:lnTo>
                  <a:pt x="2119544" y="5667375"/>
                </a:lnTo>
                <a:lnTo>
                  <a:pt x="2133832" y="5713413"/>
                </a:lnTo>
                <a:lnTo>
                  <a:pt x="2149707" y="5754688"/>
                </a:lnTo>
                <a:lnTo>
                  <a:pt x="2168757" y="5791200"/>
                </a:lnTo>
                <a:lnTo>
                  <a:pt x="2187807" y="5829300"/>
                </a:lnTo>
                <a:lnTo>
                  <a:pt x="2206857" y="5867400"/>
                </a:lnTo>
                <a:lnTo>
                  <a:pt x="2222732" y="5903913"/>
                </a:lnTo>
                <a:lnTo>
                  <a:pt x="2238607" y="5945188"/>
                </a:lnTo>
                <a:lnTo>
                  <a:pt x="2254482" y="5991225"/>
                </a:lnTo>
                <a:lnTo>
                  <a:pt x="2265594" y="6043613"/>
                </a:lnTo>
                <a:lnTo>
                  <a:pt x="2271944" y="6103938"/>
                </a:lnTo>
                <a:lnTo>
                  <a:pt x="2275119" y="6172200"/>
                </a:lnTo>
                <a:lnTo>
                  <a:pt x="2271944" y="6240463"/>
                </a:lnTo>
                <a:lnTo>
                  <a:pt x="2265594" y="6300788"/>
                </a:lnTo>
                <a:lnTo>
                  <a:pt x="2254482" y="6353175"/>
                </a:lnTo>
                <a:lnTo>
                  <a:pt x="2238607" y="6399213"/>
                </a:lnTo>
                <a:lnTo>
                  <a:pt x="2222732" y="6440488"/>
                </a:lnTo>
                <a:lnTo>
                  <a:pt x="2206857" y="6477000"/>
                </a:lnTo>
                <a:lnTo>
                  <a:pt x="2187807" y="6515100"/>
                </a:lnTo>
                <a:lnTo>
                  <a:pt x="2168757" y="6553200"/>
                </a:lnTo>
                <a:lnTo>
                  <a:pt x="2149707" y="6589713"/>
                </a:lnTo>
                <a:lnTo>
                  <a:pt x="2133832" y="6630988"/>
                </a:lnTo>
                <a:lnTo>
                  <a:pt x="2119544" y="6677025"/>
                </a:lnTo>
                <a:lnTo>
                  <a:pt x="2108432" y="6729413"/>
                </a:lnTo>
                <a:lnTo>
                  <a:pt x="2100494" y="6789738"/>
                </a:lnTo>
                <a:lnTo>
                  <a:pt x="2098907" y="6858000"/>
                </a:lnTo>
                <a:lnTo>
                  <a:pt x="1556068" y="6858000"/>
                </a:lnTo>
                <a:lnTo>
                  <a:pt x="1389294" y="6858000"/>
                </a:lnTo>
                <a:lnTo>
                  <a:pt x="0" y="6858000"/>
                </a:lnTo>
                <a:close/>
              </a:path>
            </a:pathLst>
          </a:custGeom>
          <a:solidFill>
            <a:schemeClr val="accent1"/>
          </a:solidFill>
          <a:ln w="0">
            <a:noFill/>
            <a:prstDash val="solid"/>
            <a:round/>
            <a:headEnd/>
            <a:tailEnd/>
          </a:ln>
        </p:spPr>
        <p:txBody>
          <a:bodyPr/>
          <a:lstStyle/>
          <a:p>
            <a:endParaRPr lang="hu-HU"/>
          </a:p>
        </p:txBody>
      </p:sp>
      <p:sp>
        <p:nvSpPr>
          <p:cNvPr id="29708" name="Rectangle 29707">
            <a:extLst>
              <a:ext uri="{FF2B5EF4-FFF2-40B4-BE49-F238E27FC236}">
                <a16:creationId xmlns:a16="http://schemas.microsoft.com/office/drawing/2014/main" id="{A3AE1F77-1EC8-47BA-A381-B6618A2FCD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12598"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hu-HU"/>
          </a:p>
        </p:txBody>
      </p:sp>
      <p:sp>
        <p:nvSpPr>
          <p:cNvPr id="29699" name="Rectangle 3">
            <a:extLst>
              <a:ext uri="{FF2B5EF4-FFF2-40B4-BE49-F238E27FC236}">
                <a16:creationId xmlns:a16="http://schemas.microsoft.com/office/drawing/2014/main" id="{C403F80A-7665-A213-0987-018B71AEC01E}"/>
              </a:ext>
            </a:extLst>
          </p:cNvPr>
          <p:cNvSpPr>
            <a:spLocks noGrp="1" noChangeArrowheads="1"/>
          </p:cNvSpPr>
          <p:nvPr>
            <p:ph idx="1"/>
          </p:nvPr>
        </p:nvSpPr>
        <p:spPr>
          <a:xfrm>
            <a:off x="2171700" y="2178528"/>
            <a:ext cx="6400800" cy="3701065"/>
          </a:xfrm>
        </p:spPr>
        <p:txBody>
          <a:bodyPr>
            <a:normAutofit/>
          </a:bodyPr>
          <a:lstStyle/>
          <a:p>
            <a:pPr eaLnBrk="1" hangingPunct="1">
              <a:lnSpc>
                <a:spcPct val="100000"/>
              </a:lnSpc>
              <a:buFontTx/>
              <a:buNone/>
            </a:pPr>
            <a:r>
              <a:rPr lang="hu-HU" altLang="hu-HU" sz="1500" dirty="0" err="1"/>
              <a:t>NetBIOS</a:t>
            </a:r>
            <a:r>
              <a:rPr lang="hu-HU" altLang="hu-HU" sz="1500" dirty="0"/>
              <a:t> </a:t>
            </a:r>
            <a:r>
              <a:rPr lang="hu-HU" altLang="hu-HU" sz="1500" dirty="0" err="1"/>
              <a:t>Datagram</a:t>
            </a:r>
            <a:r>
              <a:rPr lang="hu-HU" altLang="hu-HU" sz="1500" dirty="0"/>
              <a:t> szolgáltatás</a:t>
            </a:r>
          </a:p>
          <a:p>
            <a:pPr eaLnBrk="1" hangingPunct="1">
              <a:lnSpc>
                <a:spcPct val="100000"/>
              </a:lnSpc>
            </a:pPr>
            <a:r>
              <a:rPr lang="hu-HU" altLang="hu-HU" sz="1500" dirty="0"/>
              <a:t>Felelős a </a:t>
            </a:r>
            <a:r>
              <a:rPr lang="hu-HU" altLang="hu-HU" sz="1500" dirty="0" err="1"/>
              <a:t>broadcast</a:t>
            </a:r>
            <a:r>
              <a:rPr lang="hu-HU" altLang="hu-HU" sz="1500" dirty="0"/>
              <a:t> és kapcsolat nélküli adatcsomagok küldéséért és fogadásáért. </a:t>
            </a:r>
          </a:p>
          <a:p>
            <a:pPr lvl="1" eaLnBrk="1" hangingPunct="1">
              <a:lnSpc>
                <a:spcPct val="100000"/>
              </a:lnSpc>
            </a:pPr>
            <a:r>
              <a:rPr lang="hu-HU" altLang="hu-HU" sz="1500" dirty="0"/>
              <a:t>az adatmozgás összeköttetés nélküli, ezért megbízhatatlan. Nincs rá garancia, hogy a célállomás megkapja a küldött információt. A küldő nem vár megerősítést adat célba érését követően.</a:t>
            </a:r>
          </a:p>
          <a:p>
            <a:pPr eaLnBrk="1" hangingPunct="1">
              <a:lnSpc>
                <a:spcPct val="100000"/>
              </a:lnSpc>
              <a:buFontTx/>
              <a:buNone/>
            </a:pPr>
            <a:r>
              <a:rPr lang="hu-HU" altLang="hu-HU" sz="1500" dirty="0" err="1"/>
              <a:t>NetBIOS</a:t>
            </a:r>
            <a:r>
              <a:rPr lang="hu-HU" altLang="hu-HU" sz="1500" dirty="0"/>
              <a:t> Session szolgáltatás</a:t>
            </a:r>
          </a:p>
          <a:p>
            <a:pPr eaLnBrk="1" hangingPunct="1">
              <a:lnSpc>
                <a:spcPct val="100000"/>
              </a:lnSpc>
            </a:pPr>
            <a:r>
              <a:rPr lang="hu-HU" altLang="hu-HU" sz="1500" dirty="0"/>
              <a:t>Kétirányú, megbízható kapcsolaton keresztül küld és fogad adatokat</a:t>
            </a:r>
          </a:p>
          <a:p>
            <a:pPr eaLnBrk="1" hangingPunct="1">
              <a:lnSpc>
                <a:spcPct val="100000"/>
              </a:lnSpc>
            </a:pPr>
            <a:r>
              <a:rPr lang="hu-HU" altLang="hu-HU" sz="1500" dirty="0"/>
              <a:t>Session: </a:t>
            </a:r>
            <a:r>
              <a:rPr lang="hu-HU" altLang="hu-HU" sz="1500" dirty="0" err="1"/>
              <a:t>kétirányú</a:t>
            </a:r>
            <a:r>
              <a:rPr lang="hu-HU" altLang="hu-HU" sz="1500" dirty="0"/>
              <a:t> összekötés</a:t>
            </a:r>
          </a:p>
          <a:p>
            <a:pPr eaLnBrk="1" hangingPunct="1">
              <a:lnSpc>
                <a:spcPct val="100000"/>
              </a:lnSpc>
            </a:pPr>
            <a:r>
              <a:rPr lang="hu-HU" altLang="hu-HU" sz="1500" dirty="0"/>
              <a:t>Két, egymással kommunikálni kívánó gép jelzi, a kommunikációs igényt, és megállapodnak egymással, hogy melyik </a:t>
            </a:r>
            <a:r>
              <a:rPr lang="hu-HU" altLang="hu-HU" sz="1500" dirty="0" err="1"/>
              <a:t>porton</a:t>
            </a:r>
            <a:r>
              <a:rPr lang="hu-HU" altLang="hu-HU" sz="1500" dirty="0"/>
              <a:t> vagy </a:t>
            </a:r>
            <a:r>
              <a:rPr lang="hu-HU" altLang="hu-HU" sz="1500" dirty="0" err="1"/>
              <a:t>socketen</a:t>
            </a:r>
            <a:r>
              <a:rPr lang="hu-HU" altLang="hu-HU" sz="1500" dirty="0"/>
              <a:t> keresztül kívánják ezt </a:t>
            </a:r>
            <a:r>
              <a:rPr lang="hu-HU" altLang="hu-HU" sz="1500" dirty="0" err="1"/>
              <a:t>véghezvinni</a:t>
            </a:r>
            <a:endParaRPr lang="hu-HU" altLang="hu-HU" sz="1500" dirty="0"/>
          </a:p>
          <a:p>
            <a:pPr eaLnBrk="1" hangingPunct="1">
              <a:lnSpc>
                <a:spcPct val="100000"/>
              </a:lnSpc>
              <a:buFontTx/>
              <a:buNone/>
            </a:pPr>
            <a:endParaRPr lang="en-US" altLang="hu-HU" sz="15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31752" name="Rectangle 31751">
            <a:extLst>
              <a:ext uri="{FF2B5EF4-FFF2-40B4-BE49-F238E27FC236}">
                <a16:creationId xmlns:a16="http://schemas.microsoft.com/office/drawing/2014/main" id="{40851669-7281-49C2-8BF0-67BA70EC1A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746" name="Rectangle 2">
            <a:extLst>
              <a:ext uri="{FF2B5EF4-FFF2-40B4-BE49-F238E27FC236}">
                <a16:creationId xmlns:a16="http://schemas.microsoft.com/office/drawing/2014/main" id="{31AF708F-096C-71DF-9F8D-1606DA31DA4D}"/>
              </a:ext>
            </a:extLst>
          </p:cNvPr>
          <p:cNvSpPr>
            <a:spLocks noGrp="1" noChangeArrowheads="1"/>
          </p:cNvSpPr>
          <p:nvPr>
            <p:ph type="title"/>
          </p:nvPr>
        </p:nvSpPr>
        <p:spPr>
          <a:xfrm>
            <a:off x="2171700" y="382385"/>
            <a:ext cx="6400799" cy="1413758"/>
          </a:xfrm>
        </p:spPr>
        <p:txBody>
          <a:bodyPr anchor="b">
            <a:normAutofit/>
          </a:bodyPr>
          <a:lstStyle/>
          <a:p>
            <a:pPr algn="ctr" eaLnBrk="1" hangingPunct="1"/>
            <a:r>
              <a:rPr lang="hu-HU" altLang="hu-HU" sz="3800"/>
              <a:t>TCP/IP alkalmazási réteg</a:t>
            </a:r>
            <a:endParaRPr lang="en-US" altLang="hu-HU" sz="3800"/>
          </a:p>
        </p:txBody>
      </p:sp>
      <p:sp>
        <p:nvSpPr>
          <p:cNvPr id="31754" name="Freeform: Shape 31753">
            <a:extLst>
              <a:ext uri="{FF2B5EF4-FFF2-40B4-BE49-F238E27FC236}">
                <a16:creationId xmlns:a16="http://schemas.microsoft.com/office/drawing/2014/main" id="{16992B13-74C4-4370-93C5-F5403D944D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0"/>
            <a:ext cx="1706340" cy="6858000"/>
          </a:xfrm>
          <a:custGeom>
            <a:avLst/>
            <a:gdLst>
              <a:gd name="connsiteX0" fmla="*/ 0 w 2275119"/>
              <a:gd name="connsiteY0" fmla="*/ 0 h 6858000"/>
              <a:gd name="connsiteX1" fmla="*/ 1389294 w 2275119"/>
              <a:gd name="connsiteY1" fmla="*/ 0 h 6858000"/>
              <a:gd name="connsiteX2" fmla="*/ 1556068 w 2275119"/>
              <a:gd name="connsiteY2" fmla="*/ 0 h 6858000"/>
              <a:gd name="connsiteX3" fmla="*/ 2098907 w 2275119"/>
              <a:gd name="connsiteY3" fmla="*/ 0 h 6858000"/>
              <a:gd name="connsiteX4" fmla="*/ 2100494 w 2275119"/>
              <a:gd name="connsiteY4" fmla="*/ 68263 h 6858000"/>
              <a:gd name="connsiteX5" fmla="*/ 2108432 w 2275119"/>
              <a:gd name="connsiteY5" fmla="*/ 128588 h 6858000"/>
              <a:gd name="connsiteX6" fmla="*/ 2119544 w 2275119"/>
              <a:gd name="connsiteY6" fmla="*/ 180975 h 6858000"/>
              <a:gd name="connsiteX7" fmla="*/ 2133832 w 2275119"/>
              <a:gd name="connsiteY7" fmla="*/ 227013 h 6858000"/>
              <a:gd name="connsiteX8" fmla="*/ 2149707 w 2275119"/>
              <a:gd name="connsiteY8" fmla="*/ 268288 h 6858000"/>
              <a:gd name="connsiteX9" fmla="*/ 2168757 w 2275119"/>
              <a:gd name="connsiteY9" fmla="*/ 304800 h 6858000"/>
              <a:gd name="connsiteX10" fmla="*/ 2187807 w 2275119"/>
              <a:gd name="connsiteY10" fmla="*/ 342900 h 6858000"/>
              <a:gd name="connsiteX11" fmla="*/ 2206857 w 2275119"/>
              <a:gd name="connsiteY11" fmla="*/ 381000 h 6858000"/>
              <a:gd name="connsiteX12" fmla="*/ 2222732 w 2275119"/>
              <a:gd name="connsiteY12" fmla="*/ 417513 h 6858000"/>
              <a:gd name="connsiteX13" fmla="*/ 2238607 w 2275119"/>
              <a:gd name="connsiteY13" fmla="*/ 458788 h 6858000"/>
              <a:gd name="connsiteX14" fmla="*/ 2254482 w 2275119"/>
              <a:gd name="connsiteY14" fmla="*/ 504825 h 6858000"/>
              <a:gd name="connsiteX15" fmla="*/ 2265594 w 2275119"/>
              <a:gd name="connsiteY15" fmla="*/ 557213 h 6858000"/>
              <a:gd name="connsiteX16" fmla="*/ 2271944 w 2275119"/>
              <a:gd name="connsiteY16" fmla="*/ 617538 h 6858000"/>
              <a:gd name="connsiteX17" fmla="*/ 2275119 w 2275119"/>
              <a:gd name="connsiteY17" fmla="*/ 685800 h 6858000"/>
              <a:gd name="connsiteX18" fmla="*/ 2271944 w 2275119"/>
              <a:gd name="connsiteY18" fmla="*/ 754063 h 6858000"/>
              <a:gd name="connsiteX19" fmla="*/ 2265594 w 2275119"/>
              <a:gd name="connsiteY19" fmla="*/ 814388 h 6858000"/>
              <a:gd name="connsiteX20" fmla="*/ 2254482 w 2275119"/>
              <a:gd name="connsiteY20" fmla="*/ 866775 h 6858000"/>
              <a:gd name="connsiteX21" fmla="*/ 2238607 w 2275119"/>
              <a:gd name="connsiteY21" fmla="*/ 912813 h 6858000"/>
              <a:gd name="connsiteX22" fmla="*/ 2222732 w 2275119"/>
              <a:gd name="connsiteY22" fmla="*/ 954088 h 6858000"/>
              <a:gd name="connsiteX23" fmla="*/ 2206857 w 2275119"/>
              <a:gd name="connsiteY23" fmla="*/ 990600 h 6858000"/>
              <a:gd name="connsiteX24" fmla="*/ 2187807 w 2275119"/>
              <a:gd name="connsiteY24" fmla="*/ 1028700 h 6858000"/>
              <a:gd name="connsiteX25" fmla="*/ 2168757 w 2275119"/>
              <a:gd name="connsiteY25" fmla="*/ 1066800 h 6858000"/>
              <a:gd name="connsiteX26" fmla="*/ 2149707 w 2275119"/>
              <a:gd name="connsiteY26" fmla="*/ 1103313 h 6858000"/>
              <a:gd name="connsiteX27" fmla="*/ 2133832 w 2275119"/>
              <a:gd name="connsiteY27" fmla="*/ 1144588 h 6858000"/>
              <a:gd name="connsiteX28" fmla="*/ 2119544 w 2275119"/>
              <a:gd name="connsiteY28" fmla="*/ 1190625 h 6858000"/>
              <a:gd name="connsiteX29" fmla="*/ 2108432 w 2275119"/>
              <a:gd name="connsiteY29" fmla="*/ 1243013 h 6858000"/>
              <a:gd name="connsiteX30" fmla="*/ 2100494 w 2275119"/>
              <a:gd name="connsiteY30" fmla="*/ 1303338 h 6858000"/>
              <a:gd name="connsiteX31" fmla="*/ 2098907 w 2275119"/>
              <a:gd name="connsiteY31" fmla="*/ 1371600 h 6858000"/>
              <a:gd name="connsiteX32" fmla="*/ 2100494 w 2275119"/>
              <a:gd name="connsiteY32" fmla="*/ 1439863 h 6858000"/>
              <a:gd name="connsiteX33" fmla="*/ 2108432 w 2275119"/>
              <a:gd name="connsiteY33" fmla="*/ 1500188 h 6858000"/>
              <a:gd name="connsiteX34" fmla="*/ 2119544 w 2275119"/>
              <a:gd name="connsiteY34" fmla="*/ 1552575 h 6858000"/>
              <a:gd name="connsiteX35" fmla="*/ 2133832 w 2275119"/>
              <a:gd name="connsiteY35" fmla="*/ 1598613 h 6858000"/>
              <a:gd name="connsiteX36" fmla="*/ 2149707 w 2275119"/>
              <a:gd name="connsiteY36" fmla="*/ 1639888 h 6858000"/>
              <a:gd name="connsiteX37" fmla="*/ 2168757 w 2275119"/>
              <a:gd name="connsiteY37" fmla="*/ 1676400 h 6858000"/>
              <a:gd name="connsiteX38" fmla="*/ 2187807 w 2275119"/>
              <a:gd name="connsiteY38" fmla="*/ 1714500 h 6858000"/>
              <a:gd name="connsiteX39" fmla="*/ 2206857 w 2275119"/>
              <a:gd name="connsiteY39" fmla="*/ 1752600 h 6858000"/>
              <a:gd name="connsiteX40" fmla="*/ 2222732 w 2275119"/>
              <a:gd name="connsiteY40" fmla="*/ 1789113 h 6858000"/>
              <a:gd name="connsiteX41" fmla="*/ 2238607 w 2275119"/>
              <a:gd name="connsiteY41" fmla="*/ 1830388 h 6858000"/>
              <a:gd name="connsiteX42" fmla="*/ 2254482 w 2275119"/>
              <a:gd name="connsiteY42" fmla="*/ 1876425 h 6858000"/>
              <a:gd name="connsiteX43" fmla="*/ 2265594 w 2275119"/>
              <a:gd name="connsiteY43" fmla="*/ 1928813 h 6858000"/>
              <a:gd name="connsiteX44" fmla="*/ 2271944 w 2275119"/>
              <a:gd name="connsiteY44" fmla="*/ 1989138 h 6858000"/>
              <a:gd name="connsiteX45" fmla="*/ 2275119 w 2275119"/>
              <a:gd name="connsiteY45" fmla="*/ 2057400 h 6858000"/>
              <a:gd name="connsiteX46" fmla="*/ 2271944 w 2275119"/>
              <a:gd name="connsiteY46" fmla="*/ 2125663 h 6858000"/>
              <a:gd name="connsiteX47" fmla="*/ 2265594 w 2275119"/>
              <a:gd name="connsiteY47" fmla="*/ 2185988 h 6858000"/>
              <a:gd name="connsiteX48" fmla="*/ 2254482 w 2275119"/>
              <a:gd name="connsiteY48" fmla="*/ 2238375 h 6858000"/>
              <a:gd name="connsiteX49" fmla="*/ 2238607 w 2275119"/>
              <a:gd name="connsiteY49" fmla="*/ 2284413 h 6858000"/>
              <a:gd name="connsiteX50" fmla="*/ 2222732 w 2275119"/>
              <a:gd name="connsiteY50" fmla="*/ 2325688 h 6858000"/>
              <a:gd name="connsiteX51" fmla="*/ 2206857 w 2275119"/>
              <a:gd name="connsiteY51" fmla="*/ 2362200 h 6858000"/>
              <a:gd name="connsiteX52" fmla="*/ 2187807 w 2275119"/>
              <a:gd name="connsiteY52" fmla="*/ 2400300 h 6858000"/>
              <a:gd name="connsiteX53" fmla="*/ 2168757 w 2275119"/>
              <a:gd name="connsiteY53" fmla="*/ 2438400 h 6858000"/>
              <a:gd name="connsiteX54" fmla="*/ 2149707 w 2275119"/>
              <a:gd name="connsiteY54" fmla="*/ 2474913 h 6858000"/>
              <a:gd name="connsiteX55" fmla="*/ 2133832 w 2275119"/>
              <a:gd name="connsiteY55" fmla="*/ 2516188 h 6858000"/>
              <a:gd name="connsiteX56" fmla="*/ 2119544 w 2275119"/>
              <a:gd name="connsiteY56" fmla="*/ 2562225 h 6858000"/>
              <a:gd name="connsiteX57" fmla="*/ 2108432 w 2275119"/>
              <a:gd name="connsiteY57" fmla="*/ 2614613 h 6858000"/>
              <a:gd name="connsiteX58" fmla="*/ 2100494 w 2275119"/>
              <a:gd name="connsiteY58" fmla="*/ 2674938 h 6858000"/>
              <a:gd name="connsiteX59" fmla="*/ 2098907 w 2275119"/>
              <a:gd name="connsiteY59" fmla="*/ 2743200 h 6858000"/>
              <a:gd name="connsiteX60" fmla="*/ 2100494 w 2275119"/>
              <a:gd name="connsiteY60" fmla="*/ 2811463 h 6858000"/>
              <a:gd name="connsiteX61" fmla="*/ 2108432 w 2275119"/>
              <a:gd name="connsiteY61" fmla="*/ 2871788 h 6858000"/>
              <a:gd name="connsiteX62" fmla="*/ 2119544 w 2275119"/>
              <a:gd name="connsiteY62" fmla="*/ 2924175 h 6858000"/>
              <a:gd name="connsiteX63" fmla="*/ 2133832 w 2275119"/>
              <a:gd name="connsiteY63" fmla="*/ 2970213 h 6858000"/>
              <a:gd name="connsiteX64" fmla="*/ 2149707 w 2275119"/>
              <a:gd name="connsiteY64" fmla="*/ 3011488 h 6858000"/>
              <a:gd name="connsiteX65" fmla="*/ 2168757 w 2275119"/>
              <a:gd name="connsiteY65" fmla="*/ 3048000 h 6858000"/>
              <a:gd name="connsiteX66" fmla="*/ 2187807 w 2275119"/>
              <a:gd name="connsiteY66" fmla="*/ 3086100 h 6858000"/>
              <a:gd name="connsiteX67" fmla="*/ 2206857 w 2275119"/>
              <a:gd name="connsiteY67" fmla="*/ 3124200 h 6858000"/>
              <a:gd name="connsiteX68" fmla="*/ 2222732 w 2275119"/>
              <a:gd name="connsiteY68" fmla="*/ 3160713 h 6858000"/>
              <a:gd name="connsiteX69" fmla="*/ 2238607 w 2275119"/>
              <a:gd name="connsiteY69" fmla="*/ 3201988 h 6858000"/>
              <a:gd name="connsiteX70" fmla="*/ 2254482 w 2275119"/>
              <a:gd name="connsiteY70" fmla="*/ 3248025 h 6858000"/>
              <a:gd name="connsiteX71" fmla="*/ 2265594 w 2275119"/>
              <a:gd name="connsiteY71" fmla="*/ 3300413 h 6858000"/>
              <a:gd name="connsiteX72" fmla="*/ 2271944 w 2275119"/>
              <a:gd name="connsiteY72" fmla="*/ 3360738 h 6858000"/>
              <a:gd name="connsiteX73" fmla="*/ 2275119 w 2275119"/>
              <a:gd name="connsiteY73" fmla="*/ 3427413 h 6858000"/>
              <a:gd name="connsiteX74" fmla="*/ 2271944 w 2275119"/>
              <a:gd name="connsiteY74" fmla="*/ 3497263 h 6858000"/>
              <a:gd name="connsiteX75" fmla="*/ 2265594 w 2275119"/>
              <a:gd name="connsiteY75" fmla="*/ 3557588 h 6858000"/>
              <a:gd name="connsiteX76" fmla="*/ 2254482 w 2275119"/>
              <a:gd name="connsiteY76" fmla="*/ 3609975 h 6858000"/>
              <a:gd name="connsiteX77" fmla="*/ 2238607 w 2275119"/>
              <a:gd name="connsiteY77" fmla="*/ 3656013 h 6858000"/>
              <a:gd name="connsiteX78" fmla="*/ 2222732 w 2275119"/>
              <a:gd name="connsiteY78" fmla="*/ 3697288 h 6858000"/>
              <a:gd name="connsiteX79" fmla="*/ 2206857 w 2275119"/>
              <a:gd name="connsiteY79" fmla="*/ 3733800 h 6858000"/>
              <a:gd name="connsiteX80" fmla="*/ 2187807 w 2275119"/>
              <a:gd name="connsiteY80" fmla="*/ 3771900 h 6858000"/>
              <a:gd name="connsiteX81" fmla="*/ 2168757 w 2275119"/>
              <a:gd name="connsiteY81" fmla="*/ 3810000 h 6858000"/>
              <a:gd name="connsiteX82" fmla="*/ 2149707 w 2275119"/>
              <a:gd name="connsiteY82" fmla="*/ 3846513 h 6858000"/>
              <a:gd name="connsiteX83" fmla="*/ 2133832 w 2275119"/>
              <a:gd name="connsiteY83" fmla="*/ 3887788 h 6858000"/>
              <a:gd name="connsiteX84" fmla="*/ 2119544 w 2275119"/>
              <a:gd name="connsiteY84" fmla="*/ 3933825 h 6858000"/>
              <a:gd name="connsiteX85" fmla="*/ 2108432 w 2275119"/>
              <a:gd name="connsiteY85" fmla="*/ 3986213 h 6858000"/>
              <a:gd name="connsiteX86" fmla="*/ 2100494 w 2275119"/>
              <a:gd name="connsiteY86" fmla="*/ 4046538 h 6858000"/>
              <a:gd name="connsiteX87" fmla="*/ 2098907 w 2275119"/>
              <a:gd name="connsiteY87" fmla="*/ 4114800 h 6858000"/>
              <a:gd name="connsiteX88" fmla="*/ 2100494 w 2275119"/>
              <a:gd name="connsiteY88" fmla="*/ 4183063 h 6858000"/>
              <a:gd name="connsiteX89" fmla="*/ 2108432 w 2275119"/>
              <a:gd name="connsiteY89" fmla="*/ 4243388 h 6858000"/>
              <a:gd name="connsiteX90" fmla="*/ 2119544 w 2275119"/>
              <a:gd name="connsiteY90" fmla="*/ 4295775 h 6858000"/>
              <a:gd name="connsiteX91" fmla="*/ 2133832 w 2275119"/>
              <a:gd name="connsiteY91" fmla="*/ 4341813 h 6858000"/>
              <a:gd name="connsiteX92" fmla="*/ 2149707 w 2275119"/>
              <a:gd name="connsiteY92" fmla="*/ 4383088 h 6858000"/>
              <a:gd name="connsiteX93" fmla="*/ 2168757 w 2275119"/>
              <a:gd name="connsiteY93" fmla="*/ 4419600 h 6858000"/>
              <a:gd name="connsiteX94" fmla="*/ 2206857 w 2275119"/>
              <a:gd name="connsiteY94" fmla="*/ 4495800 h 6858000"/>
              <a:gd name="connsiteX95" fmla="*/ 2222732 w 2275119"/>
              <a:gd name="connsiteY95" fmla="*/ 4532313 h 6858000"/>
              <a:gd name="connsiteX96" fmla="*/ 2238607 w 2275119"/>
              <a:gd name="connsiteY96" fmla="*/ 4573588 h 6858000"/>
              <a:gd name="connsiteX97" fmla="*/ 2254482 w 2275119"/>
              <a:gd name="connsiteY97" fmla="*/ 4619625 h 6858000"/>
              <a:gd name="connsiteX98" fmla="*/ 2265594 w 2275119"/>
              <a:gd name="connsiteY98" fmla="*/ 4672013 h 6858000"/>
              <a:gd name="connsiteX99" fmla="*/ 2271944 w 2275119"/>
              <a:gd name="connsiteY99" fmla="*/ 4732338 h 6858000"/>
              <a:gd name="connsiteX100" fmla="*/ 2275119 w 2275119"/>
              <a:gd name="connsiteY100" fmla="*/ 4800600 h 6858000"/>
              <a:gd name="connsiteX101" fmla="*/ 2271944 w 2275119"/>
              <a:gd name="connsiteY101" fmla="*/ 4868863 h 6858000"/>
              <a:gd name="connsiteX102" fmla="*/ 2265594 w 2275119"/>
              <a:gd name="connsiteY102" fmla="*/ 4929188 h 6858000"/>
              <a:gd name="connsiteX103" fmla="*/ 2254482 w 2275119"/>
              <a:gd name="connsiteY103" fmla="*/ 4981575 h 6858000"/>
              <a:gd name="connsiteX104" fmla="*/ 2238607 w 2275119"/>
              <a:gd name="connsiteY104" fmla="*/ 5027613 h 6858000"/>
              <a:gd name="connsiteX105" fmla="*/ 2222732 w 2275119"/>
              <a:gd name="connsiteY105" fmla="*/ 5068888 h 6858000"/>
              <a:gd name="connsiteX106" fmla="*/ 2206857 w 2275119"/>
              <a:gd name="connsiteY106" fmla="*/ 5105400 h 6858000"/>
              <a:gd name="connsiteX107" fmla="*/ 2187807 w 2275119"/>
              <a:gd name="connsiteY107" fmla="*/ 5143500 h 6858000"/>
              <a:gd name="connsiteX108" fmla="*/ 2168757 w 2275119"/>
              <a:gd name="connsiteY108" fmla="*/ 5181600 h 6858000"/>
              <a:gd name="connsiteX109" fmla="*/ 2149707 w 2275119"/>
              <a:gd name="connsiteY109" fmla="*/ 5218113 h 6858000"/>
              <a:gd name="connsiteX110" fmla="*/ 2133832 w 2275119"/>
              <a:gd name="connsiteY110" fmla="*/ 5259388 h 6858000"/>
              <a:gd name="connsiteX111" fmla="*/ 2119544 w 2275119"/>
              <a:gd name="connsiteY111" fmla="*/ 5305425 h 6858000"/>
              <a:gd name="connsiteX112" fmla="*/ 2108432 w 2275119"/>
              <a:gd name="connsiteY112" fmla="*/ 5357813 h 6858000"/>
              <a:gd name="connsiteX113" fmla="*/ 2100494 w 2275119"/>
              <a:gd name="connsiteY113" fmla="*/ 5418138 h 6858000"/>
              <a:gd name="connsiteX114" fmla="*/ 2098907 w 2275119"/>
              <a:gd name="connsiteY114" fmla="*/ 5486400 h 6858000"/>
              <a:gd name="connsiteX115" fmla="*/ 2100494 w 2275119"/>
              <a:gd name="connsiteY115" fmla="*/ 5554663 h 6858000"/>
              <a:gd name="connsiteX116" fmla="*/ 2108432 w 2275119"/>
              <a:gd name="connsiteY116" fmla="*/ 5614988 h 6858000"/>
              <a:gd name="connsiteX117" fmla="*/ 2119544 w 2275119"/>
              <a:gd name="connsiteY117" fmla="*/ 5667375 h 6858000"/>
              <a:gd name="connsiteX118" fmla="*/ 2133832 w 2275119"/>
              <a:gd name="connsiteY118" fmla="*/ 5713413 h 6858000"/>
              <a:gd name="connsiteX119" fmla="*/ 2149707 w 2275119"/>
              <a:gd name="connsiteY119" fmla="*/ 5754688 h 6858000"/>
              <a:gd name="connsiteX120" fmla="*/ 2168757 w 2275119"/>
              <a:gd name="connsiteY120" fmla="*/ 5791200 h 6858000"/>
              <a:gd name="connsiteX121" fmla="*/ 2187807 w 2275119"/>
              <a:gd name="connsiteY121" fmla="*/ 5829300 h 6858000"/>
              <a:gd name="connsiteX122" fmla="*/ 2206857 w 2275119"/>
              <a:gd name="connsiteY122" fmla="*/ 5867400 h 6858000"/>
              <a:gd name="connsiteX123" fmla="*/ 2222732 w 2275119"/>
              <a:gd name="connsiteY123" fmla="*/ 5903913 h 6858000"/>
              <a:gd name="connsiteX124" fmla="*/ 2238607 w 2275119"/>
              <a:gd name="connsiteY124" fmla="*/ 5945188 h 6858000"/>
              <a:gd name="connsiteX125" fmla="*/ 2254482 w 2275119"/>
              <a:gd name="connsiteY125" fmla="*/ 5991225 h 6858000"/>
              <a:gd name="connsiteX126" fmla="*/ 2265594 w 2275119"/>
              <a:gd name="connsiteY126" fmla="*/ 6043613 h 6858000"/>
              <a:gd name="connsiteX127" fmla="*/ 2271944 w 2275119"/>
              <a:gd name="connsiteY127" fmla="*/ 6103938 h 6858000"/>
              <a:gd name="connsiteX128" fmla="*/ 2275119 w 2275119"/>
              <a:gd name="connsiteY128" fmla="*/ 6172200 h 6858000"/>
              <a:gd name="connsiteX129" fmla="*/ 2271944 w 2275119"/>
              <a:gd name="connsiteY129" fmla="*/ 6240463 h 6858000"/>
              <a:gd name="connsiteX130" fmla="*/ 2265594 w 2275119"/>
              <a:gd name="connsiteY130" fmla="*/ 6300788 h 6858000"/>
              <a:gd name="connsiteX131" fmla="*/ 2254482 w 2275119"/>
              <a:gd name="connsiteY131" fmla="*/ 6353175 h 6858000"/>
              <a:gd name="connsiteX132" fmla="*/ 2238607 w 2275119"/>
              <a:gd name="connsiteY132" fmla="*/ 6399213 h 6858000"/>
              <a:gd name="connsiteX133" fmla="*/ 2222732 w 2275119"/>
              <a:gd name="connsiteY133" fmla="*/ 6440488 h 6858000"/>
              <a:gd name="connsiteX134" fmla="*/ 2206857 w 2275119"/>
              <a:gd name="connsiteY134" fmla="*/ 6477000 h 6858000"/>
              <a:gd name="connsiteX135" fmla="*/ 2187807 w 2275119"/>
              <a:gd name="connsiteY135" fmla="*/ 6515100 h 6858000"/>
              <a:gd name="connsiteX136" fmla="*/ 2168757 w 2275119"/>
              <a:gd name="connsiteY136" fmla="*/ 6553200 h 6858000"/>
              <a:gd name="connsiteX137" fmla="*/ 2149707 w 2275119"/>
              <a:gd name="connsiteY137" fmla="*/ 6589713 h 6858000"/>
              <a:gd name="connsiteX138" fmla="*/ 2133832 w 2275119"/>
              <a:gd name="connsiteY138" fmla="*/ 6630988 h 6858000"/>
              <a:gd name="connsiteX139" fmla="*/ 2119544 w 2275119"/>
              <a:gd name="connsiteY139" fmla="*/ 6677025 h 6858000"/>
              <a:gd name="connsiteX140" fmla="*/ 2108432 w 2275119"/>
              <a:gd name="connsiteY140" fmla="*/ 6729413 h 6858000"/>
              <a:gd name="connsiteX141" fmla="*/ 2100494 w 2275119"/>
              <a:gd name="connsiteY141" fmla="*/ 6789738 h 6858000"/>
              <a:gd name="connsiteX142" fmla="*/ 2098907 w 2275119"/>
              <a:gd name="connsiteY142" fmla="*/ 6858000 h 6858000"/>
              <a:gd name="connsiteX143" fmla="*/ 1556068 w 2275119"/>
              <a:gd name="connsiteY143" fmla="*/ 6858000 h 6858000"/>
              <a:gd name="connsiteX144" fmla="*/ 1389294 w 2275119"/>
              <a:gd name="connsiteY144" fmla="*/ 6858000 h 6858000"/>
              <a:gd name="connsiteX145" fmla="*/ 0 w 2275119"/>
              <a:gd name="connsiteY14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Lst>
            <a:rect l="l" t="t" r="r" b="b"/>
            <a:pathLst>
              <a:path w="2275119" h="6858000">
                <a:moveTo>
                  <a:pt x="0" y="0"/>
                </a:moveTo>
                <a:lnTo>
                  <a:pt x="1389294" y="0"/>
                </a:lnTo>
                <a:lnTo>
                  <a:pt x="1556068" y="0"/>
                </a:lnTo>
                <a:lnTo>
                  <a:pt x="2098907" y="0"/>
                </a:lnTo>
                <a:lnTo>
                  <a:pt x="2100494" y="68263"/>
                </a:lnTo>
                <a:lnTo>
                  <a:pt x="2108432" y="128588"/>
                </a:lnTo>
                <a:lnTo>
                  <a:pt x="2119544" y="180975"/>
                </a:lnTo>
                <a:lnTo>
                  <a:pt x="2133832" y="227013"/>
                </a:lnTo>
                <a:lnTo>
                  <a:pt x="2149707" y="268288"/>
                </a:lnTo>
                <a:lnTo>
                  <a:pt x="2168757" y="304800"/>
                </a:lnTo>
                <a:lnTo>
                  <a:pt x="2187807" y="342900"/>
                </a:lnTo>
                <a:lnTo>
                  <a:pt x="2206857" y="381000"/>
                </a:lnTo>
                <a:lnTo>
                  <a:pt x="2222732" y="417513"/>
                </a:lnTo>
                <a:lnTo>
                  <a:pt x="2238607" y="458788"/>
                </a:lnTo>
                <a:lnTo>
                  <a:pt x="2254482" y="504825"/>
                </a:lnTo>
                <a:lnTo>
                  <a:pt x="2265594" y="557213"/>
                </a:lnTo>
                <a:lnTo>
                  <a:pt x="2271944" y="617538"/>
                </a:lnTo>
                <a:lnTo>
                  <a:pt x="2275119" y="685800"/>
                </a:lnTo>
                <a:lnTo>
                  <a:pt x="2271944" y="754063"/>
                </a:lnTo>
                <a:lnTo>
                  <a:pt x="2265594" y="814388"/>
                </a:lnTo>
                <a:lnTo>
                  <a:pt x="2254482" y="866775"/>
                </a:lnTo>
                <a:lnTo>
                  <a:pt x="2238607" y="912813"/>
                </a:lnTo>
                <a:lnTo>
                  <a:pt x="2222732" y="954088"/>
                </a:lnTo>
                <a:lnTo>
                  <a:pt x="2206857" y="990600"/>
                </a:lnTo>
                <a:lnTo>
                  <a:pt x="2187807" y="1028700"/>
                </a:lnTo>
                <a:lnTo>
                  <a:pt x="2168757" y="1066800"/>
                </a:lnTo>
                <a:lnTo>
                  <a:pt x="2149707" y="1103313"/>
                </a:lnTo>
                <a:lnTo>
                  <a:pt x="2133832" y="1144588"/>
                </a:lnTo>
                <a:lnTo>
                  <a:pt x="2119544" y="1190625"/>
                </a:lnTo>
                <a:lnTo>
                  <a:pt x="2108432" y="1243013"/>
                </a:lnTo>
                <a:lnTo>
                  <a:pt x="2100494" y="1303338"/>
                </a:lnTo>
                <a:lnTo>
                  <a:pt x="2098907" y="1371600"/>
                </a:lnTo>
                <a:lnTo>
                  <a:pt x="2100494" y="1439863"/>
                </a:lnTo>
                <a:lnTo>
                  <a:pt x="2108432" y="1500188"/>
                </a:lnTo>
                <a:lnTo>
                  <a:pt x="2119544" y="1552575"/>
                </a:lnTo>
                <a:lnTo>
                  <a:pt x="2133832" y="1598613"/>
                </a:lnTo>
                <a:lnTo>
                  <a:pt x="2149707" y="1639888"/>
                </a:lnTo>
                <a:lnTo>
                  <a:pt x="2168757" y="1676400"/>
                </a:lnTo>
                <a:lnTo>
                  <a:pt x="2187807" y="1714500"/>
                </a:lnTo>
                <a:lnTo>
                  <a:pt x="2206857" y="1752600"/>
                </a:lnTo>
                <a:lnTo>
                  <a:pt x="2222732" y="1789113"/>
                </a:lnTo>
                <a:lnTo>
                  <a:pt x="2238607" y="1830388"/>
                </a:lnTo>
                <a:lnTo>
                  <a:pt x="2254482" y="1876425"/>
                </a:lnTo>
                <a:lnTo>
                  <a:pt x="2265594" y="1928813"/>
                </a:lnTo>
                <a:lnTo>
                  <a:pt x="2271944" y="1989138"/>
                </a:lnTo>
                <a:lnTo>
                  <a:pt x="2275119" y="2057400"/>
                </a:lnTo>
                <a:lnTo>
                  <a:pt x="2271944" y="2125663"/>
                </a:lnTo>
                <a:lnTo>
                  <a:pt x="2265594" y="2185988"/>
                </a:lnTo>
                <a:lnTo>
                  <a:pt x="2254482" y="2238375"/>
                </a:lnTo>
                <a:lnTo>
                  <a:pt x="2238607" y="2284413"/>
                </a:lnTo>
                <a:lnTo>
                  <a:pt x="2222732" y="2325688"/>
                </a:lnTo>
                <a:lnTo>
                  <a:pt x="2206857" y="2362200"/>
                </a:lnTo>
                <a:lnTo>
                  <a:pt x="2187807" y="2400300"/>
                </a:lnTo>
                <a:lnTo>
                  <a:pt x="2168757" y="2438400"/>
                </a:lnTo>
                <a:lnTo>
                  <a:pt x="2149707" y="2474913"/>
                </a:lnTo>
                <a:lnTo>
                  <a:pt x="2133832" y="2516188"/>
                </a:lnTo>
                <a:lnTo>
                  <a:pt x="2119544" y="2562225"/>
                </a:lnTo>
                <a:lnTo>
                  <a:pt x="2108432" y="2614613"/>
                </a:lnTo>
                <a:lnTo>
                  <a:pt x="2100494" y="2674938"/>
                </a:lnTo>
                <a:lnTo>
                  <a:pt x="2098907" y="2743200"/>
                </a:lnTo>
                <a:lnTo>
                  <a:pt x="2100494" y="2811463"/>
                </a:lnTo>
                <a:lnTo>
                  <a:pt x="2108432" y="2871788"/>
                </a:lnTo>
                <a:lnTo>
                  <a:pt x="2119544" y="2924175"/>
                </a:lnTo>
                <a:lnTo>
                  <a:pt x="2133832" y="2970213"/>
                </a:lnTo>
                <a:lnTo>
                  <a:pt x="2149707" y="3011488"/>
                </a:lnTo>
                <a:lnTo>
                  <a:pt x="2168757" y="3048000"/>
                </a:lnTo>
                <a:lnTo>
                  <a:pt x="2187807" y="3086100"/>
                </a:lnTo>
                <a:lnTo>
                  <a:pt x="2206857" y="3124200"/>
                </a:lnTo>
                <a:lnTo>
                  <a:pt x="2222732" y="3160713"/>
                </a:lnTo>
                <a:lnTo>
                  <a:pt x="2238607" y="3201988"/>
                </a:lnTo>
                <a:lnTo>
                  <a:pt x="2254482" y="3248025"/>
                </a:lnTo>
                <a:lnTo>
                  <a:pt x="2265594" y="3300413"/>
                </a:lnTo>
                <a:lnTo>
                  <a:pt x="2271944" y="3360738"/>
                </a:lnTo>
                <a:lnTo>
                  <a:pt x="2275119" y="3427413"/>
                </a:lnTo>
                <a:lnTo>
                  <a:pt x="2271944" y="3497263"/>
                </a:lnTo>
                <a:lnTo>
                  <a:pt x="2265594" y="3557588"/>
                </a:lnTo>
                <a:lnTo>
                  <a:pt x="2254482" y="3609975"/>
                </a:lnTo>
                <a:lnTo>
                  <a:pt x="2238607" y="3656013"/>
                </a:lnTo>
                <a:lnTo>
                  <a:pt x="2222732" y="3697288"/>
                </a:lnTo>
                <a:lnTo>
                  <a:pt x="2206857" y="3733800"/>
                </a:lnTo>
                <a:lnTo>
                  <a:pt x="2187807" y="3771900"/>
                </a:lnTo>
                <a:lnTo>
                  <a:pt x="2168757" y="3810000"/>
                </a:lnTo>
                <a:lnTo>
                  <a:pt x="2149707" y="3846513"/>
                </a:lnTo>
                <a:lnTo>
                  <a:pt x="2133832" y="3887788"/>
                </a:lnTo>
                <a:lnTo>
                  <a:pt x="2119544" y="3933825"/>
                </a:lnTo>
                <a:lnTo>
                  <a:pt x="2108432" y="3986213"/>
                </a:lnTo>
                <a:lnTo>
                  <a:pt x="2100494" y="4046538"/>
                </a:lnTo>
                <a:lnTo>
                  <a:pt x="2098907" y="4114800"/>
                </a:lnTo>
                <a:lnTo>
                  <a:pt x="2100494" y="4183063"/>
                </a:lnTo>
                <a:lnTo>
                  <a:pt x="2108432" y="4243388"/>
                </a:lnTo>
                <a:lnTo>
                  <a:pt x="2119544" y="4295775"/>
                </a:lnTo>
                <a:lnTo>
                  <a:pt x="2133832" y="4341813"/>
                </a:lnTo>
                <a:lnTo>
                  <a:pt x="2149707" y="4383088"/>
                </a:lnTo>
                <a:lnTo>
                  <a:pt x="2168757" y="4419600"/>
                </a:lnTo>
                <a:lnTo>
                  <a:pt x="2206857" y="4495800"/>
                </a:lnTo>
                <a:lnTo>
                  <a:pt x="2222732" y="4532313"/>
                </a:lnTo>
                <a:lnTo>
                  <a:pt x="2238607" y="4573588"/>
                </a:lnTo>
                <a:lnTo>
                  <a:pt x="2254482" y="4619625"/>
                </a:lnTo>
                <a:lnTo>
                  <a:pt x="2265594" y="4672013"/>
                </a:lnTo>
                <a:lnTo>
                  <a:pt x="2271944" y="4732338"/>
                </a:lnTo>
                <a:lnTo>
                  <a:pt x="2275119" y="4800600"/>
                </a:lnTo>
                <a:lnTo>
                  <a:pt x="2271944" y="4868863"/>
                </a:lnTo>
                <a:lnTo>
                  <a:pt x="2265594" y="4929188"/>
                </a:lnTo>
                <a:lnTo>
                  <a:pt x="2254482" y="4981575"/>
                </a:lnTo>
                <a:lnTo>
                  <a:pt x="2238607" y="5027613"/>
                </a:lnTo>
                <a:lnTo>
                  <a:pt x="2222732" y="5068888"/>
                </a:lnTo>
                <a:lnTo>
                  <a:pt x="2206857" y="5105400"/>
                </a:lnTo>
                <a:lnTo>
                  <a:pt x="2187807" y="5143500"/>
                </a:lnTo>
                <a:lnTo>
                  <a:pt x="2168757" y="5181600"/>
                </a:lnTo>
                <a:lnTo>
                  <a:pt x="2149707" y="5218113"/>
                </a:lnTo>
                <a:lnTo>
                  <a:pt x="2133832" y="5259388"/>
                </a:lnTo>
                <a:lnTo>
                  <a:pt x="2119544" y="5305425"/>
                </a:lnTo>
                <a:lnTo>
                  <a:pt x="2108432" y="5357813"/>
                </a:lnTo>
                <a:lnTo>
                  <a:pt x="2100494" y="5418138"/>
                </a:lnTo>
                <a:lnTo>
                  <a:pt x="2098907" y="5486400"/>
                </a:lnTo>
                <a:lnTo>
                  <a:pt x="2100494" y="5554663"/>
                </a:lnTo>
                <a:lnTo>
                  <a:pt x="2108432" y="5614988"/>
                </a:lnTo>
                <a:lnTo>
                  <a:pt x="2119544" y="5667375"/>
                </a:lnTo>
                <a:lnTo>
                  <a:pt x="2133832" y="5713413"/>
                </a:lnTo>
                <a:lnTo>
                  <a:pt x="2149707" y="5754688"/>
                </a:lnTo>
                <a:lnTo>
                  <a:pt x="2168757" y="5791200"/>
                </a:lnTo>
                <a:lnTo>
                  <a:pt x="2187807" y="5829300"/>
                </a:lnTo>
                <a:lnTo>
                  <a:pt x="2206857" y="5867400"/>
                </a:lnTo>
                <a:lnTo>
                  <a:pt x="2222732" y="5903913"/>
                </a:lnTo>
                <a:lnTo>
                  <a:pt x="2238607" y="5945188"/>
                </a:lnTo>
                <a:lnTo>
                  <a:pt x="2254482" y="5991225"/>
                </a:lnTo>
                <a:lnTo>
                  <a:pt x="2265594" y="6043613"/>
                </a:lnTo>
                <a:lnTo>
                  <a:pt x="2271944" y="6103938"/>
                </a:lnTo>
                <a:lnTo>
                  <a:pt x="2275119" y="6172200"/>
                </a:lnTo>
                <a:lnTo>
                  <a:pt x="2271944" y="6240463"/>
                </a:lnTo>
                <a:lnTo>
                  <a:pt x="2265594" y="6300788"/>
                </a:lnTo>
                <a:lnTo>
                  <a:pt x="2254482" y="6353175"/>
                </a:lnTo>
                <a:lnTo>
                  <a:pt x="2238607" y="6399213"/>
                </a:lnTo>
                <a:lnTo>
                  <a:pt x="2222732" y="6440488"/>
                </a:lnTo>
                <a:lnTo>
                  <a:pt x="2206857" y="6477000"/>
                </a:lnTo>
                <a:lnTo>
                  <a:pt x="2187807" y="6515100"/>
                </a:lnTo>
                <a:lnTo>
                  <a:pt x="2168757" y="6553200"/>
                </a:lnTo>
                <a:lnTo>
                  <a:pt x="2149707" y="6589713"/>
                </a:lnTo>
                <a:lnTo>
                  <a:pt x="2133832" y="6630988"/>
                </a:lnTo>
                <a:lnTo>
                  <a:pt x="2119544" y="6677025"/>
                </a:lnTo>
                <a:lnTo>
                  <a:pt x="2108432" y="6729413"/>
                </a:lnTo>
                <a:lnTo>
                  <a:pt x="2100494" y="6789738"/>
                </a:lnTo>
                <a:lnTo>
                  <a:pt x="2098907" y="6858000"/>
                </a:lnTo>
                <a:lnTo>
                  <a:pt x="1556068" y="6858000"/>
                </a:lnTo>
                <a:lnTo>
                  <a:pt x="1389294" y="6858000"/>
                </a:lnTo>
                <a:lnTo>
                  <a:pt x="0" y="6858000"/>
                </a:lnTo>
                <a:close/>
              </a:path>
            </a:pathLst>
          </a:custGeom>
          <a:solidFill>
            <a:schemeClr val="accent1"/>
          </a:solidFill>
          <a:ln w="0">
            <a:noFill/>
            <a:prstDash val="solid"/>
            <a:round/>
            <a:headEnd/>
            <a:tailEnd/>
          </a:ln>
        </p:spPr>
        <p:txBody>
          <a:bodyPr/>
          <a:lstStyle/>
          <a:p>
            <a:endParaRPr lang="hu-HU"/>
          </a:p>
        </p:txBody>
      </p:sp>
      <p:sp>
        <p:nvSpPr>
          <p:cNvPr id="31756" name="Rectangle 31755">
            <a:extLst>
              <a:ext uri="{FF2B5EF4-FFF2-40B4-BE49-F238E27FC236}">
                <a16:creationId xmlns:a16="http://schemas.microsoft.com/office/drawing/2014/main" id="{A3AE1F77-1EC8-47BA-A381-B6618A2FCD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12598"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hu-HU"/>
          </a:p>
        </p:txBody>
      </p:sp>
      <p:sp>
        <p:nvSpPr>
          <p:cNvPr id="31747" name="Rectangle 3">
            <a:extLst>
              <a:ext uri="{FF2B5EF4-FFF2-40B4-BE49-F238E27FC236}">
                <a16:creationId xmlns:a16="http://schemas.microsoft.com/office/drawing/2014/main" id="{72BE1914-0651-D8FF-B59F-0962C4A579E4}"/>
              </a:ext>
            </a:extLst>
          </p:cNvPr>
          <p:cNvSpPr>
            <a:spLocks noGrp="1" noChangeArrowheads="1"/>
          </p:cNvSpPr>
          <p:nvPr>
            <p:ph idx="1"/>
          </p:nvPr>
        </p:nvSpPr>
        <p:spPr>
          <a:xfrm>
            <a:off x="2171700" y="2178528"/>
            <a:ext cx="6400800" cy="3701065"/>
          </a:xfrm>
        </p:spPr>
        <p:txBody>
          <a:bodyPr>
            <a:normAutofit/>
          </a:bodyPr>
          <a:lstStyle/>
          <a:p>
            <a:pPr eaLnBrk="1" hangingPunct="1">
              <a:buFontTx/>
              <a:buNone/>
            </a:pPr>
            <a:r>
              <a:rPr lang="hu-HU" altLang="hu-HU"/>
              <a:t>Transport Driver Interface (TDI)</a:t>
            </a:r>
          </a:p>
          <a:p>
            <a:pPr eaLnBrk="1" hangingPunct="1"/>
            <a:r>
              <a:rPr lang="hu-HU" altLang="hu-HU"/>
              <a:t>Microsoft TCP/IP specifikus programozási felület</a:t>
            </a:r>
          </a:p>
          <a:p>
            <a:pPr eaLnBrk="1" hangingPunct="1"/>
            <a:r>
              <a:rPr lang="hu-HU" altLang="hu-HU"/>
              <a:t>A viszonyréteg (session layer) és a szállítási réteg (transport layer) protokolljait kapcsolja össze</a:t>
            </a:r>
          </a:p>
          <a:p>
            <a:pPr eaLnBrk="1" hangingPunct="1"/>
            <a:r>
              <a:rPr lang="hu-HU" altLang="hu-HU"/>
              <a:t>Lehetővé teszi, hogy a programozó úgy hozzon létre egy összetevőt a viszonyrétegben, hogy nem kell ismernie az alatta lévő szállítási réteget.</a:t>
            </a:r>
          </a:p>
          <a:p>
            <a:pPr eaLnBrk="1" hangingPunct="1"/>
            <a:endParaRPr lang="en-US" altLang="hu-HU"/>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33800" name="Rectangle 33799">
            <a:extLst>
              <a:ext uri="{FF2B5EF4-FFF2-40B4-BE49-F238E27FC236}">
                <a16:creationId xmlns:a16="http://schemas.microsoft.com/office/drawing/2014/main" id="{40851669-7281-49C2-8BF0-67BA70EC1A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794" name="Rectangle 2">
            <a:extLst>
              <a:ext uri="{FF2B5EF4-FFF2-40B4-BE49-F238E27FC236}">
                <a16:creationId xmlns:a16="http://schemas.microsoft.com/office/drawing/2014/main" id="{812B4905-2C78-4D47-FC41-D6E8DB2502F8}"/>
              </a:ext>
            </a:extLst>
          </p:cNvPr>
          <p:cNvSpPr>
            <a:spLocks noGrp="1" noChangeArrowheads="1"/>
          </p:cNvSpPr>
          <p:nvPr>
            <p:ph type="title"/>
          </p:nvPr>
        </p:nvSpPr>
        <p:spPr>
          <a:xfrm>
            <a:off x="2171700" y="382385"/>
            <a:ext cx="6400799" cy="1413758"/>
          </a:xfrm>
        </p:spPr>
        <p:txBody>
          <a:bodyPr anchor="b">
            <a:normAutofit/>
          </a:bodyPr>
          <a:lstStyle/>
          <a:p>
            <a:pPr algn="ctr" eaLnBrk="1" hangingPunct="1"/>
            <a:r>
              <a:rPr lang="hu-HU" altLang="hu-HU" sz="3800"/>
              <a:t>TCP/IP szállítási réteg</a:t>
            </a:r>
            <a:endParaRPr lang="en-US" altLang="hu-HU" sz="3800"/>
          </a:p>
        </p:txBody>
      </p:sp>
      <p:sp>
        <p:nvSpPr>
          <p:cNvPr id="33802" name="Freeform: Shape 33801">
            <a:extLst>
              <a:ext uri="{FF2B5EF4-FFF2-40B4-BE49-F238E27FC236}">
                <a16:creationId xmlns:a16="http://schemas.microsoft.com/office/drawing/2014/main" id="{16992B13-74C4-4370-93C5-F5403D944D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0"/>
            <a:ext cx="1706340" cy="6858000"/>
          </a:xfrm>
          <a:custGeom>
            <a:avLst/>
            <a:gdLst>
              <a:gd name="connsiteX0" fmla="*/ 0 w 2275119"/>
              <a:gd name="connsiteY0" fmla="*/ 0 h 6858000"/>
              <a:gd name="connsiteX1" fmla="*/ 1389294 w 2275119"/>
              <a:gd name="connsiteY1" fmla="*/ 0 h 6858000"/>
              <a:gd name="connsiteX2" fmla="*/ 1556068 w 2275119"/>
              <a:gd name="connsiteY2" fmla="*/ 0 h 6858000"/>
              <a:gd name="connsiteX3" fmla="*/ 2098907 w 2275119"/>
              <a:gd name="connsiteY3" fmla="*/ 0 h 6858000"/>
              <a:gd name="connsiteX4" fmla="*/ 2100494 w 2275119"/>
              <a:gd name="connsiteY4" fmla="*/ 68263 h 6858000"/>
              <a:gd name="connsiteX5" fmla="*/ 2108432 w 2275119"/>
              <a:gd name="connsiteY5" fmla="*/ 128588 h 6858000"/>
              <a:gd name="connsiteX6" fmla="*/ 2119544 w 2275119"/>
              <a:gd name="connsiteY6" fmla="*/ 180975 h 6858000"/>
              <a:gd name="connsiteX7" fmla="*/ 2133832 w 2275119"/>
              <a:gd name="connsiteY7" fmla="*/ 227013 h 6858000"/>
              <a:gd name="connsiteX8" fmla="*/ 2149707 w 2275119"/>
              <a:gd name="connsiteY8" fmla="*/ 268288 h 6858000"/>
              <a:gd name="connsiteX9" fmla="*/ 2168757 w 2275119"/>
              <a:gd name="connsiteY9" fmla="*/ 304800 h 6858000"/>
              <a:gd name="connsiteX10" fmla="*/ 2187807 w 2275119"/>
              <a:gd name="connsiteY10" fmla="*/ 342900 h 6858000"/>
              <a:gd name="connsiteX11" fmla="*/ 2206857 w 2275119"/>
              <a:gd name="connsiteY11" fmla="*/ 381000 h 6858000"/>
              <a:gd name="connsiteX12" fmla="*/ 2222732 w 2275119"/>
              <a:gd name="connsiteY12" fmla="*/ 417513 h 6858000"/>
              <a:gd name="connsiteX13" fmla="*/ 2238607 w 2275119"/>
              <a:gd name="connsiteY13" fmla="*/ 458788 h 6858000"/>
              <a:gd name="connsiteX14" fmla="*/ 2254482 w 2275119"/>
              <a:gd name="connsiteY14" fmla="*/ 504825 h 6858000"/>
              <a:gd name="connsiteX15" fmla="*/ 2265594 w 2275119"/>
              <a:gd name="connsiteY15" fmla="*/ 557213 h 6858000"/>
              <a:gd name="connsiteX16" fmla="*/ 2271944 w 2275119"/>
              <a:gd name="connsiteY16" fmla="*/ 617538 h 6858000"/>
              <a:gd name="connsiteX17" fmla="*/ 2275119 w 2275119"/>
              <a:gd name="connsiteY17" fmla="*/ 685800 h 6858000"/>
              <a:gd name="connsiteX18" fmla="*/ 2271944 w 2275119"/>
              <a:gd name="connsiteY18" fmla="*/ 754063 h 6858000"/>
              <a:gd name="connsiteX19" fmla="*/ 2265594 w 2275119"/>
              <a:gd name="connsiteY19" fmla="*/ 814388 h 6858000"/>
              <a:gd name="connsiteX20" fmla="*/ 2254482 w 2275119"/>
              <a:gd name="connsiteY20" fmla="*/ 866775 h 6858000"/>
              <a:gd name="connsiteX21" fmla="*/ 2238607 w 2275119"/>
              <a:gd name="connsiteY21" fmla="*/ 912813 h 6858000"/>
              <a:gd name="connsiteX22" fmla="*/ 2222732 w 2275119"/>
              <a:gd name="connsiteY22" fmla="*/ 954088 h 6858000"/>
              <a:gd name="connsiteX23" fmla="*/ 2206857 w 2275119"/>
              <a:gd name="connsiteY23" fmla="*/ 990600 h 6858000"/>
              <a:gd name="connsiteX24" fmla="*/ 2187807 w 2275119"/>
              <a:gd name="connsiteY24" fmla="*/ 1028700 h 6858000"/>
              <a:gd name="connsiteX25" fmla="*/ 2168757 w 2275119"/>
              <a:gd name="connsiteY25" fmla="*/ 1066800 h 6858000"/>
              <a:gd name="connsiteX26" fmla="*/ 2149707 w 2275119"/>
              <a:gd name="connsiteY26" fmla="*/ 1103313 h 6858000"/>
              <a:gd name="connsiteX27" fmla="*/ 2133832 w 2275119"/>
              <a:gd name="connsiteY27" fmla="*/ 1144588 h 6858000"/>
              <a:gd name="connsiteX28" fmla="*/ 2119544 w 2275119"/>
              <a:gd name="connsiteY28" fmla="*/ 1190625 h 6858000"/>
              <a:gd name="connsiteX29" fmla="*/ 2108432 w 2275119"/>
              <a:gd name="connsiteY29" fmla="*/ 1243013 h 6858000"/>
              <a:gd name="connsiteX30" fmla="*/ 2100494 w 2275119"/>
              <a:gd name="connsiteY30" fmla="*/ 1303338 h 6858000"/>
              <a:gd name="connsiteX31" fmla="*/ 2098907 w 2275119"/>
              <a:gd name="connsiteY31" fmla="*/ 1371600 h 6858000"/>
              <a:gd name="connsiteX32" fmla="*/ 2100494 w 2275119"/>
              <a:gd name="connsiteY32" fmla="*/ 1439863 h 6858000"/>
              <a:gd name="connsiteX33" fmla="*/ 2108432 w 2275119"/>
              <a:gd name="connsiteY33" fmla="*/ 1500188 h 6858000"/>
              <a:gd name="connsiteX34" fmla="*/ 2119544 w 2275119"/>
              <a:gd name="connsiteY34" fmla="*/ 1552575 h 6858000"/>
              <a:gd name="connsiteX35" fmla="*/ 2133832 w 2275119"/>
              <a:gd name="connsiteY35" fmla="*/ 1598613 h 6858000"/>
              <a:gd name="connsiteX36" fmla="*/ 2149707 w 2275119"/>
              <a:gd name="connsiteY36" fmla="*/ 1639888 h 6858000"/>
              <a:gd name="connsiteX37" fmla="*/ 2168757 w 2275119"/>
              <a:gd name="connsiteY37" fmla="*/ 1676400 h 6858000"/>
              <a:gd name="connsiteX38" fmla="*/ 2187807 w 2275119"/>
              <a:gd name="connsiteY38" fmla="*/ 1714500 h 6858000"/>
              <a:gd name="connsiteX39" fmla="*/ 2206857 w 2275119"/>
              <a:gd name="connsiteY39" fmla="*/ 1752600 h 6858000"/>
              <a:gd name="connsiteX40" fmla="*/ 2222732 w 2275119"/>
              <a:gd name="connsiteY40" fmla="*/ 1789113 h 6858000"/>
              <a:gd name="connsiteX41" fmla="*/ 2238607 w 2275119"/>
              <a:gd name="connsiteY41" fmla="*/ 1830388 h 6858000"/>
              <a:gd name="connsiteX42" fmla="*/ 2254482 w 2275119"/>
              <a:gd name="connsiteY42" fmla="*/ 1876425 h 6858000"/>
              <a:gd name="connsiteX43" fmla="*/ 2265594 w 2275119"/>
              <a:gd name="connsiteY43" fmla="*/ 1928813 h 6858000"/>
              <a:gd name="connsiteX44" fmla="*/ 2271944 w 2275119"/>
              <a:gd name="connsiteY44" fmla="*/ 1989138 h 6858000"/>
              <a:gd name="connsiteX45" fmla="*/ 2275119 w 2275119"/>
              <a:gd name="connsiteY45" fmla="*/ 2057400 h 6858000"/>
              <a:gd name="connsiteX46" fmla="*/ 2271944 w 2275119"/>
              <a:gd name="connsiteY46" fmla="*/ 2125663 h 6858000"/>
              <a:gd name="connsiteX47" fmla="*/ 2265594 w 2275119"/>
              <a:gd name="connsiteY47" fmla="*/ 2185988 h 6858000"/>
              <a:gd name="connsiteX48" fmla="*/ 2254482 w 2275119"/>
              <a:gd name="connsiteY48" fmla="*/ 2238375 h 6858000"/>
              <a:gd name="connsiteX49" fmla="*/ 2238607 w 2275119"/>
              <a:gd name="connsiteY49" fmla="*/ 2284413 h 6858000"/>
              <a:gd name="connsiteX50" fmla="*/ 2222732 w 2275119"/>
              <a:gd name="connsiteY50" fmla="*/ 2325688 h 6858000"/>
              <a:gd name="connsiteX51" fmla="*/ 2206857 w 2275119"/>
              <a:gd name="connsiteY51" fmla="*/ 2362200 h 6858000"/>
              <a:gd name="connsiteX52" fmla="*/ 2187807 w 2275119"/>
              <a:gd name="connsiteY52" fmla="*/ 2400300 h 6858000"/>
              <a:gd name="connsiteX53" fmla="*/ 2168757 w 2275119"/>
              <a:gd name="connsiteY53" fmla="*/ 2438400 h 6858000"/>
              <a:gd name="connsiteX54" fmla="*/ 2149707 w 2275119"/>
              <a:gd name="connsiteY54" fmla="*/ 2474913 h 6858000"/>
              <a:gd name="connsiteX55" fmla="*/ 2133832 w 2275119"/>
              <a:gd name="connsiteY55" fmla="*/ 2516188 h 6858000"/>
              <a:gd name="connsiteX56" fmla="*/ 2119544 w 2275119"/>
              <a:gd name="connsiteY56" fmla="*/ 2562225 h 6858000"/>
              <a:gd name="connsiteX57" fmla="*/ 2108432 w 2275119"/>
              <a:gd name="connsiteY57" fmla="*/ 2614613 h 6858000"/>
              <a:gd name="connsiteX58" fmla="*/ 2100494 w 2275119"/>
              <a:gd name="connsiteY58" fmla="*/ 2674938 h 6858000"/>
              <a:gd name="connsiteX59" fmla="*/ 2098907 w 2275119"/>
              <a:gd name="connsiteY59" fmla="*/ 2743200 h 6858000"/>
              <a:gd name="connsiteX60" fmla="*/ 2100494 w 2275119"/>
              <a:gd name="connsiteY60" fmla="*/ 2811463 h 6858000"/>
              <a:gd name="connsiteX61" fmla="*/ 2108432 w 2275119"/>
              <a:gd name="connsiteY61" fmla="*/ 2871788 h 6858000"/>
              <a:gd name="connsiteX62" fmla="*/ 2119544 w 2275119"/>
              <a:gd name="connsiteY62" fmla="*/ 2924175 h 6858000"/>
              <a:gd name="connsiteX63" fmla="*/ 2133832 w 2275119"/>
              <a:gd name="connsiteY63" fmla="*/ 2970213 h 6858000"/>
              <a:gd name="connsiteX64" fmla="*/ 2149707 w 2275119"/>
              <a:gd name="connsiteY64" fmla="*/ 3011488 h 6858000"/>
              <a:gd name="connsiteX65" fmla="*/ 2168757 w 2275119"/>
              <a:gd name="connsiteY65" fmla="*/ 3048000 h 6858000"/>
              <a:gd name="connsiteX66" fmla="*/ 2187807 w 2275119"/>
              <a:gd name="connsiteY66" fmla="*/ 3086100 h 6858000"/>
              <a:gd name="connsiteX67" fmla="*/ 2206857 w 2275119"/>
              <a:gd name="connsiteY67" fmla="*/ 3124200 h 6858000"/>
              <a:gd name="connsiteX68" fmla="*/ 2222732 w 2275119"/>
              <a:gd name="connsiteY68" fmla="*/ 3160713 h 6858000"/>
              <a:gd name="connsiteX69" fmla="*/ 2238607 w 2275119"/>
              <a:gd name="connsiteY69" fmla="*/ 3201988 h 6858000"/>
              <a:gd name="connsiteX70" fmla="*/ 2254482 w 2275119"/>
              <a:gd name="connsiteY70" fmla="*/ 3248025 h 6858000"/>
              <a:gd name="connsiteX71" fmla="*/ 2265594 w 2275119"/>
              <a:gd name="connsiteY71" fmla="*/ 3300413 h 6858000"/>
              <a:gd name="connsiteX72" fmla="*/ 2271944 w 2275119"/>
              <a:gd name="connsiteY72" fmla="*/ 3360738 h 6858000"/>
              <a:gd name="connsiteX73" fmla="*/ 2275119 w 2275119"/>
              <a:gd name="connsiteY73" fmla="*/ 3427413 h 6858000"/>
              <a:gd name="connsiteX74" fmla="*/ 2271944 w 2275119"/>
              <a:gd name="connsiteY74" fmla="*/ 3497263 h 6858000"/>
              <a:gd name="connsiteX75" fmla="*/ 2265594 w 2275119"/>
              <a:gd name="connsiteY75" fmla="*/ 3557588 h 6858000"/>
              <a:gd name="connsiteX76" fmla="*/ 2254482 w 2275119"/>
              <a:gd name="connsiteY76" fmla="*/ 3609975 h 6858000"/>
              <a:gd name="connsiteX77" fmla="*/ 2238607 w 2275119"/>
              <a:gd name="connsiteY77" fmla="*/ 3656013 h 6858000"/>
              <a:gd name="connsiteX78" fmla="*/ 2222732 w 2275119"/>
              <a:gd name="connsiteY78" fmla="*/ 3697288 h 6858000"/>
              <a:gd name="connsiteX79" fmla="*/ 2206857 w 2275119"/>
              <a:gd name="connsiteY79" fmla="*/ 3733800 h 6858000"/>
              <a:gd name="connsiteX80" fmla="*/ 2187807 w 2275119"/>
              <a:gd name="connsiteY80" fmla="*/ 3771900 h 6858000"/>
              <a:gd name="connsiteX81" fmla="*/ 2168757 w 2275119"/>
              <a:gd name="connsiteY81" fmla="*/ 3810000 h 6858000"/>
              <a:gd name="connsiteX82" fmla="*/ 2149707 w 2275119"/>
              <a:gd name="connsiteY82" fmla="*/ 3846513 h 6858000"/>
              <a:gd name="connsiteX83" fmla="*/ 2133832 w 2275119"/>
              <a:gd name="connsiteY83" fmla="*/ 3887788 h 6858000"/>
              <a:gd name="connsiteX84" fmla="*/ 2119544 w 2275119"/>
              <a:gd name="connsiteY84" fmla="*/ 3933825 h 6858000"/>
              <a:gd name="connsiteX85" fmla="*/ 2108432 w 2275119"/>
              <a:gd name="connsiteY85" fmla="*/ 3986213 h 6858000"/>
              <a:gd name="connsiteX86" fmla="*/ 2100494 w 2275119"/>
              <a:gd name="connsiteY86" fmla="*/ 4046538 h 6858000"/>
              <a:gd name="connsiteX87" fmla="*/ 2098907 w 2275119"/>
              <a:gd name="connsiteY87" fmla="*/ 4114800 h 6858000"/>
              <a:gd name="connsiteX88" fmla="*/ 2100494 w 2275119"/>
              <a:gd name="connsiteY88" fmla="*/ 4183063 h 6858000"/>
              <a:gd name="connsiteX89" fmla="*/ 2108432 w 2275119"/>
              <a:gd name="connsiteY89" fmla="*/ 4243388 h 6858000"/>
              <a:gd name="connsiteX90" fmla="*/ 2119544 w 2275119"/>
              <a:gd name="connsiteY90" fmla="*/ 4295775 h 6858000"/>
              <a:gd name="connsiteX91" fmla="*/ 2133832 w 2275119"/>
              <a:gd name="connsiteY91" fmla="*/ 4341813 h 6858000"/>
              <a:gd name="connsiteX92" fmla="*/ 2149707 w 2275119"/>
              <a:gd name="connsiteY92" fmla="*/ 4383088 h 6858000"/>
              <a:gd name="connsiteX93" fmla="*/ 2168757 w 2275119"/>
              <a:gd name="connsiteY93" fmla="*/ 4419600 h 6858000"/>
              <a:gd name="connsiteX94" fmla="*/ 2206857 w 2275119"/>
              <a:gd name="connsiteY94" fmla="*/ 4495800 h 6858000"/>
              <a:gd name="connsiteX95" fmla="*/ 2222732 w 2275119"/>
              <a:gd name="connsiteY95" fmla="*/ 4532313 h 6858000"/>
              <a:gd name="connsiteX96" fmla="*/ 2238607 w 2275119"/>
              <a:gd name="connsiteY96" fmla="*/ 4573588 h 6858000"/>
              <a:gd name="connsiteX97" fmla="*/ 2254482 w 2275119"/>
              <a:gd name="connsiteY97" fmla="*/ 4619625 h 6858000"/>
              <a:gd name="connsiteX98" fmla="*/ 2265594 w 2275119"/>
              <a:gd name="connsiteY98" fmla="*/ 4672013 h 6858000"/>
              <a:gd name="connsiteX99" fmla="*/ 2271944 w 2275119"/>
              <a:gd name="connsiteY99" fmla="*/ 4732338 h 6858000"/>
              <a:gd name="connsiteX100" fmla="*/ 2275119 w 2275119"/>
              <a:gd name="connsiteY100" fmla="*/ 4800600 h 6858000"/>
              <a:gd name="connsiteX101" fmla="*/ 2271944 w 2275119"/>
              <a:gd name="connsiteY101" fmla="*/ 4868863 h 6858000"/>
              <a:gd name="connsiteX102" fmla="*/ 2265594 w 2275119"/>
              <a:gd name="connsiteY102" fmla="*/ 4929188 h 6858000"/>
              <a:gd name="connsiteX103" fmla="*/ 2254482 w 2275119"/>
              <a:gd name="connsiteY103" fmla="*/ 4981575 h 6858000"/>
              <a:gd name="connsiteX104" fmla="*/ 2238607 w 2275119"/>
              <a:gd name="connsiteY104" fmla="*/ 5027613 h 6858000"/>
              <a:gd name="connsiteX105" fmla="*/ 2222732 w 2275119"/>
              <a:gd name="connsiteY105" fmla="*/ 5068888 h 6858000"/>
              <a:gd name="connsiteX106" fmla="*/ 2206857 w 2275119"/>
              <a:gd name="connsiteY106" fmla="*/ 5105400 h 6858000"/>
              <a:gd name="connsiteX107" fmla="*/ 2187807 w 2275119"/>
              <a:gd name="connsiteY107" fmla="*/ 5143500 h 6858000"/>
              <a:gd name="connsiteX108" fmla="*/ 2168757 w 2275119"/>
              <a:gd name="connsiteY108" fmla="*/ 5181600 h 6858000"/>
              <a:gd name="connsiteX109" fmla="*/ 2149707 w 2275119"/>
              <a:gd name="connsiteY109" fmla="*/ 5218113 h 6858000"/>
              <a:gd name="connsiteX110" fmla="*/ 2133832 w 2275119"/>
              <a:gd name="connsiteY110" fmla="*/ 5259388 h 6858000"/>
              <a:gd name="connsiteX111" fmla="*/ 2119544 w 2275119"/>
              <a:gd name="connsiteY111" fmla="*/ 5305425 h 6858000"/>
              <a:gd name="connsiteX112" fmla="*/ 2108432 w 2275119"/>
              <a:gd name="connsiteY112" fmla="*/ 5357813 h 6858000"/>
              <a:gd name="connsiteX113" fmla="*/ 2100494 w 2275119"/>
              <a:gd name="connsiteY113" fmla="*/ 5418138 h 6858000"/>
              <a:gd name="connsiteX114" fmla="*/ 2098907 w 2275119"/>
              <a:gd name="connsiteY114" fmla="*/ 5486400 h 6858000"/>
              <a:gd name="connsiteX115" fmla="*/ 2100494 w 2275119"/>
              <a:gd name="connsiteY115" fmla="*/ 5554663 h 6858000"/>
              <a:gd name="connsiteX116" fmla="*/ 2108432 w 2275119"/>
              <a:gd name="connsiteY116" fmla="*/ 5614988 h 6858000"/>
              <a:gd name="connsiteX117" fmla="*/ 2119544 w 2275119"/>
              <a:gd name="connsiteY117" fmla="*/ 5667375 h 6858000"/>
              <a:gd name="connsiteX118" fmla="*/ 2133832 w 2275119"/>
              <a:gd name="connsiteY118" fmla="*/ 5713413 h 6858000"/>
              <a:gd name="connsiteX119" fmla="*/ 2149707 w 2275119"/>
              <a:gd name="connsiteY119" fmla="*/ 5754688 h 6858000"/>
              <a:gd name="connsiteX120" fmla="*/ 2168757 w 2275119"/>
              <a:gd name="connsiteY120" fmla="*/ 5791200 h 6858000"/>
              <a:gd name="connsiteX121" fmla="*/ 2187807 w 2275119"/>
              <a:gd name="connsiteY121" fmla="*/ 5829300 h 6858000"/>
              <a:gd name="connsiteX122" fmla="*/ 2206857 w 2275119"/>
              <a:gd name="connsiteY122" fmla="*/ 5867400 h 6858000"/>
              <a:gd name="connsiteX123" fmla="*/ 2222732 w 2275119"/>
              <a:gd name="connsiteY123" fmla="*/ 5903913 h 6858000"/>
              <a:gd name="connsiteX124" fmla="*/ 2238607 w 2275119"/>
              <a:gd name="connsiteY124" fmla="*/ 5945188 h 6858000"/>
              <a:gd name="connsiteX125" fmla="*/ 2254482 w 2275119"/>
              <a:gd name="connsiteY125" fmla="*/ 5991225 h 6858000"/>
              <a:gd name="connsiteX126" fmla="*/ 2265594 w 2275119"/>
              <a:gd name="connsiteY126" fmla="*/ 6043613 h 6858000"/>
              <a:gd name="connsiteX127" fmla="*/ 2271944 w 2275119"/>
              <a:gd name="connsiteY127" fmla="*/ 6103938 h 6858000"/>
              <a:gd name="connsiteX128" fmla="*/ 2275119 w 2275119"/>
              <a:gd name="connsiteY128" fmla="*/ 6172200 h 6858000"/>
              <a:gd name="connsiteX129" fmla="*/ 2271944 w 2275119"/>
              <a:gd name="connsiteY129" fmla="*/ 6240463 h 6858000"/>
              <a:gd name="connsiteX130" fmla="*/ 2265594 w 2275119"/>
              <a:gd name="connsiteY130" fmla="*/ 6300788 h 6858000"/>
              <a:gd name="connsiteX131" fmla="*/ 2254482 w 2275119"/>
              <a:gd name="connsiteY131" fmla="*/ 6353175 h 6858000"/>
              <a:gd name="connsiteX132" fmla="*/ 2238607 w 2275119"/>
              <a:gd name="connsiteY132" fmla="*/ 6399213 h 6858000"/>
              <a:gd name="connsiteX133" fmla="*/ 2222732 w 2275119"/>
              <a:gd name="connsiteY133" fmla="*/ 6440488 h 6858000"/>
              <a:gd name="connsiteX134" fmla="*/ 2206857 w 2275119"/>
              <a:gd name="connsiteY134" fmla="*/ 6477000 h 6858000"/>
              <a:gd name="connsiteX135" fmla="*/ 2187807 w 2275119"/>
              <a:gd name="connsiteY135" fmla="*/ 6515100 h 6858000"/>
              <a:gd name="connsiteX136" fmla="*/ 2168757 w 2275119"/>
              <a:gd name="connsiteY136" fmla="*/ 6553200 h 6858000"/>
              <a:gd name="connsiteX137" fmla="*/ 2149707 w 2275119"/>
              <a:gd name="connsiteY137" fmla="*/ 6589713 h 6858000"/>
              <a:gd name="connsiteX138" fmla="*/ 2133832 w 2275119"/>
              <a:gd name="connsiteY138" fmla="*/ 6630988 h 6858000"/>
              <a:gd name="connsiteX139" fmla="*/ 2119544 w 2275119"/>
              <a:gd name="connsiteY139" fmla="*/ 6677025 h 6858000"/>
              <a:gd name="connsiteX140" fmla="*/ 2108432 w 2275119"/>
              <a:gd name="connsiteY140" fmla="*/ 6729413 h 6858000"/>
              <a:gd name="connsiteX141" fmla="*/ 2100494 w 2275119"/>
              <a:gd name="connsiteY141" fmla="*/ 6789738 h 6858000"/>
              <a:gd name="connsiteX142" fmla="*/ 2098907 w 2275119"/>
              <a:gd name="connsiteY142" fmla="*/ 6858000 h 6858000"/>
              <a:gd name="connsiteX143" fmla="*/ 1556068 w 2275119"/>
              <a:gd name="connsiteY143" fmla="*/ 6858000 h 6858000"/>
              <a:gd name="connsiteX144" fmla="*/ 1389294 w 2275119"/>
              <a:gd name="connsiteY144" fmla="*/ 6858000 h 6858000"/>
              <a:gd name="connsiteX145" fmla="*/ 0 w 2275119"/>
              <a:gd name="connsiteY14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Lst>
            <a:rect l="l" t="t" r="r" b="b"/>
            <a:pathLst>
              <a:path w="2275119" h="6858000">
                <a:moveTo>
                  <a:pt x="0" y="0"/>
                </a:moveTo>
                <a:lnTo>
                  <a:pt x="1389294" y="0"/>
                </a:lnTo>
                <a:lnTo>
                  <a:pt x="1556068" y="0"/>
                </a:lnTo>
                <a:lnTo>
                  <a:pt x="2098907" y="0"/>
                </a:lnTo>
                <a:lnTo>
                  <a:pt x="2100494" y="68263"/>
                </a:lnTo>
                <a:lnTo>
                  <a:pt x="2108432" y="128588"/>
                </a:lnTo>
                <a:lnTo>
                  <a:pt x="2119544" y="180975"/>
                </a:lnTo>
                <a:lnTo>
                  <a:pt x="2133832" y="227013"/>
                </a:lnTo>
                <a:lnTo>
                  <a:pt x="2149707" y="268288"/>
                </a:lnTo>
                <a:lnTo>
                  <a:pt x="2168757" y="304800"/>
                </a:lnTo>
                <a:lnTo>
                  <a:pt x="2187807" y="342900"/>
                </a:lnTo>
                <a:lnTo>
                  <a:pt x="2206857" y="381000"/>
                </a:lnTo>
                <a:lnTo>
                  <a:pt x="2222732" y="417513"/>
                </a:lnTo>
                <a:lnTo>
                  <a:pt x="2238607" y="458788"/>
                </a:lnTo>
                <a:lnTo>
                  <a:pt x="2254482" y="504825"/>
                </a:lnTo>
                <a:lnTo>
                  <a:pt x="2265594" y="557213"/>
                </a:lnTo>
                <a:lnTo>
                  <a:pt x="2271944" y="617538"/>
                </a:lnTo>
                <a:lnTo>
                  <a:pt x="2275119" y="685800"/>
                </a:lnTo>
                <a:lnTo>
                  <a:pt x="2271944" y="754063"/>
                </a:lnTo>
                <a:lnTo>
                  <a:pt x="2265594" y="814388"/>
                </a:lnTo>
                <a:lnTo>
                  <a:pt x="2254482" y="866775"/>
                </a:lnTo>
                <a:lnTo>
                  <a:pt x="2238607" y="912813"/>
                </a:lnTo>
                <a:lnTo>
                  <a:pt x="2222732" y="954088"/>
                </a:lnTo>
                <a:lnTo>
                  <a:pt x="2206857" y="990600"/>
                </a:lnTo>
                <a:lnTo>
                  <a:pt x="2187807" y="1028700"/>
                </a:lnTo>
                <a:lnTo>
                  <a:pt x="2168757" y="1066800"/>
                </a:lnTo>
                <a:lnTo>
                  <a:pt x="2149707" y="1103313"/>
                </a:lnTo>
                <a:lnTo>
                  <a:pt x="2133832" y="1144588"/>
                </a:lnTo>
                <a:lnTo>
                  <a:pt x="2119544" y="1190625"/>
                </a:lnTo>
                <a:lnTo>
                  <a:pt x="2108432" y="1243013"/>
                </a:lnTo>
                <a:lnTo>
                  <a:pt x="2100494" y="1303338"/>
                </a:lnTo>
                <a:lnTo>
                  <a:pt x="2098907" y="1371600"/>
                </a:lnTo>
                <a:lnTo>
                  <a:pt x="2100494" y="1439863"/>
                </a:lnTo>
                <a:lnTo>
                  <a:pt x="2108432" y="1500188"/>
                </a:lnTo>
                <a:lnTo>
                  <a:pt x="2119544" y="1552575"/>
                </a:lnTo>
                <a:lnTo>
                  <a:pt x="2133832" y="1598613"/>
                </a:lnTo>
                <a:lnTo>
                  <a:pt x="2149707" y="1639888"/>
                </a:lnTo>
                <a:lnTo>
                  <a:pt x="2168757" y="1676400"/>
                </a:lnTo>
                <a:lnTo>
                  <a:pt x="2187807" y="1714500"/>
                </a:lnTo>
                <a:lnTo>
                  <a:pt x="2206857" y="1752600"/>
                </a:lnTo>
                <a:lnTo>
                  <a:pt x="2222732" y="1789113"/>
                </a:lnTo>
                <a:lnTo>
                  <a:pt x="2238607" y="1830388"/>
                </a:lnTo>
                <a:lnTo>
                  <a:pt x="2254482" y="1876425"/>
                </a:lnTo>
                <a:lnTo>
                  <a:pt x="2265594" y="1928813"/>
                </a:lnTo>
                <a:lnTo>
                  <a:pt x="2271944" y="1989138"/>
                </a:lnTo>
                <a:lnTo>
                  <a:pt x="2275119" y="2057400"/>
                </a:lnTo>
                <a:lnTo>
                  <a:pt x="2271944" y="2125663"/>
                </a:lnTo>
                <a:lnTo>
                  <a:pt x="2265594" y="2185988"/>
                </a:lnTo>
                <a:lnTo>
                  <a:pt x="2254482" y="2238375"/>
                </a:lnTo>
                <a:lnTo>
                  <a:pt x="2238607" y="2284413"/>
                </a:lnTo>
                <a:lnTo>
                  <a:pt x="2222732" y="2325688"/>
                </a:lnTo>
                <a:lnTo>
                  <a:pt x="2206857" y="2362200"/>
                </a:lnTo>
                <a:lnTo>
                  <a:pt x="2187807" y="2400300"/>
                </a:lnTo>
                <a:lnTo>
                  <a:pt x="2168757" y="2438400"/>
                </a:lnTo>
                <a:lnTo>
                  <a:pt x="2149707" y="2474913"/>
                </a:lnTo>
                <a:lnTo>
                  <a:pt x="2133832" y="2516188"/>
                </a:lnTo>
                <a:lnTo>
                  <a:pt x="2119544" y="2562225"/>
                </a:lnTo>
                <a:lnTo>
                  <a:pt x="2108432" y="2614613"/>
                </a:lnTo>
                <a:lnTo>
                  <a:pt x="2100494" y="2674938"/>
                </a:lnTo>
                <a:lnTo>
                  <a:pt x="2098907" y="2743200"/>
                </a:lnTo>
                <a:lnTo>
                  <a:pt x="2100494" y="2811463"/>
                </a:lnTo>
                <a:lnTo>
                  <a:pt x="2108432" y="2871788"/>
                </a:lnTo>
                <a:lnTo>
                  <a:pt x="2119544" y="2924175"/>
                </a:lnTo>
                <a:lnTo>
                  <a:pt x="2133832" y="2970213"/>
                </a:lnTo>
                <a:lnTo>
                  <a:pt x="2149707" y="3011488"/>
                </a:lnTo>
                <a:lnTo>
                  <a:pt x="2168757" y="3048000"/>
                </a:lnTo>
                <a:lnTo>
                  <a:pt x="2187807" y="3086100"/>
                </a:lnTo>
                <a:lnTo>
                  <a:pt x="2206857" y="3124200"/>
                </a:lnTo>
                <a:lnTo>
                  <a:pt x="2222732" y="3160713"/>
                </a:lnTo>
                <a:lnTo>
                  <a:pt x="2238607" y="3201988"/>
                </a:lnTo>
                <a:lnTo>
                  <a:pt x="2254482" y="3248025"/>
                </a:lnTo>
                <a:lnTo>
                  <a:pt x="2265594" y="3300413"/>
                </a:lnTo>
                <a:lnTo>
                  <a:pt x="2271944" y="3360738"/>
                </a:lnTo>
                <a:lnTo>
                  <a:pt x="2275119" y="3427413"/>
                </a:lnTo>
                <a:lnTo>
                  <a:pt x="2271944" y="3497263"/>
                </a:lnTo>
                <a:lnTo>
                  <a:pt x="2265594" y="3557588"/>
                </a:lnTo>
                <a:lnTo>
                  <a:pt x="2254482" y="3609975"/>
                </a:lnTo>
                <a:lnTo>
                  <a:pt x="2238607" y="3656013"/>
                </a:lnTo>
                <a:lnTo>
                  <a:pt x="2222732" y="3697288"/>
                </a:lnTo>
                <a:lnTo>
                  <a:pt x="2206857" y="3733800"/>
                </a:lnTo>
                <a:lnTo>
                  <a:pt x="2187807" y="3771900"/>
                </a:lnTo>
                <a:lnTo>
                  <a:pt x="2168757" y="3810000"/>
                </a:lnTo>
                <a:lnTo>
                  <a:pt x="2149707" y="3846513"/>
                </a:lnTo>
                <a:lnTo>
                  <a:pt x="2133832" y="3887788"/>
                </a:lnTo>
                <a:lnTo>
                  <a:pt x="2119544" y="3933825"/>
                </a:lnTo>
                <a:lnTo>
                  <a:pt x="2108432" y="3986213"/>
                </a:lnTo>
                <a:lnTo>
                  <a:pt x="2100494" y="4046538"/>
                </a:lnTo>
                <a:lnTo>
                  <a:pt x="2098907" y="4114800"/>
                </a:lnTo>
                <a:lnTo>
                  <a:pt x="2100494" y="4183063"/>
                </a:lnTo>
                <a:lnTo>
                  <a:pt x="2108432" y="4243388"/>
                </a:lnTo>
                <a:lnTo>
                  <a:pt x="2119544" y="4295775"/>
                </a:lnTo>
                <a:lnTo>
                  <a:pt x="2133832" y="4341813"/>
                </a:lnTo>
                <a:lnTo>
                  <a:pt x="2149707" y="4383088"/>
                </a:lnTo>
                <a:lnTo>
                  <a:pt x="2168757" y="4419600"/>
                </a:lnTo>
                <a:lnTo>
                  <a:pt x="2206857" y="4495800"/>
                </a:lnTo>
                <a:lnTo>
                  <a:pt x="2222732" y="4532313"/>
                </a:lnTo>
                <a:lnTo>
                  <a:pt x="2238607" y="4573588"/>
                </a:lnTo>
                <a:lnTo>
                  <a:pt x="2254482" y="4619625"/>
                </a:lnTo>
                <a:lnTo>
                  <a:pt x="2265594" y="4672013"/>
                </a:lnTo>
                <a:lnTo>
                  <a:pt x="2271944" y="4732338"/>
                </a:lnTo>
                <a:lnTo>
                  <a:pt x="2275119" y="4800600"/>
                </a:lnTo>
                <a:lnTo>
                  <a:pt x="2271944" y="4868863"/>
                </a:lnTo>
                <a:lnTo>
                  <a:pt x="2265594" y="4929188"/>
                </a:lnTo>
                <a:lnTo>
                  <a:pt x="2254482" y="4981575"/>
                </a:lnTo>
                <a:lnTo>
                  <a:pt x="2238607" y="5027613"/>
                </a:lnTo>
                <a:lnTo>
                  <a:pt x="2222732" y="5068888"/>
                </a:lnTo>
                <a:lnTo>
                  <a:pt x="2206857" y="5105400"/>
                </a:lnTo>
                <a:lnTo>
                  <a:pt x="2187807" y="5143500"/>
                </a:lnTo>
                <a:lnTo>
                  <a:pt x="2168757" y="5181600"/>
                </a:lnTo>
                <a:lnTo>
                  <a:pt x="2149707" y="5218113"/>
                </a:lnTo>
                <a:lnTo>
                  <a:pt x="2133832" y="5259388"/>
                </a:lnTo>
                <a:lnTo>
                  <a:pt x="2119544" y="5305425"/>
                </a:lnTo>
                <a:lnTo>
                  <a:pt x="2108432" y="5357813"/>
                </a:lnTo>
                <a:lnTo>
                  <a:pt x="2100494" y="5418138"/>
                </a:lnTo>
                <a:lnTo>
                  <a:pt x="2098907" y="5486400"/>
                </a:lnTo>
                <a:lnTo>
                  <a:pt x="2100494" y="5554663"/>
                </a:lnTo>
                <a:lnTo>
                  <a:pt x="2108432" y="5614988"/>
                </a:lnTo>
                <a:lnTo>
                  <a:pt x="2119544" y="5667375"/>
                </a:lnTo>
                <a:lnTo>
                  <a:pt x="2133832" y="5713413"/>
                </a:lnTo>
                <a:lnTo>
                  <a:pt x="2149707" y="5754688"/>
                </a:lnTo>
                <a:lnTo>
                  <a:pt x="2168757" y="5791200"/>
                </a:lnTo>
                <a:lnTo>
                  <a:pt x="2187807" y="5829300"/>
                </a:lnTo>
                <a:lnTo>
                  <a:pt x="2206857" y="5867400"/>
                </a:lnTo>
                <a:lnTo>
                  <a:pt x="2222732" y="5903913"/>
                </a:lnTo>
                <a:lnTo>
                  <a:pt x="2238607" y="5945188"/>
                </a:lnTo>
                <a:lnTo>
                  <a:pt x="2254482" y="5991225"/>
                </a:lnTo>
                <a:lnTo>
                  <a:pt x="2265594" y="6043613"/>
                </a:lnTo>
                <a:lnTo>
                  <a:pt x="2271944" y="6103938"/>
                </a:lnTo>
                <a:lnTo>
                  <a:pt x="2275119" y="6172200"/>
                </a:lnTo>
                <a:lnTo>
                  <a:pt x="2271944" y="6240463"/>
                </a:lnTo>
                <a:lnTo>
                  <a:pt x="2265594" y="6300788"/>
                </a:lnTo>
                <a:lnTo>
                  <a:pt x="2254482" y="6353175"/>
                </a:lnTo>
                <a:lnTo>
                  <a:pt x="2238607" y="6399213"/>
                </a:lnTo>
                <a:lnTo>
                  <a:pt x="2222732" y="6440488"/>
                </a:lnTo>
                <a:lnTo>
                  <a:pt x="2206857" y="6477000"/>
                </a:lnTo>
                <a:lnTo>
                  <a:pt x="2187807" y="6515100"/>
                </a:lnTo>
                <a:lnTo>
                  <a:pt x="2168757" y="6553200"/>
                </a:lnTo>
                <a:lnTo>
                  <a:pt x="2149707" y="6589713"/>
                </a:lnTo>
                <a:lnTo>
                  <a:pt x="2133832" y="6630988"/>
                </a:lnTo>
                <a:lnTo>
                  <a:pt x="2119544" y="6677025"/>
                </a:lnTo>
                <a:lnTo>
                  <a:pt x="2108432" y="6729413"/>
                </a:lnTo>
                <a:lnTo>
                  <a:pt x="2100494" y="6789738"/>
                </a:lnTo>
                <a:lnTo>
                  <a:pt x="2098907" y="6858000"/>
                </a:lnTo>
                <a:lnTo>
                  <a:pt x="1556068" y="6858000"/>
                </a:lnTo>
                <a:lnTo>
                  <a:pt x="1389294" y="6858000"/>
                </a:lnTo>
                <a:lnTo>
                  <a:pt x="0" y="6858000"/>
                </a:lnTo>
                <a:close/>
              </a:path>
            </a:pathLst>
          </a:custGeom>
          <a:solidFill>
            <a:schemeClr val="accent1"/>
          </a:solidFill>
          <a:ln w="0">
            <a:noFill/>
            <a:prstDash val="solid"/>
            <a:round/>
            <a:headEnd/>
            <a:tailEnd/>
          </a:ln>
        </p:spPr>
        <p:txBody>
          <a:bodyPr/>
          <a:lstStyle/>
          <a:p>
            <a:endParaRPr lang="hu-HU"/>
          </a:p>
        </p:txBody>
      </p:sp>
      <p:sp>
        <p:nvSpPr>
          <p:cNvPr id="33804" name="Rectangle 33803">
            <a:extLst>
              <a:ext uri="{FF2B5EF4-FFF2-40B4-BE49-F238E27FC236}">
                <a16:creationId xmlns:a16="http://schemas.microsoft.com/office/drawing/2014/main" id="{A3AE1F77-1EC8-47BA-A381-B6618A2FCD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12598"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hu-HU"/>
          </a:p>
        </p:txBody>
      </p:sp>
      <p:sp>
        <p:nvSpPr>
          <p:cNvPr id="33795" name="Rectangle 3">
            <a:extLst>
              <a:ext uri="{FF2B5EF4-FFF2-40B4-BE49-F238E27FC236}">
                <a16:creationId xmlns:a16="http://schemas.microsoft.com/office/drawing/2014/main" id="{40C49595-B3CF-0114-2D0C-9FF3C0900F2F}"/>
              </a:ext>
            </a:extLst>
          </p:cNvPr>
          <p:cNvSpPr>
            <a:spLocks noGrp="1" noChangeArrowheads="1"/>
          </p:cNvSpPr>
          <p:nvPr>
            <p:ph idx="1"/>
          </p:nvPr>
        </p:nvSpPr>
        <p:spPr>
          <a:xfrm>
            <a:off x="2171700" y="2178528"/>
            <a:ext cx="6400800" cy="4297087"/>
          </a:xfrm>
        </p:spPr>
        <p:txBody>
          <a:bodyPr>
            <a:normAutofit fontScale="92500" lnSpcReduction="10000"/>
          </a:bodyPr>
          <a:lstStyle/>
          <a:p>
            <a:pPr marL="381000" indent="-381000" eaLnBrk="1" hangingPunct="1">
              <a:lnSpc>
                <a:spcPct val="100000"/>
              </a:lnSpc>
            </a:pPr>
            <a:r>
              <a:rPr lang="hu-HU" altLang="hu-HU" sz="1400" dirty="0"/>
              <a:t>Ez a réteg felel a számítógépek közötti pont-pont kommunikációért</a:t>
            </a:r>
          </a:p>
          <a:p>
            <a:pPr marL="381000" indent="-381000" eaLnBrk="1" hangingPunct="1">
              <a:lnSpc>
                <a:spcPct val="100000"/>
              </a:lnSpc>
            </a:pPr>
            <a:r>
              <a:rPr lang="hu-HU" altLang="hu-HU" sz="1400" dirty="0"/>
              <a:t>Funkciói: visszajelzések biztosítása, a folyamatvezérlés, a csomagok sorrendben történő küldése, a csomagok </a:t>
            </a:r>
            <a:r>
              <a:rPr lang="hu-HU" altLang="hu-HU" sz="1400" dirty="0" err="1"/>
              <a:t>újraküldése</a:t>
            </a:r>
            <a:endParaRPr lang="hu-HU" altLang="hu-HU" sz="1400" dirty="0"/>
          </a:p>
          <a:p>
            <a:pPr marL="381000" indent="-381000" eaLnBrk="1" hangingPunct="1">
              <a:lnSpc>
                <a:spcPct val="100000"/>
              </a:lnSpc>
            </a:pPr>
            <a:r>
              <a:rPr lang="hu-HU" altLang="hu-HU" sz="1400" dirty="0"/>
              <a:t>TCP vagy UDP-t használ</a:t>
            </a:r>
          </a:p>
          <a:p>
            <a:pPr marL="800100" lvl="1" indent="-342900" eaLnBrk="1" hangingPunct="1">
              <a:lnSpc>
                <a:spcPct val="100000"/>
              </a:lnSpc>
            </a:pPr>
            <a:r>
              <a:rPr lang="hu-HU" altLang="hu-HU" sz="1400" dirty="0"/>
              <a:t>TCP-t általában akkor használják, ha az alkalmazásnak nagy mennyiségű adat mozgatására van szüksége.</a:t>
            </a:r>
          </a:p>
          <a:p>
            <a:pPr marL="800100" lvl="1" indent="-342900" eaLnBrk="1" hangingPunct="1">
              <a:lnSpc>
                <a:spcPct val="100000"/>
              </a:lnSpc>
            </a:pPr>
            <a:r>
              <a:rPr lang="hu-HU" altLang="hu-HU" sz="1400" dirty="0"/>
              <a:t>UDP-t használnak, ha csak kis mennyiségű adatra van szükség és nincs szükség visszaigazolásra</a:t>
            </a:r>
          </a:p>
          <a:p>
            <a:pPr marL="381000" indent="-381000" eaLnBrk="1" hangingPunct="1">
              <a:lnSpc>
                <a:spcPct val="100000"/>
              </a:lnSpc>
            </a:pPr>
            <a:r>
              <a:rPr lang="hu-HU" altLang="hu-HU" sz="1400" dirty="0" err="1"/>
              <a:t>Transmission</a:t>
            </a:r>
            <a:r>
              <a:rPr lang="hu-HU" altLang="hu-HU" sz="1400" dirty="0"/>
              <a:t> </a:t>
            </a:r>
            <a:r>
              <a:rPr lang="hu-HU" altLang="hu-HU" sz="1400" dirty="0" err="1"/>
              <a:t>Control</a:t>
            </a:r>
            <a:r>
              <a:rPr lang="hu-HU" altLang="hu-HU" sz="1400" dirty="0"/>
              <a:t> </a:t>
            </a:r>
            <a:r>
              <a:rPr lang="hu-HU" altLang="hu-HU" sz="1400" dirty="0" err="1"/>
              <a:t>Protocol</a:t>
            </a:r>
            <a:r>
              <a:rPr lang="hu-HU" altLang="hu-HU" sz="1400" dirty="0"/>
              <a:t> (TCP)</a:t>
            </a:r>
          </a:p>
          <a:p>
            <a:pPr marL="800100" lvl="1" indent="-342900" eaLnBrk="1" hangingPunct="1">
              <a:lnSpc>
                <a:spcPct val="100000"/>
              </a:lnSpc>
            </a:pPr>
            <a:r>
              <a:rPr lang="hu-HU" altLang="hu-HU" sz="1400" dirty="0"/>
              <a:t>Kapcsolatorientált sessiont hoz létre, más szóval virtuális hálózatot két gép között</a:t>
            </a:r>
          </a:p>
          <a:p>
            <a:pPr marL="800100" lvl="1" indent="-342900" eaLnBrk="1" hangingPunct="1">
              <a:lnSpc>
                <a:spcPct val="100000"/>
              </a:lnSpc>
            </a:pPr>
            <a:r>
              <a:rPr lang="hu-HU" altLang="hu-HU" sz="1400" dirty="0"/>
              <a:t>Háromlépéses kézfogás elve</a:t>
            </a:r>
          </a:p>
          <a:p>
            <a:pPr marL="1219200" lvl="2" indent="-304800" eaLnBrk="1" hangingPunct="1">
              <a:lnSpc>
                <a:spcPct val="100000"/>
              </a:lnSpc>
              <a:buFontTx/>
              <a:buAutoNum type="arabicPeriod"/>
            </a:pPr>
            <a:r>
              <a:rPr lang="hu-HU" altLang="hu-HU" sz="1400" dirty="0"/>
              <a:t>A kezdeményező ügyfél küld egy csomagot a kiszolgálónak, melyben megadja azt a </a:t>
            </a:r>
            <a:r>
              <a:rPr lang="hu-HU" altLang="hu-HU" sz="1400" dirty="0" err="1"/>
              <a:t>portszámot</a:t>
            </a:r>
            <a:r>
              <a:rPr lang="hu-HU" altLang="hu-HU" sz="1400" dirty="0"/>
              <a:t>, amit a kommunikáció során használni kíván. Továbbítja az ügyfél kezdeti (ISN) sorszámát.</a:t>
            </a:r>
          </a:p>
          <a:p>
            <a:pPr marL="1219200" lvl="2" indent="-304800" eaLnBrk="1" hangingPunct="1">
              <a:lnSpc>
                <a:spcPct val="100000"/>
              </a:lnSpc>
              <a:buFontTx/>
              <a:buAutoNum type="arabicPeriod"/>
            </a:pPr>
            <a:r>
              <a:rPr lang="hu-HU" altLang="hu-HU" sz="1400" dirty="0"/>
              <a:t>A kiszolgáló válaszol a saját ISN számával, majd visszaigazolásként egyel megnöveli az ügyfél ISN számát, és visszaküldi azt.</a:t>
            </a:r>
          </a:p>
          <a:p>
            <a:pPr marL="1219200" lvl="2" indent="-304800" eaLnBrk="1" hangingPunct="1">
              <a:lnSpc>
                <a:spcPct val="100000"/>
              </a:lnSpc>
              <a:buFontTx/>
              <a:buAutoNum type="arabicPeriod"/>
            </a:pPr>
            <a:r>
              <a:rPr lang="hu-HU" altLang="hu-HU" sz="1400" dirty="0"/>
              <a:t>Az ügyfélnek vissza kell küldenie a kiszolgáló egyel megnövelt ISN számát.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35848" name="Rectangle 35847">
            <a:extLst>
              <a:ext uri="{FF2B5EF4-FFF2-40B4-BE49-F238E27FC236}">
                <a16:creationId xmlns:a16="http://schemas.microsoft.com/office/drawing/2014/main" id="{40851669-7281-49C2-8BF0-67BA70EC1A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842" name="Rectangle 2">
            <a:extLst>
              <a:ext uri="{FF2B5EF4-FFF2-40B4-BE49-F238E27FC236}">
                <a16:creationId xmlns:a16="http://schemas.microsoft.com/office/drawing/2014/main" id="{545092C9-5CB5-31FD-86AE-5FA583E3DD07}"/>
              </a:ext>
            </a:extLst>
          </p:cNvPr>
          <p:cNvSpPr>
            <a:spLocks noGrp="1" noChangeArrowheads="1"/>
          </p:cNvSpPr>
          <p:nvPr>
            <p:ph type="title"/>
          </p:nvPr>
        </p:nvSpPr>
        <p:spPr>
          <a:xfrm>
            <a:off x="2171700" y="382385"/>
            <a:ext cx="6400799" cy="1413758"/>
          </a:xfrm>
        </p:spPr>
        <p:txBody>
          <a:bodyPr anchor="b">
            <a:normAutofit/>
          </a:bodyPr>
          <a:lstStyle/>
          <a:p>
            <a:pPr algn="ctr" eaLnBrk="1" hangingPunct="1"/>
            <a:r>
              <a:rPr lang="hu-HU" altLang="hu-HU" sz="3800"/>
              <a:t>TCP/IP szállítási réteg</a:t>
            </a:r>
            <a:endParaRPr lang="en-US" altLang="hu-HU" sz="3800"/>
          </a:p>
        </p:txBody>
      </p:sp>
      <p:sp>
        <p:nvSpPr>
          <p:cNvPr id="35850" name="Freeform: Shape 35849">
            <a:extLst>
              <a:ext uri="{FF2B5EF4-FFF2-40B4-BE49-F238E27FC236}">
                <a16:creationId xmlns:a16="http://schemas.microsoft.com/office/drawing/2014/main" id="{16992B13-74C4-4370-93C5-F5403D944D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0"/>
            <a:ext cx="1706340" cy="6858000"/>
          </a:xfrm>
          <a:custGeom>
            <a:avLst/>
            <a:gdLst>
              <a:gd name="connsiteX0" fmla="*/ 0 w 2275119"/>
              <a:gd name="connsiteY0" fmla="*/ 0 h 6858000"/>
              <a:gd name="connsiteX1" fmla="*/ 1389294 w 2275119"/>
              <a:gd name="connsiteY1" fmla="*/ 0 h 6858000"/>
              <a:gd name="connsiteX2" fmla="*/ 1556068 w 2275119"/>
              <a:gd name="connsiteY2" fmla="*/ 0 h 6858000"/>
              <a:gd name="connsiteX3" fmla="*/ 2098907 w 2275119"/>
              <a:gd name="connsiteY3" fmla="*/ 0 h 6858000"/>
              <a:gd name="connsiteX4" fmla="*/ 2100494 w 2275119"/>
              <a:gd name="connsiteY4" fmla="*/ 68263 h 6858000"/>
              <a:gd name="connsiteX5" fmla="*/ 2108432 w 2275119"/>
              <a:gd name="connsiteY5" fmla="*/ 128588 h 6858000"/>
              <a:gd name="connsiteX6" fmla="*/ 2119544 w 2275119"/>
              <a:gd name="connsiteY6" fmla="*/ 180975 h 6858000"/>
              <a:gd name="connsiteX7" fmla="*/ 2133832 w 2275119"/>
              <a:gd name="connsiteY7" fmla="*/ 227013 h 6858000"/>
              <a:gd name="connsiteX8" fmla="*/ 2149707 w 2275119"/>
              <a:gd name="connsiteY8" fmla="*/ 268288 h 6858000"/>
              <a:gd name="connsiteX9" fmla="*/ 2168757 w 2275119"/>
              <a:gd name="connsiteY9" fmla="*/ 304800 h 6858000"/>
              <a:gd name="connsiteX10" fmla="*/ 2187807 w 2275119"/>
              <a:gd name="connsiteY10" fmla="*/ 342900 h 6858000"/>
              <a:gd name="connsiteX11" fmla="*/ 2206857 w 2275119"/>
              <a:gd name="connsiteY11" fmla="*/ 381000 h 6858000"/>
              <a:gd name="connsiteX12" fmla="*/ 2222732 w 2275119"/>
              <a:gd name="connsiteY12" fmla="*/ 417513 h 6858000"/>
              <a:gd name="connsiteX13" fmla="*/ 2238607 w 2275119"/>
              <a:gd name="connsiteY13" fmla="*/ 458788 h 6858000"/>
              <a:gd name="connsiteX14" fmla="*/ 2254482 w 2275119"/>
              <a:gd name="connsiteY14" fmla="*/ 504825 h 6858000"/>
              <a:gd name="connsiteX15" fmla="*/ 2265594 w 2275119"/>
              <a:gd name="connsiteY15" fmla="*/ 557213 h 6858000"/>
              <a:gd name="connsiteX16" fmla="*/ 2271944 w 2275119"/>
              <a:gd name="connsiteY16" fmla="*/ 617538 h 6858000"/>
              <a:gd name="connsiteX17" fmla="*/ 2275119 w 2275119"/>
              <a:gd name="connsiteY17" fmla="*/ 685800 h 6858000"/>
              <a:gd name="connsiteX18" fmla="*/ 2271944 w 2275119"/>
              <a:gd name="connsiteY18" fmla="*/ 754063 h 6858000"/>
              <a:gd name="connsiteX19" fmla="*/ 2265594 w 2275119"/>
              <a:gd name="connsiteY19" fmla="*/ 814388 h 6858000"/>
              <a:gd name="connsiteX20" fmla="*/ 2254482 w 2275119"/>
              <a:gd name="connsiteY20" fmla="*/ 866775 h 6858000"/>
              <a:gd name="connsiteX21" fmla="*/ 2238607 w 2275119"/>
              <a:gd name="connsiteY21" fmla="*/ 912813 h 6858000"/>
              <a:gd name="connsiteX22" fmla="*/ 2222732 w 2275119"/>
              <a:gd name="connsiteY22" fmla="*/ 954088 h 6858000"/>
              <a:gd name="connsiteX23" fmla="*/ 2206857 w 2275119"/>
              <a:gd name="connsiteY23" fmla="*/ 990600 h 6858000"/>
              <a:gd name="connsiteX24" fmla="*/ 2187807 w 2275119"/>
              <a:gd name="connsiteY24" fmla="*/ 1028700 h 6858000"/>
              <a:gd name="connsiteX25" fmla="*/ 2168757 w 2275119"/>
              <a:gd name="connsiteY25" fmla="*/ 1066800 h 6858000"/>
              <a:gd name="connsiteX26" fmla="*/ 2149707 w 2275119"/>
              <a:gd name="connsiteY26" fmla="*/ 1103313 h 6858000"/>
              <a:gd name="connsiteX27" fmla="*/ 2133832 w 2275119"/>
              <a:gd name="connsiteY27" fmla="*/ 1144588 h 6858000"/>
              <a:gd name="connsiteX28" fmla="*/ 2119544 w 2275119"/>
              <a:gd name="connsiteY28" fmla="*/ 1190625 h 6858000"/>
              <a:gd name="connsiteX29" fmla="*/ 2108432 w 2275119"/>
              <a:gd name="connsiteY29" fmla="*/ 1243013 h 6858000"/>
              <a:gd name="connsiteX30" fmla="*/ 2100494 w 2275119"/>
              <a:gd name="connsiteY30" fmla="*/ 1303338 h 6858000"/>
              <a:gd name="connsiteX31" fmla="*/ 2098907 w 2275119"/>
              <a:gd name="connsiteY31" fmla="*/ 1371600 h 6858000"/>
              <a:gd name="connsiteX32" fmla="*/ 2100494 w 2275119"/>
              <a:gd name="connsiteY32" fmla="*/ 1439863 h 6858000"/>
              <a:gd name="connsiteX33" fmla="*/ 2108432 w 2275119"/>
              <a:gd name="connsiteY33" fmla="*/ 1500188 h 6858000"/>
              <a:gd name="connsiteX34" fmla="*/ 2119544 w 2275119"/>
              <a:gd name="connsiteY34" fmla="*/ 1552575 h 6858000"/>
              <a:gd name="connsiteX35" fmla="*/ 2133832 w 2275119"/>
              <a:gd name="connsiteY35" fmla="*/ 1598613 h 6858000"/>
              <a:gd name="connsiteX36" fmla="*/ 2149707 w 2275119"/>
              <a:gd name="connsiteY36" fmla="*/ 1639888 h 6858000"/>
              <a:gd name="connsiteX37" fmla="*/ 2168757 w 2275119"/>
              <a:gd name="connsiteY37" fmla="*/ 1676400 h 6858000"/>
              <a:gd name="connsiteX38" fmla="*/ 2187807 w 2275119"/>
              <a:gd name="connsiteY38" fmla="*/ 1714500 h 6858000"/>
              <a:gd name="connsiteX39" fmla="*/ 2206857 w 2275119"/>
              <a:gd name="connsiteY39" fmla="*/ 1752600 h 6858000"/>
              <a:gd name="connsiteX40" fmla="*/ 2222732 w 2275119"/>
              <a:gd name="connsiteY40" fmla="*/ 1789113 h 6858000"/>
              <a:gd name="connsiteX41" fmla="*/ 2238607 w 2275119"/>
              <a:gd name="connsiteY41" fmla="*/ 1830388 h 6858000"/>
              <a:gd name="connsiteX42" fmla="*/ 2254482 w 2275119"/>
              <a:gd name="connsiteY42" fmla="*/ 1876425 h 6858000"/>
              <a:gd name="connsiteX43" fmla="*/ 2265594 w 2275119"/>
              <a:gd name="connsiteY43" fmla="*/ 1928813 h 6858000"/>
              <a:gd name="connsiteX44" fmla="*/ 2271944 w 2275119"/>
              <a:gd name="connsiteY44" fmla="*/ 1989138 h 6858000"/>
              <a:gd name="connsiteX45" fmla="*/ 2275119 w 2275119"/>
              <a:gd name="connsiteY45" fmla="*/ 2057400 h 6858000"/>
              <a:gd name="connsiteX46" fmla="*/ 2271944 w 2275119"/>
              <a:gd name="connsiteY46" fmla="*/ 2125663 h 6858000"/>
              <a:gd name="connsiteX47" fmla="*/ 2265594 w 2275119"/>
              <a:gd name="connsiteY47" fmla="*/ 2185988 h 6858000"/>
              <a:gd name="connsiteX48" fmla="*/ 2254482 w 2275119"/>
              <a:gd name="connsiteY48" fmla="*/ 2238375 h 6858000"/>
              <a:gd name="connsiteX49" fmla="*/ 2238607 w 2275119"/>
              <a:gd name="connsiteY49" fmla="*/ 2284413 h 6858000"/>
              <a:gd name="connsiteX50" fmla="*/ 2222732 w 2275119"/>
              <a:gd name="connsiteY50" fmla="*/ 2325688 h 6858000"/>
              <a:gd name="connsiteX51" fmla="*/ 2206857 w 2275119"/>
              <a:gd name="connsiteY51" fmla="*/ 2362200 h 6858000"/>
              <a:gd name="connsiteX52" fmla="*/ 2187807 w 2275119"/>
              <a:gd name="connsiteY52" fmla="*/ 2400300 h 6858000"/>
              <a:gd name="connsiteX53" fmla="*/ 2168757 w 2275119"/>
              <a:gd name="connsiteY53" fmla="*/ 2438400 h 6858000"/>
              <a:gd name="connsiteX54" fmla="*/ 2149707 w 2275119"/>
              <a:gd name="connsiteY54" fmla="*/ 2474913 h 6858000"/>
              <a:gd name="connsiteX55" fmla="*/ 2133832 w 2275119"/>
              <a:gd name="connsiteY55" fmla="*/ 2516188 h 6858000"/>
              <a:gd name="connsiteX56" fmla="*/ 2119544 w 2275119"/>
              <a:gd name="connsiteY56" fmla="*/ 2562225 h 6858000"/>
              <a:gd name="connsiteX57" fmla="*/ 2108432 w 2275119"/>
              <a:gd name="connsiteY57" fmla="*/ 2614613 h 6858000"/>
              <a:gd name="connsiteX58" fmla="*/ 2100494 w 2275119"/>
              <a:gd name="connsiteY58" fmla="*/ 2674938 h 6858000"/>
              <a:gd name="connsiteX59" fmla="*/ 2098907 w 2275119"/>
              <a:gd name="connsiteY59" fmla="*/ 2743200 h 6858000"/>
              <a:gd name="connsiteX60" fmla="*/ 2100494 w 2275119"/>
              <a:gd name="connsiteY60" fmla="*/ 2811463 h 6858000"/>
              <a:gd name="connsiteX61" fmla="*/ 2108432 w 2275119"/>
              <a:gd name="connsiteY61" fmla="*/ 2871788 h 6858000"/>
              <a:gd name="connsiteX62" fmla="*/ 2119544 w 2275119"/>
              <a:gd name="connsiteY62" fmla="*/ 2924175 h 6858000"/>
              <a:gd name="connsiteX63" fmla="*/ 2133832 w 2275119"/>
              <a:gd name="connsiteY63" fmla="*/ 2970213 h 6858000"/>
              <a:gd name="connsiteX64" fmla="*/ 2149707 w 2275119"/>
              <a:gd name="connsiteY64" fmla="*/ 3011488 h 6858000"/>
              <a:gd name="connsiteX65" fmla="*/ 2168757 w 2275119"/>
              <a:gd name="connsiteY65" fmla="*/ 3048000 h 6858000"/>
              <a:gd name="connsiteX66" fmla="*/ 2187807 w 2275119"/>
              <a:gd name="connsiteY66" fmla="*/ 3086100 h 6858000"/>
              <a:gd name="connsiteX67" fmla="*/ 2206857 w 2275119"/>
              <a:gd name="connsiteY67" fmla="*/ 3124200 h 6858000"/>
              <a:gd name="connsiteX68" fmla="*/ 2222732 w 2275119"/>
              <a:gd name="connsiteY68" fmla="*/ 3160713 h 6858000"/>
              <a:gd name="connsiteX69" fmla="*/ 2238607 w 2275119"/>
              <a:gd name="connsiteY69" fmla="*/ 3201988 h 6858000"/>
              <a:gd name="connsiteX70" fmla="*/ 2254482 w 2275119"/>
              <a:gd name="connsiteY70" fmla="*/ 3248025 h 6858000"/>
              <a:gd name="connsiteX71" fmla="*/ 2265594 w 2275119"/>
              <a:gd name="connsiteY71" fmla="*/ 3300413 h 6858000"/>
              <a:gd name="connsiteX72" fmla="*/ 2271944 w 2275119"/>
              <a:gd name="connsiteY72" fmla="*/ 3360738 h 6858000"/>
              <a:gd name="connsiteX73" fmla="*/ 2275119 w 2275119"/>
              <a:gd name="connsiteY73" fmla="*/ 3427413 h 6858000"/>
              <a:gd name="connsiteX74" fmla="*/ 2271944 w 2275119"/>
              <a:gd name="connsiteY74" fmla="*/ 3497263 h 6858000"/>
              <a:gd name="connsiteX75" fmla="*/ 2265594 w 2275119"/>
              <a:gd name="connsiteY75" fmla="*/ 3557588 h 6858000"/>
              <a:gd name="connsiteX76" fmla="*/ 2254482 w 2275119"/>
              <a:gd name="connsiteY76" fmla="*/ 3609975 h 6858000"/>
              <a:gd name="connsiteX77" fmla="*/ 2238607 w 2275119"/>
              <a:gd name="connsiteY77" fmla="*/ 3656013 h 6858000"/>
              <a:gd name="connsiteX78" fmla="*/ 2222732 w 2275119"/>
              <a:gd name="connsiteY78" fmla="*/ 3697288 h 6858000"/>
              <a:gd name="connsiteX79" fmla="*/ 2206857 w 2275119"/>
              <a:gd name="connsiteY79" fmla="*/ 3733800 h 6858000"/>
              <a:gd name="connsiteX80" fmla="*/ 2187807 w 2275119"/>
              <a:gd name="connsiteY80" fmla="*/ 3771900 h 6858000"/>
              <a:gd name="connsiteX81" fmla="*/ 2168757 w 2275119"/>
              <a:gd name="connsiteY81" fmla="*/ 3810000 h 6858000"/>
              <a:gd name="connsiteX82" fmla="*/ 2149707 w 2275119"/>
              <a:gd name="connsiteY82" fmla="*/ 3846513 h 6858000"/>
              <a:gd name="connsiteX83" fmla="*/ 2133832 w 2275119"/>
              <a:gd name="connsiteY83" fmla="*/ 3887788 h 6858000"/>
              <a:gd name="connsiteX84" fmla="*/ 2119544 w 2275119"/>
              <a:gd name="connsiteY84" fmla="*/ 3933825 h 6858000"/>
              <a:gd name="connsiteX85" fmla="*/ 2108432 w 2275119"/>
              <a:gd name="connsiteY85" fmla="*/ 3986213 h 6858000"/>
              <a:gd name="connsiteX86" fmla="*/ 2100494 w 2275119"/>
              <a:gd name="connsiteY86" fmla="*/ 4046538 h 6858000"/>
              <a:gd name="connsiteX87" fmla="*/ 2098907 w 2275119"/>
              <a:gd name="connsiteY87" fmla="*/ 4114800 h 6858000"/>
              <a:gd name="connsiteX88" fmla="*/ 2100494 w 2275119"/>
              <a:gd name="connsiteY88" fmla="*/ 4183063 h 6858000"/>
              <a:gd name="connsiteX89" fmla="*/ 2108432 w 2275119"/>
              <a:gd name="connsiteY89" fmla="*/ 4243388 h 6858000"/>
              <a:gd name="connsiteX90" fmla="*/ 2119544 w 2275119"/>
              <a:gd name="connsiteY90" fmla="*/ 4295775 h 6858000"/>
              <a:gd name="connsiteX91" fmla="*/ 2133832 w 2275119"/>
              <a:gd name="connsiteY91" fmla="*/ 4341813 h 6858000"/>
              <a:gd name="connsiteX92" fmla="*/ 2149707 w 2275119"/>
              <a:gd name="connsiteY92" fmla="*/ 4383088 h 6858000"/>
              <a:gd name="connsiteX93" fmla="*/ 2168757 w 2275119"/>
              <a:gd name="connsiteY93" fmla="*/ 4419600 h 6858000"/>
              <a:gd name="connsiteX94" fmla="*/ 2206857 w 2275119"/>
              <a:gd name="connsiteY94" fmla="*/ 4495800 h 6858000"/>
              <a:gd name="connsiteX95" fmla="*/ 2222732 w 2275119"/>
              <a:gd name="connsiteY95" fmla="*/ 4532313 h 6858000"/>
              <a:gd name="connsiteX96" fmla="*/ 2238607 w 2275119"/>
              <a:gd name="connsiteY96" fmla="*/ 4573588 h 6858000"/>
              <a:gd name="connsiteX97" fmla="*/ 2254482 w 2275119"/>
              <a:gd name="connsiteY97" fmla="*/ 4619625 h 6858000"/>
              <a:gd name="connsiteX98" fmla="*/ 2265594 w 2275119"/>
              <a:gd name="connsiteY98" fmla="*/ 4672013 h 6858000"/>
              <a:gd name="connsiteX99" fmla="*/ 2271944 w 2275119"/>
              <a:gd name="connsiteY99" fmla="*/ 4732338 h 6858000"/>
              <a:gd name="connsiteX100" fmla="*/ 2275119 w 2275119"/>
              <a:gd name="connsiteY100" fmla="*/ 4800600 h 6858000"/>
              <a:gd name="connsiteX101" fmla="*/ 2271944 w 2275119"/>
              <a:gd name="connsiteY101" fmla="*/ 4868863 h 6858000"/>
              <a:gd name="connsiteX102" fmla="*/ 2265594 w 2275119"/>
              <a:gd name="connsiteY102" fmla="*/ 4929188 h 6858000"/>
              <a:gd name="connsiteX103" fmla="*/ 2254482 w 2275119"/>
              <a:gd name="connsiteY103" fmla="*/ 4981575 h 6858000"/>
              <a:gd name="connsiteX104" fmla="*/ 2238607 w 2275119"/>
              <a:gd name="connsiteY104" fmla="*/ 5027613 h 6858000"/>
              <a:gd name="connsiteX105" fmla="*/ 2222732 w 2275119"/>
              <a:gd name="connsiteY105" fmla="*/ 5068888 h 6858000"/>
              <a:gd name="connsiteX106" fmla="*/ 2206857 w 2275119"/>
              <a:gd name="connsiteY106" fmla="*/ 5105400 h 6858000"/>
              <a:gd name="connsiteX107" fmla="*/ 2187807 w 2275119"/>
              <a:gd name="connsiteY107" fmla="*/ 5143500 h 6858000"/>
              <a:gd name="connsiteX108" fmla="*/ 2168757 w 2275119"/>
              <a:gd name="connsiteY108" fmla="*/ 5181600 h 6858000"/>
              <a:gd name="connsiteX109" fmla="*/ 2149707 w 2275119"/>
              <a:gd name="connsiteY109" fmla="*/ 5218113 h 6858000"/>
              <a:gd name="connsiteX110" fmla="*/ 2133832 w 2275119"/>
              <a:gd name="connsiteY110" fmla="*/ 5259388 h 6858000"/>
              <a:gd name="connsiteX111" fmla="*/ 2119544 w 2275119"/>
              <a:gd name="connsiteY111" fmla="*/ 5305425 h 6858000"/>
              <a:gd name="connsiteX112" fmla="*/ 2108432 w 2275119"/>
              <a:gd name="connsiteY112" fmla="*/ 5357813 h 6858000"/>
              <a:gd name="connsiteX113" fmla="*/ 2100494 w 2275119"/>
              <a:gd name="connsiteY113" fmla="*/ 5418138 h 6858000"/>
              <a:gd name="connsiteX114" fmla="*/ 2098907 w 2275119"/>
              <a:gd name="connsiteY114" fmla="*/ 5486400 h 6858000"/>
              <a:gd name="connsiteX115" fmla="*/ 2100494 w 2275119"/>
              <a:gd name="connsiteY115" fmla="*/ 5554663 h 6858000"/>
              <a:gd name="connsiteX116" fmla="*/ 2108432 w 2275119"/>
              <a:gd name="connsiteY116" fmla="*/ 5614988 h 6858000"/>
              <a:gd name="connsiteX117" fmla="*/ 2119544 w 2275119"/>
              <a:gd name="connsiteY117" fmla="*/ 5667375 h 6858000"/>
              <a:gd name="connsiteX118" fmla="*/ 2133832 w 2275119"/>
              <a:gd name="connsiteY118" fmla="*/ 5713413 h 6858000"/>
              <a:gd name="connsiteX119" fmla="*/ 2149707 w 2275119"/>
              <a:gd name="connsiteY119" fmla="*/ 5754688 h 6858000"/>
              <a:gd name="connsiteX120" fmla="*/ 2168757 w 2275119"/>
              <a:gd name="connsiteY120" fmla="*/ 5791200 h 6858000"/>
              <a:gd name="connsiteX121" fmla="*/ 2187807 w 2275119"/>
              <a:gd name="connsiteY121" fmla="*/ 5829300 h 6858000"/>
              <a:gd name="connsiteX122" fmla="*/ 2206857 w 2275119"/>
              <a:gd name="connsiteY122" fmla="*/ 5867400 h 6858000"/>
              <a:gd name="connsiteX123" fmla="*/ 2222732 w 2275119"/>
              <a:gd name="connsiteY123" fmla="*/ 5903913 h 6858000"/>
              <a:gd name="connsiteX124" fmla="*/ 2238607 w 2275119"/>
              <a:gd name="connsiteY124" fmla="*/ 5945188 h 6858000"/>
              <a:gd name="connsiteX125" fmla="*/ 2254482 w 2275119"/>
              <a:gd name="connsiteY125" fmla="*/ 5991225 h 6858000"/>
              <a:gd name="connsiteX126" fmla="*/ 2265594 w 2275119"/>
              <a:gd name="connsiteY126" fmla="*/ 6043613 h 6858000"/>
              <a:gd name="connsiteX127" fmla="*/ 2271944 w 2275119"/>
              <a:gd name="connsiteY127" fmla="*/ 6103938 h 6858000"/>
              <a:gd name="connsiteX128" fmla="*/ 2275119 w 2275119"/>
              <a:gd name="connsiteY128" fmla="*/ 6172200 h 6858000"/>
              <a:gd name="connsiteX129" fmla="*/ 2271944 w 2275119"/>
              <a:gd name="connsiteY129" fmla="*/ 6240463 h 6858000"/>
              <a:gd name="connsiteX130" fmla="*/ 2265594 w 2275119"/>
              <a:gd name="connsiteY130" fmla="*/ 6300788 h 6858000"/>
              <a:gd name="connsiteX131" fmla="*/ 2254482 w 2275119"/>
              <a:gd name="connsiteY131" fmla="*/ 6353175 h 6858000"/>
              <a:gd name="connsiteX132" fmla="*/ 2238607 w 2275119"/>
              <a:gd name="connsiteY132" fmla="*/ 6399213 h 6858000"/>
              <a:gd name="connsiteX133" fmla="*/ 2222732 w 2275119"/>
              <a:gd name="connsiteY133" fmla="*/ 6440488 h 6858000"/>
              <a:gd name="connsiteX134" fmla="*/ 2206857 w 2275119"/>
              <a:gd name="connsiteY134" fmla="*/ 6477000 h 6858000"/>
              <a:gd name="connsiteX135" fmla="*/ 2187807 w 2275119"/>
              <a:gd name="connsiteY135" fmla="*/ 6515100 h 6858000"/>
              <a:gd name="connsiteX136" fmla="*/ 2168757 w 2275119"/>
              <a:gd name="connsiteY136" fmla="*/ 6553200 h 6858000"/>
              <a:gd name="connsiteX137" fmla="*/ 2149707 w 2275119"/>
              <a:gd name="connsiteY137" fmla="*/ 6589713 h 6858000"/>
              <a:gd name="connsiteX138" fmla="*/ 2133832 w 2275119"/>
              <a:gd name="connsiteY138" fmla="*/ 6630988 h 6858000"/>
              <a:gd name="connsiteX139" fmla="*/ 2119544 w 2275119"/>
              <a:gd name="connsiteY139" fmla="*/ 6677025 h 6858000"/>
              <a:gd name="connsiteX140" fmla="*/ 2108432 w 2275119"/>
              <a:gd name="connsiteY140" fmla="*/ 6729413 h 6858000"/>
              <a:gd name="connsiteX141" fmla="*/ 2100494 w 2275119"/>
              <a:gd name="connsiteY141" fmla="*/ 6789738 h 6858000"/>
              <a:gd name="connsiteX142" fmla="*/ 2098907 w 2275119"/>
              <a:gd name="connsiteY142" fmla="*/ 6858000 h 6858000"/>
              <a:gd name="connsiteX143" fmla="*/ 1556068 w 2275119"/>
              <a:gd name="connsiteY143" fmla="*/ 6858000 h 6858000"/>
              <a:gd name="connsiteX144" fmla="*/ 1389294 w 2275119"/>
              <a:gd name="connsiteY144" fmla="*/ 6858000 h 6858000"/>
              <a:gd name="connsiteX145" fmla="*/ 0 w 2275119"/>
              <a:gd name="connsiteY14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Lst>
            <a:rect l="l" t="t" r="r" b="b"/>
            <a:pathLst>
              <a:path w="2275119" h="6858000">
                <a:moveTo>
                  <a:pt x="0" y="0"/>
                </a:moveTo>
                <a:lnTo>
                  <a:pt x="1389294" y="0"/>
                </a:lnTo>
                <a:lnTo>
                  <a:pt x="1556068" y="0"/>
                </a:lnTo>
                <a:lnTo>
                  <a:pt x="2098907" y="0"/>
                </a:lnTo>
                <a:lnTo>
                  <a:pt x="2100494" y="68263"/>
                </a:lnTo>
                <a:lnTo>
                  <a:pt x="2108432" y="128588"/>
                </a:lnTo>
                <a:lnTo>
                  <a:pt x="2119544" y="180975"/>
                </a:lnTo>
                <a:lnTo>
                  <a:pt x="2133832" y="227013"/>
                </a:lnTo>
                <a:lnTo>
                  <a:pt x="2149707" y="268288"/>
                </a:lnTo>
                <a:lnTo>
                  <a:pt x="2168757" y="304800"/>
                </a:lnTo>
                <a:lnTo>
                  <a:pt x="2187807" y="342900"/>
                </a:lnTo>
                <a:lnTo>
                  <a:pt x="2206857" y="381000"/>
                </a:lnTo>
                <a:lnTo>
                  <a:pt x="2222732" y="417513"/>
                </a:lnTo>
                <a:lnTo>
                  <a:pt x="2238607" y="458788"/>
                </a:lnTo>
                <a:lnTo>
                  <a:pt x="2254482" y="504825"/>
                </a:lnTo>
                <a:lnTo>
                  <a:pt x="2265594" y="557213"/>
                </a:lnTo>
                <a:lnTo>
                  <a:pt x="2271944" y="617538"/>
                </a:lnTo>
                <a:lnTo>
                  <a:pt x="2275119" y="685800"/>
                </a:lnTo>
                <a:lnTo>
                  <a:pt x="2271944" y="754063"/>
                </a:lnTo>
                <a:lnTo>
                  <a:pt x="2265594" y="814388"/>
                </a:lnTo>
                <a:lnTo>
                  <a:pt x="2254482" y="866775"/>
                </a:lnTo>
                <a:lnTo>
                  <a:pt x="2238607" y="912813"/>
                </a:lnTo>
                <a:lnTo>
                  <a:pt x="2222732" y="954088"/>
                </a:lnTo>
                <a:lnTo>
                  <a:pt x="2206857" y="990600"/>
                </a:lnTo>
                <a:lnTo>
                  <a:pt x="2187807" y="1028700"/>
                </a:lnTo>
                <a:lnTo>
                  <a:pt x="2168757" y="1066800"/>
                </a:lnTo>
                <a:lnTo>
                  <a:pt x="2149707" y="1103313"/>
                </a:lnTo>
                <a:lnTo>
                  <a:pt x="2133832" y="1144588"/>
                </a:lnTo>
                <a:lnTo>
                  <a:pt x="2119544" y="1190625"/>
                </a:lnTo>
                <a:lnTo>
                  <a:pt x="2108432" y="1243013"/>
                </a:lnTo>
                <a:lnTo>
                  <a:pt x="2100494" y="1303338"/>
                </a:lnTo>
                <a:lnTo>
                  <a:pt x="2098907" y="1371600"/>
                </a:lnTo>
                <a:lnTo>
                  <a:pt x="2100494" y="1439863"/>
                </a:lnTo>
                <a:lnTo>
                  <a:pt x="2108432" y="1500188"/>
                </a:lnTo>
                <a:lnTo>
                  <a:pt x="2119544" y="1552575"/>
                </a:lnTo>
                <a:lnTo>
                  <a:pt x="2133832" y="1598613"/>
                </a:lnTo>
                <a:lnTo>
                  <a:pt x="2149707" y="1639888"/>
                </a:lnTo>
                <a:lnTo>
                  <a:pt x="2168757" y="1676400"/>
                </a:lnTo>
                <a:lnTo>
                  <a:pt x="2187807" y="1714500"/>
                </a:lnTo>
                <a:lnTo>
                  <a:pt x="2206857" y="1752600"/>
                </a:lnTo>
                <a:lnTo>
                  <a:pt x="2222732" y="1789113"/>
                </a:lnTo>
                <a:lnTo>
                  <a:pt x="2238607" y="1830388"/>
                </a:lnTo>
                <a:lnTo>
                  <a:pt x="2254482" y="1876425"/>
                </a:lnTo>
                <a:lnTo>
                  <a:pt x="2265594" y="1928813"/>
                </a:lnTo>
                <a:lnTo>
                  <a:pt x="2271944" y="1989138"/>
                </a:lnTo>
                <a:lnTo>
                  <a:pt x="2275119" y="2057400"/>
                </a:lnTo>
                <a:lnTo>
                  <a:pt x="2271944" y="2125663"/>
                </a:lnTo>
                <a:lnTo>
                  <a:pt x="2265594" y="2185988"/>
                </a:lnTo>
                <a:lnTo>
                  <a:pt x="2254482" y="2238375"/>
                </a:lnTo>
                <a:lnTo>
                  <a:pt x="2238607" y="2284413"/>
                </a:lnTo>
                <a:lnTo>
                  <a:pt x="2222732" y="2325688"/>
                </a:lnTo>
                <a:lnTo>
                  <a:pt x="2206857" y="2362200"/>
                </a:lnTo>
                <a:lnTo>
                  <a:pt x="2187807" y="2400300"/>
                </a:lnTo>
                <a:lnTo>
                  <a:pt x="2168757" y="2438400"/>
                </a:lnTo>
                <a:lnTo>
                  <a:pt x="2149707" y="2474913"/>
                </a:lnTo>
                <a:lnTo>
                  <a:pt x="2133832" y="2516188"/>
                </a:lnTo>
                <a:lnTo>
                  <a:pt x="2119544" y="2562225"/>
                </a:lnTo>
                <a:lnTo>
                  <a:pt x="2108432" y="2614613"/>
                </a:lnTo>
                <a:lnTo>
                  <a:pt x="2100494" y="2674938"/>
                </a:lnTo>
                <a:lnTo>
                  <a:pt x="2098907" y="2743200"/>
                </a:lnTo>
                <a:lnTo>
                  <a:pt x="2100494" y="2811463"/>
                </a:lnTo>
                <a:lnTo>
                  <a:pt x="2108432" y="2871788"/>
                </a:lnTo>
                <a:lnTo>
                  <a:pt x="2119544" y="2924175"/>
                </a:lnTo>
                <a:lnTo>
                  <a:pt x="2133832" y="2970213"/>
                </a:lnTo>
                <a:lnTo>
                  <a:pt x="2149707" y="3011488"/>
                </a:lnTo>
                <a:lnTo>
                  <a:pt x="2168757" y="3048000"/>
                </a:lnTo>
                <a:lnTo>
                  <a:pt x="2187807" y="3086100"/>
                </a:lnTo>
                <a:lnTo>
                  <a:pt x="2206857" y="3124200"/>
                </a:lnTo>
                <a:lnTo>
                  <a:pt x="2222732" y="3160713"/>
                </a:lnTo>
                <a:lnTo>
                  <a:pt x="2238607" y="3201988"/>
                </a:lnTo>
                <a:lnTo>
                  <a:pt x="2254482" y="3248025"/>
                </a:lnTo>
                <a:lnTo>
                  <a:pt x="2265594" y="3300413"/>
                </a:lnTo>
                <a:lnTo>
                  <a:pt x="2271944" y="3360738"/>
                </a:lnTo>
                <a:lnTo>
                  <a:pt x="2275119" y="3427413"/>
                </a:lnTo>
                <a:lnTo>
                  <a:pt x="2271944" y="3497263"/>
                </a:lnTo>
                <a:lnTo>
                  <a:pt x="2265594" y="3557588"/>
                </a:lnTo>
                <a:lnTo>
                  <a:pt x="2254482" y="3609975"/>
                </a:lnTo>
                <a:lnTo>
                  <a:pt x="2238607" y="3656013"/>
                </a:lnTo>
                <a:lnTo>
                  <a:pt x="2222732" y="3697288"/>
                </a:lnTo>
                <a:lnTo>
                  <a:pt x="2206857" y="3733800"/>
                </a:lnTo>
                <a:lnTo>
                  <a:pt x="2187807" y="3771900"/>
                </a:lnTo>
                <a:lnTo>
                  <a:pt x="2168757" y="3810000"/>
                </a:lnTo>
                <a:lnTo>
                  <a:pt x="2149707" y="3846513"/>
                </a:lnTo>
                <a:lnTo>
                  <a:pt x="2133832" y="3887788"/>
                </a:lnTo>
                <a:lnTo>
                  <a:pt x="2119544" y="3933825"/>
                </a:lnTo>
                <a:lnTo>
                  <a:pt x="2108432" y="3986213"/>
                </a:lnTo>
                <a:lnTo>
                  <a:pt x="2100494" y="4046538"/>
                </a:lnTo>
                <a:lnTo>
                  <a:pt x="2098907" y="4114800"/>
                </a:lnTo>
                <a:lnTo>
                  <a:pt x="2100494" y="4183063"/>
                </a:lnTo>
                <a:lnTo>
                  <a:pt x="2108432" y="4243388"/>
                </a:lnTo>
                <a:lnTo>
                  <a:pt x="2119544" y="4295775"/>
                </a:lnTo>
                <a:lnTo>
                  <a:pt x="2133832" y="4341813"/>
                </a:lnTo>
                <a:lnTo>
                  <a:pt x="2149707" y="4383088"/>
                </a:lnTo>
                <a:lnTo>
                  <a:pt x="2168757" y="4419600"/>
                </a:lnTo>
                <a:lnTo>
                  <a:pt x="2206857" y="4495800"/>
                </a:lnTo>
                <a:lnTo>
                  <a:pt x="2222732" y="4532313"/>
                </a:lnTo>
                <a:lnTo>
                  <a:pt x="2238607" y="4573588"/>
                </a:lnTo>
                <a:lnTo>
                  <a:pt x="2254482" y="4619625"/>
                </a:lnTo>
                <a:lnTo>
                  <a:pt x="2265594" y="4672013"/>
                </a:lnTo>
                <a:lnTo>
                  <a:pt x="2271944" y="4732338"/>
                </a:lnTo>
                <a:lnTo>
                  <a:pt x="2275119" y="4800600"/>
                </a:lnTo>
                <a:lnTo>
                  <a:pt x="2271944" y="4868863"/>
                </a:lnTo>
                <a:lnTo>
                  <a:pt x="2265594" y="4929188"/>
                </a:lnTo>
                <a:lnTo>
                  <a:pt x="2254482" y="4981575"/>
                </a:lnTo>
                <a:lnTo>
                  <a:pt x="2238607" y="5027613"/>
                </a:lnTo>
                <a:lnTo>
                  <a:pt x="2222732" y="5068888"/>
                </a:lnTo>
                <a:lnTo>
                  <a:pt x="2206857" y="5105400"/>
                </a:lnTo>
                <a:lnTo>
                  <a:pt x="2187807" y="5143500"/>
                </a:lnTo>
                <a:lnTo>
                  <a:pt x="2168757" y="5181600"/>
                </a:lnTo>
                <a:lnTo>
                  <a:pt x="2149707" y="5218113"/>
                </a:lnTo>
                <a:lnTo>
                  <a:pt x="2133832" y="5259388"/>
                </a:lnTo>
                <a:lnTo>
                  <a:pt x="2119544" y="5305425"/>
                </a:lnTo>
                <a:lnTo>
                  <a:pt x="2108432" y="5357813"/>
                </a:lnTo>
                <a:lnTo>
                  <a:pt x="2100494" y="5418138"/>
                </a:lnTo>
                <a:lnTo>
                  <a:pt x="2098907" y="5486400"/>
                </a:lnTo>
                <a:lnTo>
                  <a:pt x="2100494" y="5554663"/>
                </a:lnTo>
                <a:lnTo>
                  <a:pt x="2108432" y="5614988"/>
                </a:lnTo>
                <a:lnTo>
                  <a:pt x="2119544" y="5667375"/>
                </a:lnTo>
                <a:lnTo>
                  <a:pt x="2133832" y="5713413"/>
                </a:lnTo>
                <a:lnTo>
                  <a:pt x="2149707" y="5754688"/>
                </a:lnTo>
                <a:lnTo>
                  <a:pt x="2168757" y="5791200"/>
                </a:lnTo>
                <a:lnTo>
                  <a:pt x="2187807" y="5829300"/>
                </a:lnTo>
                <a:lnTo>
                  <a:pt x="2206857" y="5867400"/>
                </a:lnTo>
                <a:lnTo>
                  <a:pt x="2222732" y="5903913"/>
                </a:lnTo>
                <a:lnTo>
                  <a:pt x="2238607" y="5945188"/>
                </a:lnTo>
                <a:lnTo>
                  <a:pt x="2254482" y="5991225"/>
                </a:lnTo>
                <a:lnTo>
                  <a:pt x="2265594" y="6043613"/>
                </a:lnTo>
                <a:lnTo>
                  <a:pt x="2271944" y="6103938"/>
                </a:lnTo>
                <a:lnTo>
                  <a:pt x="2275119" y="6172200"/>
                </a:lnTo>
                <a:lnTo>
                  <a:pt x="2271944" y="6240463"/>
                </a:lnTo>
                <a:lnTo>
                  <a:pt x="2265594" y="6300788"/>
                </a:lnTo>
                <a:lnTo>
                  <a:pt x="2254482" y="6353175"/>
                </a:lnTo>
                <a:lnTo>
                  <a:pt x="2238607" y="6399213"/>
                </a:lnTo>
                <a:lnTo>
                  <a:pt x="2222732" y="6440488"/>
                </a:lnTo>
                <a:lnTo>
                  <a:pt x="2206857" y="6477000"/>
                </a:lnTo>
                <a:lnTo>
                  <a:pt x="2187807" y="6515100"/>
                </a:lnTo>
                <a:lnTo>
                  <a:pt x="2168757" y="6553200"/>
                </a:lnTo>
                <a:lnTo>
                  <a:pt x="2149707" y="6589713"/>
                </a:lnTo>
                <a:lnTo>
                  <a:pt x="2133832" y="6630988"/>
                </a:lnTo>
                <a:lnTo>
                  <a:pt x="2119544" y="6677025"/>
                </a:lnTo>
                <a:lnTo>
                  <a:pt x="2108432" y="6729413"/>
                </a:lnTo>
                <a:lnTo>
                  <a:pt x="2100494" y="6789738"/>
                </a:lnTo>
                <a:lnTo>
                  <a:pt x="2098907" y="6858000"/>
                </a:lnTo>
                <a:lnTo>
                  <a:pt x="1556068" y="6858000"/>
                </a:lnTo>
                <a:lnTo>
                  <a:pt x="1389294" y="6858000"/>
                </a:lnTo>
                <a:lnTo>
                  <a:pt x="0" y="6858000"/>
                </a:lnTo>
                <a:close/>
              </a:path>
            </a:pathLst>
          </a:custGeom>
          <a:solidFill>
            <a:schemeClr val="accent1"/>
          </a:solidFill>
          <a:ln w="0">
            <a:noFill/>
            <a:prstDash val="solid"/>
            <a:round/>
            <a:headEnd/>
            <a:tailEnd/>
          </a:ln>
        </p:spPr>
        <p:txBody>
          <a:bodyPr/>
          <a:lstStyle/>
          <a:p>
            <a:endParaRPr lang="hu-HU"/>
          </a:p>
        </p:txBody>
      </p:sp>
      <p:sp>
        <p:nvSpPr>
          <p:cNvPr id="35852" name="Rectangle 35851">
            <a:extLst>
              <a:ext uri="{FF2B5EF4-FFF2-40B4-BE49-F238E27FC236}">
                <a16:creationId xmlns:a16="http://schemas.microsoft.com/office/drawing/2014/main" id="{A3AE1F77-1EC8-47BA-A381-B6618A2FCD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12598"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hu-HU"/>
          </a:p>
        </p:txBody>
      </p:sp>
      <p:sp>
        <p:nvSpPr>
          <p:cNvPr id="35843" name="Rectangle 3">
            <a:extLst>
              <a:ext uri="{FF2B5EF4-FFF2-40B4-BE49-F238E27FC236}">
                <a16:creationId xmlns:a16="http://schemas.microsoft.com/office/drawing/2014/main" id="{4F14631C-4DD5-95D4-008D-5F6CFDD8AC71}"/>
              </a:ext>
            </a:extLst>
          </p:cNvPr>
          <p:cNvSpPr>
            <a:spLocks noGrp="1" noChangeArrowheads="1"/>
          </p:cNvSpPr>
          <p:nvPr>
            <p:ph idx="1"/>
          </p:nvPr>
        </p:nvSpPr>
        <p:spPr>
          <a:xfrm>
            <a:off x="2171700" y="2178528"/>
            <a:ext cx="6400800" cy="3701065"/>
          </a:xfrm>
        </p:spPr>
        <p:txBody>
          <a:bodyPr>
            <a:normAutofit/>
          </a:bodyPr>
          <a:lstStyle/>
          <a:p>
            <a:pPr eaLnBrk="1" hangingPunct="1"/>
            <a:r>
              <a:rPr lang="hu-HU" altLang="hu-HU" dirty="0" err="1"/>
              <a:t>Transmission</a:t>
            </a:r>
            <a:r>
              <a:rPr lang="hu-HU" altLang="hu-HU" dirty="0"/>
              <a:t> </a:t>
            </a:r>
            <a:r>
              <a:rPr lang="hu-HU" altLang="hu-HU" dirty="0" err="1"/>
              <a:t>Control</a:t>
            </a:r>
            <a:r>
              <a:rPr lang="hu-HU" altLang="hu-HU" dirty="0"/>
              <a:t> </a:t>
            </a:r>
            <a:r>
              <a:rPr lang="hu-HU" altLang="hu-HU" dirty="0" err="1"/>
              <a:t>Protocol</a:t>
            </a:r>
            <a:r>
              <a:rPr lang="hu-HU" altLang="hu-HU" dirty="0"/>
              <a:t> (TCP) (folytatás)</a:t>
            </a:r>
          </a:p>
          <a:p>
            <a:pPr lvl="1" eaLnBrk="1" hangingPunct="1"/>
            <a:r>
              <a:rPr lang="hu-HU" altLang="hu-HU" dirty="0"/>
              <a:t>Minden TCP csomag, ami kettőjük között mozog, tartalmazza a forrás és a cél </a:t>
            </a:r>
            <a:r>
              <a:rPr lang="hu-HU" altLang="hu-HU" dirty="0" err="1"/>
              <a:t>portszámot</a:t>
            </a:r>
            <a:r>
              <a:rPr lang="hu-HU" altLang="hu-HU" dirty="0"/>
              <a:t>, egy számot a csomagok sorrendjének megkülönböztetéséhez, ellenőrző összeget, visszaigazoló számot ami a megérkezett csomagokat azonosítója. A csomag tartalmazza a TCP </a:t>
            </a:r>
            <a:r>
              <a:rPr lang="hu-HU" altLang="hu-HU" dirty="0" err="1"/>
              <a:t>csúszókeret</a:t>
            </a:r>
            <a:r>
              <a:rPr lang="hu-HU" altLang="hu-HU" dirty="0"/>
              <a:t> (</a:t>
            </a:r>
            <a:r>
              <a:rPr lang="hu-HU" altLang="hu-HU" dirty="0" err="1"/>
              <a:t>Sliding</a:t>
            </a:r>
            <a:r>
              <a:rPr lang="hu-HU" altLang="hu-HU" dirty="0"/>
              <a:t> </a:t>
            </a:r>
            <a:r>
              <a:rPr lang="hu-HU" altLang="hu-HU" dirty="0" err="1"/>
              <a:t>Window</a:t>
            </a:r>
            <a:r>
              <a:rPr lang="hu-HU" altLang="hu-HU" dirty="0"/>
              <a:t>) méretét is, azaz hány csomagot küldhet, biztosítva ezzel a gépek közötti folyamatos forgalmat. (a lassú modemet ezzel nem árasztja el adatokkal)</a:t>
            </a:r>
            <a:endParaRPr lang="en-US" altLang="hu-HU" dirty="0"/>
          </a:p>
          <a:p>
            <a:pPr eaLnBrk="1" hangingPunct="1"/>
            <a:endParaRPr lang="en-US" altLang="hu-HU"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37896" name="Rectangle 37895">
            <a:extLst>
              <a:ext uri="{FF2B5EF4-FFF2-40B4-BE49-F238E27FC236}">
                <a16:creationId xmlns:a16="http://schemas.microsoft.com/office/drawing/2014/main" id="{40851669-7281-49C2-8BF0-67BA70EC1A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890" name="Rectangle 2">
            <a:extLst>
              <a:ext uri="{FF2B5EF4-FFF2-40B4-BE49-F238E27FC236}">
                <a16:creationId xmlns:a16="http://schemas.microsoft.com/office/drawing/2014/main" id="{33F1AF8E-1F48-27DB-3BC8-5294A3940E0F}"/>
              </a:ext>
            </a:extLst>
          </p:cNvPr>
          <p:cNvSpPr>
            <a:spLocks noGrp="1" noChangeArrowheads="1"/>
          </p:cNvSpPr>
          <p:nvPr>
            <p:ph type="title"/>
          </p:nvPr>
        </p:nvSpPr>
        <p:spPr>
          <a:xfrm>
            <a:off x="2171700" y="382385"/>
            <a:ext cx="6400799" cy="1413758"/>
          </a:xfrm>
        </p:spPr>
        <p:txBody>
          <a:bodyPr anchor="b">
            <a:normAutofit/>
          </a:bodyPr>
          <a:lstStyle/>
          <a:p>
            <a:pPr algn="ctr" eaLnBrk="1" hangingPunct="1"/>
            <a:r>
              <a:rPr lang="hu-HU" altLang="hu-HU" sz="3800"/>
              <a:t>TCP/IP szállítási réteg</a:t>
            </a:r>
            <a:endParaRPr lang="en-US" altLang="hu-HU" sz="3800"/>
          </a:p>
        </p:txBody>
      </p:sp>
      <p:sp>
        <p:nvSpPr>
          <p:cNvPr id="37898" name="Freeform: Shape 37897">
            <a:extLst>
              <a:ext uri="{FF2B5EF4-FFF2-40B4-BE49-F238E27FC236}">
                <a16:creationId xmlns:a16="http://schemas.microsoft.com/office/drawing/2014/main" id="{16992B13-74C4-4370-93C5-F5403D944D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0"/>
            <a:ext cx="1706340" cy="6858000"/>
          </a:xfrm>
          <a:custGeom>
            <a:avLst/>
            <a:gdLst>
              <a:gd name="connsiteX0" fmla="*/ 0 w 2275119"/>
              <a:gd name="connsiteY0" fmla="*/ 0 h 6858000"/>
              <a:gd name="connsiteX1" fmla="*/ 1389294 w 2275119"/>
              <a:gd name="connsiteY1" fmla="*/ 0 h 6858000"/>
              <a:gd name="connsiteX2" fmla="*/ 1556068 w 2275119"/>
              <a:gd name="connsiteY2" fmla="*/ 0 h 6858000"/>
              <a:gd name="connsiteX3" fmla="*/ 2098907 w 2275119"/>
              <a:gd name="connsiteY3" fmla="*/ 0 h 6858000"/>
              <a:gd name="connsiteX4" fmla="*/ 2100494 w 2275119"/>
              <a:gd name="connsiteY4" fmla="*/ 68263 h 6858000"/>
              <a:gd name="connsiteX5" fmla="*/ 2108432 w 2275119"/>
              <a:gd name="connsiteY5" fmla="*/ 128588 h 6858000"/>
              <a:gd name="connsiteX6" fmla="*/ 2119544 w 2275119"/>
              <a:gd name="connsiteY6" fmla="*/ 180975 h 6858000"/>
              <a:gd name="connsiteX7" fmla="*/ 2133832 w 2275119"/>
              <a:gd name="connsiteY7" fmla="*/ 227013 h 6858000"/>
              <a:gd name="connsiteX8" fmla="*/ 2149707 w 2275119"/>
              <a:gd name="connsiteY8" fmla="*/ 268288 h 6858000"/>
              <a:gd name="connsiteX9" fmla="*/ 2168757 w 2275119"/>
              <a:gd name="connsiteY9" fmla="*/ 304800 h 6858000"/>
              <a:gd name="connsiteX10" fmla="*/ 2187807 w 2275119"/>
              <a:gd name="connsiteY10" fmla="*/ 342900 h 6858000"/>
              <a:gd name="connsiteX11" fmla="*/ 2206857 w 2275119"/>
              <a:gd name="connsiteY11" fmla="*/ 381000 h 6858000"/>
              <a:gd name="connsiteX12" fmla="*/ 2222732 w 2275119"/>
              <a:gd name="connsiteY12" fmla="*/ 417513 h 6858000"/>
              <a:gd name="connsiteX13" fmla="*/ 2238607 w 2275119"/>
              <a:gd name="connsiteY13" fmla="*/ 458788 h 6858000"/>
              <a:gd name="connsiteX14" fmla="*/ 2254482 w 2275119"/>
              <a:gd name="connsiteY14" fmla="*/ 504825 h 6858000"/>
              <a:gd name="connsiteX15" fmla="*/ 2265594 w 2275119"/>
              <a:gd name="connsiteY15" fmla="*/ 557213 h 6858000"/>
              <a:gd name="connsiteX16" fmla="*/ 2271944 w 2275119"/>
              <a:gd name="connsiteY16" fmla="*/ 617538 h 6858000"/>
              <a:gd name="connsiteX17" fmla="*/ 2275119 w 2275119"/>
              <a:gd name="connsiteY17" fmla="*/ 685800 h 6858000"/>
              <a:gd name="connsiteX18" fmla="*/ 2271944 w 2275119"/>
              <a:gd name="connsiteY18" fmla="*/ 754063 h 6858000"/>
              <a:gd name="connsiteX19" fmla="*/ 2265594 w 2275119"/>
              <a:gd name="connsiteY19" fmla="*/ 814388 h 6858000"/>
              <a:gd name="connsiteX20" fmla="*/ 2254482 w 2275119"/>
              <a:gd name="connsiteY20" fmla="*/ 866775 h 6858000"/>
              <a:gd name="connsiteX21" fmla="*/ 2238607 w 2275119"/>
              <a:gd name="connsiteY21" fmla="*/ 912813 h 6858000"/>
              <a:gd name="connsiteX22" fmla="*/ 2222732 w 2275119"/>
              <a:gd name="connsiteY22" fmla="*/ 954088 h 6858000"/>
              <a:gd name="connsiteX23" fmla="*/ 2206857 w 2275119"/>
              <a:gd name="connsiteY23" fmla="*/ 990600 h 6858000"/>
              <a:gd name="connsiteX24" fmla="*/ 2187807 w 2275119"/>
              <a:gd name="connsiteY24" fmla="*/ 1028700 h 6858000"/>
              <a:gd name="connsiteX25" fmla="*/ 2168757 w 2275119"/>
              <a:gd name="connsiteY25" fmla="*/ 1066800 h 6858000"/>
              <a:gd name="connsiteX26" fmla="*/ 2149707 w 2275119"/>
              <a:gd name="connsiteY26" fmla="*/ 1103313 h 6858000"/>
              <a:gd name="connsiteX27" fmla="*/ 2133832 w 2275119"/>
              <a:gd name="connsiteY27" fmla="*/ 1144588 h 6858000"/>
              <a:gd name="connsiteX28" fmla="*/ 2119544 w 2275119"/>
              <a:gd name="connsiteY28" fmla="*/ 1190625 h 6858000"/>
              <a:gd name="connsiteX29" fmla="*/ 2108432 w 2275119"/>
              <a:gd name="connsiteY29" fmla="*/ 1243013 h 6858000"/>
              <a:gd name="connsiteX30" fmla="*/ 2100494 w 2275119"/>
              <a:gd name="connsiteY30" fmla="*/ 1303338 h 6858000"/>
              <a:gd name="connsiteX31" fmla="*/ 2098907 w 2275119"/>
              <a:gd name="connsiteY31" fmla="*/ 1371600 h 6858000"/>
              <a:gd name="connsiteX32" fmla="*/ 2100494 w 2275119"/>
              <a:gd name="connsiteY32" fmla="*/ 1439863 h 6858000"/>
              <a:gd name="connsiteX33" fmla="*/ 2108432 w 2275119"/>
              <a:gd name="connsiteY33" fmla="*/ 1500188 h 6858000"/>
              <a:gd name="connsiteX34" fmla="*/ 2119544 w 2275119"/>
              <a:gd name="connsiteY34" fmla="*/ 1552575 h 6858000"/>
              <a:gd name="connsiteX35" fmla="*/ 2133832 w 2275119"/>
              <a:gd name="connsiteY35" fmla="*/ 1598613 h 6858000"/>
              <a:gd name="connsiteX36" fmla="*/ 2149707 w 2275119"/>
              <a:gd name="connsiteY36" fmla="*/ 1639888 h 6858000"/>
              <a:gd name="connsiteX37" fmla="*/ 2168757 w 2275119"/>
              <a:gd name="connsiteY37" fmla="*/ 1676400 h 6858000"/>
              <a:gd name="connsiteX38" fmla="*/ 2187807 w 2275119"/>
              <a:gd name="connsiteY38" fmla="*/ 1714500 h 6858000"/>
              <a:gd name="connsiteX39" fmla="*/ 2206857 w 2275119"/>
              <a:gd name="connsiteY39" fmla="*/ 1752600 h 6858000"/>
              <a:gd name="connsiteX40" fmla="*/ 2222732 w 2275119"/>
              <a:gd name="connsiteY40" fmla="*/ 1789113 h 6858000"/>
              <a:gd name="connsiteX41" fmla="*/ 2238607 w 2275119"/>
              <a:gd name="connsiteY41" fmla="*/ 1830388 h 6858000"/>
              <a:gd name="connsiteX42" fmla="*/ 2254482 w 2275119"/>
              <a:gd name="connsiteY42" fmla="*/ 1876425 h 6858000"/>
              <a:gd name="connsiteX43" fmla="*/ 2265594 w 2275119"/>
              <a:gd name="connsiteY43" fmla="*/ 1928813 h 6858000"/>
              <a:gd name="connsiteX44" fmla="*/ 2271944 w 2275119"/>
              <a:gd name="connsiteY44" fmla="*/ 1989138 h 6858000"/>
              <a:gd name="connsiteX45" fmla="*/ 2275119 w 2275119"/>
              <a:gd name="connsiteY45" fmla="*/ 2057400 h 6858000"/>
              <a:gd name="connsiteX46" fmla="*/ 2271944 w 2275119"/>
              <a:gd name="connsiteY46" fmla="*/ 2125663 h 6858000"/>
              <a:gd name="connsiteX47" fmla="*/ 2265594 w 2275119"/>
              <a:gd name="connsiteY47" fmla="*/ 2185988 h 6858000"/>
              <a:gd name="connsiteX48" fmla="*/ 2254482 w 2275119"/>
              <a:gd name="connsiteY48" fmla="*/ 2238375 h 6858000"/>
              <a:gd name="connsiteX49" fmla="*/ 2238607 w 2275119"/>
              <a:gd name="connsiteY49" fmla="*/ 2284413 h 6858000"/>
              <a:gd name="connsiteX50" fmla="*/ 2222732 w 2275119"/>
              <a:gd name="connsiteY50" fmla="*/ 2325688 h 6858000"/>
              <a:gd name="connsiteX51" fmla="*/ 2206857 w 2275119"/>
              <a:gd name="connsiteY51" fmla="*/ 2362200 h 6858000"/>
              <a:gd name="connsiteX52" fmla="*/ 2187807 w 2275119"/>
              <a:gd name="connsiteY52" fmla="*/ 2400300 h 6858000"/>
              <a:gd name="connsiteX53" fmla="*/ 2168757 w 2275119"/>
              <a:gd name="connsiteY53" fmla="*/ 2438400 h 6858000"/>
              <a:gd name="connsiteX54" fmla="*/ 2149707 w 2275119"/>
              <a:gd name="connsiteY54" fmla="*/ 2474913 h 6858000"/>
              <a:gd name="connsiteX55" fmla="*/ 2133832 w 2275119"/>
              <a:gd name="connsiteY55" fmla="*/ 2516188 h 6858000"/>
              <a:gd name="connsiteX56" fmla="*/ 2119544 w 2275119"/>
              <a:gd name="connsiteY56" fmla="*/ 2562225 h 6858000"/>
              <a:gd name="connsiteX57" fmla="*/ 2108432 w 2275119"/>
              <a:gd name="connsiteY57" fmla="*/ 2614613 h 6858000"/>
              <a:gd name="connsiteX58" fmla="*/ 2100494 w 2275119"/>
              <a:gd name="connsiteY58" fmla="*/ 2674938 h 6858000"/>
              <a:gd name="connsiteX59" fmla="*/ 2098907 w 2275119"/>
              <a:gd name="connsiteY59" fmla="*/ 2743200 h 6858000"/>
              <a:gd name="connsiteX60" fmla="*/ 2100494 w 2275119"/>
              <a:gd name="connsiteY60" fmla="*/ 2811463 h 6858000"/>
              <a:gd name="connsiteX61" fmla="*/ 2108432 w 2275119"/>
              <a:gd name="connsiteY61" fmla="*/ 2871788 h 6858000"/>
              <a:gd name="connsiteX62" fmla="*/ 2119544 w 2275119"/>
              <a:gd name="connsiteY62" fmla="*/ 2924175 h 6858000"/>
              <a:gd name="connsiteX63" fmla="*/ 2133832 w 2275119"/>
              <a:gd name="connsiteY63" fmla="*/ 2970213 h 6858000"/>
              <a:gd name="connsiteX64" fmla="*/ 2149707 w 2275119"/>
              <a:gd name="connsiteY64" fmla="*/ 3011488 h 6858000"/>
              <a:gd name="connsiteX65" fmla="*/ 2168757 w 2275119"/>
              <a:gd name="connsiteY65" fmla="*/ 3048000 h 6858000"/>
              <a:gd name="connsiteX66" fmla="*/ 2187807 w 2275119"/>
              <a:gd name="connsiteY66" fmla="*/ 3086100 h 6858000"/>
              <a:gd name="connsiteX67" fmla="*/ 2206857 w 2275119"/>
              <a:gd name="connsiteY67" fmla="*/ 3124200 h 6858000"/>
              <a:gd name="connsiteX68" fmla="*/ 2222732 w 2275119"/>
              <a:gd name="connsiteY68" fmla="*/ 3160713 h 6858000"/>
              <a:gd name="connsiteX69" fmla="*/ 2238607 w 2275119"/>
              <a:gd name="connsiteY69" fmla="*/ 3201988 h 6858000"/>
              <a:gd name="connsiteX70" fmla="*/ 2254482 w 2275119"/>
              <a:gd name="connsiteY70" fmla="*/ 3248025 h 6858000"/>
              <a:gd name="connsiteX71" fmla="*/ 2265594 w 2275119"/>
              <a:gd name="connsiteY71" fmla="*/ 3300413 h 6858000"/>
              <a:gd name="connsiteX72" fmla="*/ 2271944 w 2275119"/>
              <a:gd name="connsiteY72" fmla="*/ 3360738 h 6858000"/>
              <a:gd name="connsiteX73" fmla="*/ 2275119 w 2275119"/>
              <a:gd name="connsiteY73" fmla="*/ 3427413 h 6858000"/>
              <a:gd name="connsiteX74" fmla="*/ 2271944 w 2275119"/>
              <a:gd name="connsiteY74" fmla="*/ 3497263 h 6858000"/>
              <a:gd name="connsiteX75" fmla="*/ 2265594 w 2275119"/>
              <a:gd name="connsiteY75" fmla="*/ 3557588 h 6858000"/>
              <a:gd name="connsiteX76" fmla="*/ 2254482 w 2275119"/>
              <a:gd name="connsiteY76" fmla="*/ 3609975 h 6858000"/>
              <a:gd name="connsiteX77" fmla="*/ 2238607 w 2275119"/>
              <a:gd name="connsiteY77" fmla="*/ 3656013 h 6858000"/>
              <a:gd name="connsiteX78" fmla="*/ 2222732 w 2275119"/>
              <a:gd name="connsiteY78" fmla="*/ 3697288 h 6858000"/>
              <a:gd name="connsiteX79" fmla="*/ 2206857 w 2275119"/>
              <a:gd name="connsiteY79" fmla="*/ 3733800 h 6858000"/>
              <a:gd name="connsiteX80" fmla="*/ 2187807 w 2275119"/>
              <a:gd name="connsiteY80" fmla="*/ 3771900 h 6858000"/>
              <a:gd name="connsiteX81" fmla="*/ 2168757 w 2275119"/>
              <a:gd name="connsiteY81" fmla="*/ 3810000 h 6858000"/>
              <a:gd name="connsiteX82" fmla="*/ 2149707 w 2275119"/>
              <a:gd name="connsiteY82" fmla="*/ 3846513 h 6858000"/>
              <a:gd name="connsiteX83" fmla="*/ 2133832 w 2275119"/>
              <a:gd name="connsiteY83" fmla="*/ 3887788 h 6858000"/>
              <a:gd name="connsiteX84" fmla="*/ 2119544 w 2275119"/>
              <a:gd name="connsiteY84" fmla="*/ 3933825 h 6858000"/>
              <a:gd name="connsiteX85" fmla="*/ 2108432 w 2275119"/>
              <a:gd name="connsiteY85" fmla="*/ 3986213 h 6858000"/>
              <a:gd name="connsiteX86" fmla="*/ 2100494 w 2275119"/>
              <a:gd name="connsiteY86" fmla="*/ 4046538 h 6858000"/>
              <a:gd name="connsiteX87" fmla="*/ 2098907 w 2275119"/>
              <a:gd name="connsiteY87" fmla="*/ 4114800 h 6858000"/>
              <a:gd name="connsiteX88" fmla="*/ 2100494 w 2275119"/>
              <a:gd name="connsiteY88" fmla="*/ 4183063 h 6858000"/>
              <a:gd name="connsiteX89" fmla="*/ 2108432 w 2275119"/>
              <a:gd name="connsiteY89" fmla="*/ 4243388 h 6858000"/>
              <a:gd name="connsiteX90" fmla="*/ 2119544 w 2275119"/>
              <a:gd name="connsiteY90" fmla="*/ 4295775 h 6858000"/>
              <a:gd name="connsiteX91" fmla="*/ 2133832 w 2275119"/>
              <a:gd name="connsiteY91" fmla="*/ 4341813 h 6858000"/>
              <a:gd name="connsiteX92" fmla="*/ 2149707 w 2275119"/>
              <a:gd name="connsiteY92" fmla="*/ 4383088 h 6858000"/>
              <a:gd name="connsiteX93" fmla="*/ 2168757 w 2275119"/>
              <a:gd name="connsiteY93" fmla="*/ 4419600 h 6858000"/>
              <a:gd name="connsiteX94" fmla="*/ 2206857 w 2275119"/>
              <a:gd name="connsiteY94" fmla="*/ 4495800 h 6858000"/>
              <a:gd name="connsiteX95" fmla="*/ 2222732 w 2275119"/>
              <a:gd name="connsiteY95" fmla="*/ 4532313 h 6858000"/>
              <a:gd name="connsiteX96" fmla="*/ 2238607 w 2275119"/>
              <a:gd name="connsiteY96" fmla="*/ 4573588 h 6858000"/>
              <a:gd name="connsiteX97" fmla="*/ 2254482 w 2275119"/>
              <a:gd name="connsiteY97" fmla="*/ 4619625 h 6858000"/>
              <a:gd name="connsiteX98" fmla="*/ 2265594 w 2275119"/>
              <a:gd name="connsiteY98" fmla="*/ 4672013 h 6858000"/>
              <a:gd name="connsiteX99" fmla="*/ 2271944 w 2275119"/>
              <a:gd name="connsiteY99" fmla="*/ 4732338 h 6858000"/>
              <a:gd name="connsiteX100" fmla="*/ 2275119 w 2275119"/>
              <a:gd name="connsiteY100" fmla="*/ 4800600 h 6858000"/>
              <a:gd name="connsiteX101" fmla="*/ 2271944 w 2275119"/>
              <a:gd name="connsiteY101" fmla="*/ 4868863 h 6858000"/>
              <a:gd name="connsiteX102" fmla="*/ 2265594 w 2275119"/>
              <a:gd name="connsiteY102" fmla="*/ 4929188 h 6858000"/>
              <a:gd name="connsiteX103" fmla="*/ 2254482 w 2275119"/>
              <a:gd name="connsiteY103" fmla="*/ 4981575 h 6858000"/>
              <a:gd name="connsiteX104" fmla="*/ 2238607 w 2275119"/>
              <a:gd name="connsiteY104" fmla="*/ 5027613 h 6858000"/>
              <a:gd name="connsiteX105" fmla="*/ 2222732 w 2275119"/>
              <a:gd name="connsiteY105" fmla="*/ 5068888 h 6858000"/>
              <a:gd name="connsiteX106" fmla="*/ 2206857 w 2275119"/>
              <a:gd name="connsiteY106" fmla="*/ 5105400 h 6858000"/>
              <a:gd name="connsiteX107" fmla="*/ 2187807 w 2275119"/>
              <a:gd name="connsiteY107" fmla="*/ 5143500 h 6858000"/>
              <a:gd name="connsiteX108" fmla="*/ 2168757 w 2275119"/>
              <a:gd name="connsiteY108" fmla="*/ 5181600 h 6858000"/>
              <a:gd name="connsiteX109" fmla="*/ 2149707 w 2275119"/>
              <a:gd name="connsiteY109" fmla="*/ 5218113 h 6858000"/>
              <a:gd name="connsiteX110" fmla="*/ 2133832 w 2275119"/>
              <a:gd name="connsiteY110" fmla="*/ 5259388 h 6858000"/>
              <a:gd name="connsiteX111" fmla="*/ 2119544 w 2275119"/>
              <a:gd name="connsiteY111" fmla="*/ 5305425 h 6858000"/>
              <a:gd name="connsiteX112" fmla="*/ 2108432 w 2275119"/>
              <a:gd name="connsiteY112" fmla="*/ 5357813 h 6858000"/>
              <a:gd name="connsiteX113" fmla="*/ 2100494 w 2275119"/>
              <a:gd name="connsiteY113" fmla="*/ 5418138 h 6858000"/>
              <a:gd name="connsiteX114" fmla="*/ 2098907 w 2275119"/>
              <a:gd name="connsiteY114" fmla="*/ 5486400 h 6858000"/>
              <a:gd name="connsiteX115" fmla="*/ 2100494 w 2275119"/>
              <a:gd name="connsiteY115" fmla="*/ 5554663 h 6858000"/>
              <a:gd name="connsiteX116" fmla="*/ 2108432 w 2275119"/>
              <a:gd name="connsiteY116" fmla="*/ 5614988 h 6858000"/>
              <a:gd name="connsiteX117" fmla="*/ 2119544 w 2275119"/>
              <a:gd name="connsiteY117" fmla="*/ 5667375 h 6858000"/>
              <a:gd name="connsiteX118" fmla="*/ 2133832 w 2275119"/>
              <a:gd name="connsiteY118" fmla="*/ 5713413 h 6858000"/>
              <a:gd name="connsiteX119" fmla="*/ 2149707 w 2275119"/>
              <a:gd name="connsiteY119" fmla="*/ 5754688 h 6858000"/>
              <a:gd name="connsiteX120" fmla="*/ 2168757 w 2275119"/>
              <a:gd name="connsiteY120" fmla="*/ 5791200 h 6858000"/>
              <a:gd name="connsiteX121" fmla="*/ 2187807 w 2275119"/>
              <a:gd name="connsiteY121" fmla="*/ 5829300 h 6858000"/>
              <a:gd name="connsiteX122" fmla="*/ 2206857 w 2275119"/>
              <a:gd name="connsiteY122" fmla="*/ 5867400 h 6858000"/>
              <a:gd name="connsiteX123" fmla="*/ 2222732 w 2275119"/>
              <a:gd name="connsiteY123" fmla="*/ 5903913 h 6858000"/>
              <a:gd name="connsiteX124" fmla="*/ 2238607 w 2275119"/>
              <a:gd name="connsiteY124" fmla="*/ 5945188 h 6858000"/>
              <a:gd name="connsiteX125" fmla="*/ 2254482 w 2275119"/>
              <a:gd name="connsiteY125" fmla="*/ 5991225 h 6858000"/>
              <a:gd name="connsiteX126" fmla="*/ 2265594 w 2275119"/>
              <a:gd name="connsiteY126" fmla="*/ 6043613 h 6858000"/>
              <a:gd name="connsiteX127" fmla="*/ 2271944 w 2275119"/>
              <a:gd name="connsiteY127" fmla="*/ 6103938 h 6858000"/>
              <a:gd name="connsiteX128" fmla="*/ 2275119 w 2275119"/>
              <a:gd name="connsiteY128" fmla="*/ 6172200 h 6858000"/>
              <a:gd name="connsiteX129" fmla="*/ 2271944 w 2275119"/>
              <a:gd name="connsiteY129" fmla="*/ 6240463 h 6858000"/>
              <a:gd name="connsiteX130" fmla="*/ 2265594 w 2275119"/>
              <a:gd name="connsiteY130" fmla="*/ 6300788 h 6858000"/>
              <a:gd name="connsiteX131" fmla="*/ 2254482 w 2275119"/>
              <a:gd name="connsiteY131" fmla="*/ 6353175 h 6858000"/>
              <a:gd name="connsiteX132" fmla="*/ 2238607 w 2275119"/>
              <a:gd name="connsiteY132" fmla="*/ 6399213 h 6858000"/>
              <a:gd name="connsiteX133" fmla="*/ 2222732 w 2275119"/>
              <a:gd name="connsiteY133" fmla="*/ 6440488 h 6858000"/>
              <a:gd name="connsiteX134" fmla="*/ 2206857 w 2275119"/>
              <a:gd name="connsiteY134" fmla="*/ 6477000 h 6858000"/>
              <a:gd name="connsiteX135" fmla="*/ 2187807 w 2275119"/>
              <a:gd name="connsiteY135" fmla="*/ 6515100 h 6858000"/>
              <a:gd name="connsiteX136" fmla="*/ 2168757 w 2275119"/>
              <a:gd name="connsiteY136" fmla="*/ 6553200 h 6858000"/>
              <a:gd name="connsiteX137" fmla="*/ 2149707 w 2275119"/>
              <a:gd name="connsiteY137" fmla="*/ 6589713 h 6858000"/>
              <a:gd name="connsiteX138" fmla="*/ 2133832 w 2275119"/>
              <a:gd name="connsiteY138" fmla="*/ 6630988 h 6858000"/>
              <a:gd name="connsiteX139" fmla="*/ 2119544 w 2275119"/>
              <a:gd name="connsiteY139" fmla="*/ 6677025 h 6858000"/>
              <a:gd name="connsiteX140" fmla="*/ 2108432 w 2275119"/>
              <a:gd name="connsiteY140" fmla="*/ 6729413 h 6858000"/>
              <a:gd name="connsiteX141" fmla="*/ 2100494 w 2275119"/>
              <a:gd name="connsiteY141" fmla="*/ 6789738 h 6858000"/>
              <a:gd name="connsiteX142" fmla="*/ 2098907 w 2275119"/>
              <a:gd name="connsiteY142" fmla="*/ 6858000 h 6858000"/>
              <a:gd name="connsiteX143" fmla="*/ 1556068 w 2275119"/>
              <a:gd name="connsiteY143" fmla="*/ 6858000 h 6858000"/>
              <a:gd name="connsiteX144" fmla="*/ 1389294 w 2275119"/>
              <a:gd name="connsiteY144" fmla="*/ 6858000 h 6858000"/>
              <a:gd name="connsiteX145" fmla="*/ 0 w 2275119"/>
              <a:gd name="connsiteY14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Lst>
            <a:rect l="l" t="t" r="r" b="b"/>
            <a:pathLst>
              <a:path w="2275119" h="6858000">
                <a:moveTo>
                  <a:pt x="0" y="0"/>
                </a:moveTo>
                <a:lnTo>
                  <a:pt x="1389294" y="0"/>
                </a:lnTo>
                <a:lnTo>
                  <a:pt x="1556068" y="0"/>
                </a:lnTo>
                <a:lnTo>
                  <a:pt x="2098907" y="0"/>
                </a:lnTo>
                <a:lnTo>
                  <a:pt x="2100494" y="68263"/>
                </a:lnTo>
                <a:lnTo>
                  <a:pt x="2108432" y="128588"/>
                </a:lnTo>
                <a:lnTo>
                  <a:pt x="2119544" y="180975"/>
                </a:lnTo>
                <a:lnTo>
                  <a:pt x="2133832" y="227013"/>
                </a:lnTo>
                <a:lnTo>
                  <a:pt x="2149707" y="268288"/>
                </a:lnTo>
                <a:lnTo>
                  <a:pt x="2168757" y="304800"/>
                </a:lnTo>
                <a:lnTo>
                  <a:pt x="2187807" y="342900"/>
                </a:lnTo>
                <a:lnTo>
                  <a:pt x="2206857" y="381000"/>
                </a:lnTo>
                <a:lnTo>
                  <a:pt x="2222732" y="417513"/>
                </a:lnTo>
                <a:lnTo>
                  <a:pt x="2238607" y="458788"/>
                </a:lnTo>
                <a:lnTo>
                  <a:pt x="2254482" y="504825"/>
                </a:lnTo>
                <a:lnTo>
                  <a:pt x="2265594" y="557213"/>
                </a:lnTo>
                <a:lnTo>
                  <a:pt x="2271944" y="617538"/>
                </a:lnTo>
                <a:lnTo>
                  <a:pt x="2275119" y="685800"/>
                </a:lnTo>
                <a:lnTo>
                  <a:pt x="2271944" y="754063"/>
                </a:lnTo>
                <a:lnTo>
                  <a:pt x="2265594" y="814388"/>
                </a:lnTo>
                <a:lnTo>
                  <a:pt x="2254482" y="866775"/>
                </a:lnTo>
                <a:lnTo>
                  <a:pt x="2238607" y="912813"/>
                </a:lnTo>
                <a:lnTo>
                  <a:pt x="2222732" y="954088"/>
                </a:lnTo>
                <a:lnTo>
                  <a:pt x="2206857" y="990600"/>
                </a:lnTo>
                <a:lnTo>
                  <a:pt x="2187807" y="1028700"/>
                </a:lnTo>
                <a:lnTo>
                  <a:pt x="2168757" y="1066800"/>
                </a:lnTo>
                <a:lnTo>
                  <a:pt x="2149707" y="1103313"/>
                </a:lnTo>
                <a:lnTo>
                  <a:pt x="2133832" y="1144588"/>
                </a:lnTo>
                <a:lnTo>
                  <a:pt x="2119544" y="1190625"/>
                </a:lnTo>
                <a:lnTo>
                  <a:pt x="2108432" y="1243013"/>
                </a:lnTo>
                <a:lnTo>
                  <a:pt x="2100494" y="1303338"/>
                </a:lnTo>
                <a:lnTo>
                  <a:pt x="2098907" y="1371600"/>
                </a:lnTo>
                <a:lnTo>
                  <a:pt x="2100494" y="1439863"/>
                </a:lnTo>
                <a:lnTo>
                  <a:pt x="2108432" y="1500188"/>
                </a:lnTo>
                <a:lnTo>
                  <a:pt x="2119544" y="1552575"/>
                </a:lnTo>
                <a:lnTo>
                  <a:pt x="2133832" y="1598613"/>
                </a:lnTo>
                <a:lnTo>
                  <a:pt x="2149707" y="1639888"/>
                </a:lnTo>
                <a:lnTo>
                  <a:pt x="2168757" y="1676400"/>
                </a:lnTo>
                <a:lnTo>
                  <a:pt x="2187807" y="1714500"/>
                </a:lnTo>
                <a:lnTo>
                  <a:pt x="2206857" y="1752600"/>
                </a:lnTo>
                <a:lnTo>
                  <a:pt x="2222732" y="1789113"/>
                </a:lnTo>
                <a:lnTo>
                  <a:pt x="2238607" y="1830388"/>
                </a:lnTo>
                <a:lnTo>
                  <a:pt x="2254482" y="1876425"/>
                </a:lnTo>
                <a:lnTo>
                  <a:pt x="2265594" y="1928813"/>
                </a:lnTo>
                <a:lnTo>
                  <a:pt x="2271944" y="1989138"/>
                </a:lnTo>
                <a:lnTo>
                  <a:pt x="2275119" y="2057400"/>
                </a:lnTo>
                <a:lnTo>
                  <a:pt x="2271944" y="2125663"/>
                </a:lnTo>
                <a:lnTo>
                  <a:pt x="2265594" y="2185988"/>
                </a:lnTo>
                <a:lnTo>
                  <a:pt x="2254482" y="2238375"/>
                </a:lnTo>
                <a:lnTo>
                  <a:pt x="2238607" y="2284413"/>
                </a:lnTo>
                <a:lnTo>
                  <a:pt x="2222732" y="2325688"/>
                </a:lnTo>
                <a:lnTo>
                  <a:pt x="2206857" y="2362200"/>
                </a:lnTo>
                <a:lnTo>
                  <a:pt x="2187807" y="2400300"/>
                </a:lnTo>
                <a:lnTo>
                  <a:pt x="2168757" y="2438400"/>
                </a:lnTo>
                <a:lnTo>
                  <a:pt x="2149707" y="2474913"/>
                </a:lnTo>
                <a:lnTo>
                  <a:pt x="2133832" y="2516188"/>
                </a:lnTo>
                <a:lnTo>
                  <a:pt x="2119544" y="2562225"/>
                </a:lnTo>
                <a:lnTo>
                  <a:pt x="2108432" y="2614613"/>
                </a:lnTo>
                <a:lnTo>
                  <a:pt x="2100494" y="2674938"/>
                </a:lnTo>
                <a:lnTo>
                  <a:pt x="2098907" y="2743200"/>
                </a:lnTo>
                <a:lnTo>
                  <a:pt x="2100494" y="2811463"/>
                </a:lnTo>
                <a:lnTo>
                  <a:pt x="2108432" y="2871788"/>
                </a:lnTo>
                <a:lnTo>
                  <a:pt x="2119544" y="2924175"/>
                </a:lnTo>
                <a:lnTo>
                  <a:pt x="2133832" y="2970213"/>
                </a:lnTo>
                <a:lnTo>
                  <a:pt x="2149707" y="3011488"/>
                </a:lnTo>
                <a:lnTo>
                  <a:pt x="2168757" y="3048000"/>
                </a:lnTo>
                <a:lnTo>
                  <a:pt x="2187807" y="3086100"/>
                </a:lnTo>
                <a:lnTo>
                  <a:pt x="2206857" y="3124200"/>
                </a:lnTo>
                <a:lnTo>
                  <a:pt x="2222732" y="3160713"/>
                </a:lnTo>
                <a:lnTo>
                  <a:pt x="2238607" y="3201988"/>
                </a:lnTo>
                <a:lnTo>
                  <a:pt x="2254482" y="3248025"/>
                </a:lnTo>
                <a:lnTo>
                  <a:pt x="2265594" y="3300413"/>
                </a:lnTo>
                <a:lnTo>
                  <a:pt x="2271944" y="3360738"/>
                </a:lnTo>
                <a:lnTo>
                  <a:pt x="2275119" y="3427413"/>
                </a:lnTo>
                <a:lnTo>
                  <a:pt x="2271944" y="3497263"/>
                </a:lnTo>
                <a:lnTo>
                  <a:pt x="2265594" y="3557588"/>
                </a:lnTo>
                <a:lnTo>
                  <a:pt x="2254482" y="3609975"/>
                </a:lnTo>
                <a:lnTo>
                  <a:pt x="2238607" y="3656013"/>
                </a:lnTo>
                <a:lnTo>
                  <a:pt x="2222732" y="3697288"/>
                </a:lnTo>
                <a:lnTo>
                  <a:pt x="2206857" y="3733800"/>
                </a:lnTo>
                <a:lnTo>
                  <a:pt x="2187807" y="3771900"/>
                </a:lnTo>
                <a:lnTo>
                  <a:pt x="2168757" y="3810000"/>
                </a:lnTo>
                <a:lnTo>
                  <a:pt x="2149707" y="3846513"/>
                </a:lnTo>
                <a:lnTo>
                  <a:pt x="2133832" y="3887788"/>
                </a:lnTo>
                <a:lnTo>
                  <a:pt x="2119544" y="3933825"/>
                </a:lnTo>
                <a:lnTo>
                  <a:pt x="2108432" y="3986213"/>
                </a:lnTo>
                <a:lnTo>
                  <a:pt x="2100494" y="4046538"/>
                </a:lnTo>
                <a:lnTo>
                  <a:pt x="2098907" y="4114800"/>
                </a:lnTo>
                <a:lnTo>
                  <a:pt x="2100494" y="4183063"/>
                </a:lnTo>
                <a:lnTo>
                  <a:pt x="2108432" y="4243388"/>
                </a:lnTo>
                <a:lnTo>
                  <a:pt x="2119544" y="4295775"/>
                </a:lnTo>
                <a:lnTo>
                  <a:pt x="2133832" y="4341813"/>
                </a:lnTo>
                <a:lnTo>
                  <a:pt x="2149707" y="4383088"/>
                </a:lnTo>
                <a:lnTo>
                  <a:pt x="2168757" y="4419600"/>
                </a:lnTo>
                <a:lnTo>
                  <a:pt x="2206857" y="4495800"/>
                </a:lnTo>
                <a:lnTo>
                  <a:pt x="2222732" y="4532313"/>
                </a:lnTo>
                <a:lnTo>
                  <a:pt x="2238607" y="4573588"/>
                </a:lnTo>
                <a:lnTo>
                  <a:pt x="2254482" y="4619625"/>
                </a:lnTo>
                <a:lnTo>
                  <a:pt x="2265594" y="4672013"/>
                </a:lnTo>
                <a:lnTo>
                  <a:pt x="2271944" y="4732338"/>
                </a:lnTo>
                <a:lnTo>
                  <a:pt x="2275119" y="4800600"/>
                </a:lnTo>
                <a:lnTo>
                  <a:pt x="2271944" y="4868863"/>
                </a:lnTo>
                <a:lnTo>
                  <a:pt x="2265594" y="4929188"/>
                </a:lnTo>
                <a:lnTo>
                  <a:pt x="2254482" y="4981575"/>
                </a:lnTo>
                <a:lnTo>
                  <a:pt x="2238607" y="5027613"/>
                </a:lnTo>
                <a:lnTo>
                  <a:pt x="2222732" y="5068888"/>
                </a:lnTo>
                <a:lnTo>
                  <a:pt x="2206857" y="5105400"/>
                </a:lnTo>
                <a:lnTo>
                  <a:pt x="2187807" y="5143500"/>
                </a:lnTo>
                <a:lnTo>
                  <a:pt x="2168757" y="5181600"/>
                </a:lnTo>
                <a:lnTo>
                  <a:pt x="2149707" y="5218113"/>
                </a:lnTo>
                <a:lnTo>
                  <a:pt x="2133832" y="5259388"/>
                </a:lnTo>
                <a:lnTo>
                  <a:pt x="2119544" y="5305425"/>
                </a:lnTo>
                <a:lnTo>
                  <a:pt x="2108432" y="5357813"/>
                </a:lnTo>
                <a:lnTo>
                  <a:pt x="2100494" y="5418138"/>
                </a:lnTo>
                <a:lnTo>
                  <a:pt x="2098907" y="5486400"/>
                </a:lnTo>
                <a:lnTo>
                  <a:pt x="2100494" y="5554663"/>
                </a:lnTo>
                <a:lnTo>
                  <a:pt x="2108432" y="5614988"/>
                </a:lnTo>
                <a:lnTo>
                  <a:pt x="2119544" y="5667375"/>
                </a:lnTo>
                <a:lnTo>
                  <a:pt x="2133832" y="5713413"/>
                </a:lnTo>
                <a:lnTo>
                  <a:pt x="2149707" y="5754688"/>
                </a:lnTo>
                <a:lnTo>
                  <a:pt x="2168757" y="5791200"/>
                </a:lnTo>
                <a:lnTo>
                  <a:pt x="2187807" y="5829300"/>
                </a:lnTo>
                <a:lnTo>
                  <a:pt x="2206857" y="5867400"/>
                </a:lnTo>
                <a:lnTo>
                  <a:pt x="2222732" y="5903913"/>
                </a:lnTo>
                <a:lnTo>
                  <a:pt x="2238607" y="5945188"/>
                </a:lnTo>
                <a:lnTo>
                  <a:pt x="2254482" y="5991225"/>
                </a:lnTo>
                <a:lnTo>
                  <a:pt x="2265594" y="6043613"/>
                </a:lnTo>
                <a:lnTo>
                  <a:pt x="2271944" y="6103938"/>
                </a:lnTo>
                <a:lnTo>
                  <a:pt x="2275119" y="6172200"/>
                </a:lnTo>
                <a:lnTo>
                  <a:pt x="2271944" y="6240463"/>
                </a:lnTo>
                <a:lnTo>
                  <a:pt x="2265594" y="6300788"/>
                </a:lnTo>
                <a:lnTo>
                  <a:pt x="2254482" y="6353175"/>
                </a:lnTo>
                <a:lnTo>
                  <a:pt x="2238607" y="6399213"/>
                </a:lnTo>
                <a:lnTo>
                  <a:pt x="2222732" y="6440488"/>
                </a:lnTo>
                <a:lnTo>
                  <a:pt x="2206857" y="6477000"/>
                </a:lnTo>
                <a:lnTo>
                  <a:pt x="2187807" y="6515100"/>
                </a:lnTo>
                <a:lnTo>
                  <a:pt x="2168757" y="6553200"/>
                </a:lnTo>
                <a:lnTo>
                  <a:pt x="2149707" y="6589713"/>
                </a:lnTo>
                <a:lnTo>
                  <a:pt x="2133832" y="6630988"/>
                </a:lnTo>
                <a:lnTo>
                  <a:pt x="2119544" y="6677025"/>
                </a:lnTo>
                <a:lnTo>
                  <a:pt x="2108432" y="6729413"/>
                </a:lnTo>
                <a:lnTo>
                  <a:pt x="2100494" y="6789738"/>
                </a:lnTo>
                <a:lnTo>
                  <a:pt x="2098907" y="6858000"/>
                </a:lnTo>
                <a:lnTo>
                  <a:pt x="1556068" y="6858000"/>
                </a:lnTo>
                <a:lnTo>
                  <a:pt x="1389294" y="6858000"/>
                </a:lnTo>
                <a:lnTo>
                  <a:pt x="0" y="6858000"/>
                </a:lnTo>
                <a:close/>
              </a:path>
            </a:pathLst>
          </a:custGeom>
          <a:solidFill>
            <a:schemeClr val="accent1"/>
          </a:solidFill>
          <a:ln w="0">
            <a:noFill/>
            <a:prstDash val="solid"/>
            <a:round/>
            <a:headEnd/>
            <a:tailEnd/>
          </a:ln>
        </p:spPr>
        <p:txBody>
          <a:bodyPr/>
          <a:lstStyle/>
          <a:p>
            <a:endParaRPr lang="hu-HU"/>
          </a:p>
        </p:txBody>
      </p:sp>
      <p:sp>
        <p:nvSpPr>
          <p:cNvPr id="37900" name="Rectangle 37899">
            <a:extLst>
              <a:ext uri="{FF2B5EF4-FFF2-40B4-BE49-F238E27FC236}">
                <a16:creationId xmlns:a16="http://schemas.microsoft.com/office/drawing/2014/main" id="{A3AE1F77-1EC8-47BA-A381-B6618A2FCD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12598"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hu-HU"/>
          </a:p>
        </p:txBody>
      </p:sp>
      <p:sp>
        <p:nvSpPr>
          <p:cNvPr id="37891" name="Rectangle 3">
            <a:extLst>
              <a:ext uri="{FF2B5EF4-FFF2-40B4-BE49-F238E27FC236}">
                <a16:creationId xmlns:a16="http://schemas.microsoft.com/office/drawing/2014/main" id="{AF29A84B-8651-A1CB-FA8A-563D878FFA10}"/>
              </a:ext>
            </a:extLst>
          </p:cNvPr>
          <p:cNvSpPr>
            <a:spLocks noGrp="1" noChangeArrowheads="1"/>
          </p:cNvSpPr>
          <p:nvPr>
            <p:ph idx="1"/>
          </p:nvPr>
        </p:nvSpPr>
        <p:spPr>
          <a:xfrm>
            <a:off x="2171700" y="2178528"/>
            <a:ext cx="6400800" cy="3701065"/>
          </a:xfrm>
        </p:spPr>
        <p:txBody>
          <a:bodyPr>
            <a:normAutofit lnSpcReduction="10000"/>
          </a:bodyPr>
          <a:lstStyle/>
          <a:p>
            <a:pPr eaLnBrk="1" hangingPunct="1">
              <a:lnSpc>
                <a:spcPct val="100000"/>
              </a:lnSpc>
            </a:pPr>
            <a:r>
              <a:rPr lang="hu-HU" altLang="hu-HU" sz="1500" dirty="0"/>
              <a:t>Portok – hivatkozási pozíció</a:t>
            </a:r>
          </a:p>
          <a:p>
            <a:pPr lvl="1" eaLnBrk="1" hangingPunct="1">
              <a:lnSpc>
                <a:spcPct val="100000"/>
              </a:lnSpc>
            </a:pPr>
            <a:r>
              <a:rPr lang="hu-HU" altLang="hu-HU" sz="1500" dirty="0"/>
              <a:t>65535 port lehetséges (16 bites)</a:t>
            </a:r>
          </a:p>
          <a:p>
            <a:pPr lvl="1" eaLnBrk="1" hangingPunct="1">
              <a:lnSpc>
                <a:spcPct val="100000"/>
              </a:lnSpc>
            </a:pPr>
            <a:r>
              <a:rPr lang="hu-HU" altLang="hu-HU" sz="1500" dirty="0"/>
              <a:t>a szabványos TCP/IP alkalmazások (OS) az </a:t>
            </a:r>
            <a:r>
              <a:rPr lang="hu-HU" altLang="hu-HU" sz="1500" dirty="0" err="1"/>
              <a:t>elso</a:t>
            </a:r>
            <a:r>
              <a:rPr lang="hu-HU" altLang="hu-HU" sz="1500" dirty="0"/>
              <a:t> 1024 port valamelyikét használják. Ezeket a </a:t>
            </a:r>
            <a:r>
              <a:rPr lang="hu-HU" altLang="hu-HU" sz="1500" dirty="0" err="1"/>
              <a:t>prtokat</a:t>
            </a:r>
            <a:r>
              <a:rPr lang="hu-HU" altLang="hu-HU" sz="1500" dirty="0"/>
              <a:t> az Internet </a:t>
            </a:r>
            <a:r>
              <a:rPr lang="hu-HU" altLang="hu-HU" sz="1500" dirty="0" err="1"/>
              <a:t>Assigned</a:t>
            </a:r>
            <a:r>
              <a:rPr lang="hu-HU" altLang="hu-HU" sz="1500" dirty="0"/>
              <a:t> </a:t>
            </a:r>
            <a:r>
              <a:rPr lang="hu-HU" altLang="hu-HU" sz="1500" dirty="0" err="1"/>
              <a:t>Numbers</a:t>
            </a:r>
            <a:r>
              <a:rPr lang="hu-HU" altLang="hu-HU" sz="1500" dirty="0"/>
              <a:t> </a:t>
            </a:r>
            <a:r>
              <a:rPr lang="hu-HU" altLang="hu-HU" sz="1500" dirty="0" err="1"/>
              <a:t>Authority</a:t>
            </a:r>
            <a:r>
              <a:rPr lang="hu-HU" altLang="hu-HU" sz="1500" dirty="0"/>
              <a:t> (IANA) adja ki. A többi az alkalmazásoké.</a:t>
            </a:r>
          </a:p>
          <a:p>
            <a:pPr lvl="1" eaLnBrk="1" hangingPunct="1">
              <a:lnSpc>
                <a:spcPct val="100000"/>
              </a:lnSpc>
            </a:pPr>
            <a:r>
              <a:rPr lang="hu-HU" altLang="hu-HU" sz="1500" dirty="0" err="1"/>
              <a:t>Pl</a:t>
            </a:r>
            <a:r>
              <a:rPr lang="hu-HU" altLang="hu-HU" sz="1500" dirty="0"/>
              <a:t>: A ‘telnet’ a 23-as </a:t>
            </a:r>
            <a:r>
              <a:rPr lang="hu-HU" altLang="hu-HU" sz="1500" dirty="0" err="1"/>
              <a:t>portot</a:t>
            </a:r>
            <a:r>
              <a:rPr lang="hu-HU" altLang="hu-HU" sz="1500" dirty="0"/>
              <a:t> használja. A http a 80-as </a:t>
            </a:r>
            <a:r>
              <a:rPr lang="hu-HU" altLang="hu-HU" sz="1500" dirty="0" err="1"/>
              <a:t>porton</a:t>
            </a:r>
            <a:r>
              <a:rPr lang="hu-HU" altLang="hu-HU" sz="1500" dirty="0"/>
              <a:t> van.</a:t>
            </a:r>
          </a:p>
          <a:p>
            <a:pPr eaLnBrk="1" hangingPunct="1">
              <a:lnSpc>
                <a:spcPct val="100000"/>
              </a:lnSpc>
            </a:pPr>
            <a:r>
              <a:rPr lang="hu-HU" altLang="hu-HU" sz="1500" dirty="0" err="1"/>
              <a:t>Socket</a:t>
            </a:r>
            <a:endParaRPr lang="hu-HU" altLang="hu-HU" sz="1500" dirty="0"/>
          </a:p>
          <a:p>
            <a:pPr lvl="1" eaLnBrk="1" hangingPunct="1">
              <a:lnSpc>
                <a:spcPct val="100000"/>
              </a:lnSpc>
            </a:pPr>
            <a:r>
              <a:rPr lang="hu-HU" altLang="hu-HU" sz="1500" dirty="0"/>
              <a:t>A </a:t>
            </a:r>
            <a:r>
              <a:rPr lang="hu-HU" altLang="hu-HU" sz="1500" dirty="0" err="1"/>
              <a:t>portszám</a:t>
            </a:r>
            <a:r>
              <a:rPr lang="hu-HU" altLang="hu-HU" sz="1500" dirty="0"/>
              <a:t> és az IP cím együttesen</a:t>
            </a:r>
          </a:p>
          <a:p>
            <a:pPr eaLnBrk="1" hangingPunct="1">
              <a:lnSpc>
                <a:spcPct val="100000"/>
              </a:lnSpc>
            </a:pPr>
            <a:r>
              <a:rPr lang="hu-HU" altLang="hu-HU" sz="1500" dirty="0" err="1"/>
              <a:t>Csúszókeret</a:t>
            </a:r>
            <a:endParaRPr lang="hu-HU" altLang="hu-HU" sz="1500" dirty="0"/>
          </a:p>
          <a:p>
            <a:pPr lvl="1" eaLnBrk="1" hangingPunct="1">
              <a:lnSpc>
                <a:spcPct val="100000"/>
              </a:lnSpc>
            </a:pPr>
            <a:r>
              <a:rPr lang="hu-HU" altLang="hu-HU" sz="1500" dirty="0" err="1"/>
              <a:t>Sliding</a:t>
            </a:r>
            <a:r>
              <a:rPr lang="hu-HU" altLang="hu-HU" sz="1500" dirty="0"/>
              <a:t> Windows </a:t>
            </a:r>
          </a:p>
          <a:p>
            <a:pPr lvl="1" eaLnBrk="1" hangingPunct="1">
              <a:lnSpc>
                <a:spcPct val="100000"/>
              </a:lnSpc>
            </a:pPr>
            <a:r>
              <a:rPr lang="hu-HU" altLang="hu-HU" sz="1500" dirty="0"/>
              <a:t>A küldő és fogadó gépeken levő TCP gyorsítótár (puffer) méretét jelöli, azaz hány további csomag küldhető el egy adott csomag visszaigazolásának megérkezése előtt (ehhez az adatokat előbb keretekre bontja)</a:t>
            </a:r>
          </a:p>
          <a:p>
            <a:pPr eaLnBrk="1" hangingPunct="1">
              <a:lnSpc>
                <a:spcPct val="100000"/>
              </a:lnSpc>
            </a:pPr>
            <a:endParaRPr lang="en-US" altLang="hu-HU" sz="11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128" name="Rectangle 5127">
            <a:extLst>
              <a:ext uri="{FF2B5EF4-FFF2-40B4-BE49-F238E27FC236}">
                <a16:creationId xmlns:a16="http://schemas.microsoft.com/office/drawing/2014/main" id="{40851669-7281-49C2-8BF0-67BA70EC1A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22" name="Rectangle 2">
            <a:extLst>
              <a:ext uri="{FF2B5EF4-FFF2-40B4-BE49-F238E27FC236}">
                <a16:creationId xmlns:a16="http://schemas.microsoft.com/office/drawing/2014/main" id="{04A7E853-2CFA-DC4C-5CBF-68FD3BCCA065}"/>
              </a:ext>
            </a:extLst>
          </p:cNvPr>
          <p:cNvSpPr>
            <a:spLocks noGrp="1" noChangeArrowheads="1"/>
          </p:cNvSpPr>
          <p:nvPr>
            <p:ph type="title"/>
          </p:nvPr>
        </p:nvSpPr>
        <p:spPr>
          <a:xfrm>
            <a:off x="2171700" y="382385"/>
            <a:ext cx="6400799" cy="1413758"/>
          </a:xfrm>
        </p:spPr>
        <p:txBody>
          <a:bodyPr anchor="b">
            <a:normAutofit/>
          </a:bodyPr>
          <a:lstStyle/>
          <a:p>
            <a:pPr algn="ctr" eaLnBrk="1" hangingPunct="1"/>
            <a:r>
              <a:rPr lang="hu-HU" altLang="hu-HU" sz="3800" dirty="0"/>
              <a:t>Az informatikai háttér: a hardver és szoftver</a:t>
            </a:r>
            <a:endParaRPr lang="en-US" altLang="hu-HU" sz="3800" dirty="0"/>
          </a:p>
        </p:txBody>
      </p:sp>
      <p:sp>
        <p:nvSpPr>
          <p:cNvPr id="5130" name="Freeform: Shape 5129">
            <a:extLst>
              <a:ext uri="{FF2B5EF4-FFF2-40B4-BE49-F238E27FC236}">
                <a16:creationId xmlns:a16="http://schemas.microsoft.com/office/drawing/2014/main" id="{16992B13-74C4-4370-93C5-F5403D944D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0"/>
            <a:ext cx="1706340" cy="6858000"/>
          </a:xfrm>
          <a:custGeom>
            <a:avLst/>
            <a:gdLst>
              <a:gd name="connsiteX0" fmla="*/ 0 w 2275119"/>
              <a:gd name="connsiteY0" fmla="*/ 0 h 6858000"/>
              <a:gd name="connsiteX1" fmla="*/ 1389294 w 2275119"/>
              <a:gd name="connsiteY1" fmla="*/ 0 h 6858000"/>
              <a:gd name="connsiteX2" fmla="*/ 1556068 w 2275119"/>
              <a:gd name="connsiteY2" fmla="*/ 0 h 6858000"/>
              <a:gd name="connsiteX3" fmla="*/ 2098907 w 2275119"/>
              <a:gd name="connsiteY3" fmla="*/ 0 h 6858000"/>
              <a:gd name="connsiteX4" fmla="*/ 2100494 w 2275119"/>
              <a:gd name="connsiteY4" fmla="*/ 68263 h 6858000"/>
              <a:gd name="connsiteX5" fmla="*/ 2108432 w 2275119"/>
              <a:gd name="connsiteY5" fmla="*/ 128588 h 6858000"/>
              <a:gd name="connsiteX6" fmla="*/ 2119544 w 2275119"/>
              <a:gd name="connsiteY6" fmla="*/ 180975 h 6858000"/>
              <a:gd name="connsiteX7" fmla="*/ 2133832 w 2275119"/>
              <a:gd name="connsiteY7" fmla="*/ 227013 h 6858000"/>
              <a:gd name="connsiteX8" fmla="*/ 2149707 w 2275119"/>
              <a:gd name="connsiteY8" fmla="*/ 268288 h 6858000"/>
              <a:gd name="connsiteX9" fmla="*/ 2168757 w 2275119"/>
              <a:gd name="connsiteY9" fmla="*/ 304800 h 6858000"/>
              <a:gd name="connsiteX10" fmla="*/ 2187807 w 2275119"/>
              <a:gd name="connsiteY10" fmla="*/ 342900 h 6858000"/>
              <a:gd name="connsiteX11" fmla="*/ 2206857 w 2275119"/>
              <a:gd name="connsiteY11" fmla="*/ 381000 h 6858000"/>
              <a:gd name="connsiteX12" fmla="*/ 2222732 w 2275119"/>
              <a:gd name="connsiteY12" fmla="*/ 417513 h 6858000"/>
              <a:gd name="connsiteX13" fmla="*/ 2238607 w 2275119"/>
              <a:gd name="connsiteY13" fmla="*/ 458788 h 6858000"/>
              <a:gd name="connsiteX14" fmla="*/ 2254482 w 2275119"/>
              <a:gd name="connsiteY14" fmla="*/ 504825 h 6858000"/>
              <a:gd name="connsiteX15" fmla="*/ 2265594 w 2275119"/>
              <a:gd name="connsiteY15" fmla="*/ 557213 h 6858000"/>
              <a:gd name="connsiteX16" fmla="*/ 2271944 w 2275119"/>
              <a:gd name="connsiteY16" fmla="*/ 617538 h 6858000"/>
              <a:gd name="connsiteX17" fmla="*/ 2275119 w 2275119"/>
              <a:gd name="connsiteY17" fmla="*/ 685800 h 6858000"/>
              <a:gd name="connsiteX18" fmla="*/ 2271944 w 2275119"/>
              <a:gd name="connsiteY18" fmla="*/ 754063 h 6858000"/>
              <a:gd name="connsiteX19" fmla="*/ 2265594 w 2275119"/>
              <a:gd name="connsiteY19" fmla="*/ 814388 h 6858000"/>
              <a:gd name="connsiteX20" fmla="*/ 2254482 w 2275119"/>
              <a:gd name="connsiteY20" fmla="*/ 866775 h 6858000"/>
              <a:gd name="connsiteX21" fmla="*/ 2238607 w 2275119"/>
              <a:gd name="connsiteY21" fmla="*/ 912813 h 6858000"/>
              <a:gd name="connsiteX22" fmla="*/ 2222732 w 2275119"/>
              <a:gd name="connsiteY22" fmla="*/ 954088 h 6858000"/>
              <a:gd name="connsiteX23" fmla="*/ 2206857 w 2275119"/>
              <a:gd name="connsiteY23" fmla="*/ 990600 h 6858000"/>
              <a:gd name="connsiteX24" fmla="*/ 2187807 w 2275119"/>
              <a:gd name="connsiteY24" fmla="*/ 1028700 h 6858000"/>
              <a:gd name="connsiteX25" fmla="*/ 2168757 w 2275119"/>
              <a:gd name="connsiteY25" fmla="*/ 1066800 h 6858000"/>
              <a:gd name="connsiteX26" fmla="*/ 2149707 w 2275119"/>
              <a:gd name="connsiteY26" fmla="*/ 1103313 h 6858000"/>
              <a:gd name="connsiteX27" fmla="*/ 2133832 w 2275119"/>
              <a:gd name="connsiteY27" fmla="*/ 1144588 h 6858000"/>
              <a:gd name="connsiteX28" fmla="*/ 2119544 w 2275119"/>
              <a:gd name="connsiteY28" fmla="*/ 1190625 h 6858000"/>
              <a:gd name="connsiteX29" fmla="*/ 2108432 w 2275119"/>
              <a:gd name="connsiteY29" fmla="*/ 1243013 h 6858000"/>
              <a:gd name="connsiteX30" fmla="*/ 2100494 w 2275119"/>
              <a:gd name="connsiteY30" fmla="*/ 1303338 h 6858000"/>
              <a:gd name="connsiteX31" fmla="*/ 2098907 w 2275119"/>
              <a:gd name="connsiteY31" fmla="*/ 1371600 h 6858000"/>
              <a:gd name="connsiteX32" fmla="*/ 2100494 w 2275119"/>
              <a:gd name="connsiteY32" fmla="*/ 1439863 h 6858000"/>
              <a:gd name="connsiteX33" fmla="*/ 2108432 w 2275119"/>
              <a:gd name="connsiteY33" fmla="*/ 1500188 h 6858000"/>
              <a:gd name="connsiteX34" fmla="*/ 2119544 w 2275119"/>
              <a:gd name="connsiteY34" fmla="*/ 1552575 h 6858000"/>
              <a:gd name="connsiteX35" fmla="*/ 2133832 w 2275119"/>
              <a:gd name="connsiteY35" fmla="*/ 1598613 h 6858000"/>
              <a:gd name="connsiteX36" fmla="*/ 2149707 w 2275119"/>
              <a:gd name="connsiteY36" fmla="*/ 1639888 h 6858000"/>
              <a:gd name="connsiteX37" fmla="*/ 2168757 w 2275119"/>
              <a:gd name="connsiteY37" fmla="*/ 1676400 h 6858000"/>
              <a:gd name="connsiteX38" fmla="*/ 2187807 w 2275119"/>
              <a:gd name="connsiteY38" fmla="*/ 1714500 h 6858000"/>
              <a:gd name="connsiteX39" fmla="*/ 2206857 w 2275119"/>
              <a:gd name="connsiteY39" fmla="*/ 1752600 h 6858000"/>
              <a:gd name="connsiteX40" fmla="*/ 2222732 w 2275119"/>
              <a:gd name="connsiteY40" fmla="*/ 1789113 h 6858000"/>
              <a:gd name="connsiteX41" fmla="*/ 2238607 w 2275119"/>
              <a:gd name="connsiteY41" fmla="*/ 1830388 h 6858000"/>
              <a:gd name="connsiteX42" fmla="*/ 2254482 w 2275119"/>
              <a:gd name="connsiteY42" fmla="*/ 1876425 h 6858000"/>
              <a:gd name="connsiteX43" fmla="*/ 2265594 w 2275119"/>
              <a:gd name="connsiteY43" fmla="*/ 1928813 h 6858000"/>
              <a:gd name="connsiteX44" fmla="*/ 2271944 w 2275119"/>
              <a:gd name="connsiteY44" fmla="*/ 1989138 h 6858000"/>
              <a:gd name="connsiteX45" fmla="*/ 2275119 w 2275119"/>
              <a:gd name="connsiteY45" fmla="*/ 2057400 h 6858000"/>
              <a:gd name="connsiteX46" fmla="*/ 2271944 w 2275119"/>
              <a:gd name="connsiteY46" fmla="*/ 2125663 h 6858000"/>
              <a:gd name="connsiteX47" fmla="*/ 2265594 w 2275119"/>
              <a:gd name="connsiteY47" fmla="*/ 2185988 h 6858000"/>
              <a:gd name="connsiteX48" fmla="*/ 2254482 w 2275119"/>
              <a:gd name="connsiteY48" fmla="*/ 2238375 h 6858000"/>
              <a:gd name="connsiteX49" fmla="*/ 2238607 w 2275119"/>
              <a:gd name="connsiteY49" fmla="*/ 2284413 h 6858000"/>
              <a:gd name="connsiteX50" fmla="*/ 2222732 w 2275119"/>
              <a:gd name="connsiteY50" fmla="*/ 2325688 h 6858000"/>
              <a:gd name="connsiteX51" fmla="*/ 2206857 w 2275119"/>
              <a:gd name="connsiteY51" fmla="*/ 2362200 h 6858000"/>
              <a:gd name="connsiteX52" fmla="*/ 2187807 w 2275119"/>
              <a:gd name="connsiteY52" fmla="*/ 2400300 h 6858000"/>
              <a:gd name="connsiteX53" fmla="*/ 2168757 w 2275119"/>
              <a:gd name="connsiteY53" fmla="*/ 2438400 h 6858000"/>
              <a:gd name="connsiteX54" fmla="*/ 2149707 w 2275119"/>
              <a:gd name="connsiteY54" fmla="*/ 2474913 h 6858000"/>
              <a:gd name="connsiteX55" fmla="*/ 2133832 w 2275119"/>
              <a:gd name="connsiteY55" fmla="*/ 2516188 h 6858000"/>
              <a:gd name="connsiteX56" fmla="*/ 2119544 w 2275119"/>
              <a:gd name="connsiteY56" fmla="*/ 2562225 h 6858000"/>
              <a:gd name="connsiteX57" fmla="*/ 2108432 w 2275119"/>
              <a:gd name="connsiteY57" fmla="*/ 2614613 h 6858000"/>
              <a:gd name="connsiteX58" fmla="*/ 2100494 w 2275119"/>
              <a:gd name="connsiteY58" fmla="*/ 2674938 h 6858000"/>
              <a:gd name="connsiteX59" fmla="*/ 2098907 w 2275119"/>
              <a:gd name="connsiteY59" fmla="*/ 2743200 h 6858000"/>
              <a:gd name="connsiteX60" fmla="*/ 2100494 w 2275119"/>
              <a:gd name="connsiteY60" fmla="*/ 2811463 h 6858000"/>
              <a:gd name="connsiteX61" fmla="*/ 2108432 w 2275119"/>
              <a:gd name="connsiteY61" fmla="*/ 2871788 h 6858000"/>
              <a:gd name="connsiteX62" fmla="*/ 2119544 w 2275119"/>
              <a:gd name="connsiteY62" fmla="*/ 2924175 h 6858000"/>
              <a:gd name="connsiteX63" fmla="*/ 2133832 w 2275119"/>
              <a:gd name="connsiteY63" fmla="*/ 2970213 h 6858000"/>
              <a:gd name="connsiteX64" fmla="*/ 2149707 w 2275119"/>
              <a:gd name="connsiteY64" fmla="*/ 3011488 h 6858000"/>
              <a:gd name="connsiteX65" fmla="*/ 2168757 w 2275119"/>
              <a:gd name="connsiteY65" fmla="*/ 3048000 h 6858000"/>
              <a:gd name="connsiteX66" fmla="*/ 2187807 w 2275119"/>
              <a:gd name="connsiteY66" fmla="*/ 3086100 h 6858000"/>
              <a:gd name="connsiteX67" fmla="*/ 2206857 w 2275119"/>
              <a:gd name="connsiteY67" fmla="*/ 3124200 h 6858000"/>
              <a:gd name="connsiteX68" fmla="*/ 2222732 w 2275119"/>
              <a:gd name="connsiteY68" fmla="*/ 3160713 h 6858000"/>
              <a:gd name="connsiteX69" fmla="*/ 2238607 w 2275119"/>
              <a:gd name="connsiteY69" fmla="*/ 3201988 h 6858000"/>
              <a:gd name="connsiteX70" fmla="*/ 2254482 w 2275119"/>
              <a:gd name="connsiteY70" fmla="*/ 3248025 h 6858000"/>
              <a:gd name="connsiteX71" fmla="*/ 2265594 w 2275119"/>
              <a:gd name="connsiteY71" fmla="*/ 3300413 h 6858000"/>
              <a:gd name="connsiteX72" fmla="*/ 2271944 w 2275119"/>
              <a:gd name="connsiteY72" fmla="*/ 3360738 h 6858000"/>
              <a:gd name="connsiteX73" fmla="*/ 2275119 w 2275119"/>
              <a:gd name="connsiteY73" fmla="*/ 3427413 h 6858000"/>
              <a:gd name="connsiteX74" fmla="*/ 2271944 w 2275119"/>
              <a:gd name="connsiteY74" fmla="*/ 3497263 h 6858000"/>
              <a:gd name="connsiteX75" fmla="*/ 2265594 w 2275119"/>
              <a:gd name="connsiteY75" fmla="*/ 3557588 h 6858000"/>
              <a:gd name="connsiteX76" fmla="*/ 2254482 w 2275119"/>
              <a:gd name="connsiteY76" fmla="*/ 3609975 h 6858000"/>
              <a:gd name="connsiteX77" fmla="*/ 2238607 w 2275119"/>
              <a:gd name="connsiteY77" fmla="*/ 3656013 h 6858000"/>
              <a:gd name="connsiteX78" fmla="*/ 2222732 w 2275119"/>
              <a:gd name="connsiteY78" fmla="*/ 3697288 h 6858000"/>
              <a:gd name="connsiteX79" fmla="*/ 2206857 w 2275119"/>
              <a:gd name="connsiteY79" fmla="*/ 3733800 h 6858000"/>
              <a:gd name="connsiteX80" fmla="*/ 2187807 w 2275119"/>
              <a:gd name="connsiteY80" fmla="*/ 3771900 h 6858000"/>
              <a:gd name="connsiteX81" fmla="*/ 2168757 w 2275119"/>
              <a:gd name="connsiteY81" fmla="*/ 3810000 h 6858000"/>
              <a:gd name="connsiteX82" fmla="*/ 2149707 w 2275119"/>
              <a:gd name="connsiteY82" fmla="*/ 3846513 h 6858000"/>
              <a:gd name="connsiteX83" fmla="*/ 2133832 w 2275119"/>
              <a:gd name="connsiteY83" fmla="*/ 3887788 h 6858000"/>
              <a:gd name="connsiteX84" fmla="*/ 2119544 w 2275119"/>
              <a:gd name="connsiteY84" fmla="*/ 3933825 h 6858000"/>
              <a:gd name="connsiteX85" fmla="*/ 2108432 w 2275119"/>
              <a:gd name="connsiteY85" fmla="*/ 3986213 h 6858000"/>
              <a:gd name="connsiteX86" fmla="*/ 2100494 w 2275119"/>
              <a:gd name="connsiteY86" fmla="*/ 4046538 h 6858000"/>
              <a:gd name="connsiteX87" fmla="*/ 2098907 w 2275119"/>
              <a:gd name="connsiteY87" fmla="*/ 4114800 h 6858000"/>
              <a:gd name="connsiteX88" fmla="*/ 2100494 w 2275119"/>
              <a:gd name="connsiteY88" fmla="*/ 4183063 h 6858000"/>
              <a:gd name="connsiteX89" fmla="*/ 2108432 w 2275119"/>
              <a:gd name="connsiteY89" fmla="*/ 4243388 h 6858000"/>
              <a:gd name="connsiteX90" fmla="*/ 2119544 w 2275119"/>
              <a:gd name="connsiteY90" fmla="*/ 4295775 h 6858000"/>
              <a:gd name="connsiteX91" fmla="*/ 2133832 w 2275119"/>
              <a:gd name="connsiteY91" fmla="*/ 4341813 h 6858000"/>
              <a:gd name="connsiteX92" fmla="*/ 2149707 w 2275119"/>
              <a:gd name="connsiteY92" fmla="*/ 4383088 h 6858000"/>
              <a:gd name="connsiteX93" fmla="*/ 2168757 w 2275119"/>
              <a:gd name="connsiteY93" fmla="*/ 4419600 h 6858000"/>
              <a:gd name="connsiteX94" fmla="*/ 2206857 w 2275119"/>
              <a:gd name="connsiteY94" fmla="*/ 4495800 h 6858000"/>
              <a:gd name="connsiteX95" fmla="*/ 2222732 w 2275119"/>
              <a:gd name="connsiteY95" fmla="*/ 4532313 h 6858000"/>
              <a:gd name="connsiteX96" fmla="*/ 2238607 w 2275119"/>
              <a:gd name="connsiteY96" fmla="*/ 4573588 h 6858000"/>
              <a:gd name="connsiteX97" fmla="*/ 2254482 w 2275119"/>
              <a:gd name="connsiteY97" fmla="*/ 4619625 h 6858000"/>
              <a:gd name="connsiteX98" fmla="*/ 2265594 w 2275119"/>
              <a:gd name="connsiteY98" fmla="*/ 4672013 h 6858000"/>
              <a:gd name="connsiteX99" fmla="*/ 2271944 w 2275119"/>
              <a:gd name="connsiteY99" fmla="*/ 4732338 h 6858000"/>
              <a:gd name="connsiteX100" fmla="*/ 2275119 w 2275119"/>
              <a:gd name="connsiteY100" fmla="*/ 4800600 h 6858000"/>
              <a:gd name="connsiteX101" fmla="*/ 2271944 w 2275119"/>
              <a:gd name="connsiteY101" fmla="*/ 4868863 h 6858000"/>
              <a:gd name="connsiteX102" fmla="*/ 2265594 w 2275119"/>
              <a:gd name="connsiteY102" fmla="*/ 4929188 h 6858000"/>
              <a:gd name="connsiteX103" fmla="*/ 2254482 w 2275119"/>
              <a:gd name="connsiteY103" fmla="*/ 4981575 h 6858000"/>
              <a:gd name="connsiteX104" fmla="*/ 2238607 w 2275119"/>
              <a:gd name="connsiteY104" fmla="*/ 5027613 h 6858000"/>
              <a:gd name="connsiteX105" fmla="*/ 2222732 w 2275119"/>
              <a:gd name="connsiteY105" fmla="*/ 5068888 h 6858000"/>
              <a:gd name="connsiteX106" fmla="*/ 2206857 w 2275119"/>
              <a:gd name="connsiteY106" fmla="*/ 5105400 h 6858000"/>
              <a:gd name="connsiteX107" fmla="*/ 2187807 w 2275119"/>
              <a:gd name="connsiteY107" fmla="*/ 5143500 h 6858000"/>
              <a:gd name="connsiteX108" fmla="*/ 2168757 w 2275119"/>
              <a:gd name="connsiteY108" fmla="*/ 5181600 h 6858000"/>
              <a:gd name="connsiteX109" fmla="*/ 2149707 w 2275119"/>
              <a:gd name="connsiteY109" fmla="*/ 5218113 h 6858000"/>
              <a:gd name="connsiteX110" fmla="*/ 2133832 w 2275119"/>
              <a:gd name="connsiteY110" fmla="*/ 5259388 h 6858000"/>
              <a:gd name="connsiteX111" fmla="*/ 2119544 w 2275119"/>
              <a:gd name="connsiteY111" fmla="*/ 5305425 h 6858000"/>
              <a:gd name="connsiteX112" fmla="*/ 2108432 w 2275119"/>
              <a:gd name="connsiteY112" fmla="*/ 5357813 h 6858000"/>
              <a:gd name="connsiteX113" fmla="*/ 2100494 w 2275119"/>
              <a:gd name="connsiteY113" fmla="*/ 5418138 h 6858000"/>
              <a:gd name="connsiteX114" fmla="*/ 2098907 w 2275119"/>
              <a:gd name="connsiteY114" fmla="*/ 5486400 h 6858000"/>
              <a:gd name="connsiteX115" fmla="*/ 2100494 w 2275119"/>
              <a:gd name="connsiteY115" fmla="*/ 5554663 h 6858000"/>
              <a:gd name="connsiteX116" fmla="*/ 2108432 w 2275119"/>
              <a:gd name="connsiteY116" fmla="*/ 5614988 h 6858000"/>
              <a:gd name="connsiteX117" fmla="*/ 2119544 w 2275119"/>
              <a:gd name="connsiteY117" fmla="*/ 5667375 h 6858000"/>
              <a:gd name="connsiteX118" fmla="*/ 2133832 w 2275119"/>
              <a:gd name="connsiteY118" fmla="*/ 5713413 h 6858000"/>
              <a:gd name="connsiteX119" fmla="*/ 2149707 w 2275119"/>
              <a:gd name="connsiteY119" fmla="*/ 5754688 h 6858000"/>
              <a:gd name="connsiteX120" fmla="*/ 2168757 w 2275119"/>
              <a:gd name="connsiteY120" fmla="*/ 5791200 h 6858000"/>
              <a:gd name="connsiteX121" fmla="*/ 2187807 w 2275119"/>
              <a:gd name="connsiteY121" fmla="*/ 5829300 h 6858000"/>
              <a:gd name="connsiteX122" fmla="*/ 2206857 w 2275119"/>
              <a:gd name="connsiteY122" fmla="*/ 5867400 h 6858000"/>
              <a:gd name="connsiteX123" fmla="*/ 2222732 w 2275119"/>
              <a:gd name="connsiteY123" fmla="*/ 5903913 h 6858000"/>
              <a:gd name="connsiteX124" fmla="*/ 2238607 w 2275119"/>
              <a:gd name="connsiteY124" fmla="*/ 5945188 h 6858000"/>
              <a:gd name="connsiteX125" fmla="*/ 2254482 w 2275119"/>
              <a:gd name="connsiteY125" fmla="*/ 5991225 h 6858000"/>
              <a:gd name="connsiteX126" fmla="*/ 2265594 w 2275119"/>
              <a:gd name="connsiteY126" fmla="*/ 6043613 h 6858000"/>
              <a:gd name="connsiteX127" fmla="*/ 2271944 w 2275119"/>
              <a:gd name="connsiteY127" fmla="*/ 6103938 h 6858000"/>
              <a:gd name="connsiteX128" fmla="*/ 2275119 w 2275119"/>
              <a:gd name="connsiteY128" fmla="*/ 6172200 h 6858000"/>
              <a:gd name="connsiteX129" fmla="*/ 2271944 w 2275119"/>
              <a:gd name="connsiteY129" fmla="*/ 6240463 h 6858000"/>
              <a:gd name="connsiteX130" fmla="*/ 2265594 w 2275119"/>
              <a:gd name="connsiteY130" fmla="*/ 6300788 h 6858000"/>
              <a:gd name="connsiteX131" fmla="*/ 2254482 w 2275119"/>
              <a:gd name="connsiteY131" fmla="*/ 6353175 h 6858000"/>
              <a:gd name="connsiteX132" fmla="*/ 2238607 w 2275119"/>
              <a:gd name="connsiteY132" fmla="*/ 6399213 h 6858000"/>
              <a:gd name="connsiteX133" fmla="*/ 2222732 w 2275119"/>
              <a:gd name="connsiteY133" fmla="*/ 6440488 h 6858000"/>
              <a:gd name="connsiteX134" fmla="*/ 2206857 w 2275119"/>
              <a:gd name="connsiteY134" fmla="*/ 6477000 h 6858000"/>
              <a:gd name="connsiteX135" fmla="*/ 2187807 w 2275119"/>
              <a:gd name="connsiteY135" fmla="*/ 6515100 h 6858000"/>
              <a:gd name="connsiteX136" fmla="*/ 2168757 w 2275119"/>
              <a:gd name="connsiteY136" fmla="*/ 6553200 h 6858000"/>
              <a:gd name="connsiteX137" fmla="*/ 2149707 w 2275119"/>
              <a:gd name="connsiteY137" fmla="*/ 6589713 h 6858000"/>
              <a:gd name="connsiteX138" fmla="*/ 2133832 w 2275119"/>
              <a:gd name="connsiteY138" fmla="*/ 6630988 h 6858000"/>
              <a:gd name="connsiteX139" fmla="*/ 2119544 w 2275119"/>
              <a:gd name="connsiteY139" fmla="*/ 6677025 h 6858000"/>
              <a:gd name="connsiteX140" fmla="*/ 2108432 w 2275119"/>
              <a:gd name="connsiteY140" fmla="*/ 6729413 h 6858000"/>
              <a:gd name="connsiteX141" fmla="*/ 2100494 w 2275119"/>
              <a:gd name="connsiteY141" fmla="*/ 6789738 h 6858000"/>
              <a:gd name="connsiteX142" fmla="*/ 2098907 w 2275119"/>
              <a:gd name="connsiteY142" fmla="*/ 6858000 h 6858000"/>
              <a:gd name="connsiteX143" fmla="*/ 1556068 w 2275119"/>
              <a:gd name="connsiteY143" fmla="*/ 6858000 h 6858000"/>
              <a:gd name="connsiteX144" fmla="*/ 1389294 w 2275119"/>
              <a:gd name="connsiteY144" fmla="*/ 6858000 h 6858000"/>
              <a:gd name="connsiteX145" fmla="*/ 0 w 2275119"/>
              <a:gd name="connsiteY14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Lst>
            <a:rect l="l" t="t" r="r" b="b"/>
            <a:pathLst>
              <a:path w="2275119" h="6858000">
                <a:moveTo>
                  <a:pt x="0" y="0"/>
                </a:moveTo>
                <a:lnTo>
                  <a:pt x="1389294" y="0"/>
                </a:lnTo>
                <a:lnTo>
                  <a:pt x="1556068" y="0"/>
                </a:lnTo>
                <a:lnTo>
                  <a:pt x="2098907" y="0"/>
                </a:lnTo>
                <a:lnTo>
                  <a:pt x="2100494" y="68263"/>
                </a:lnTo>
                <a:lnTo>
                  <a:pt x="2108432" y="128588"/>
                </a:lnTo>
                <a:lnTo>
                  <a:pt x="2119544" y="180975"/>
                </a:lnTo>
                <a:lnTo>
                  <a:pt x="2133832" y="227013"/>
                </a:lnTo>
                <a:lnTo>
                  <a:pt x="2149707" y="268288"/>
                </a:lnTo>
                <a:lnTo>
                  <a:pt x="2168757" y="304800"/>
                </a:lnTo>
                <a:lnTo>
                  <a:pt x="2187807" y="342900"/>
                </a:lnTo>
                <a:lnTo>
                  <a:pt x="2206857" y="381000"/>
                </a:lnTo>
                <a:lnTo>
                  <a:pt x="2222732" y="417513"/>
                </a:lnTo>
                <a:lnTo>
                  <a:pt x="2238607" y="458788"/>
                </a:lnTo>
                <a:lnTo>
                  <a:pt x="2254482" y="504825"/>
                </a:lnTo>
                <a:lnTo>
                  <a:pt x="2265594" y="557213"/>
                </a:lnTo>
                <a:lnTo>
                  <a:pt x="2271944" y="617538"/>
                </a:lnTo>
                <a:lnTo>
                  <a:pt x="2275119" y="685800"/>
                </a:lnTo>
                <a:lnTo>
                  <a:pt x="2271944" y="754063"/>
                </a:lnTo>
                <a:lnTo>
                  <a:pt x="2265594" y="814388"/>
                </a:lnTo>
                <a:lnTo>
                  <a:pt x="2254482" y="866775"/>
                </a:lnTo>
                <a:lnTo>
                  <a:pt x="2238607" y="912813"/>
                </a:lnTo>
                <a:lnTo>
                  <a:pt x="2222732" y="954088"/>
                </a:lnTo>
                <a:lnTo>
                  <a:pt x="2206857" y="990600"/>
                </a:lnTo>
                <a:lnTo>
                  <a:pt x="2187807" y="1028700"/>
                </a:lnTo>
                <a:lnTo>
                  <a:pt x="2168757" y="1066800"/>
                </a:lnTo>
                <a:lnTo>
                  <a:pt x="2149707" y="1103313"/>
                </a:lnTo>
                <a:lnTo>
                  <a:pt x="2133832" y="1144588"/>
                </a:lnTo>
                <a:lnTo>
                  <a:pt x="2119544" y="1190625"/>
                </a:lnTo>
                <a:lnTo>
                  <a:pt x="2108432" y="1243013"/>
                </a:lnTo>
                <a:lnTo>
                  <a:pt x="2100494" y="1303338"/>
                </a:lnTo>
                <a:lnTo>
                  <a:pt x="2098907" y="1371600"/>
                </a:lnTo>
                <a:lnTo>
                  <a:pt x="2100494" y="1439863"/>
                </a:lnTo>
                <a:lnTo>
                  <a:pt x="2108432" y="1500188"/>
                </a:lnTo>
                <a:lnTo>
                  <a:pt x="2119544" y="1552575"/>
                </a:lnTo>
                <a:lnTo>
                  <a:pt x="2133832" y="1598613"/>
                </a:lnTo>
                <a:lnTo>
                  <a:pt x="2149707" y="1639888"/>
                </a:lnTo>
                <a:lnTo>
                  <a:pt x="2168757" y="1676400"/>
                </a:lnTo>
                <a:lnTo>
                  <a:pt x="2187807" y="1714500"/>
                </a:lnTo>
                <a:lnTo>
                  <a:pt x="2206857" y="1752600"/>
                </a:lnTo>
                <a:lnTo>
                  <a:pt x="2222732" y="1789113"/>
                </a:lnTo>
                <a:lnTo>
                  <a:pt x="2238607" y="1830388"/>
                </a:lnTo>
                <a:lnTo>
                  <a:pt x="2254482" y="1876425"/>
                </a:lnTo>
                <a:lnTo>
                  <a:pt x="2265594" y="1928813"/>
                </a:lnTo>
                <a:lnTo>
                  <a:pt x="2271944" y="1989138"/>
                </a:lnTo>
                <a:lnTo>
                  <a:pt x="2275119" y="2057400"/>
                </a:lnTo>
                <a:lnTo>
                  <a:pt x="2271944" y="2125663"/>
                </a:lnTo>
                <a:lnTo>
                  <a:pt x="2265594" y="2185988"/>
                </a:lnTo>
                <a:lnTo>
                  <a:pt x="2254482" y="2238375"/>
                </a:lnTo>
                <a:lnTo>
                  <a:pt x="2238607" y="2284413"/>
                </a:lnTo>
                <a:lnTo>
                  <a:pt x="2222732" y="2325688"/>
                </a:lnTo>
                <a:lnTo>
                  <a:pt x="2206857" y="2362200"/>
                </a:lnTo>
                <a:lnTo>
                  <a:pt x="2187807" y="2400300"/>
                </a:lnTo>
                <a:lnTo>
                  <a:pt x="2168757" y="2438400"/>
                </a:lnTo>
                <a:lnTo>
                  <a:pt x="2149707" y="2474913"/>
                </a:lnTo>
                <a:lnTo>
                  <a:pt x="2133832" y="2516188"/>
                </a:lnTo>
                <a:lnTo>
                  <a:pt x="2119544" y="2562225"/>
                </a:lnTo>
                <a:lnTo>
                  <a:pt x="2108432" y="2614613"/>
                </a:lnTo>
                <a:lnTo>
                  <a:pt x="2100494" y="2674938"/>
                </a:lnTo>
                <a:lnTo>
                  <a:pt x="2098907" y="2743200"/>
                </a:lnTo>
                <a:lnTo>
                  <a:pt x="2100494" y="2811463"/>
                </a:lnTo>
                <a:lnTo>
                  <a:pt x="2108432" y="2871788"/>
                </a:lnTo>
                <a:lnTo>
                  <a:pt x="2119544" y="2924175"/>
                </a:lnTo>
                <a:lnTo>
                  <a:pt x="2133832" y="2970213"/>
                </a:lnTo>
                <a:lnTo>
                  <a:pt x="2149707" y="3011488"/>
                </a:lnTo>
                <a:lnTo>
                  <a:pt x="2168757" y="3048000"/>
                </a:lnTo>
                <a:lnTo>
                  <a:pt x="2187807" y="3086100"/>
                </a:lnTo>
                <a:lnTo>
                  <a:pt x="2206857" y="3124200"/>
                </a:lnTo>
                <a:lnTo>
                  <a:pt x="2222732" y="3160713"/>
                </a:lnTo>
                <a:lnTo>
                  <a:pt x="2238607" y="3201988"/>
                </a:lnTo>
                <a:lnTo>
                  <a:pt x="2254482" y="3248025"/>
                </a:lnTo>
                <a:lnTo>
                  <a:pt x="2265594" y="3300413"/>
                </a:lnTo>
                <a:lnTo>
                  <a:pt x="2271944" y="3360738"/>
                </a:lnTo>
                <a:lnTo>
                  <a:pt x="2275119" y="3427413"/>
                </a:lnTo>
                <a:lnTo>
                  <a:pt x="2271944" y="3497263"/>
                </a:lnTo>
                <a:lnTo>
                  <a:pt x="2265594" y="3557588"/>
                </a:lnTo>
                <a:lnTo>
                  <a:pt x="2254482" y="3609975"/>
                </a:lnTo>
                <a:lnTo>
                  <a:pt x="2238607" y="3656013"/>
                </a:lnTo>
                <a:lnTo>
                  <a:pt x="2222732" y="3697288"/>
                </a:lnTo>
                <a:lnTo>
                  <a:pt x="2206857" y="3733800"/>
                </a:lnTo>
                <a:lnTo>
                  <a:pt x="2187807" y="3771900"/>
                </a:lnTo>
                <a:lnTo>
                  <a:pt x="2168757" y="3810000"/>
                </a:lnTo>
                <a:lnTo>
                  <a:pt x="2149707" y="3846513"/>
                </a:lnTo>
                <a:lnTo>
                  <a:pt x="2133832" y="3887788"/>
                </a:lnTo>
                <a:lnTo>
                  <a:pt x="2119544" y="3933825"/>
                </a:lnTo>
                <a:lnTo>
                  <a:pt x="2108432" y="3986213"/>
                </a:lnTo>
                <a:lnTo>
                  <a:pt x="2100494" y="4046538"/>
                </a:lnTo>
                <a:lnTo>
                  <a:pt x="2098907" y="4114800"/>
                </a:lnTo>
                <a:lnTo>
                  <a:pt x="2100494" y="4183063"/>
                </a:lnTo>
                <a:lnTo>
                  <a:pt x="2108432" y="4243388"/>
                </a:lnTo>
                <a:lnTo>
                  <a:pt x="2119544" y="4295775"/>
                </a:lnTo>
                <a:lnTo>
                  <a:pt x="2133832" y="4341813"/>
                </a:lnTo>
                <a:lnTo>
                  <a:pt x="2149707" y="4383088"/>
                </a:lnTo>
                <a:lnTo>
                  <a:pt x="2168757" y="4419600"/>
                </a:lnTo>
                <a:lnTo>
                  <a:pt x="2206857" y="4495800"/>
                </a:lnTo>
                <a:lnTo>
                  <a:pt x="2222732" y="4532313"/>
                </a:lnTo>
                <a:lnTo>
                  <a:pt x="2238607" y="4573588"/>
                </a:lnTo>
                <a:lnTo>
                  <a:pt x="2254482" y="4619625"/>
                </a:lnTo>
                <a:lnTo>
                  <a:pt x="2265594" y="4672013"/>
                </a:lnTo>
                <a:lnTo>
                  <a:pt x="2271944" y="4732338"/>
                </a:lnTo>
                <a:lnTo>
                  <a:pt x="2275119" y="4800600"/>
                </a:lnTo>
                <a:lnTo>
                  <a:pt x="2271944" y="4868863"/>
                </a:lnTo>
                <a:lnTo>
                  <a:pt x="2265594" y="4929188"/>
                </a:lnTo>
                <a:lnTo>
                  <a:pt x="2254482" y="4981575"/>
                </a:lnTo>
                <a:lnTo>
                  <a:pt x="2238607" y="5027613"/>
                </a:lnTo>
                <a:lnTo>
                  <a:pt x="2222732" y="5068888"/>
                </a:lnTo>
                <a:lnTo>
                  <a:pt x="2206857" y="5105400"/>
                </a:lnTo>
                <a:lnTo>
                  <a:pt x="2187807" y="5143500"/>
                </a:lnTo>
                <a:lnTo>
                  <a:pt x="2168757" y="5181600"/>
                </a:lnTo>
                <a:lnTo>
                  <a:pt x="2149707" y="5218113"/>
                </a:lnTo>
                <a:lnTo>
                  <a:pt x="2133832" y="5259388"/>
                </a:lnTo>
                <a:lnTo>
                  <a:pt x="2119544" y="5305425"/>
                </a:lnTo>
                <a:lnTo>
                  <a:pt x="2108432" y="5357813"/>
                </a:lnTo>
                <a:lnTo>
                  <a:pt x="2100494" y="5418138"/>
                </a:lnTo>
                <a:lnTo>
                  <a:pt x="2098907" y="5486400"/>
                </a:lnTo>
                <a:lnTo>
                  <a:pt x="2100494" y="5554663"/>
                </a:lnTo>
                <a:lnTo>
                  <a:pt x="2108432" y="5614988"/>
                </a:lnTo>
                <a:lnTo>
                  <a:pt x="2119544" y="5667375"/>
                </a:lnTo>
                <a:lnTo>
                  <a:pt x="2133832" y="5713413"/>
                </a:lnTo>
                <a:lnTo>
                  <a:pt x="2149707" y="5754688"/>
                </a:lnTo>
                <a:lnTo>
                  <a:pt x="2168757" y="5791200"/>
                </a:lnTo>
                <a:lnTo>
                  <a:pt x="2187807" y="5829300"/>
                </a:lnTo>
                <a:lnTo>
                  <a:pt x="2206857" y="5867400"/>
                </a:lnTo>
                <a:lnTo>
                  <a:pt x="2222732" y="5903913"/>
                </a:lnTo>
                <a:lnTo>
                  <a:pt x="2238607" y="5945188"/>
                </a:lnTo>
                <a:lnTo>
                  <a:pt x="2254482" y="5991225"/>
                </a:lnTo>
                <a:lnTo>
                  <a:pt x="2265594" y="6043613"/>
                </a:lnTo>
                <a:lnTo>
                  <a:pt x="2271944" y="6103938"/>
                </a:lnTo>
                <a:lnTo>
                  <a:pt x="2275119" y="6172200"/>
                </a:lnTo>
                <a:lnTo>
                  <a:pt x="2271944" y="6240463"/>
                </a:lnTo>
                <a:lnTo>
                  <a:pt x="2265594" y="6300788"/>
                </a:lnTo>
                <a:lnTo>
                  <a:pt x="2254482" y="6353175"/>
                </a:lnTo>
                <a:lnTo>
                  <a:pt x="2238607" y="6399213"/>
                </a:lnTo>
                <a:lnTo>
                  <a:pt x="2222732" y="6440488"/>
                </a:lnTo>
                <a:lnTo>
                  <a:pt x="2206857" y="6477000"/>
                </a:lnTo>
                <a:lnTo>
                  <a:pt x="2187807" y="6515100"/>
                </a:lnTo>
                <a:lnTo>
                  <a:pt x="2168757" y="6553200"/>
                </a:lnTo>
                <a:lnTo>
                  <a:pt x="2149707" y="6589713"/>
                </a:lnTo>
                <a:lnTo>
                  <a:pt x="2133832" y="6630988"/>
                </a:lnTo>
                <a:lnTo>
                  <a:pt x="2119544" y="6677025"/>
                </a:lnTo>
                <a:lnTo>
                  <a:pt x="2108432" y="6729413"/>
                </a:lnTo>
                <a:lnTo>
                  <a:pt x="2100494" y="6789738"/>
                </a:lnTo>
                <a:lnTo>
                  <a:pt x="2098907" y="6858000"/>
                </a:lnTo>
                <a:lnTo>
                  <a:pt x="1556068" y="6858000"/>
                </a:lnTo>
                <a:lnTo>
                  <a:pt x="1389294" y="6858000"/>
                </a:lnTo>
                <a:lnTo>
                  <a:pt x="0" y="6858000"/>
                </a:lnTo>
                <a:close/>
              </a:path>
            </a:pathLst>
          </a:custGeom>
          <a:solidFill>
            <a:schemeClr val="accent1"/>
          </a:solidFill>
          <a:ln w="0">
            <a:noFill/>
            <a:prstDash val="solid"/>
            <a:round/>
            <a:headEnd/>
            <a:tailEnd/>
          </a:ln>
        </p:spPr>
        <p:txBody>
          <a:bodyPr/>
          <a:lstStyle/>
          <a:p>
            <a:endParaRPr lang="hu-HU"/>
          </a:p>
        </p:txBody>
      </p:sp>
      <p:sp>
        <p:nvSpPr>
          <p:cNvPr id="5132" name="Rectangle 5131">
            <a:extLst>
              <a:ext uri="{FF2B5EF4-FFF2-40B4-BE49-F238E27FC236}">
                <a16:creationId xmlns:a16="http://schemas.microsoft.com/office/drawing/2014/main" id="{A3AE1F77-1EC8-47BA-A381-B6618A2FCD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12598"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hu-HU"/>
          </a:p>
        </p:txBody>
      </p:sp>
      <p:sp>
        <p:nvSpPr>
          <p:cNvPr id="5123" name="Rectangle 3">
            <a:extLst>
              <a:ext uri="{FF2B5EF4-FFF2-40B4-BE49-F238E27FC236}">
                <a16:creationId xmlns:a16="http://schemas.microsoft.com/office/drawing/2014/main" id="{ACA4EA41-F7EB-849F-9E61-E4F7A8B45A58}"/>
              </a:ext>
            </a:extLst>
          </p:cNvPr>
          <p:cNvSpPr>
            <a:spLocks noGrp="1" noChangeArrowheads="1"/>
          </p:cNvSpPr>
          <p:nvPr>
            <p:ph idx="1"/>
          </p:nvPr>
        </p:nvSpPr>
        <p:spPr>
          <a:xfrm>
            <a:off x="2171700" y="2178528"/>
            <a:ext cx="6400800" cy="3701065"/>
          </a:xfrm>
        </p:spPr>
        <p:txBody>
          <a:bodyPr>
            <a:normAutofit/>
          </a:bodyPr>
          <a:lstStyle/>
          <a:p>
            <a:pPr eaLnBrk="1" hangingPunct="1"/>
            <a:r>
              <a:rPr lang="hu-HU" altLang="hu-HU"/>
              <a:t>Informatikai háttér</a:t>
            </a:r>
          </a:p>
          <a:p>
            <a:pPr lvl="1" eaLnBrk="1" hangingPunct="1"/>
            <a:r>
              <a:rPr lang="hu-HU" altLang="hu-HU"/>
              <a:t>Mainframe &lt;-&gt; PC</a:t>
            </a:r>
          </a:p>
          <a:p>
            <a:pPr lvl="1" eaLnBrk="1" hangingPunct="1">
              <a:buFontTx/>
              <a:buNone/>
            </a:pPr>
            <a:endParaRPr lang="hu-HU" altLang="hu-HU"/>
          </a:p>
          <a:p>
            <a:pPr lvl="1" eaLnBrk="1" hangingPunct="1"/>
            <a:r>
              <a:rPr lang="hu-HU" altLang="hu-HU"/>
              <a:t>LAN (Local Area Network)</a:t>
            </a:r>
          </a:p>
          <a:p>
            <a:pPr lvl="1" eaLnBrk="1" hangingPunct="1">
              <a:buFontTx/>
              <a:buNone/>
            </a:pPr>
            <a:r>
              <a:rPr lang="hu-HU" altLang="hu-HU"/>
              <a:t>	definíció (IEEE): Olyan kommunikációs rendszer, amely lehetővé teszi, hogy számos független eszköz egymással közvetlenül kapcsolatot tartson, közepes kiterjedésű földrajzi területen belül, közepes sebességű, erre a célra telepített fizikai kommunikációs csatornán.</a:t>
            </a:r>
          </a:p>
          <a:p>
            <a:pPr lvl="1" eaLnBrk="1" hangingPunct="1">
              <a:buFontTx/>
              <a:buNone/>
            </a:pPr>
            <a:r>
              <a:rPr lang="hu-HU" altLang="hu-HU"/>
              <a:t>.</a:t>
            </a:r>
          </a:p>
          <a:p>
            <a:pPr lvl="1" eaLnBrk="1" hangingPunct="1">
              <a:buFontTx/>
              <a:buNone/>
            </a:pPr>
            <a:endParaRPr lang="en-US" altLang="hu-HU"/>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39944" name="Rectangle 39943">
            <a:extLst>
              <a:ext uri="{FF2B5EF4-FFF2-40B4-BE49-F238E27FC236}">
                <a16:creationId xmlns:a16="http://schemas.microsoft.com/office/drawing/2014/main" id="{40851669-7281-49C2-8BF0-67BA70EC1A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938" name="Rectangle 2">
            <a:extLst>
              <a:ext uri="{FF2B5EF4-FFF2-40B4-BE49-F238E27FC236}">
                <a16:creationId xmlns:a16="http://schemas.microsoft.com/office/drawing/2014/main" id="{68FB4F34-8A36-A532-9E83-46980B78F088}"/>
              </a:ext>
            </a:extLst>
          </p:cNvPr>
          <p:cNvSpPr>
            <a:spLocks noGrp="1" noChangeArrowheads="1"/>
          </p:cNvSpPr>
          <p:nvPr>
            <p:ph type="title"/>
          </p:nvPr>
        </p:nvSpPr>
        <p:spPr>
          <a:xfrm>
            <a:off x="2171700" y="382385"/>
            <a:ext cx="6400799" cy="1413758"/>
          </a:xfrm>
        </p:spPr>
        <p:txBody>
          <a:bodyPr anchor="b">
            <a:normAutofit/>
          </a:bodyPr>
          <a:lstStyle/>
          <a:p>
            <a:pPr algn="ctr" eaLnBrk="1" hangingPunct="1"/>
            <a:r>
              <a:rPr lang="hu-HU" altLang="hu-HU" sz="3800"/>
              <a:t>TCP/IP szállítási réteg</a:t>
            </a:r>
            <a:endParaRPr lang="en-US" altLang="hu-HU" sz="3800"/>
          </a:p>
        </p:txBody>
      </p:sp>
      <p:sp>
        <p:nvSpPr>
          <p:cNvPr id="39946" name="Freeform: Shape 39945">
            <a:extLst>
              <a:ext uri="{FF2B5EF4-FFF2-40B4-BE49-F238E27FC236}">
                <a16:creationId xmlns:a16="http://schemas.microsoft.com/office/drawing/2014/main" id="{16992B13-74C4-4370-93C5-F5403D944D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0"/>
            <a:ext cx="1706340" cy="6858000"/>
          </a:xfrm>
          <a:custGeom>
            <a:avLst/>
            <a:gdLst>
              <a:gd name="connsiteX0" fmla="*/ 0 w 2275119"/>
              <a:gd name="connsiteY0" fmla="*/ 0 h 6858000"/>
              <a:gd name="connsiteX1" fmla="*/ 1389294 w 2275119"/>
              <a:gd name="connsiteY1" fmla="*/ 0 h 6858000"/>
              <a:gd name="connsiteX2" fmla="*/ 1556068 w 2275119"/>
              <a:gd name="connsiteY2" fmla="*/ 0 h 6858000"/>
              <a:gd name="connsiteX3" fmla="*/ 2098907 w 2275119"/>
              <a:gd name="connsiteY3" fmla="*/ 0 h 6858000"/>
              <a:gd name="connsiteX4" fmla="*/ 2100494 w 2275119"/>
              <a:gd name="connsiteY4" fmla="*/ 68263 h 6858000"/>
              <a:gd name="connsiteX5" fmla="*/ 2108432 w 2275119"/>
              <a:gd name="connsiteY5" fmla="*/ 128588 h 6858000"/>
              <a:gd name="connsiteX6" fmla="*/ 2119544 w 2275119"/>
              <a:gd name="connsiteY6" fmla="*/ 180975 h 6858000"/>
              <a:gd name="connsiteX7" fmla="*/ 2133832 w 2275119"/>
              <a:gd name="connsiteY7" fmla="*/ 227013 h 6858000"/>
              <a:gd name="connsiteX8" fmla="*/ 2149707 w 2275119"/>
              <a:gd name="connsiteY8" fmla="*/ 268288 h 6858000"/>
              <a:gd name="connsiteX9" fmla="*/ 2168757 w 2275119"/>
              <a:gd name="connsiteY9" fmla="*/ 304800 h 6858000"/>
              <a:gd name="connsiteX10" fmla="*/ 2187807 w 2275119"/>
              <a:gd name="connsiteY10" fmla="*/ 342900 h 6858000"/>
              <a:gd name="connsiteX11" fmla="*/ 2206857 w 2275119"/>
              <a:gd name="connsiteY11" fmla="*/ 381000 h 6858000"/>
              <a:gd name="connsiteX12" fmla="*/ 2222732 w 2275119"/>
              <a:gd name="connsiteY12" fmla="*/ 417513 h 6858000"/>
              <a:gd name="connsiteX13" fmla="*/ 2238607 w 2275119"/>
              <a:gd name="connsiteY13" fmla="*/ 458788 h 6858000"/>
              <a:gd name="connsiteX14" fmla="*/ 2254482 w 2275119"/>
              <a:gd name="connsiteY14" fmla="*/ 504825 h 6858000"/>
              <a:gd name="connsiteX15" fmla="*/ 2265594 w 2275119"/>
              <a:gd name="connsiteY15" fmla="*/ 557213 h 6858000"/>
              <a:gd name="connsiteX16" fmla="*/ 2271944 w 2275119"/>
              <a:gd name="connsiteY16" fmla="*/ 617538 h 6858000"/>
              <a:gd name="connsiteX17" fmla="*/ 2275119 w 2275119"/>
              <a:gd name="connsiteY17" fmla="*/ 685800 h 6858000"/>
              <a:gd name="connsiteX18" fmla="*/ 2271944 w 2275119"/>
              <a:gd name="connsiteY18" fmla="*/ 754063 h 6858000"/>
              <a:gd name="connsiteX19" fmla="*/ 2265594 w 2275119"/>
              <a:gd name="connsiteY19" fmla="*/ 814388 h 6858000"/>
              <a:gd name="connsiteX20" fmla="*/ 2254482 w 2275119"/>
              <a:gd name="connsiteY20" fmla="*/ 866775 h 6858000"/>
              <a:gd name="connsiteX21" fmla="*/ 2238607 w 2275119"/>
              <a:gd name="connsiteY21" fmla="*/ 912813 h 6858000"/>
              <a:gd name="connsiteX22" fmla="*/ 2222732 w 2275119"/>
              <a:gd name="connsiteY22" fmla="*/ 954088 h 6858000"/>
              <a:gd name="connsiteX23" fmla="*/ 2206857 w 2275119"/>
              <a:gd name="connsiteY23" fmla="*/ 990600 h 6858000"/>
              <a:gd name="connsiteX24" fmla="*/ 2187807 w 2275119"/>
              <a:gd name="connsiteY24" fmla="*/ 1028700 h 6858000"/>
              <a:gd name="connsiteX25" fmla="*/ 2168757 w 2275119"/>
              <a:gd name="connsiteY25" fmla="*/ 1066800 h 6858000"/>
              <a:gd name="connsiteX26" fmla="*/ 2149707 w 2275119"/>
              <a:gd name="connsiteY26" fmla="*/ 1103313 h 6858000"/>
              <a:gd name="connsiteX27" fmla="*/ 2133832 w 2275119"/>
              <a:gd name="connsiteY27" fmla="*/ 1144588 h 6858000"/>
              <a:gd name="connsiteX28" fmla="*/ 2119544 w 2275119"/>
              <a:gd name="connsiteY28" fmla="*/ 1190625 h 6858000"/>
              <a:gd name="connsiteX29" fmla="*/ 2108432 w 2275119"/>
              <a:gd name="connsiteY29" fmla="*/ 1243013 h 6858000"/>
              <a:gd name="connsiteX30" fmla="*/ 2100494 w 2275119"/>
              <a:gd name="connsiteY30" fmla="*/ 1303338 h 6858000"/>
              <a:gd name="connsiteX31" fmla="*/ 2098907 w 2275119"/>
              <a:gd name="connsiteY31" fmla="*/ 1371600 h 6858000"/>
              <a:gd name="connsiteX32" fmla="*/ 2100494 w 2275119"/>
              <a:gd name="connsiteY32" fmla="*/ 1439863 h 6858000"/>
              <a:gd name="connsiteX33" fmla="*/ 2108432 w 2275119"/>
              <a:gd name="connsiteY33" fmla="*/ 1500188 h 6858000"/>
              <a:gd name="connsiteX34" fmla="*/ 2119544 w 2275119"/>
              <a:gd name="connsiteY34" fmla="*/ 1552575 h 6858000"/>
              <a:gd name="connsiteX35" fmla="*/ 2133832 w 2275119"/>
              <a:gd name="connsiteY35" fmla="*/ 1598613 h 6858000"/>
              <a:gd name="connsiteX36" fmla="*/ 2149707 w 2275119"/>
              <a:gd name="connsiteY36" fmla="*/ 1639888 h 6858000"/>
              <a:gd name="connsiteX37" fmla="*/ 2168757 w 2275119"/>
              <a:gd name="connsiteY37" fmla="*/ 1676400 h 6858000"/>
              <a:gd name="connsiteX38" fmla="*/ 2187807 w 2275119"/>
              <a:gd name="connsiteY38" fmla="*/ 1714500 h 6858000"/>
              <a:gd name="connsiteX39" fmla="*/ 2206857 w 2275119"/>
              <a:gd name="connsiteY39" fmla="*/ 1752600 h 6858000"/>
              <a:gd name="connsiteX40" fmla="*/ 2222732 w 2275119"/>
              <a:gd name="connsiteY40" fmla="*/ 1789113 h 6858000"/>
              <a:gd name="connsiteX41" fmla="*/ 2238607 w 2275119"/>
              <a:gd name="connsiteY41" fmla="*/ 1830388 h 6858000"/>
              <a:gd name="connsiteX42" fmla="*/ 2254482 w 2275119"/>
              <a:gd name="connsiteY42" fmla="*/ 1876425 h 6858000"/>
              <a:gd name="connsiteX43" fmla="*/ 2265594 w 2275119"/>
              <a:gd name="connsiteY43" fmla="*/ 1928813 h 6858000"/>
              <a:gd name="connsiteX44" fmla="*/ 2271944 w 2275119"/>
              <a:gd name="connsiteY44" fmla="*/ 1989138 h 6858000"/>
              <a:gd name="connsiteX45" fmla="*/ 2275119 w 2275119"/>
              <a:gd name="connsiteY45" fmla="*/ 2057400 h 6858000"/>
              <a:gd name="connsiteX46" fmla="*/ 2271944 w 2275119"/>
              <a:gd name="connsiteY46" fmla="*/ 2125663 h 6858000"/>
              <a:gd name="connsiteX47" fmla="*/ 2265594 w 2275119"/>
              <a:gd name="connsiteY47" fmla="*/ 2185988 h 6858000"/>
              <a:gd name="connsiteX48" fmla="*/ 2254482 w 2275119"/>
              <a:gd name="connsiteY48" fmla="*/ 2238375 h 6858000"/>
              <a:gd name="connsiteX49" fmla="*/ 2238607 w 2275119"/>
              <a:gd name="connsiteY49" fmla="*/ 2284413 h 6858000"/>
              <a:gd name="connsiteX50" fmla="*/ 2222732 w 2275119"/>
              <a:gd name="connsiteY50" fmla="*/ 2325688 h 6858000"/>
              <a:gd name="connsiteX51" fmla="*/ 2206857 w 2275119"/>
              <a:gd name="connsiteY51" fmla="*/ 2362200 h 6858000"/>
              <a:gd name="connsiteX52" fmla="*/ 2187807 w 2275119"/>
              <a:gd name="connsiteY52" fmla="*/ 2400300 h 6858000"/>
              <a:gd name="connsiteX53" fmla="*/ 2168757 w 2275119"/>
              <a:gd name="connsiteY53" fmla="*/ 2438400 h 6858000"/>
              <a:gd name="connsiteX54" fmla="*/ 2149707 w 2275119"/>
              <a:gd name="connsiteY54" fmla="*/ 2474913 h 6858000"/>
              <a:gd name="connsiteX55" fmla="*/ 2133832 w 2275119"/>
              <a:gd name="connsiteY55" fmla="*/ 2516188 h 6858000"/>
              <a:gd name="connsiteX56" fmla="*/ 2119544 w 2275119"/>
              <a:gd name="connsiteY56" fmla="*/ 2562225 h 6858000"/>
              <a:gd name="connsiteX57" fmla="*/ 2108432 w 2275119"/>
              <a:gd name="connsiteY57" fmla="*/ 2614613 h 6858000"/>
              <a:gd name="connsiteX58" fmla="*/ 2100494 w 2275119"/>
              <a:gd name="connsiteY58" fmla="*/ 2674938 h 6858000"/>
              <a:gd name="connsiteX59" fmla="*/ 2098907 w 2275119"/>
              <a:gd name="connsiteY59" fmla="*/ 2743200 h 6858000"/>
              <a:gd name="connsiteX60" fmla="*/ 2100494 w 2275119"/>
              <a:gd name="connsiteY60" fmla="*/ 2811463 h 6858000"/>
              <a:gd name="connsiteX61" fmla="*/ 2108432 w 2275119"/>
              <a:gd name="connsiteY61" fmla="*/ 2871788 h 6858000"/>
              <a:gd name="connsiteX62" fmla="*/ 2119544 w 2275119"/>
              <a:gd name="connsiteY62" fmla="*/ 2924175 h 6858000"/>
              <a:gd name="connsiteX63" fmla="*/ 2133832 w 2275119"/>
              <a:gd name="connsiteY63" fmla="*/ 2970213 h 6858000"/>
              <a:gd name="connsiteX64" fmla="*/ 2149707 w 2275119"/>
              <a:gd name="connsiteY64" fmla="*/ 3011488 h 6858000"/>
              <a:gd name="connsiteX65" fmla="*/ 2168757 w 2275119"/>
              <a:gd name="connsiteY65" fmla="*/ 3048000 h 6858000"/>
              <a:gd name="connsiteX66" fmla="*/ 2187807 w 2275119"/>
              <a:gd name="connsiteY66" fmla="*/ 3086100 h 6858000"/>
              <a:gd name="connsiteX67" fmla="*/ 2206857 w 2275119"/>
              <a:gd name="connsiteY67" fmla="*/ 3124200 h 6858000"/>
              <a:gd name="connsiteX68" fmla="*/ 2222732 w 2275119"/>
              <a:gd name="connsiteY68" fmla="*/ 3160713 h 6858000"/>
              <a:gd name="connsiteX69" fmla="*/ 2238607 w 2275119"/>
              <a:gd name="connsiteY69" fmla="*/ 3201988 h 6858000"/>
              <a:gd name="connsiteX70" fmla="*/ 2254482 w 2275119"/>
              <a:gd name="connsiteY70" fmla="*/ 3248025 h 6858000"/>
              <a:gd name="connsiteX71" fmla="*/ 2265594 w 2275119"/>
              <a:gd name="connsiteY71" fmla="*/ 3300413 h 6858000"/>
              <a:gd name="connsiteX72" fmla="*/ 2271944 w 2275119"/>
              <a:gd name="connsiteY72" fmla="*/ 3360738 h 6858000"/>
              <a:gd name="connsiteX73" fmla="*/ 2275119 w 2275119"/>
              <a:gd name="connsiteY73" fmla="*/ 3427413 h 6858000"/>
              <a:gd name="connsiteX74" fmla="*/ 2271944 w 2275119"/>
              <a:gd name="connsiteY74" fmla="*/ 3497263 h 6858000"/>
              <a:gd name="connsiteX75" fmla="*/ 2265594 w 2275119"/>
              <a:gd name="connsiteY75" fmla="*/ 3557588 h 6858000"/>
              <a:gd name="connsiteX76" fmla="*/ 2254482 w 2275119"/>
              <a:gd name="connsiteY76" fmla="*/ 3609975 h 6858000"/>
              <a:gd name="connsiteX77" fmla="*/ 2238607 w 2275119"/>
              <a:gd name="connsiteY77" fmla="*/ 3656013 h 6858000"/>
              <a:gd name="connsiteX78" fmla="*/ 2222732 w 2275119"/>
              <a:gd name="connsiteY78" fmla="*/ 3697288 h 6858000"/>
              <a:gd name="connsiteX79" fmla="*/ 2206857 w 2275119"/>
              <a:gd name="connsiteY79" fmla="*/ 3733800 h 6858000"/>
              <a:gd name="connsiteX80" fmla="*/ 2187807 w 2275119"/>
              <a:gd name="connsiteY80" fmla="*/ 3771900 h 6858000"/>
              <a:gd name="connsiteX81" fmla="*/ 2168757 w 2275119"/>
              <a:gd name="connsiteY81" fmla="*/ 3810000 h 6858000"/>
              <a:gd name="connsiteX82" fmla="*/ 2149707 w 2275119"/>
              <a:gd name="connsiteY82" fmla="*/ 3846513 h 6858000"/>
              <a:gd name="connsiteX83" fmla="*/ 2133832 w 2275119"/>
              <a:gd name="connsiteY83" fmla="*/ 3887788 h 6858000"/>
              <a:gd name="connsiteX84" fmla="*/ 2119544 w 2275119"/>
              <a:gd name="connsiteY84" fmla="*/ 3933825 h 6858000"/>
              <a:gd name="connsiteX85" fmla="*/ 2108432 w 2275119"/>
              <a:gd name="connsiteY85" fmla="*/ 3986213 h 6858000"/>
              <a:gd name="connsiteX86" fmla="*/ 2100494 w 2275119"/>
              <a:gd name="connsiteY86" fmla="*/ 4046538 h 6858000"/>
              <a:gd name="connsiteX87" fmla="*/ 2098907 w 2275119"/>
              <a:gd name="connsiteY87" fmla="*/ 4114800 h 6858000"/>
              <a:gd name="connsiteX88" fmla="*/ 2100494 w 2275119"/>
              <a:gd name="connsiteY88" fmla="*/ 4183063 h 6858000"/>
              <a:gd name="connsiteX89" fmla="*/ 2108432 w 2275119"/>
              <a:gd name="connsiteY89" fmla="*/ 4243388 h 6858000"/>
              <a:gd name="connsiteX90" fmla="*/ 2119544 w 2275119"/>
              <a:gd name="connsiteY90" fmla="*/ 4295775 h 6858000"/>
              <a:gd name="connsiteX91" fmla="*/ 2133832 w 2275119"/>
              <a:gd name="connsiteY91" fmla="*/ 4341813 h 6858000"/>
              <a:gd name="connsiteX92" fmla="*/ 2149707 w 2275119"/>
              <a:gd name="connsiteY92" fmla="*/ 4383088 h 6858000"/>
              <a:gd name="connsiteX93" fmla="*/ 2168757 w 2275119"/>
              <a:gd name="connsiteY93" fmla="*/ 4419600 h 6858000"/>
              <a:gd name="connsiteX94" fmla="*/ 2206857 w 2275119"/>
              <a:gd name="connsiteY94" fmla="*/ 4495800 h 6858000"/>
              <a:gd name="connsiteX95" fmla="*/ 2222732 w 2275119"/>
              <a:gd name="connsiteY95" fmla="*/ 4532313 h 6858000"/>
              <a:gd name="connsiteX96" fmla="*/ 2238607 w 2275119"/>
              <a:gd name="connsiteY96" fmla="*/ 4573588 h 6858000"/>
              <a:gd name="connsiteX97" fmla="*/ 2254482 w 2275119"/>
              <a:gd name="connsiteY97" fmla="*/ 4619625 h 6858000"/>
              <a:gd name="connsiteX98" fmla="*/ 2265594 w 2275119"/>
              <a:gd name="connsiteY98" fmla="*/ 4672013 h 6858000"/>
              <a:gd name="connsiteX99" fmla="*/ 2271944 w 2275119"/>
              <a:gd name="connsiteY99" fmla="*/ 4732338 h 6858000"/>
              <a:gd name="connsiteX100" fmla="*/ 2275119 w 2275119"/>
              <a:gd name="connsiteY100" fmla="*/ 4800600 h 6858000"/>
              <a:gd name="connsiteX101" fmla="*/ 2271944 w 2275119"/>
              <a:gd name="connsiteY101" fmla="*/ 4868863 h 6858000"/>
              <a:gd name="connsiteX102" fmla="*/ 2265594 w 2275119"/>
              <a:gd name="connsiteY102" fmla="*/ 4929188 h 6858000"/>
              <a:gd name="connsiteX103" fmla="*/ 2254482 w 2275119"/>
              <a:gd name="connsiteY103" fmla="*/ 4981575 h 6858000"/>
              <a:gd name="connsiteX104" fmla="*/ 2238607 w 2275119"/>
              <a:gd name="connsiteY104" fmla="*/ 5027613 h 6858000"/>
              <a:gd name="connsiteX105" fmla="*/ 2222732 w 2275119"/>
              <a:gd name="connsiteY105" fmla="*/ 5068888 h 6858000"/>
              <a:gd name="connsiteX106" fmla="*/ 2206857 w 2275119"/>
              <a:gd name="connsiteY106" fmla="*/ 5105400 h 6858000"/>
              <a:gd name="connsiteX107" fmla="*/ 2187807 w 2275119"/>
              <a:gd name="connsiteY107" fmla="*/ 5143500 h 6858000"/>
              <a:gd name="connsiteX108" fmla="*/ 2168757 w 2275119"/>
              <a:gd name="connsiteY108" fmla="*/ 5181600 h 6858000"/>
              <a:gd name="connsiteX109" fmla="*/ 2149707 w 2275119"/>
              <a:gd name="connsiteY109" fmla="*/ 5218113 h 6858000"/>
              <a:gd name="connsiteX110" fmla="*/ 2133832 w 2275119"/>
              <a:gd name="connsiteY110" fmla="*/ 5259388 h 6858000"/>
              <a:gd name="connsiteX111" fmla="*/ 2119544 w 2275119"/>
              <a:gd name="connsiteY111" fmla="*/ 5305425 h 6858000"/>
              <a:gd name="connsiteX112" fmla="*/ 2108432 w 2275119"/>
              <a:gd name="connsiteY112" fmla="*/ 5357813 h 6858000"/>
              <a:gd name="connsiteX113" fmla="*/ 2100494 w 2275119"/>
              <a:gd name="connsiteY113" fmla="*/ 5418138 h 6858000"/>
              <a:gd name="connsiteX114" fmla="*/ 2098907 w 2275119"/>
              <a:gd name="connsiteY114" fmla="*/ 5486400 h 6858000"/>
              <a:gd name="connsiteX115" fmla="*/ 2100494 w 2275119"/>
              <a:gd name="connsiteY115" fmla="*/ 5554663 h 6858000"/>
              <a:gd name="connsiteX116" fmla="*/ 2108432 w 2275119"/>
              <a:gd name="connsiteY116" fmla="*/ 5614988 h 6858000"/>
              <a:gd name="connsiteX117" fmla="*/ 2119544 w 2275119"/>
              <a:gd name="connsiteY117" fmla="*/ 5667375 h 6858000"/>
              <a:gd name="connsiteX118" fmla="*/ 2133832 w 2275119"/>
              <a:gd name="connsiteY118" fmla="*/ 5713413 h 6858000"/>
              <a:gd name="connsiteX119" fmla="*/ 2149707 w 2275119"/>
              <a:gd name="connsiteY119" fmla="*/ 5754688 h 6858000"/>
              <a:gd name="connsiteX120" fmla="*/ 2168757 w 2275119"/>
              <a:gd name="connsiteY120" fmla="*/ 5791200 h 6858000"/>
              <a:gd name="connsiteX121" fmla="*/ 2187807 w 2275119"/>
              <a:gd name="connsiteY121" fmla="*/ 5829300 h 6858000"/>
              <a:gd name="connsiteX122" fmla="*/ 2206857 w 2275119"/>
              <a:gd name="connsiteY122" fmla="*/ 5867400 h 6858000"/>
              <a:gd name="connsiteX123" fmla="*/ 2222732 w 2275119"/>
              <a:gd name="connsiteY123" fmla="*/ 5903913 h 6858000"/>
              <a:gd name="connsiteX124" fmla="*/ 2238607 w 2275119"/>
              <a:gd name="connsiteY124" fmla="*/ 5945188 h 6858000"/>
              <a:gd name="connsiteX125" fmla="*/ 2254482 w 2275119"/>
              <a:gd name="connsiteY125" fmla="*/ 5991225 h 6858000"/>
              <a:gd name="connsiteX126" fmla="*/ 2265594 w 2275119"/>
              <a:gd name="connsiteY126" fmla="*/ 6043613 h 6858000"/>
              <a:gd name="connsiteX127" fmla="*/ 2271944 w 2275119"/>
              <a:gd name="connsiteY127" fmla="*/ 6103938 h 6858000"/>
              <a:gd name="connsiteX128" fmla="*/ 2275119 w 2275119"/>
              <a:gd name="connsiteY128" fmla="*/ 6172200 h 6858000"/>
              <a:gd name="connsiteX129" fmla="*/ 2271944 w 2275119"/>
              <a:gd name="connsiteY129" fmla="*/ 6240463 h 6858000"/>
              <a:gd name="connsiteX130" fmla="*/ 2265594 w 2275119"/>
              <a:gd name="connsiteY130" fmla="*/ 6300788 h 6858000"/>
              <a:gd name="connsiteX131" fmla="*/ 2254482 w 2275119"/>
              <a:gd name="connsiteY131" fmla="*/ 6353175 h 6858000"/>
              <a:gd name="connsiteX132" fmla="*/ 2238607 w 2275119"/>
              <a:gd name="connsiteY132" fmla="*/ 6399213 h 6858000"/>
              <a:gd name="connsiteX133" fmla="*/ 2222732 w 2275119"/>
              <a:gd name="connsiteY133" fmla="*/ 6440488 h 6858000"/>
              <a:gd name="connsiteX134" fmla="*/ 2206857 w 2275119"/>
              <a:gd name="connsiteY134" fmla="*/ 6477000 h 6858000"/>
              <a:gd name="connsiteX135" fmla="*/ 2187807 w 2275119"/>
              <a:gd name="connsiteY135" fmla="*/ 6515100 h 6858000"/>
              <a:gd name="connsiteX136" fmla="*/ 2168757 w 2275119"/>
              <a:gd name="connsiteY136" fmla="*/ 6553200 h 6858000"/>
              <a:gd name="connsiteX137" fmla="*/ 2149707 w 2275119"/>
              <a:gd name="connsiteY137" fmla="*/ 6589713 h 6858000"/>
              <a:gd name="connsiteX138" fmla="*/ 2133832 w 2275119"/>
              <a:gd name="connsiteY138" fmla="*/ 6630988 h 6858000"/>
              <a:gd name="connsiteX139" fmla="*/ 2119544 w 2275119"/>
              <a:gd name="connsiteY139" fmla="*/ 6677025 h 6858000"/>
              <a:gd name="connsiteX140" fmla="*/ 2108432 w 2275119"/>
              <a:gd name="connsiteY140" fmla="*/ 6729413 h 6858000"/>
              <a:gd name="connsiteX141" fmla="*/ 2100494 w 2275119"/>
              <a:gd name="connsiteY141" fmla="*/ 6789738 h 6858000"/>
              <a:gd name="connsiteX142" fmla="*/ 2098907 w 2275119"/>
              <a:gd name="connsiteY142" fmla="*/ 6858000 h 6858000"/>
              <a:gd name="connsiteX143" fmla="*/ 1556068 w 2275119"/>
              <a:gd name="connsiteY143" fmla="*/ 6858000 h 6858000"/>
              <a:gd name="connsiteX144" fmla="*/ 1389294 w 2275119"/>
              <a:gd name="connsiteY144" fmla="*/ 6858000 h 6858000"/>
              <a:gd name="connsiteX145" fmla="*/ 0 w 2275119"/>
              <a:gd name="connsiteY14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Lst>
            <a:rect l="l" t="t" r="r" b="b"/>
            <a:pathLst>
              <a:path w="2275119" h="6858000">
                <a:moveTo>
                  <a:pt x="0" y="0"/>
                </a:moveTo>
                <a:lnTo>
                  <a:pt x="1389294" y="0"/>
                </a:lnTo>
                <a:lnTo>
                  <a:pt x="1556068" y="0"/>
                </a:lnTo>
                <a:lnTo>
                  <a:pt x="2098907" y="0"/>
                </a:lnTo>
                <a:lnTo>
                  <a:pt x="2100494" y="68263"/>
                </a:lnTo>
                <a:lnTo>
                  <a:pt x="2108432" y="128588"/>
                </a:lnTo>
                <a:lnTo>
                  <a:pt x="2119544" y="180975"/>
                </a:lnTo>
                <a:lnTo>
                  <a:pt x="2133832" y="227013"/>
                </a:lnTo>
                <a:lnTo>
                  <a:pt x="2149707" y="268288"/>
                </a:lnTo>
                <a:lnTo>
                  <a:pt x="2168757" y="304800"/>
                </a:lnTo>
                <a:lnTo>
                  <a:pt x="2187807" y="342900"/>
                </a:lnTo>
                <a:lnTo>
                  <a:pt x="2206857" y="381000"/>
                </a:lnTo>
                <a:lnTo>
                  <a:pt x="2222732" y="417513"/>
                </a:lnTo>
                <a:lnTo>
                  <a:pt x="2238607" y="458788"/>
                </a:lnTo>
                <a:lnTo>
                  <a:pt x="2254482" y="504825"/>
                </a:lnTo>
                <a:lnTo>
                  <a:pt x="2265594" y="557213"/>
                </a:lnTo>
                <a:lnTo>
                  <a:pt x="2271944" y="617538"/>
                </a:lnTo>
                <a:lnTo>
                  <a:pt x="2275119" y="685800"/>
                </a:lnTo>
                <a:lnTo>
                  <a:pt x="2271944" y="754063"/>
                </a:lnTo>
                <a:lnTo>
                  <a:pt x="2265594" y="814388"/>
                </a:lnTo>
                <a:lnTo>
                  <a:pt x="2254482" y="866775"/>
                </a:lnTo>
                <a:lnTo>
                  <a:pt x="2238607" y="912813"/>
                </a:lnTo>
                <a:lnTo>
                  <a:pt x="2222732" y="954088"/>
                </a:lnTo>
                <a:lnTo>
                  <a:pt x="2206857" y="990600"/>
                </a:lnTo>
                <a:lnTo>
                  <a:pt x="2187807" y="1028700"/>
                </a:lnTo>
                <a:lnTo>
                  <a:pt x="2168757" y="1066800"/>
                </a:lnTo>
                <a:lnTo>
                  <a:pt x="2149707" y="1103313"/>
                </a:lnTo>
                <a:lnTo>
                  <a:pt x="2133832" y="1144588"/>
                </a:lnTo>
                <a:lnTo>
                  <a:pt x="2119544" y="1190625"/>
                </a:lnTo>
                <a:lnTo>
                  <a:pt x="2108432" y="1243013"/>
                </a:lnTo>
                <a:lnTo>
                  <a:pt x="2100494" y="1303338"/>
                </a:lnTo>
                <a:lnTo>
                  <a:pt x="2098907" y="1371600"/>
                </a:lnTo>
                <a:lnTo>
                  <a:pt x="2100494" y="1439863"/>
                </a:lnTo>
                <a:lnTo>
                  <a:pt x="2108432" y="1500188"/>
                </a:lnTo>
                <a:lnTo>
                  <a:pt x="2119544" y="1552575"/>
                </a:lnTo>
                <a:lnTo>
                  <a:pt x="2133832" y="1598613"/>
                </a:lnTo>
                <a:lnTo>
                  <a:pt x="2149707" y="1639888"/>
                </a:lnTo>
                <a:lnTo>
                  <a:pt x="2168757" y="1676400"/>
                </a:lnTo>
                <a:lnTo>
                  <a:pt x="2187807" y="1714500"/>
                </a:lnTo>
                <a:lnTo>
                  <a:pt x="2206857" y="1752600"/>
                </a:lnTo>
                <a:lnTo>
                  <a:pt x="2222732" y="1789113"/>
                </a:lnTo>
                <a:lnTo>
                  <a:pt x="2238607" y="1830388"/>
                </a:lnTo>
                <a:lnTo>
                  <a:pt x="2254482" y="1876425"/>
                </a:lnTo>
                <a:lnTo>
                  <a:pt x="2265594" y="1928813"/>
                </a:lnTo>
                <a:lnTo>
                  <a:pt x="2271944" y="1989138"/>
                </a:lnTo>
                <a:lnTo>
                  <a:pt x="2275119" y="2057400"/>
                </a:lnTo>
                <a:lnTo>
                  <a:pt x="2271944" y="2125663"/>
                </a:lnTo>
                <a:lnTo>
                  <a:pt x="2265594" y="2185988"/>
                </a:lnTo>
                <a:lnTo>
                  <a:pt x="2254482" y="2238375"/>
                </a:lnTo>
                <a:lnTo>
                  <a:pt x="2238607" y="2284413"/>
                </a:lnTo>
                <a:lnTo>
                  <a:pt x="2222732" y="2325688"/>
                </a:lnTo>
                <a:lnTo>
                  <a:pt x="2206857" y="2362200"/>
                </a:lnTo>
                <a:lnTo>
                  <a:pt x="2187807" y="2400300"/>
                </a:lnTo>
                <a:lnTo>
                  <a:pt x="2168757" y="2438400"/>
                </a:lnTo>
                <a:lnTo>
                  <a:pt x="2149707" y="2474913"/>
                </a:lnTo>
                <a:lnTo>
                  <a:pt x="2133832" y="2516188"/>
                </a:lnTo>
                <a:lnTo>
                  <a:pt x="2119544" y="2562225"/>
                </a:lnTo>
                <a:lnTo>
                  <a:pt x="2108432" y="2614613"/>
                </a:lnTo>
                <a:lnTo>
                  <a:pt x="2100494" y="2674938"/>
                </a:lnTo>
                <a:lnTo>
                  <a:pt x="2098907" y="2743200"/>
                </a:lnTo>
                <a:lnTo>
                  <a:pt x="2100494" y="2811463"/>
                </a:lnTo>
                <a:lnTo>
                  <a:pt x="2108432" y="2871788"/>
                </a:lnTo>
                <a:lnTo>
                  <a:pt x="2119544" y="2924175"/>
                </a:lnTo>
                <a:lnTo>
                  <a:pt x="2133832" y="2970213"/>
                </a:lnTo>
                <a:lnTo>
                  <a:pt x="2149707" y="3011488"/>
                </a:lnTo>
                <a:lnTo>
                  <a:pt x="2168757" y="3048000"/>
                </a:lnTo>
                <a:lnTo>
                  <a:pt x="2187807" y="3086100"/>
                </a:lnTo>
                <a:lnTo>
                  <a:pt x="2206857" y="3124200"/>
                </a:lnTo>
                <a:lnTo>
                  <a:pt x="2222732" y="3160713"/>
                </a:lnTo>
                <a:lnTo>
                  <a:pt x="2238607" y="3201988"/>
                </a:lnTo>
                <a:lnTo>
                  <a:pt x="2254482" y="3248025"/>
                </a:lnTo>
                <a:lnTo>
                  <a:pt x="2265594" y="3300413"/>
                </a:lnTo>
                <a:lnTo>
                  <a:pt x="2271944" y="3360738"/>
                </a:lnTo>
                <a:lnTo>
                  <a:pt x="2275119" y="3427413"/>
                </a:lnTo>
                <a:lnTo>
                  <a:pt x="2271944" y="3497263"/>
                </a:lnTo>
                <a:lnTo>
                  <a:pt x="2265594" y="3557588"/>
                </a:lnTo>
                <a:lnTo>
                  <a:pt x="2254482" y="3609975"/>
                </a:lnTo>
                <a:lnTo>
                  <a:pt x="2238607" y="3656013"/>
                </a:lnTo>
                <a:lnTo>
                  <a:pt x="2222732" y="3697288"/>
                </a:lnTo>
                <a:lnTo>
                  <a:pt x="2206857" y="3733800"/>
                </a:lnTo>
                <a:lnTo>
                  <a:pt x="2187807" y="3771900"/>
                </a:lnTo>
                <a:lnTo>
                  <a:pt x="2168757" y="3810000"/>
                </a:lnTo>
                <a:lnTo>
                  <a:pt x="2149707" y="3846513"/>
                </a:lnTo>
                <a:lnTo>
                  <a:pt x="2133832" y="3887788"/>
                </a:lnTo>
                <a:lnTo>
                  <a:pt x="2119544" y="3933825"/>
                </a:lnTo>
                <a:lnTo>
                  <a:pt x="2108432" y="3986213"/>
                </a:lnTo>
                <a:lnTo>
                  <a:pt x="2100494" y="4046538"/>
                </a:lnTo>
                <a:lnTo>
                  <a:pt x="2098907" y="4114800"/>
                </a:lnTo>
                <a:lnTo>
                  <a:pt x="2100494" y="4183063"/>
                </a:lnTo>
                <a:lnTo>
                  <a:pt x="2108432" y="4243388"/>
                </a:lnTo>
                <a:lnTo>
                  <a:pt x="2119544" y="4295775"/>
                </a:lnTo>
                <a:lnTo>
                  <a:pt x="2133832" y="4341813"/>
                </a:lnTo>
                <a:lnTo>
                  <a:pt x="2149707" y="4383088"/>
                </a:lnTo>
                <a:lnTo>
                  <a:pt x="2168757" y="4419600"/>
                </a:lnTo>
                <a:lnTo>
                  <a:pt x="2206857" y="4495800"/>
                </a:lnTo>
                <a:lnTo>
                  <a:pt x="2222732" y="4532313"/>
                </a:lnTo>
                <a:lnTo>
                  <a:pt x="2238607" y="4573588"/>
                </a:lnTo>
                <a:lnTo>
                  <a:pt x="2254482" y="4619625"/>
                </a:lnTo>
                <a:lnTo>
                  <a:pt x="2265594" y="4672013"/>
                </a:lnTo>
                <a:lnTo>
                  <a:pt x="2271944" y="4732338"/>
                </a:lnTo>
                <a:lnTo>
                  <a:pt x="2275119" y="4800600"/>
                </a:lnTo>
                <a:lnTo>
                  <a:pt x="2271944" y="4868863"/>
                </a:lnTo>
                <a:lnTo>
                  <a:pt x="2265594" y="4929188"/>
                </a:lnTo>
                <a:lnTo>
                  <a:pt x="2254482" y="4981575"/>
                </a:lnTo>
                <a:lnTo>
                  <a:pt x="2238607" y="5027613"/>
                </a:lnTo>
                <a:lnTo>
                  <a:pt x="2222732" y="5068888"/>
                </a:lnTo>
                <a:lnTo>
                  <a:pt x="2206857" y="5105400"/>
                </a:lnTo>
                <a:lnTo>
                  <a:pt x="2187807" y="5143500"/>
                </a:lnTo>
                <a:lnTo>
                  <a:pt x="2168757" y="5181600"/>
                </a:lnTo>
                <a:lnTo>
                  <a:pt x="2149707" y="5218113"/>
                </a:lnTo>
                <a:lnTo>
                  <a:pt x="2133832" y="5259388"/>
                </a:lnTo>
                <a:lnTo>
                  <a:pt x="2119544" y="5305425"/>
                </a:lnTo>
                <a:lnTo>
                  <a:pt x="2108432" y="5357813"/>
                </a:lnTo>
                <a:lnTo>
                  <a:pt x="2100494" y="5418138"/>
                </a:lnTo>
                <a:lnTo>
                  <a:pt x="2098907" y="5486400"/>
                </a:lnTo>
                <a:lnTo>
                  <a:pt x="2100494" y="5554663"/>
                </a:lnTo>
                <a:lnTo>
                  <a:pt x="2108432" y="5614988"/>
                </a:lnTo>
                <a:lnTo>
                  <a:pt x="2119544" y="5667375"/>
                </a:lnTo>
                <a:lnTo>
                  <a:pt x="2133832" y="5713413"/>
                </a:lnTo>
                <a:lnTo>
                  <a:pt x="2149707" y="5754688"/>
                </a:lnTo>
                <a:lnTo>
                  <a:pt x="2168757" y="5791200"/>
                </a:lnTo>
                <a:lnTo>
                  <a:pt x="2187807" y="5829300"/>
                </a:lnTo>
                <a:lnTo>
                  <a:pt x="2206857" y="5867400"/>
                </a:lnTo>
                <a:lnTo>
                  <a:pt x="2222732" y="5903913"/>
                </a:lnTo>
                <a:lnTo>
                  <a:pt x="2238607" y="5945188"/>
                </a:lnTo>
                <a:lnTo>
                  <a:pt x="2254482" y="5991225"/>
                </a:lnTo>
                <a:lnTo>
                  <a:pt x="2265594" y="6043613"/>
                </a:lnTo>
                <a:lnTo>
                  <a:pt x="2271944" y="6103938"/>
                </a:lnTo>
                <a:lnTo>
                  <a:pt x="2275119" y="6172200"/>
                </a:lnTo>
                <a:lnTo>
                  <a:pt x="2271944" y="6240463"/>
                </a:lnTo>
                <a:lnTo>
                  <a:pt x="2265594" y="6300788"/>
                </a:lnTo>
                <a:lnTo>
                  <a:pt x="2254482" y="6353175"/>
                </a:lnTo>
                <a:lnTo>
                  <a:pt x="2238607" y="6399213"/>
                </a:lnTo>
                <a:lnTo>
                  <a:pt x="2222732" y="6440488"/>
                </a:lnTo>
                <a:lnTo>
                  <a:pt x="2206857" y="6477000"/>
                </a:lnTo>
                <a:lnTo>
                  <a:pt x="2187807" y="6515100"/>
                </a:lnTo>
                <a:lnTo>
                  <a:pt x="2168757" y="6553200"/>
                </a:lnTo>
                <a:lnTo>
                  <a:pt x="2149707" y="6589713"/>
                </a:lnTo>
                <a:lnTo>
                  <a:pt x="2133832" y="6630988"/>
                </a:lnTo>
                <a:lnTo>
                  <a:pt x="2119544" y="6677025"/>
                </a:lnTo>
                <a:lnTo>
                  <a:pt x="2108432" y="6729413"/>
                </a:lnTo>
                <a:lnTo>
                  <a:pt x="2100494" y="6789738"/>
                </a:lnTo>
                <a:lnTo>
                  <a:pt x="2098907" y="6858000"/>
                </a:lnTo>
                <a:lnTo>
                  <a:pt x="1556068" y="6858000"/>
                </a:lnTo>
                <a:lnTo>
                  <a:pt x="1389294" y="6858000"/>
                </a:lnTo>
                <a:lnTo>
                  <a:pt x="0" y="6858000"/>
                </a:lnTo>
                <a:close/>
              </a:path>
            </a:pathLst>
          </a:custGeom>
          <a:solidFill>
            <a:schemeClr val="accent1"/>
          </a:solidFill>
          <a:ln w="0">
            <a:noFill/>
            <a:prstDash val="solid"/>
            <a:round/>
            <a:headEnd/>
            <a:tailEnd/>
          </a:ln>
        </p:spPr>
        <p:txBody>
          <a:bodyPr/>
          <a:lstStyle/>
          <a:p>
            <a:endParaRPr lang="hu-HU"/>
          </a:p>
        </p:txBody>
      </p:sp>
      <p:sp>
        <p:nvSpPr>
          <p:cNvPr id="39948" name="Rectangle 39947">
            <a:extLst>
              <a:ext uri="{FF2B5EF4-FFF2-40B4-BE49-F238E27FC236}">
                <a16:creationId xmlns:a16="http://schemas.microsoft.com/office/drawing/2014/main" id="{A3AE1F77-1EC8-47BA-A381-B6618A2FCD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12598"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hu-HU"/>
          </a:p>
        </p:txBody>
      </p:sp>
      <p:sp>
        <p:nvSpPr>
          <p:cNvPr id="39939" name="Rectangle 3">
            <a:extLst>
              <a:ext uri="{FF2B5EF4-FFF2-40B4-BE49-F238E27FC236}">
                <a16:creationId xmlns:a16="http://schemas.microsoft.com/office/drawing/2014/main" id="{7C0C6B04-FFFA-8F84-51E3-9F82249290F2}"/>
              </a:ext>
            </a:extLst>
          </p:cNvPr>
          <p:cNvSpPr>
            <a:spLocks noGrp="1" noChangeArrowheads="1"/>
          </p:cNvSpPr>
          <p:nvPr>
            <p:ph idx="1"/>
          </p:nvPr>
        </p:nvSpPr>
        <p:spPr>
          <a:xfrm>
            <a:off x="2171700" y="2178528"/>
            <a:ext cx="6400800" cy="3701065"/>
          </a:xfrm>
        </p:spPr>
        <p:txBody>
          <a:bodyPr>
            <a:normAutofit/>
          </a:bodyPr>
          <a:lstStyle/>
          <a:p>
            <a:pPr eaLnBrk="1" hangingPunct="1">
              <a:lnSpc>
                <a:spcPct val="100000"/>
              </a:lnSpc>
            </a:pPr>
            <a:r>
              <a:rPr lang="hu-HU" altLang="hu-HU"/>
              <a:t>User Datagram Protocol (UDP)</a:t>
            </a:r>
          </a:p>
          <a:p>
            <a:pPr lvl="1" eaLnBrk="1" hangingPunct="1">
              <a:lnSpc>
                <a:spcPct val="100000"/>
              </a:lnSpc>
            </a:pPr>
            <a:r>
              <a:rPr lang="hu-HU" altLang="hu-HU"/>
              <a:t>Kapcsolat nélküli protokoll.</a:t>
            </a:r>
          </a:p>
          <a:p>
            <a:pPr lvl="1" eaLnBrk="1" hangingPunct="1">
              <a:lnSpc>
                <a:spcPct val="100000"/>
              </a:lnSpc>
            </a:pPr>
            <a:r>
              <a:rPr lang="hu-HU" altLang="hu-HU"/>
              <a:t>UDP nem ellenőrzi, megkapta e a célállomás az adatokat.</a:t>
            </a:r>
          </a:p>
          <a:p>
            <a:pPr lvl="1" eaLnBrk="1" hangingPunct="1">
              <a:lnSpc>
                <a:spcPct val="100000"/>
              </a:lnSpc>
            </a:pPr>
            <a:r>
              <a:rPr lang="hu-HU" altLang="hu-HU"/>
              <a:t>UDP-t használó alkalmazások csak kis mennyiségű adatot küldenek.</a:t>
            </a:r>
          </a:p>
          <a:p>
            <a:pPr lvl="1" eaLnBrk="1" hangingPunct="1">
              <a:lnSpc>
                <a:spcPct val="100000"/>
              </a:lnSpc>
            </a:pPr>
            <a:r>
              <a:rPr lang="hu-HU" altLang="hu-HU"/>
              <a:t>Például ezt használja: a NetBIOS névszolgáltatás, NetBIOS Datagram szolgáltatás.</a:t>
            </a:r>
          </a:p>
          <a:p>
            <a:pPr lvl="1" eaLnBrk="1" hangingPunct="1">
              <a:lnSpc>
                <a:spcPct val="100000"/>
              </a:lnSpc>
            </a:pPr>
            <a:r>
              <a:rPr lang="hu-HU" altLang="hu-HU"/>
              <a:t>Szintén portszámokat használ.</a:t>
            </a:r>
          </a:p>
          <a:p>
            <a:pPr lvl="1" eaLnBrk="1" hangingPunct="1">
              <a:lnSpc>
                <a:spcPct val="100000"/>
              </a:lnSpc>
            </a:pPr>
            <a:r>
              <a:rPr lang="hu-HU" altLang="hu-HU"/>
              <a:t>UDP portszámok függetlenek a TCP portszámoktól, egyes szolgáltatások képesek fennakadás nélkül használni ugyanazt a portszámot.</a:t>
            </a:r>
          </a:p>
          <a:p>
            <a:pPr eaLnBrk="1" hangingPunct="1">
              <a:lnSpc>
                <a:spcPct val="100000"/>
              </a:lnSpc>
              <a:buFontTx/>
              <a:buNone/>
            </a:pPr>
            <a:endParaRPr lang="en-US" altLang="hu-HU"/>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41992" name="Rectangle 41991">
            <a:extLst>
              <a:ext uri="{FF2B5EF4-FFF2-40B4-BE49-F238E27FC236}">
                <a16:creationId xmlns:a16="http://schemas.microsoft.com/office/drawing/2014/main" id="{40851669-7281-49C2-8BF0-67BA70EC1A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986" name="Rectangle 2">
            <a:extLst>
              <a:ext uri="{FF2B5EF4-FFF2-40B4-BE49-F238E27FC236}">
                <a16:creationId xmlns:a16="http://schemas.microsoft.com/office/drawing/2014/main" id="{4B61382F-1853-F4B5-6BCC-4BE3A79CADD2}"/>
              </a:ext>
            </a:extLst>
          </p:cNvPr>
          <p:cNvSpPr>
            <a:spLocks noGrp="1" noChangeArrowheads="1"/>
          </p:cNvSpPr>
          <p:nvPr>
            <p:ph type="title"/>
          </p:nvPr>
        </p:nvSpPr>
        <p:spPr>
          <a:xfrm>
            <a:off x="2171700" y="382385"/>
            <a:ext cx="6400799" cy="1413758"/>
          </a:xfrm>
        </p:spPr>
        <p:txBody>
          <a:bodyPr anchor="b">
            <a:normAutofit/>
          </a:bodyPr>
          <a:lstStyle/>
          <a:p>
            <a:pPr algn="ctr" eaLnBrk="1" hangingPunct="1"/>
            <a:r>
              <a:rPr lang="hu-HU" altLang="hu-HU" sz="3800"/>
              <a:t>TCP/IP internet réteg</a:t>
            </a:r>
            <a:endParaRPr lang="en-US" altLang="hu-HU" sz="3800"/>
          </a:p>
        </p:txBody>
      </p:sp>
      <p:sp>
        <p:nvSpPr>
          <p:cNvPr id="41994" name="Freeform: Shape 41993">
            <a:extLst>
              <a:ext uri="{FF2B5EF4-FFF2-40B4-BE49-F238E27FC236}">
                <a16:creationId xmlns:a16="http://schemas.microsoft.com/office/drawing/2014/main" id="{16992B13-74C4-4370-93C5-F5403D944D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0"/>
            <a:ext cx="1706340" cy="6858000"/>
          </a:xfrm>
          <a:custGeom>
            <a:avLst/>
            <a:gdLst>
              <a:gd name="connsiteX0" fmla="*/ 0 w 2275119"/>
              <a:gd name="connsiteY0" fmla="*/ 0 h 6858000"/>
              <a:gd name="connsiteX1" fmla="*/ 1389294 w 2275119"/>
              <a:gd name="connsiteY1" fmla="*/ 0 h 6858000"/>
              <a:gd name="connsiteX2" fmla="*/ 1556068 w 2275119"/>
              <a:gd name="connsiteY2" fmla="*/ 0 h 6858000"/>
              <a:gd name="connsiteX3" fmla="*/ 2098907 w 2275119"/>
              <a:gd name="connsiteY3" fmla="*/ 0 h 6858000"/>
              <a:gd name="connsiteX4" fmla="*/ 2100494 w 2275119"/>
              <a:gd name="connsiteY4" fmla="*/ 68263 h 6858000"/>
              <a:gd name="connsiteX5" fmla="*/ 2108432 w 2275119"/>
              <a:gd name="connsiteY5" fmla="*/ 128588 h 6858000"/>
              <a:gd name="connsiteX6" fmla="*/ 2119544 w 2275119"/>
              <a:gd name="connsiteY6" fmla="*/ 180975 h 6858000"/>
              <a:gd name="connsiteX7" fmla="*/ 2133832 w 2275119"/>
              <a:gd name="connsiteY7" fmla="*/ 227013 h 6858000"/>
              <a:gd name="connsiteX8" fmla="*/ 2149707 w 2275119"/>
              <a:gd name="connsiteY8" fmla="*/ 268288 h 6858000"/>
              <a:gd name="connsiteX9" fmla="*/ 2168757 w 2275119"/>
              <a:gd name="connsiteY9" fmla="*/ 304800 h 6858000"/>
              <a:gd name="connsiteX10" fmla="*/ 2187807 w 2275119"/>
              <a:gd name="connsiteY10" fmla="*/ 342900 h 6858000"/>
              <a:gd name="connsiteX11" fmla="*/ 2206857 w 2275119"/>
              <a:gd name="connsiteY11" fmla="*/ 381000 h 6858000"/>
              <a:gd name="connsiteX12" fmla="*/ 2222732 w 2275119"/>
              <a:gd name="connsiteY12" fmla="*/ 417513 h 6858000"/>
              <a:gd name="connsiteX13" fmla="*/ 2238607 w 2275119"/>
              <a:gd name="connsiteY13" fmla="*/ 458788 h 6858000"/>
              <a:gd name="connsiteX14" fmla="*/ 2254482 w 2275119"/>
              <a:gd name="connsiteY14" fmla="*/ 504825 h 6858000"/>
              <a:gd name="connsiteX15" fmla="*/ 2265594 w 2275119"/>
              <a:gd name="connsiteY15" fmla="*/ 557213 h 6858000"/>
              <a:gd name="connsiteX16" fmla="*/ 2271944 w 2275119"/>
              <a:gd name="connsiteY16" fmla="*/ 617538 h 6858000"/>
              <a:gd name="connsiteX17" fmla="*/ 2275119 w 2275119"/>
              <a:gd name="connsiteY17" fmla="*/ 685800 h 6858000"/>
              <a:gd name="connsiteX18" fmla="*/ 2271944 w 2275119"/>
              <a:gd name="connsiteY18" fmla="*/ 754063 h 6858000"/>
              <a:gd name="connsiteX19" fmla="*/ 2265594 w 2275119"/>
              <a:gd name="connsiteY19" fmla="*/ 814388 h 6858000"/>
              <a:gd name="connsiteX20" fmla="*/ 2254482 w 2275119"/>
              <a:gd name="connsiteY20" fmla="*/ 866775 h 6858000"/>
              <a:gd name="connsiteX21" fmla="*/ 2238607 w 2275119"/>
              <a:gd name="connsiteY21" fmla="*/ 912813 h 6858000"/>
              <a:gd name="connsiteX22" fmla="*/ 2222732 w 2275119"/>
              <a:gd name="connsiteY22" fmla="*/ 954088 h 6858000"/>
              <a:gd name="connsiteX23" fmla="*/ 2206857 w 2275119"/>
              <a:gd name="connsiteY23" fmla="*/ 990600 h 6858000"/>
              <a:gd name="connsiteX24" fmla="*/ 2187807 w 2275119"/>
              <a:gd name="connsiteY24" fmla="*/ 1028700 h 6858000"/>
              <a:gd name="connsiteX25" fmla="*/ 2168757 w 2275119"/>
              <a:gd name="connsiteY25" fmla="*/ 1066800 h 6858000"/>
              <a:gd name="connsiteX26" fmla="*/ 2149707 w 2275119"/>
              <a:gd name="connsiteY26" fmla="*/ 1103313 h 6858000"/>
              <a:gd name="connsiteX27" fmla="*/ 2133832 w 2275119"/>
              <a:gd name="connsiteY27" fmla="*/ 1144588 h 6858000"/>
              <a:gd name="connsiteX28" fmla="*/ 2119544 w 2275119"/>
              <a:gd name="connsiteY28" fmla="*/ 1190625 h 6858000"/>
              <a:gd name="connsiteX29" fmla="*/ 2108432 w 2275119"/>
              <a:gd name="connsiteY29" fmla="*/ 1243013 h 6858000"/>
              <a:gd name="connsiteX30" fmla="*/ 2100494 w 2275119"/>
              <a:gd name="connsiteY30" fmla="*/ 1303338 h 6858000"/>
              <a:gd name="connsiteX31" fmla="*/ 2098907 w 2275119"/>
              <a:gd name="connsiteY31" fmla="*/ 1371600 h 6858000"/>
              <a:gd name="connsiteX32" fmla="*/ 2100494 w 2275119"/>
              <a:gd name="connsiteY32" fmla="*/ 1439863 h 6858000"/>
              <a:gd name="connsiteX33" fmla="*/ 2108432 w 2275119"/>
              <a:gd name="connsiteY33" fmla="*/ 1500188 h 6858000"/>
              <a:gd name="connsiteX34" fmla="*/ 2119544 w 2275119"/>
              <a:gd name="connsiteY34" fmla="*/ 1552575 h 6858000"/>
              <a:gd name="connsiteX35" fmla="*/ 2133832 w 2275119"/>
              <a:gd name="connsiteY35" fmla="*/ 1598613 h 6858000"/>
              <a:gd name="connsiteX36" fmla="*/ 2149707 w 2275119"/>
              <a:gd name="connsiteY36" fmla="*/ 1639888 h 6858000"/>
              <a:gd name="connsiteX37" fmla="*/ 2168757 w 2275119"/>
              <a:gd name="connsiteY37" fmla="*/ 1676400 h 6858000"/>
              <a:gd name="connsiteX38" fmla="*/ 2187807 w 2275119"/>
              <a:gd name="connsiteY38" fmla="*/ 1714500 h 6858000"/>
              <a:gd name="connsiteX39" fmla="*/ 2206857 w 2275119"/>
              <a:gd name="connsiteY39" fmla="*/ 1752600 h 6858000"/>
              <a:gd name="connsiteX40" fmla="*/ 2222732 w 2275119"/>
              <a:gd name="connsiteY40" fmla="*/ 1789113 h 6858000"/>
              <a:gd name="connsiteX41" fmla="*/ 2238607 w 2275119"/>
              <a:gd name="connsiteY41" fmla="*/ 1830388 h 6858000"/>
              <a:gd name="connsiteX42" fmla="*/ 2254482 w 2275119"/>
              <a:gd name="connsiteY42" fmla="*/ 1876425 h 6858000"/>
              <a:gd name="connsiteX43" fmla="*/ 2265594 w 2275119"/>
              <a:gd name="connsiteY43" fmla="*/ 1928813 h 6858000"/>
              <a:gd name="connsiteX44" fmla="*/ 2271944 w 2275119"/>
              <a:gd name="connsiteY44" fmla="*/ 1989138 h 6858000"/>
              <a:gd name="connsiteX45" fmla="*/ 2275119 w 2275119"/>
              <a:gd name="connsiteY45" fmla="*/ 2057400 h 6858000"/>
              <a:gd name="connsiteX46" fmla="*/ 2271944 w 2275119"/>
              <a:gd name="connsiteY46" fmla="*/ 2125663 h 6858000"/>
              <a:gd name="connsiteX47" fmla="*/ 2265594 w 2275119"/>
              <a:gd name="connsiteY47" fmla="*/ 2185988 h 6858000"/>
              <a:gd name="connsiteX48" fmla="*/ 2254482 w 2275119"/>
              <a:gd name="connsiteY48" fmla="*/ 2238375 h 6858000"/>
              <a:gd name="connsiteX49" fmla="*/ 2238607 w 2275119"/>
              <a:gd name="connsiteY49" fmla="*/ 2284413 h 6858000"/>
              <a:gd name="connsiteX50" fmla="*/ 2222732 w 2275119"/>
              <a:gd name="connsiteY50" fmla="*/ 2325688 h 6858000"/>
              <a:gd name="connsiteX51" fmla="*/ 2206857 w 2275119"/>
              <a:gd name="connsiteY51" fmla="*/ 2362200 h 6858000"/>
              <a:gd name="connsiteX52" fmla="*/ 2187807 w 2275119"/>
              <a:gd name="connsiteY52" fmla="*/ 2400300 h 6858000"/>
              <a:gd name="connsiteX53" fmla="*/ 2168757 w 2275119"/>
              <a:gd name="connsiteY53" fmla="*/ 2438400 h 6858000"/>
              <a:gd name="connsiteX54" fmla="*/ 2149707 w 2275119"/>
              <a:gd name="connsiteY54" fmla="*/ 2474913 h 6858000"/>
              <a:gd name="connsiteX55" fmla="*/ 2133832 w 2275119"/>
              <a:gd name="connsiteY55" fmla="*/ 2516188 h 6858000"/>
              <a:gd name="connsiteX56" fmla="*/ 2119544 w 2275119"/>
              <a:gd name="connsiteY56" fmla="*/ 2562225 h 6858000"/>
              <a:gd name="connsiteX57" fmla="*/ 2108432 w 2275119"/>
              <a:gd name="connsiteY57" fmla="*/ 2614613 h 6858000"/>
              <a:gd name="connsiteX58" fmla="*/ 2100494 w 2275119"/>
              <a:gd name="connsiteY58" fmla="*/ 2674938 h 6858000"/>
              <a:gd name="connsiteX59" fmla="*/ 2098907 w 2275119"/>
              <a:gd name="connsiteY59" fmla="*/ 2743200 h 6858000"/>
              <a:gd name="connsiteX60" fmla="*/ 2100494 w 2275119"/>
              <a:gd name="connsiteY60" fmla="*/ 2811463 h 6858000"/>
              <a:gd name="connsiteX61" fmla="*/ 2108432 w 2275119"/>
              <a:gd name="connsiteY61" fmla="*/ 2871788 h 6858000"/>
              <a:gd name="connsiteX62" fmla="*/ 2119544 w 2275119"/>
              <a:gd name="connsiteY62" fmla="*/ 2924175 h 6858000"/>
              <a:gd name="connsiteX63" fmla="*/ 2133832 w 2275119"/>
              <a:gd name="connsiteY63" fmla="*/ 2970213 h 6858000"/>
              <a:gd name="connsiteX64" fmla="*/ 2149707 w 2275119"/>
              <a:gd name="connsiteY64" fmla="*/ 3011488 h 6858000"/>
              <a:gd name="connsiteX65" fmla="*/ 2168757 w 2275119"/>
              <a:gd name="connsiteY65" fmla="*/ 3048000 h 6858000"/>
              <a:gd name="connsiteX66" fmla="*/ 2187807 w 2275119"/>
              <a:gd name="connsiteY66" fmla="*/ 3086100 h 6858000"/>
              <a:gd name="connsiteX67" fmla="*/ 2206857 w 2275119"/>
              <a:gd name="connsiteY67" fmla="*/ 3124200 h 6858000"/>
              <a:gd name="connsiteX68" fmla="*/ 2222732 w 2275119"/>
              <a:gd name="connsiteY68" fmla="*/ 3160713 h 6858000"/>
              <a:gd name="connsiteX69" fmla="*/ 2238607 w 2275119"/>
              <a:gd name="connsiteY69" fmla="*/ 3201988 h 6858000"/>
              <a:gd name="connsiteX70" fmla="*/ 2254482 w 2275119"/>
              <a:gd name="connsiteY70" fmla="*/ 3248025 h 6858000"/>
              <a:gd name="connsiteX71" fmla="*/ 2265594 w 2275119"/>
              <a:gd name="connsiteY71" fmla="*/ 3300413 h 6858000"/>
              <a:gd name="connsiteX72" fmla="*/ 2271944 w 2275119"/>
              <a:gd name="connsiteY72" fmla="*/ 3360738 h 6858000"/>
              <a:gd name="connsiteX73" fmla="*/ 2275119 w 2275119"/>
              <a:gd name="connsiteY73" fmla="*/ 3427413 h 6858000"/>
              <a:gd name="connsiteX74" fmla="*/ 2271944 w 2275119"/>
              <a:gd name="connsiteY74" fmla="*/ 3497263 h 6858000"/>
              <a:gd name="connsiteX75" fmla="*/ 2265594 w 2275119"/>
              <a:gd name="connsiteY75" fmla="*/ 3557588 h 6858000"/>
              <a:gd name="connsiteX76" fmla="*/ 2254482 w 2275119"/>
              <a:gd name="connsiteY76" fmla="*/ 3609975 h 6858000"/>
              <a:gd name="connsiteX77" fmla="*/ 2238607 w 2275119"/>
              <a:gd name="connsiteY77" fmla="*/ 3656013 h 6858000"/>
              <a:gd name="connsiteX78" fmla="*/ 2222732 w 2275119"/>
              <a:gd name="connsiteY78" fmla="*/ 3697288 h 6858000"/>
              <a:gd name="connsiteX79" fmla="*/ 2206857 w 2275119"/>
              <a:gd name="connsiteY79" fmla="*/ 3733800 h 6858000"/>
              <a:gd name="connsiteX80" fmla="*/ 2187807 w 2275119"/>
              <a:gd name="connsiteY80" fmla="*/ 3771900 h 6858000"/>
              <a:gd name="connsiteX81" fmla="*/ 2168757 w 2275119"/>
              <a:gd name="connsiteY81" fmla="*/ 3810000 h 6858000"/>
              <a:gd name="connsiteX82" fmla="*/ 2149707 w 2275119"/>
              <a:gd name="connsiteY82" fmla="*/ 3846513 h 6858000"/>
              <a:gd name="connsiteX83" fmla="*/ 2133832 w 2275119"/>
              <a:gd name="connsiteY83" fmla="*/ 3887788 h 6858000"/>
              <a:gd name="connsiteX84" fmla="*/ 2119544 w 2275119"/>
              <a:gd name="connsiteY84" fmla="*/ 3933825 h 6858000"/>
              <a:gd name="connsiteX85" fmla="*/ 2108432 w 2275119"/>
              <a:gd name="connsiteY85" fmla="*/ 3986213 h 6858000"/>
              <a:gd name="connsiteX86" fmla="*/ 2100494 w 2275119"/>
              <a:gd name="connsiteY86" fmla="*/ 4046538 h 6858000"/>
              <a:gd name="connsiteX87" fmla="*/ 2098907 w 2275119"/>
              <a:gd name="connsiteY87" fmla="*/ 4114800 h 6858000"/>
              <a:gd name="connsiteX88" fmla="*/ 2100494 w 2275119"/>
              <a:gd name="connsiteY88" fmla="*/ 4183063 h 6858000"/>
              <a:gd name="connsiteX89" fmla="*/ 2108432 w 2275119"/>
              <a:gd name="connsiteY89" fmla="*/ 4243388 h 6858000"/>
              <a:gd name="connsiteX90" fmla="*/ 2119544 w 2275119"/>
              <a:gd name="connsiteY90" fmla="*/ 4295775 h 6858000"/>
              <a:gd name="connsiteX91" fmla="*/ 2133832 w 2275119"/>
              <a:gd name="connsiteY91" fmla="*/ 4341813 h 6858000"/>
              <a:gd name="connsiteX92" fmla="*/ 2149707 w 2275119"/>
              <a:gd name="connsiteY92" fmla="*/ 4383088 h 6858000"/>
              <a:gd name="connsiteX93" fmla="*/ 2168757 w 2275119"/>
              <a:gd name="connsiteY93" fmla="*/ 4419600 h 6858000"/>
              <a:gd name="connsiteX94" fmla="*/ 2206857 w 2275119"/>
              <a:gd name="connsiteY94" fmla="*/ 4495800 h 6858000"/>
              <a:gd name="connsiteX95" fmla="*/ 2222732 w 2275119"/>
              <a:gd name="connsiteY95" fmla="*/ 4532313 h 6858000"/>
              <a:gd name="connsiteX96" fmla="*/ 2238607 w 2275119"/>
              <a:gd name="connsiteY96" fmla="*/ 4573588 h 6858000"/>
              <a:gd name="connsiteX97" fmla="*/ 2254482 w 2275119"/>
              <a:gd name="connsiteY97" fmla="*/ 4619625 h 6858000"/>
              <a:gd name="connsiteX98" fmla="*/ 2265594 w 2275119"/>
              <a:gd name="connsiteY98" fmla="*/ 4672013 h 6858000"/>
              <a:gd name="connsiteX99" fmla="*/ 2271944 w 2275119"/>
              <a:gd name="connsiteY99" fmla="*/ 4732338 h 6858000"/>
              <a:gd name="connsiteX100" fmla="*/ 2275119 w 2275119"/>
              <a:gd name="connsiteY100" fmla="*/ 4800600 h 6858000"/>
              <a:gd name="connsiteX101" fmla="*/ 2271944 w 2275119"/>
              <a:gd name="connsiteY101" fmla="*/ 4868863 h 6858000"/>
              <a:gd name="connsiteX102" fmla="*/ 2265594 w 2275119"/>
              <a:gd name="connsiteY102" fmla="*/ 4929188 h 6858000"/>
              <a:gd name="connsiteX103" fmla="*/ 2254482 w 2275119"/>
              <a:gd name="connsiteY103" fmla="*/ 4981575 h 6858000"/>
              <a:gd name="connsiteX104" fmla="*/ 2238607 w 2275119"/>
              <a:gd name="connsiteY104" fmla="*/ 5027613 h 6858000"/>
              <a:gd name="connsiteX105" fmla="*/ 2222732 w 2275119"/>
              <a:gd name="connsiteY105" fmla="*/ 5068888 h 6858000"/>
              <a:gd name="connsiteX106" fmla="*/ 2206857 w 2275119"/>
              <a:gd name="connsiteY106" fmla="*/ 5105400 h 6858000"/>
              <a:gd name="connsiteX107" fmla="*/ 2187807 w 2275119"/>
              <a:gd name="connsiteY107" fmla="*/ 5143500 h 6858000"/>
              <a:gd name="connsiteX108" fmla="*/ 2168757 w 2275119"/>
              <a:gd name="connsiteY108" fmla="*/ 5181600 h 6858000"/>
              <a:gd name="connsiteX109" fmla="*/ 2149707 w 2275119"/>
              <a:gd name="connsiteY109" fmla="*/ 5218113 h 6858000"/>
              <a:gd name="connsiteX110" fmla="*/ 2133832 w 2275119"/>
              <a:gd name="connsiteY110" fmla="*/ 5259388 h 6858000"/>
              <a:gd name="connsiteX111" fmla="*/ 2119544 w 2275119"/>
              <a:gd name="connsiteY111" fmla="*/ 5305425 h 6858000"/>
              <a:gd name="connsiteX112" fmla="*/ 2108432 w 2275119"/>
              <a:gd name="connsiteY112" fmla="*/ 5357813 h 6858000"/>
              <a:gd name="connsiteX113" fmla="*/ 2100494 w 2275119"/>
              <a:gd name="connsiteY113" fmla="*/ 5418138 h 6858000"/>
              <a:gd name="connsiteX114" fmla="*/ 2098907 w 2275119"/>
              <a:gd name="connsiteY114" fmla="*/ 5486400 h 6858000"/>
              <a:gd name="connsiteX115" fmla="*/ 2100494 w 2275119"/>
              <a:gd name="connsiteY115" fmla="*/ 5554663 h 6858000"/>
              <a:gd name="connsiteX116" fmla="*/ 2108432 w 2275119"/>
              <a:gd name="connsiteY116" fmla="*/ 5614988 h 6858000"/>
              <a:gd name="connsiteX117" fmla="*/ 2119544 w 2275119"/>
              <a:gd name="connsiteY117" fmla="*/ 5667375 h 6858000"/>
              <a:gd name="connsiteX118" fmla="*/ 2133832 w 2275119"/>
              <a:gd name="connsiteY118" fmla="*/ 5713413 h 6858000"/>
              <a:gd name="connsiteX119" fmla="*/ 2149707 w 2275119"/>
              <a:gd name="connsiteY119" fmla="*/ 5754688 h 6858000"/>
              <a:gd name="connsiteX120" fmla="*/ 2168757 w 2275119"/>
              <a:gd name="connsiteY120" fmla="*/ 5791200 h 6858000"/>
              <a:gd name="connsiteX121" fmla="*/ 2187807 w 2275119"/>
              <a:gd name="connsiteY121" fmla="*/ 5829300 h 6858000"/>
              <a:gd name="connsiteX122" fmla="*/ 2206857 w 2275119"/>
              <a:gd name="connsiteY122" fmla="*/ 5867400 h 6858000"/>
              <a:gd name="connsiteX123" fmla="*/ 2222732 w 2275119"/>
              <a:gd name="connsiteY123" fmla="*/ 5903913 h 6858000"/>
              <a:gd name="connsiteX124" fmla="*/ 2238607 w 2275119"/>
              <a:gd name="connsiteY124" fmla="*/ 5945188 h 6858000"/>
              <a:gd name="connsiteX125" fmla="*/ 2254482 w 2275119"/>
              <a:gd name="connsiteY125" fmla="*/ 5991225 h 6858000"/>
              <a:gd name="connsiteX126" fmla="*/ 2265594 w 2275119"/>
              <a:gd name="connsiteY126" fmla="*/ 6043613 h 6858000"/>
              <a:gd name="connsiteX127" fmla="*/ 2271944 w 2275119"/>
              <a:gd name="connsiteY127" fmla="*/ 6103938 h 6858000"/>
              <a:gd name="connsiteX128" fmla="*/ 2275119 w 2275119"/>
              <a:gd name="connsiteY128" fmla="*/ 6172200 h 6858000"/>
              <a:gd name="connsiteX129" fmla="*/ 2271944 w 2275119"/>
              <a:gd name="connsiteY129" fmla="*/ 6240463 h 6858000"/>
              <a:gd name="connsiteX130" fmla="*/ 2265594 w 2275119"/>
              <a:gd name="connsiteY130" fmla="*/ 6300788 h 6858000"/>
              <a:gd name="connsiteX131" fmla="*/ 2254482 w 2275119"/>
              <a:gd name="connsiteY131" fmla="*/ 6353175 h 6858000"/>
              <a:gd name="connsiteX132" fmla="*/ 2238607 w 2275119"/>
              <a:gd name="connsiteY132" fmla="*/ 6399213 h 6858000"/>
              <a:gd name="connsiteX133" fmla="*/ 2222732 w 2275119"/>
              <a:gd name="connsiteY133" fmla="*/ 6440488 h 6858000"/>
              <a:gd name="connsiteX134" fmla="*/ 2206857 w 2275119"/>
              <a:gd name="connsiteY134" fmla="*/ 6477000 h 6858000"/>
              <a:gd name="connsiteX135" fmla="*/ 2187807 w 2275119"/>
              <a:gd name="connsiteY135" fmla="*/ 6515100 h 6858000"/>
              <a:gd name="connsiteX136" fmla="*/ 2168757 w 2275119"/>
              <a:gd name="connsiteY136" fmla="*/ 6553200 h 6858000"/>
              <a:gd name="connsiteX137" fmla="*/ 2149707 w 2275119"/>
              <a:gd name="connsiteY137" fmla="*/ 6589713 h 6858000"/>
              <a:gd name="connsiteX138" fmla="*/ 2133832 w 2275119"/>
              <a:gd name="connsiteY138" fmla="*/ 6630988 h 6858000"/>
              <a:gd name="connsiteX139" fmla="*/ 2119544 w 2275119"/>
              <a:gd name="connsiteY139" fmla="*/ 6677025 h 6858000"/>
              <a:gd name="connsiteX140" fmla="*/ 2108432 w 2275119"/>
              <a:gd name="connsiteY140" fmla="*/ 6729413 h 6858000"/>
              <a:gd name="connsiteX141" fmla="*/ 2100494 w 2275119"/>
              <a:gd name="connsiteY141" fmla="*/ 6789738 h 6858000"/>
              <a:gd name="connsiteX142" fmla="*/ 2098907 w 2275119"/>
              <a:gd name="connsiteY142" fmla="*/ 6858000 h 6858000"/>
              <a:gd name="connsiteX143" fmla="*/ 1556068 w 2275119"/>
              <a:gd name="connsiteY143" fmla="*/ 6858000 h 6858000"/>
              <a:gd name="connsiteX144" fmla="*/ 1389294 w 2275119"/>
              <a:gd name="connsiteY144" fmla="*/ 6858000 h 6858000"/>
              <a:gd name="connsiteX145" fmla="*/ 0 w 2275119"/>
              <a:gd name="connsiteY14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Lst>
            <a:rect l="l" t="t" r="r" b="b"/>
            <a:pathLst>
              <a:path w="2275119" h="6858000">
                <a:moveTo>
                  <a:pt x="0" y="0"/>
                </a:moveTo>
                <a:lnTo>
                  <a:pt x="1389294" y="0"/>
                </a:lnTo>
                <a:lnTo>
                  <a:pt x="1556068" y="0"/>
                </a:lnTo>
                <a:lnTo>
                  <a:pt x="2098907" y="0"/>
                </a:lnTo>
                <a:lnTo>
                  <a:pt x="2100494" y="68263"/>
                </a:lnTo>
                <a:lnTo>
                  <a:pt x="2108432" y="128588"/>
                </a:lnTo>
                <a:lnTo>
                  <a:pt x="2119544" y="180975"/>
                </a:lnTo>
                <a:lnTo>
                  <a:pt x="2133832" y="227013"/>
                </a:lnTo>
                <a:lnTo>
                  <a:pt x="2149707" y="268288"/>
                </a:lnTo>
                <a:lnTo>
                  <a:pt x="2168757" y="304800"/>
                </a:lnTo>
                <a:lnTo>
                  <a:pt x="2187807" y="342900"/>
                </a:lnTo>
                <a:lnTo>
                  <a:pt x="2206857" y="381000"/>
                </a:lnTo>
                <a:lnTo>
                  <a:pt x="2222732" y="417513"/>
                </a:lnTo>
                <a:lnTo>
                  <a:pt x="2238607" y="458788"/>
                </a:lnTo>
                <a:lnTo>
                  <a:pt x="2254482" y="504825"/>
                </a:lnTo>
                <a:lnTo>
                  <a:pt x="2265594" y="557213"/>
                </a:lnTo>
                <a:lnTo>
                  <a:pt x="2271944" y="617538"/>
                </a:lnTo>
                <a:lnTo>
                  <a:pt x="2275119" y="685800"/>
                </a:lnTo>
                <a:lnTo>
                  <a:pt x="2271944" y="754063"/>
                </a:lnTo>
                <a:lnTo>
                  <a:pt x="2265594" y="814388"/>
                </a:lnTo>
                <a:lnTo>
                  <a:pt x="2254482" y="866775"/>
                </a:lnTo>
                <a:lnTo>
                  <a:pt x="2238607" y="912813"/>
                </a:lnTo>
                <a:lnTo>
                  <a:pt x="2222732" y="954088"/>
                </a:lnTo>
                <a:lnTo>
                  <a:pt x="2206857" y="990600"/>
                </a:lnTo>
                <a:lnTo>
                  <a:pt x="2187807" y="1028700"/>
                </a:lnTo>
                <a:lnTo>
                  <a:pt x="2168757" y="1066800"/>
                </a:lnTo>
                <a:lnTo>
                  <a:pt x="2149707" y="1103313"/>
                </a:lnTo>
                <a:lnTo>
                  <a:pt x="2133832" y="1144588"/>
                </a:lnTo>
                <a:lnTo>
                  <a:pt x="2119544" y="1190625"/>
                </a:lnTo>
                <a:lnTo>
                  <a:pt x="2108432" y="1243013"/>
                </a:lnTo>
                <a:lnTo>
                  <a:pt x="2100494" y="1303338"/>
                </a:lnTo>
                <a:lnTo>
                  <a:pt x="2098907" y="1371600"/>
                </a:lnTo>
                <a:lnTo>
                  <a:pt x="2100494" y="1439863"/>
                </a:lnTo>
                <a:lnTo>
                  <a:pt x="2108432" y="1500188"/>
                </a:lnTo>
                <a:lnTo>
                  <a:pt x="2119544" y="1552575"/>
                </a:lnTo>
                <a:lnTo>
                  <a:pt x="2133832" y="1598613"/>
                </a:lnTo>
                <a:lnTo>
                  <a:pt x="2149707" y="1639888"/>
                </a:lnTo>
                <a:lnTo>
                  <a:pt x="2168757" y="1676400"/>
                </a:lnTo>
                <a:lnTo>
                  <a:pt x="2187807" y="1714500"/>
                </a:lnTo>
                <a:lnTo>
                  <a:pt x="2206857" y="1752600"/>
                </a:lnTo>
                <a:lnTo>
                  <a:pt x="2222732" y="1789113"/>
                </a:lnTo>
                <a:lnTo>
                  <a:pt x="2238607" y="1830388"/>
                </a:lnTo>
                <a:lnTo>
                  <a:pt x="2254482" y="1876425"/>
                </a:lnTo>
                <a:lnTo>
                  <a:pt x="2265594" y="1928813"/>
                </a:lnTo>
                <a:lnTo>
                  <a:pt x="2271944" y="1989138"/>
                </a:lnTo>
                <a:lnTo>
                  <a:pt x="2275119" y="2057400"/>
                </a:lnTo>
                <a:lnTo>
                  <a:pt x="2271944" y="2125663"/>
                </a:lnTo>
                <a:lnTo>
                  <a:pt x="2265594" y="2185988"/>
                </a:lnTo>
                <a:lnTo>
                  <a:pt x="2254482" y="2238375"/>
                </a:lnTo>
                <a:lnTo>
                  <a:pt x="2238607" y="2284413"/>
                </a:lnTo>
                <a:lnTo>
                  <a:pt x="2222732" y="2325688"/>
                </a:lnTo>
                <a:lnTo>
                  <a:pt x="2206857" y="2362200"/>
                </a:lnTo>
                <a:lnTo>
                  <a:pt x="2187807" y="2400300"/>
                </a:lnTo>
                <a:lnTo>
                  <a:pt x="2168757" y="2438400"/>
                </a:lnTo>
                <a:lnTo>
                  <a:pt x="2149707" y="2474913"/>
                </a:lnTo>
                <a:lnTo>
                  <a:pt x="2133832" y="2516188"/>
                </a:lnTo>
                <a:lnTo>
                  <a:pt x="2119544" y="2562225"/>
                </a:lnTo>
                <a:lnTo>
                  <a:pt x="2108432" y="2614613"/>
                </a:lnTo>
                <a:lnTo>
                  <a:pt x="2100494" y="2674938"/>
                </a:lnTo>
                <a:lnTo>
                  <a:pt x="2098907" y="2743200"/>
                </a:lnTo>
                <a:lnTo>
                  <a:pt x="2100494" y="2811463"/>
                </a:lnTo>
                <a:lnTo>
                  <a:pt x="2108432" y="2871788"/>
                </a:lnTo>
                <a:lnTo>
                  <a:pt x="2119544" y="2924175"/>
                </a:lnTo>
                <a:lnTo>
                  <a:pt x="2133832" y="2970213"/>
                </a:lnTo>
                <a:lnTo>
                  <a:pt x="2149707" y="3011488"/>
                </a:lnTo>
                <a:lnTo>
                  <a:pt x="2168757" y="3048000"/>
                </a:lnTo>
                <a:lnTo>
                  <a:pt x="2187807" y="3086100"/>
                </a:lnTo>
                <a:lnTo>
                  <a:pt x="2206857" y="3124200"/>
                </a:lnTo>
                <a:lnTo>
                  <a:pt x="2222732" y="3160713"/>
                </a:lnTo>
                <a:lnTo>
                  <a:pt x="2238607" y="3201988"/>
                </a:lnTo>
                <a:lnTo>
                  <a:pt x="2254482" y="3248025"/>
                </a:lnTo>
                <a:lnTo>
                  <a:pt x="2265594" y="3300413"/>
                </a:lnTo>
                <a:lnTo>
                  <a:pt x="2271944" y="3360738"/>
                </a:lnTo>
                <a:lnTo>
                  <a:pt x="2275119" y="3427413"/>
                </a:lnTo>
                <a:lnTo>
                  <a:pt x="2271944" y="3497263"/>
                </a:lnTo>
                <a:lnTo>
                  <a:pt x="2265594" y="3557588"/>
                </a:lnTo>
                <a:lnTo>
                  <a:pt x="2254482" y="3609975"/>
                </a:lnTo>
                <a:lnTo>
                  <a:pt x="2238607" y="3656013"/>
                </a:lnTo>
                <a:lnTo>
                  <a:pt x="2222732" y="3697288"/>
                </a:lnTo>
                <a:lnTo>
                  <a:pt x="2206857" y="3733800"/>
                </a:lnTo>
                <a:lnTo>
                  <a:pt x="2187807" y="3771900"/>
                </a:lnTo>
                <a:lnTo>
                  <a:pt x="2168757" y="3810000"/>
                </a:lnTo>
                <a:lnTo>
                  <a:pt x="2149707" y="3846513"/>
                </a:lnTo>
                <a:lnTo>
                  <a:pt x="2133832" y="3887788"/>
                </a:lnTo>
                <a:lnTo>
                  <a:pt x="2119544" y="3933825"/>
                </a:lnTo>
                <a:lnTo>
                  <a:pt x="2108432" y="3986213"/>
                </a:lnTo>
                <a:lnTo>
                  <a:pt x="2100494" y="4046538"/>
                </a:lnTo>
                <a:lnTo>
                  <a:pt x="2098907" y="4114800"/>
                </a:lnTo>
                <a:lnTo>
                  <a:pt x="2100494" y="4183063"/>
                </a:lnTo>
                <a:lnTo>
                  <a:pt x="2108432" y="4243388"/>
                </a:lnTo>
                <a:lnTo>
                  <a:pt x="2119544" y="4295775"/>
                </a:lnTo>
                <a:lnTo>
                  <a:pt x="2133832" y="4341813"/>
                </a:lnTo>
                <a:lnTo>
                  <a:pt x="2149707" y="4383088"/>
                </a:lnTo>
                <a:lnTo>
                  <a:pt x="2168757" y="4419600"/>
                </a:lnTo>
                <a:lnTo>
                  <a:pt x="2206857" y="4495800"/>
                </a:lnTo>
                <a:lnTo>
                  <a:pt x="2222732" y="4532313"/>
                </a:lnTo>
                <a:lnTo>
                  <a:pt x="2238607" y="4573588"/>
                </a:lnTo>
                <a:lnTo>
                  <a:pt x="2254482" y="4619625"/>
                </a:lnTo>
                <a:lnTo>
                  <a:pt x="2265594" y="4672013"/>
                </a:lnTo>
                <a:lnTo>
                  <a:pt x="2271944" y="4732338"/>
                </a:lnTo>
                <a:lnTo>
                  <a:pt x="2275119" y="4800600"/>
                </a:lnTo>
                <a:lnTo>
                  <a:pt x="2271944" y="4868863"/>
                </a:lnTo>
                <a:lnTo>
                  <a:pt x="2265594" y="4929188"/>
                </a:lnTo>
                <a:lnTo>
                  <a:pt x="2254482" y="4981575"/>
                </a:lnTo>
                <a:lnTo>
                  <a:pt x="2238607" y="5027613"/>
                </a:lnTo>
                <a:lnTo>
                  <a:pt x="2222732" y="5068888"/>
                </a:lnTo>
                <a:lnTo>
                  <a:pt x="2206857" y="5105400"/>
                </a:lnTo>
                <a:lnTo>
                  <a:pt x="2187807" y="5143500"/>
                </a:lnTo>
                <a:lnTo>
                  <a:pt x="2168757" y="5181600"/>
                </a:lnTo>
                <a:lnTo>
                  <a:pt x="2149707" y="5218113"/>
                </a:lnTo>
                <a:lnTo>
                  <a:pt x="2133832" y="5259388"/>
                </a:lnTo>
                <a:lnTo>
                  <a:pt x="2119544" y="5305425"/>
                </a:lnTo>
                <a:lnTo>
                  <a:pt x="2108432" y="5357813"/>
                </a:lnTo>
                <a:lnTo>
                  <a:pt x="2100494" y="5418138"/>
                </a:lnTo>
                <a:lnTo>
                  <a:pt x="2098907" y="5486400"/>
                </a:lnTo>
                <a:lnTo>
                  <a:pt x="2100494" y="5554663"/>
                </a:lnTo>
                <a:lnTo>
                  <a:pt x="2108432" y="5614988"/>
                </a:lnTo>
                <a:lnTo>
                  <a:pt x="2119544" y="5667375"/>
                </a:lnTo>
                <a:lnTo>
                  <a:pt x="2133832" y="5713413"/>
                </a:lnTo>
                <a:lnTo>
                  <a:pt x="2149707" y="5754688"/>
                </a:lnTo>
                <a:lnTo>
                  <a:pt x="2168757" y="5791200"/>
                </a:lnTo>
                <a:lnTo>
                  <a:pt x="2187807" y="5829300"/>
                </a:lnTo>
                <a:lnTo>
                  <a:pt x="2206857" y="5867400"/>
                </a:lnTo>
                <a:lnTo>
                  <a:pt x="2222732" y="5903913"/>
                </a:lnTo>
                <a:lnTo>
                  <a:pt x="2238607" y="5945188"/>
                </a:lnTo>
                <a:lnTo>
                  <a:pt x="2254482" y="5991225"/>
                </a:lnTo>
                <a:lnTo>
                  <a:pt x="2265594" y="6043613"/>
                </a:lnTo>
                <a:lnTo>
                  <a:pt x="2271944" y="6103938"/>
                </a:lnTo>
                <a:lnTo>
                  <a:pt x="2275119" y="6172200"/>
                </a:lnTo>
                <a:lnTo>
                  <a:pt x="2271944" y="6240463"/>
                </a:lnTo>
                <a:lnTo>
                  <a:pt x="2265594" y="6300788"/>
                </a:lnTo>
                <a:lnTo>
                  <a:pt x="2254482" y="6353175"/>
                </a:lnTo>
                <a:lnTo>
                  <a:pt x="2238607" y="6399213"/>
                </a:lnTo>
                <a:lnTo>
                  <a:pt x="2222732" y="6440488"/>
                </a:lnTo>
                <a:lnTo>
                  <a:pt x="2206857" y="6477000"/>
                </a:lnTo>
                <a:lnTo>
                  <a:pt x="2187807" y="6515100"/>
                </a:lnTo>
                <a:lnTo>
                  <a:pt x="2168757" y="6553200"/>
                </a:lnTo>
                <a:lnTo>
                  <a:pt x="2149707" y="6589713"/>
                </a:lnTo>
                <a:lnTo>
                  <a:pt x="2133832" y="6630988"/>
                </a:lnTo>
                <a:lnTo>
                  <a:pt x="2119544" y="6677025"/>
                </a:lnTo>
                <a:lnTo>
                  <a:pt x="2108432" y="6729413"/>
                </a:lnTo>
                <a:lnTo>
                  <a:pt x="2100494" y="6789738"/>
                </a:lnTo>
                <a:lnTo>
                  <a:pt x="2098907" y="6858000"/>
                </a:lnTo>
                <a:lnTo>
                  <a:pt x="1556068" y="6858000"/>
                </a:lnTo>
                <a:lnTo>
                  <a:pt x="1389294" y="6858000"/>
                </a:lnTo>
                <a:lnTo>
                  <a:pt x="0" y="6858000"/>
                </a:lnTo>
                <a:close/>
              </a:path>
            </a:pathLst>
          </a:custGeom>
          <a:solidFill>
            <a:schemeClr val="accent1"/>
          </a:solidFill>
          <a:ln w="0">
            <a:noFill/>
            <a:prstDash val="solid"/>
            <a:round/>
            <a:headEnd/>
            <a:tailEnd/>
          </a:ln>
        </p:spPr>
        <p:txBody>
          <a:bodyPr/>
          <a:lstStyle/>
          <a:p>
            <a:endParaRPr lang="hu-HU"/>
          </a:p>
        </p:txBody>
      </p:sp>
      <p:sp>
        <p:nvSpPr>
          <p:cNvPr id="41996" name="Rectangle 41995">
            <a:extLst>
              <a:ext uri="{FF2B5EF4-FFF2-40B4-BE49-F238E27FC236}">
                <a16:creationId xmlns:a16="http://schemas.microsoft.com/office/drawing/2014/main" id="{A3AE1F77-1EC8-47BA-A381-B6618A2FCD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12598"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hu-HU"/>
          </a:p>
        </p:txBody>
      </p:sp>
      <p:sp>
        <p:nvSpPr>
          <p:cNvPr id="41987" name="Rectangle 3">
            <a:extLst>
              <a:ext uri="{FF2B5EF4-FFF2-40B4-BE49-F238E27FC236}">
                <a16:creationId xmlns:a16="http://schemas.microsoft.com/office/drawing/2014/main" id="{ACA0DE51-DFCB-89B6-C2A0-B54A985EDED0}"/>
              </a:ext>
            </a:extLst>
          </p:cNvPr>
          <p:cNvSpPr>
            <a:spLocks noGrp="1" noChangeArrowheads="1"/>
          </p:cNvSpPr>
          <p:nvPr>
            <p:ph idx="1"/>
          </p:nvPr>
        </p:nvSpPr>
        <p:spPr>
          <a:xfrm>
            <a:off x="2171700" y="2178528"/>
            <a:ext cx="6400800" cy="3701065"/>
          </a:xfrm>
        </p:spPr>
        <p:txBody>
          <a:bodyPr>
            <a:normAutofit/>
          </a:bodyPr>
          <a:lstStyle/>
          <a:p>
            <a:pPr eaLnBrk="1" hangingPunct="1">
              <a:lnSpc>
                <a:spcPct val="100000"/>
              </a:lnSpc>
            </a:pPr>
            <a:r>
              <a:rPr lang="hu-HU" altLang="hu-HU" sz="1300"/>
              <a:t>Adattovábbítást biztosít különböző hálózatok között. Routerek (útválasztók) ezen a szinten működnek</a:t>
            </a:r>
          </a:p>
          <a:p>
            <a:pPr eaLnBrk="1" hangingPunct="1">
              <a:lnSpc>
                <a:spcPct val="100000"/>
              </a:lnSpc>
            </a:pPr>
            <a:endParaRPr lang="hu-HU" altLang="hu-HU" sz="1300"/>
          </a:p>
          <a:p>
            <a:pPr eaLnBrk="1" hangingPunct="1">
              <a:lnSpc>
                <a:spcPct val="100000"/>
              </a:lnSpc>
            </a:pPr>
            <a:r>
              <a:rPr lang="hu-HU" altLang="hu-HU" sz="1300"/>
              <a:t>Internet Protocol (IP)</a:t>
            </a:r>
          </a:p>
          <a:p>
            <a:pPr lvl="1" eaLnBrk="1" hangingPunct="1">
              <a:lnSpc>
                <a:spcPct val="100000"/>
              </a:lnSpc>
            </a:pPr>
            <a:r>
              <a:rPr lang="hu-HU" altLang="hu-HU" sz="1300"/>
              <a:t>Kapcsolat nélküli protokoll, adatcsomagokat használ egyik hálózatból a másikba történő adattovábbításhoz;</a:t>
            </a:r>
          </a:p>
          <a:p>
            <a:pPr lvl="1" eaLnBrk="1" hangingPunct="1">
              <a:lnSpc>
                <a:spcPct val="100000"/>
              </a:lnSpc>
            </a:pPr>
            <a:r>
              <a:rPr lang="hu-HU" altLang="hu-HU" sz="1300"/>
              <a:t>Nem vár visszaigazolásokat, hiszen ez a felsőbb szintek feladata;</a:t>
            </a:r>
          </a:p>
          <a:p>
            <a:pPr lvl="1" eaLnBrk="1" hangingPunct="1">
              <a:lnSpc>
                <a:spcPct val="100000"/>
              </a:lnSpc>
            </a:pPr>
            <a:r>
              <a:rPr lang="hu-HU" altLang="hu-HU" sz="1300"/>
              <a:t>Példa: ha egy alkalmazás UDP-vel kommunikál a TCP/IP felett, akkor magának az alkalmazásnak kell megbizonyosodni arról, hogy a csomagok elértek-e a címzetthez, és a sorrendjük helyes;</a:t>
            </a:r>
          </a:p>
          <a:p>
            <a:pPr lvl="1" eaLnBrk="1" hangingPunct="1">
              <a:lnSpc>
                <a:spcPct val="100000"/>
              </a:lnSpc>
            </a:pPr>
            <a:r>
              <a:rPr lang="hu-HU" altLang="hu-HU" sz="1300"/>
              <a:t>IP csomagok tartalmazzák a forrás és cél címét, egy protokoll azonosítót, ellenőrző összeget, és TTL értéket;</a:t>
            </a:r>
          </a:p>
          <a:p>
            <a:pPr lvl="1" eaLnBrk="1" hangingPunct="1">
              <a:lnSpc>
                <a:spcPct val="100000"/>
              </a:lnSpc>
            </a:pPr>
            <a:r>
              <a:rPr lang="hu-HU" altLang="hu-HU" sz="1300"/>
              <a:t>TTL megadja a csomag hány lépés óta van a hálózaton. Ezzel megelőzhető, hogy hibás csomagok mozogjanak a hálózaton.</a:t>
            </a:r>
          </a:p>
          <a:p>
            <a:pPr eaLnBrk="1" hangingPunct="1">
              <a:lnSpc>
                <a:spcPct val="100000"/>
              </a:lnSpc>
              <a:buFontTx/>
              <a:buNone/>
            </a:pPr>
            <a:endParaRPr lang="en-US" altLang="hu-HU" sz="130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034" name="Picture 6">
            <a:extLst>
              <a:ext uri="{FF2B5EF4-FFF2-40B4-BE49-F238E27FC236}">
                <a16:creationId xmlns:a16="http://schemas.microsoft.com/office/drawing/2014/main" id="{3E25443C-7C33-4BC5-EDFE-D40A8F774663}"/>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0" y="0"/>
            <a:ext cx="9144000" cy="6858000"/>
          </a:xfr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45064" name="Rectangle 45063">
            <a:extLst>
              <a:ext uri="{FF2B5EF4-FFF2-40B4-BE49-F238E27FC236}">
                <a16:creationId xmlns:a16="http://schemas.microsoft.com/office/drawing/2014/main" id="{40851669-7281-49C2-8BF0-67BA70EC1A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058" name="Rectangle 2">
            <a:extLst>
              <a:ext uri="{FF2B5EF4-FFF2-40B4-BE49-F238E27FC236}">
                <a16:creationId xmlns:a16="http://schemas.microsoft.com/office/drawing/2014/main" id="{35E9F1F5-8DE6-CEAE-9A06-F636740671F4}"/>
              </a:ext>
            </a:extLst>
          </p:cNvPr>
          <p:cNvSpPr>
            <a:spLocks noGrp="1" noChangeArrowheads="1"/>
          </p:cNvSpPr>
          <p:nvPr>
            <p:ph type="title"/>
          </p:nvPr>
        </p:nvSpPr>
        <p:spPr>
          <a:xfrm>
            <a:off x="2171700" y="382385"/>
            <a:ext cx="6400799" cy="1413758"/>
          </a:xfrm>
        </p:spPr>
        <p:txBody>
          <a:bodyPr anchor="b">
            <a:normAutofit/>
          </a:bodyPr>
          <a:lstStyle/>
          <a:p>
            <a:pPr algn="ctr" eaLnBrk="1" hangingPunct="1"/>
            <a:r>
              <a:rPr lang="hu-HU" altLang="hu-HU" sz="3800"/>
              <a:t>TCP/IP internet réteg</a:t>
            </a:r>
            <a:endParaRPr lang="en-US" altLang="hu-HU" sz="3800"/>
          </a:p>
        </p:txBody>
      </p:sp>
      <p:sp>
        <p:nvSpPr>
          <p:cNvPr id="45066" name="Freeform: Shape 45065">
            <a:extLst>
              <a:ext uri="{FF2B5EF4-FFF2-40B4-BE49-F238E27FC236}">
                <a16:creationId xmlns:a16="http://schemas.microsoft.com/office/drawing/2014/main" id="{16992B13-74C4-4370-93C5-F5403D944D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0"/>
            <a:ext cx="1706340" cy="6858000"/>
          </a:xfrm>
          <a:custGeom>
            <a:avLst/>
            <a:gdLst>
              <a:gd name="connsiteX0" fmla="*/ 0 w 2275119"/>
              <a:gd name="connsiteY0" fmla="*/ 0 h 6858000"/>
              <a:gd name="connsiteX1" fmla="*/ 1389294 w 2275119"/>
              <a:gd name="connsiteY1" fmla="*/ 0 h 6858000"/>
              <a:gd name="connsiteX2" fmla="*/ 1556068 w 2275119"/>
              <a:gd name="connsiteY2" fmla="*/ 0 h 6858000"/>
              <a:gd name="connsiteX3" fmla="*/ 2098907 w 2275119"/>
              <a:gd name="connsiteY3" fmla="*/ 0 h 6858000"/>
              <a:gd name="connsiteX4" fmla="*/ 2100494 w 2275119"/>
              <a:gd name="connsiteY4" fmla="*/ 68263 h 6858000"/>
              <a:gd name="connsiteX5" fmla="*/ 2108432 w 2275119"/>
              <a:gd name="connsiteY5" fmla="*/ 128588 h 6858000"/>
              <a:gd name="connsiteX6" fmla="*/ 2119544 w 2275119"/>
              <a:gd name="connsiteY6" fmla="*/ 180975 h 6858000"/>
              <a:gd name="connsiteX7" fmla="*/ 2133832 w 2275119"/>
              <a:gd name="connsiteY7" fmla="*/ 227013 h 6858000"/>
              <a:gd name="connsiteX8" fmla="*/ 2149707 w 2275119"/>
              <a:gd name="connsiteY8" fmla="*/ 268288 h 6858000"/>
              <a:gd name="connsiteX9" fmla="*/ 2168757 w 2275119"/>
              <a:gd name="connsiteY9" fmla="*/ 304800 h 6858000"/>
              <a:gd name="connsiteX10" fmla="*/ 2187807 w 2275119"/>
              <a:gd name="connsiteY10" fmla="*/ 342900 h 6858000"/>
              <a:gd name="connsiteX11" fmla="*/ 2206857 w 2275119"/>
              <a:gd name="connsiteY11" fmla="*/ 381000 h 6858000"/>
              <a:gd name="connsiteX12" fmla="*/ 2222732 w 2275119"/>
              <a:gd name="connsiteY12" fmla="*/ 417513 h 6858000"/>
              <a:gd name="connsiteX13" fmla="*/ 2238607 w 2275119"/>
              <a:gd name="connsiteY13" fmla="*/ 458788 h 6858000"/>
              <a:gd name="connsiteX14" fmla="*/ 2254482 w 2275119"/>
              <a:gd name="connsiteY14" fmla="*/ 504825 h 6858000"/>
              <a:gd name="connsiteX15" fmla="*/ 2265594 w 2275119"/>
              <a:gd name="connsiteY15" fmla="*/ 557213 h 6858000"/>
              <a:gd name="connsiteX16" fmla="*/ 2271944 w 2275119"/>
              <a:gd name="connsiteY16" fmla="*/ 617538 h 6858000"/>
              <a:gd name="connsiteX17" fmla="*/ 2275119 w 2275119"/>
              <a:gd name="connsiteY17" fmla="*/ 685800 h 6858000"/>
              <a:gd name="connsiteX18" fmla="*/ 2271944 w 2275119"/>
              <a:gd name="connsiteY18" fmla="*/ 754063 h 6858000"/>
              <a:gd name="connsiteX19" fmla="*/ 2265594 w 2275119"/>
              <a:gd name="connsiteY19" fmla="*/ 814388 h 6858000"/>
              <a:gd name="connsiteX20" fmla="*/ 2254482 w 2275119"/>
              <a:gd name="connsiteY20" fmla="*/ 866775 h 6858000"/>
              <a:gd name="connsiteX21" fmla="*/ 2238607 w 2275119"/>
              <a:gd name="connsiteY21" fmla="*/ 912813 h 6858000"/>
              <a:gd name="connsiteX22" fmla="*/ 2222732 w 2275119"/>
              <a:gd name="connsiteY22" fmla="*/ 954088 h 6858000"/>
              <a:gd name="connsiteX23" fmla="*/ 2206857 w 2275119"/>
              <a:gd name="connsiteY23" fmla="*/ 990600 h 6858000"/>
              <a:gd name="connsiteX24" fmla="*/ 2187807 w 2275119"/>
              <a:gd name="connsiteY24" fmla="*/ 1028700 h 6858000"/>
              <a:gd name="connsiteX25" fmla="*/ 2168757 w 2275119"/>
              <a:gd name="connsiteY25" fmla="*/ 1066800 h 6858000"/>
              <a:gd name="connsiteX26" fmla="*/ 2149707 w 2275119"/>
              <a:gd name="connsiteY26" fmla="*/ 1103313 h 6858000"/>
              <a:gd name="connsiteX27" fmla="*/ 2133832 w 2275119"/>
              <a:gd name="connsiteY27" fmla="*/ 1144588 h 6858000"/>
              <a:gd name="connsiteX28" fmla="*/ 2119544 w 2275119"/>
              <a:gd name="connsiteY28" fmla="*/ 1190625 h 6858000"/>
              <a:gd name="connsiteX29" fmla="*/ 2108432 w 2275119"/>
              <a:gd name="connsiteY29" fmla="*/ 1243013 h 6858000"/>
              <a:gd name="connsiteX30" fmla="*/ 2100494 w 2275119"/>
              <a:gd name="connsiteY30" fmla="*/ 1303338 h 6858000"/>
              <a:gd name="connsiteX31" fmla="*/ 2098907 w 2275119"/>
              <a:gd name="connsiteY31" fmla="*/ 1371600 h 6858000"/>
              <a:gd name="connsiteX32" fmla="*/ 2100494 w 2275119"/>
              <a:gd name="connsiteY32" fmla="*/ 1439863 h 6858000"/>
              <a:gd name="connsiteX33" fmla="*/ 2108432 w 2275119"/>
              <a:gd name="connsiteY33" fmla="*/ 1500188 h 6858000"/>
              <a:gd name="connsiteX34" fmla="*/ 2119544 w 2275119"/>
              <a:gd name="connsiteY34" fmla="*/ 1552575 h 6858000"/>
              <a:gd name="connsiteX35" fmla="*/ 2133832 w 2275119"/>
              <a:gd name="connsiteY35" fmla="*/ 1598613 h 6858000"/>
              <a:gd name="connsiteX36" fmla="*/ 2149707 w 2275119"/>
              <a:gd name="connsiteY36" fmla="*/ 1639888 h 6858000"/>
              <a:gd name="connsiteX37" fmla="*/ 2168757 w 2275119"/>
              <a:gd name="connsiteY37" fmla="*/ 1676400 h 6858000"/>
              <a:gd name="connsiteX38" fmla="*/ 2187807 w 2275119"/>
              <a:gd name="connsiteY38" fmla="*/ 1714500 h 6858000"/>
              <a:gd name="connsiteX39" fmla="*/ 2206857 w 2275119"/>
              <a:gd name="connsiteY39" fmla="*/ 1752600 h 6858000"/>
              <a:gd name="connsiteX40" fmla="*/ 2222732 w 2275119"/>
              <a:gd name="connsiteY40" fmla="*/ 1789113 h 6858000"/>
              <a:gd name="connsiteX41" fmla="*/ 2238607 w 2275119"/>
              <a:gd name="connsiteY41" fmla="*/ 1830388 h 6858000"/>
              <a:gd name="connsiteX42" fmla="*/ 2254482 w 2275119"/>
              <a:gd name="connsiteY42" fmla="*/ 1876425 h 6858000"/>
              <a:gd name="connsiteX43" fmla="*/ 2265594 w 2275119"/>
              <a:gd name="connsiteY43" fmla="*/ 1928813 h 6858000"/>
              <a:gd name="connsiteX44" fmla="*/ 2271944 w 2275119"/>
              <a:gd name="connsiteY44" fmla="*/ 1989138 h 6858000"/>
              <a:gd name="connsiteX45" fmla="*/ 2275119 w 2275119"/>
              <a:gd name="connsiteY45" fmla="*/ 2057400 h 6858000"/>
              <a:gd name="connsiteX46" fmla="*/ 2271944 w 2275119"/>
              <a:gd name="connsiteY46" fmla="*/ 2125663 h 6858000"/>
              <a:gd name="connsiteX47" fmla="*/ 2265594 w 2275119"/>
              <a:gd name="connsiteY47" fmla="*/ 2185988 h 6858000"/>
              <a:gd name="connsiteX48" fmla="*/ 2254482 w 2275119"/>
              <a:gd name="connsiteY48" fmla="*/ 2238375 h 6858000"/>
              <a:gd name="connsiteX49" fmla="*/ 2238607 w 2275119"/>
              <a:gd name="connsiteY49" fmla="*/ 2284413 h 6858000"/>
              <a:gd name="connsiteX50" fmla="*/ 2222732 w 2275119"/>
              <a:gd name="connsiteY50" fmla="*/ 2325688 h 6858000"/>
              <a:gd name="connsiteX51" fmla="*/ 2206857 w 2275119"/>
              <a:gd name="connsiteY51" fmla="*/ 2362200 h 6858000"/>
              <a:gd name="connsiteX52" fmla="*/ 2187807 w 2275119"/>
              <a:gd name="connsiteY52" fmla="*/ 2400300 h 6858000"/>
              <a:gd name="connsiteX53" fmla="*/ 2168757 w 2275119"/>
              <a:gd name="connsiteY53" fmla="*/ 2438400 h 6858000"/>
              <a:gd name="connsiteX54" fmla="*/ 2149707 w 2275119"/>
              <a:gd name="connsiteY54" fmla="*/ 2474913 h 6858000"/>
              <a:gd name="connsiteX55" fmla="*/ 2133832 w 2275119"/>
              <a:gd name="connsiteY55" fmla="*/ 2516188 h 6858000"/>
              <a:gd name="connsiteX56" fmla="*/ 2119544 w 2275119"/>
              <a:gd name="connsiteY56" fmla="*/ 2562225 h 6858000"/>
              <a:gd name="connsiteX57" fmla="*/ 2108432 w 2275119"/>
              <a:gd name="connsiteY57" fmla="*/ 2614613 h 6858000"/>
              <a:gd name="connsiteX58" fmla="*/ 2100494 w 2275119"/>
              <a:gd name="connsiteY58" fmla="*/ 2674938 h 6858000"/>
              <a:gd name="connsiteX59" fmla="*/ 2098907 w 2275119"/>
              <a:gd name="connsiteY59" fmla="*/ 2743200 h 6858000"/>
              <a:gd name="connsiteX60" fmla="*/ 2100494 w 2275119"/>
              <a:gd name="connsiteY60" fmla="*/ 2811463 h 6858000"/>
              <a:gd name="connsiteX61" fmla="*/ 2108432 w 2275119"/>
              <a:gd name="connsiteY61" fmla="*/ 2871788 h 6858000"/>
              <a:gd name="connsiteX62" fmla="*/ 2119544 w 2275119"/>
              <a:gd name="connsiteY62" fmla="*/ 2924175 h 6858000"/>
              <a:gd name="connsiteX63" fmla="*/ 2133832 w 2275119"/>
              <a:gd name="connsiteY63" fmla="*/ 2970213 h 6858000"/>
              <a:gd name="connsiteX64" fmla="*/ 2149707 w 2275119"/>
              <a:gd name="connsiteY64" fmla="*/ 3011488 h 6858000"/>
              <a:gd name="connsiteX65" fmla="*/ 2168757 w 2275119"/>
              <a:gd name="connsiteY65" fmla="*/ 3048000 h 6858000"/>
              <a:gd name="connsiteX66" fmla="*/ 2187807 w 2275119"/>
              <a:gd name="connsiteY66" fmla="*/ 3086100 h 6858000"/>
              <a:gd name="connsiteX67" fmla="*/ 2206857 w 2275119"/>
              <a:gd name="connsiteY67" fmla="*/ 3124200 h 6858000"/>
              <a:gd name="connsiteX68" fmla="*/ 2222732 w 2275119"/>
              <a:gd name="connsiteY68" fmla="*/ 3160713 h 6858000"/>
              <a:gd name="connsiteX69" fmla="*/ 2238607 w 2275119"/>
              <a:gd name="connsiteY69" fmla="*/ 3201988 h 6858000"/>
              <a:gd name="connsiteX70" fmla="*/ 2254482 w 2275119"/>
              <a:gd name="connsiteY70" fmla="*/ 3248025 h 6858000"/>
              <a:gd name="connsiteX71" fmla="*/ 2265594 w 2275119"/>
              <a:gd name="connsiteY71" fmla="*/ 3300413 h 6858000"/>
              <a:gd name="connsiteX72" fmla="*/ 2271944 w 2275119"/>
              <a:gd name="connsiteY72" fmla="*/ 3360738 h 6858000"/>
              <a:gd name="connsiteX73" fmla="*/ 2275119 w 2275119"/>
              <a:gd name="connsiteY73" fmla="*/ 3427413 h 6858000"/>
              <a:gd name="connsiteX74" fmla="*/ 2271944 w 2275119"/>
              <a:gd name="connsiteY74" fmla="*/ 3497263 h 6858000"/>
              <a:gd name="connsiteX75" fmla="*/ 2265594 w 2275119"/>
              <a:gd name="connsiteY75" fmla="*/ 3557588 h 6858000"/>
              <a:gd name="connsiteX76" fmla="*/ 2254482 w 2275119"/>
              <a:gd name="connsiteY76" fmla="*/ 3609975 h 6858000"/>
              <a:gd name="connsiteX77" fmla="*/ 2238607 w 2275119"/>
              <a:gd name="connsiteY77" fmla="*/ 3656013 h 6858000"/>
              <a:gd name="connsiteX78" fmla="*/ 2222732 w 2275119"/>
              <a:gd name="connsiteY78" fmla="*/ 3697288 h 6858000"/>
              <a:gd name="connsiteX79" fmla="*/ 2206857 w 2275119"/>
              <a:gd name="connsiteY79" fmla="*/ 3733800 h 6858000"/>
              <a:gd name="connsiteX80" fmla="*/ 2187807 w 2275119"/>
              <a:gd name="connsiteY80" fmla="*/ 3771900 h 6858000"/>
              <a:gd name="connsiteX81" fmla="*/ 2168757 w 2275119"/>
              <a:gd name="connsiteY81" fmla="*/ 3810000 h 6858000"/>
              <a:gd name="connsiteX82" fmla="*/ 2149707 w 2275119"/>
              <a:gd name="connsiteY82" fmla="*/ 3846513 h 6858000"/>
              <a:gd name="connsiteX83" fmla="*/ 2133832 w 2275119"/>
              <a:gd name="connsiteY83" fmla="*/ 3887788 h 6858000"/>
              <a:gd name="connsiteX84" fmla="*/ 2119544 w 2275119"/>
              <a:gd name="connsiteY84" fmla="*/ 3933825 h 6858000"/>
              <a:gd name="connsiteX85" fmla="*/ 2108432 w 2275119"/>
              <a:gd name="connsiteY85" fmla="*/ 3986213 h 6858000"/>
              <a:gd name="connsiteX86" fmla="*/ 2100494 w 2275119"/>
              <a:gd name="connsiteY86" fmla="*/ 4046538 h 6858000"/>
              <a:gd name="connsiteX87" fmla="*/ 2098907 w 2275119"/>
              <a:gd name="connsiteY87" fmla="*/ 4114800 h 6858000"/>
              <a:gd name="connsiteX88" fmla="*/ 2100494 w 2275119"/>
              <a:gd name="connsiteY88" fmla="*/ 4183063 h 6858000"/>
              <a:gd name="connsiteX89" fmla="*/ 2108432 w 2275119"/>
              <a:gd name="connsiteY89" fmla="*/ 4243388 h 6858000"/>
              <a:gd name="connsiteX90" fmla="*/ 2119544 w 2275119"/>
              <a:gd name="connsiteY90" fmla="*/ 4295775 h 6858000"/>
              <a:gd name="connsiteX91" fmla="*/ 2133832 w 2275119"/>
              <a:gd name="connsiteY91" fmla="*/ 4341813 h 6858000"/>
              <a:gd name="connsiteX92" fmla="*/ 2149707 w 2275119"/>
              <a:gd name="connsiteY92" fmla="*/ 4383088 h 6858000"/>
              <a:gd name="connsiteX93" fmla="*/ 2168757 w 2275119"/>
              <a:gd name="connsiteY93" fmla="*/ 4419600 h 6858000"/>
              <a:gd name="connsiteX94" fmla="*/ 2206857 w 2275119"/>
              <a:gd name="connsiteY94" fmla="*/ 4495800 h 6858000"/>
              <a:gd name="connsiteX95" fmla="*/ 2222732 w 2275119"/>
              <a:gd name="connsiteY95" fmla="*/ 4532313 h 6858000"/>
              <a:gd name="connsiteX96" fmla="*/ 2238607 w 2275119"/>
              <a:gd name="connsiteY96" fmla="*/ 4573588 h 6858000"/>
              <a:gd name="connsiteX97" fmla="*/ 2254482 w 2275119"/>
              <a:gd name="connsiteY97" fmla="*/ 4619625 h 6858000"/>
              <a:gd name="connsiteX98" fmla="*/ 2265594 w 2275119"/>
              <a:gd name="connsiteY98" fmla="*/ 4672013 h 6858000"/>
              <a:gd name="connsiteX99" fmla="*/ 2271944 w 2275119"/>
              <a:gd name="connsiteY99" fmla="*/ 4732338 h 6858000"/>
              <a:gd name="connsiteX100" fmla="*/ 2275119 w 2275119"/>
              <a:gd name="connsiteY100" fmla="*/ 4800600 h 6858000"/>
              <a:gd name="connsiteX101" fmla="*/ 2271944 w 2275119"/>
              <a:gd name="connsiteY101" fmla="*/ 4868863 h 6858000"/>
              <a:gd name="connsiteX102" fmla="*/ 2265594 w 2275119"/>
              <a:gd name="connsiteY102" fmla="*/ 4929188 h 6858000"/>
              <a:gd name="connsiteX103" fmla="*/ 2254482 w 2275119"/>
              <a:gd name="connsiteY103" fmla="*/ 4981575 h 6858000"/>
              <a:gd name="connsiteX104" fmla="*/ 2238607 w 2275119"/>
              <a:gd name="connsiteY104" fmla="*/ 5027613 h 6858000"/>
              <a:gd name="connsiteX105" fmla="*/ 2222732 w 2275119"/>
              <a:gd name="connsiteY105" fmla="*/ 5068888 h 6858000"/>
              <a:gd name="connsiteX106" fmla="*/ 2206857 w 2275119"/>
              <a:gd name="connsiteY106" fmla="*/ 5105400 h 6858000"/>
              <a:gd name="connsiteX107" fmla="*/ 2187807 w 2275119"/>
              <a:gd name="connsiteY107" fmla="*/ 5143500 h 6858000"/>
              <a:gd name="connsiteX108" fmla="*/ 2168757 w 2275119"/>
              <a:gd name="connsiteY108" fmla="*/ 5181600 h 6858000"/>
              <a:gd name="connsiteX109" fmla="*/ 2149707 w 2275119"/>
              <a:gd name="connsiteY109" fmla="*/ 5218113 h 6858000"/>
              <a:gd name="connsiteX110" fmla="*/ 2133832 w 2275119"/>
              <a:gd name="connsiteY110" fmla="*/ 5259388 h 6858000"/>
              <a:gd name="connsiteX111" fmla="*/ 2119544 w 2275119"/>
              <a:gd name="connsiteY111" fmla="*/ 5305425 h 6858000"/>
              <a:gd name="connsiteX112" fmla="*/ 2108432 w 2275119"/>
              <a:gd name="connsiteY112" fmla="*/ 5357813 h 6858000"/>
              <a:gd name="connsiteX113" fmla="*/ 2100494 w 2275119"/>
              <a:gd name="connsiteY113" fmla="*/ 5418138 h 6858000"/>
              <a:gd name="connsiteX114" fmla="*/ 2098907 w 2275119"/>
              <a:gd name="connsiteY114" fmla="*/ 5486400 h 6858000"/>
              <a:gd name="connsiteX115" fmla="*/ 2100494 w 2275119"/>
              <a:gd name="connsiteY115" fmla="*/ 5554663 h 6858000"/>
              <a:gd name="connsiteX116" fmla="*/ 2108432 w 2275119"/>
              <a:gd name="connsiteY116" fmla="*/ 5614988 h 6858000"/>
              <a:gd name="connsiteX117" fmla="*/ 2119544 w 2275119"/>
              <a:gd name="connsiteY117" fmla="*/ 5667375 h 6858000"/>
              <a:gd name="connsiteX118" fmla="*/ 2133832 w 2275119"/>
              <a:gd name="connsiteY118" fmla="*/ 5713413 h 6858000"/>
              <a:gd name="connsiteX119" fmla="*/ 2149707 w 2275119"/>
              <a:gd name="connsiteY119" fmla="*/ 5754688 h 6858000"/>
              <a:gd name="connsiteX120" fmla="*/ 2168757 w 2275119"/>
              <a:gd name="connsiteY120" fmla="*/ 5791200 h 6858000"/>
              <a:gd name="connsiteX121" fmla="*/ 2187807 w 2275119"/>
              <a:gd name="connsiteY121" fmla="*/ 5829300 h 6858000"/>
              <a:gd name="connsiteX122" fmla="*/ 2206857 w 2275119"/>
              <a:gd name="connsiteY122" fmla="*/ 5867400 h 6858000"/>
              <a:gd name="connsiteX123" fmla="*/ 2222732 w 2275119"/>
              <a:gd name="connsiteY123" fmla="*/ 5903913 h 6858000"/>
              <a:gd name="connsiteX124" fmla="*/ 2238607 w 2275119"/>
              <a:gd name="connsiteY124" fmla="*/ 5945188 h 6858000"/>
              <a:gd name="connsiteX125" fmla="*/ 2254482 w 2275119"/>
              <a:gd name="connsiteY125" fmla="*/ 5991225 h 6858000"/>
              <a:gd name="connsiteX126" fmla="*/ 2265594 w 2275119"/>
              <a:gd name="connsiteY126" fmla="*/ 6043613 h 6858000"/>
              <a:gd name="connsiteX127" fmla="*/ 2271944 w 2275119"/>
              <a:gd name="connsiteY127" fmla="*/ 6103938 h 6858000"/>
              <a:gd name="connsiteX128" fmla="*/ 2275119 w 2275119"/>
              <a:gd name="connsiteY128" fmla="*/ 6172200 h 6858000"/>
              <a:gd name="connsiteX129" fmla="*/ 2271944 w 2275119"/>
              <a:gd name="connsiteY129" fmla="*/ 6240463 h 6858000"/>
              <a:gd name="connsiteX130" fmla="*/ 2265594 w 2275119"/>
              <a:gd name="connsiteY130" fmla="*/ 6300788 h 6858000"/>
              <a:gd name="connsiteX131" fmla="*/ 2254482 w 2275119"/>
              <a:gd name="connsiteY131" fmla="*/ 6353175 h 6858000"/>
              <a:gd name="connsiteX132" fmla="*/ 2238607 w 2275119"/>
              <a:gd name="connsiteY132" fmla="*/ 6399213 h 6858000"/>
              <a:gd name="connsiteX133" fmla="*/ 2222732 w 2275119"/>
              <a:gd name="connsiteY133" fmla="*/ 6440488 h 6858000"/>
              <a:gd name="connsiteX134" fmla="*/ 2206857 w 2275119"/>
              <a:gd name="connsiteY134" fmla="*/ 6477000 h 6858000"/>
              <a:gd name="connsiteX135" fmla="*/ 2187807 w 2275119"/>
              <a:gd name="connsiteY135" fmla="*/ 6515100 h 6858000"/>
              <a:gd name="connsiteX136" fmla="*/ 2168757 w 2275119"/>
              <a:gd name="connsiteY136" fmla="*/ 6553200 h 6858000"/>
              <a:gd name="connsiteX137" fmla="*/ 2149707 w 2275119"/>
              <a:gd name="connsiteY137" fmla="*/ 6589713 h 6858000"/>
              <a:gd name="connsiteX138" fmla="*/ 2133832 w 2275119"/>
              <a:gd name="connsiteY138" fmla="*/ 6630988 h 6858000"/>
              <a:gd name="connsiteX139" fmla="*/ 2119544 w 2275119"/>
              <a:gd name="connsiteY139" fmla="*/ 6677025 h 6858000"/>
              <a:gd name="connsiteX140" fmla="*/ 2108432 w 2275119"/>
              <a:gd name="connsiteY140" fmla="*/ 6729413 h 6858000"/>
              <a:gd name="connsiteX141" fmla="*/ 2100494 w 2275119"/>
              <a:gd name="connsiteY141" fmla="*/ 6789738 h 6858000"/>
              <a:gd name="connsiteX142" fmla="*/ 2098907 w 2275119"/>
              <a:gd name="connsiteY142" fmla="*/ 6858000 h 6858000"/>
              <a:gd name="connsiteX143" fmla="*/ 1556068 w 2275119"/>
              <a:gd name="connsiteY143" fmla="*/ 6858000 h 6858000"/>
              <a:gd name="connsiteX144" fmla="*/ 1389294 w 2275119"/>
              <a:gd name="connsiteY144" fmla="*/ 6858000 h 6858000"/>
              <a:gd name="connsiteX145" fmla="*/ 0 w 2275119"/>
              <a:gd name="connsiteY14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Lst>
            <a:rect l="l" t="t" r="r" b="b"/>
            <a:pathLst>
              <a:path w="2275119" h="6858000">
                <a:moveTo>
                  <a:pt x="0" y="0"/>
                </a:moveTo>
                <a:lnTo>
                  <a:pt x="1389294" y="0"/>
                </a:lnTo>
                <a:lnTo>
                  <a:pt x="1556068" y="0"/>
                </a:lnTo>
                <a:lnTo>
                  <a:pt x="2098907" y="0"/>
                </a:lnTo>
                <a:lnTo>
                  <a:pt x="2100494" y="68263"/>
                </a:lnTo>
                <a:lnTo>
                  <a:pt x="2108432" y="128588"/>
                </a:lnTo>
                <a:lnTo>
                  <a:pt x="2119544" y="180975"/>
                </a:lnTo>
                <a:lnTo>
                  <a:pt x="2133832" y="227013"/>
                </a:lnTo>
                <a:lnTo>
                  <a:pt x="2149707" y="268288"/>
                </a:lnTo>
                <a:lnTo>
                  <a:pt x="2168757" y="304800"/>
                </a:lnTo>
                <a:lnTo>
                  <a:pt x="2187807" y="342900"/>
                </a:lnTo>
                <a:lnTo>
                  <a:pt x="2206857" y="381000"/>
                </a:lnTo>
                <a:lnTo>
                  <a:pt x="2222732" y="417513"/>
                </a:lnTo>
                <a:lnTo>
                  <a:pt x="2238607" y="458788"/>
                </a:lnTo>
                <a:lnTo>
                  <a:pt x="2254482" y="504825"/>
                </a:lnTo>
                <a:lnTo>
                  <a:pt x="2265594" y="557213"/>
                </a:lnTo>
                <a:lnTo>
                  <a:pt x="2271944" y="617538"/>
                </a:lnTo>
                <a:lnTo>
                  <a:pt x="2275119" y="685800"/>
                </a:lnTo>
                <a:lnTo>
                  <a:pt x="2271944" y="754063"/>
                </a:lnTo>
                <a:lnTo>
                  <a:pt x="2265594" y="814388"/>
                </a:lnTo>
                <a:lnTo>
                  <a:pt x="2254482" y="866775"/>
                </a:lnTo>
                <a:lnTo>
                  <a:pt x="2238607" y="912813"/>
                </a:lnTo>
                <a:lnTo>
                  <a:pt x="2222732" y="954088"/>
                </a:lnTo>
                <a:lnTo>
                  <a:pt x="2206857" y="990600"/>
                </a:lnTo>
                <a:lnTo>
                  <a:pt x="2187807" y="1028700"/>
                </a:lnTo>
                <a:lnTo>
                  <a:pt x="2168757" y="1066800"/>
                </a:lnTo>
                <a:lnTo>
                  <a:pt x="2149707" y="1103313"/>
                </a:lnTo>
                <a:lnTo>
                  <a:pt x="2133832" y="1144588"/>
                </a:lnTo>
                <a:lnTo>
                  <a:pt x="2119544" y="1190625"/>
                </a:lnTo>
                <a:lnTo>
                  <a:pt x="2108432" y="1243013"/>
                </a:lnTo>
                <a:lnTo>
                  <a:pt x="2100494" y="1303338"/>
                </a:lnTo>
                <a:lnTo>
                  <a:pt x="2098907" y="1371600"/>
                </a:lnTo>
                <a:lnTo>
                  <a:pt x="2100494" y="1439863"/>
                </a:lnTo>
                <a:lnTo>
                  <a:pt x="2108432" y="1500188"/>
                </a:lnTo>
                <a:lnTo>
                  <a:pt x="2119544" y="1552575"/>
                </a:lnTo>
                <a:lnTo>
                  <a:pt x="2133832" y="1598613"/>
                </a:lnTo>
                <a:lnTo>
                  <a:pt x="2149707" y="1639888"/>
                </a:lnTo>
                <a:lnTo>
                  <a:pt x="2168757" y="1676400"/>
                </a:lnTo>
                <a:lnTo>
                  <a:pt x="2187807" y="1714500"/>
                </a:lnTo>
                <a:lnTo>
                  <a:pt x="2206857" y="1752600"/>
                </a:lnTo>
                <a:lnTo>
                  <a:pt x="2222732" y="1789113"/>
                </a:lnTo>
                <a:lnTo>
                  <a:pt x="2238607" y="1830388"/>
                </a:lnTo>
                <a:lnTo>
                  <a:pt x="2254482" y="1876425"/>
                </a:lnTo>
                <a:lnTo>
                  <a:pt x="2265594" y="1928813"/>
                </a:lnTo>
                <a:lnTo>
                  <a:pt x="2271944" y="1989138"/>
                </a:lnTo>
                <a:lnTo>
                  <a:pt x="2275119" y="2057400"/>
                </a:lnTo>
                <a:lnTo>
                  <a:pt x="2271944" y="2125663"/>
                </a:lnTo>
                <a:lnTo>
                  <a:pt x="2265594" y="2185988"/>
                </a:lnTo>
                <a:lnTo>
                  <a:pt x="2254482" y="2238375"/>
                </a:lnTo>
                <a:lnTo>
                  <a:pt x="2238607" y="2284413"/>
                </a:lnTo>
                <a:lnTo>
                  <a:pt x="2222732" y="2325688"/>
                </a:lnTo>
                <a:lnTo>
                  <a:pt x="2206857" y="2362200"/>
                </a:lnTo>
                <a:lnTo>
                  <a:pt x="2187807" y="2400300"/>
                </a:lnTo>
                <a:lnTo>
                  <a:pt x="2168757" y="2438400"/>
                </a:lnTo>
                <a:lnTo>
                  <a:pt x="2149707" y="2474913"/>
                </a:lnTo>
                <a:lnTo>
                  <a:pt x="2133832" y="2516188"/>
                </a:lnTo>
                <a:lnTo>
                  <a:pt x="2119544" y="2562225"/>
                </a:lnTo>
                <a:lnTo>
                  <a:pt x="2108432" y="2614613"/>
                </a:lnTo>
                <a:lnTo>
                  <a:pt x="2100494" y="2674938"/>
                </a:lnTo>
                <a:lnTo>
                  <a:pt x="2098907" y="2743200"/>
                </a:lnTo>
                <a:lnTo>
                  <a:pt x="2100494" y="2811463"/>
                </a:lnTo>
                <a:lnTo>
                  <a:pt x="2108432" y="2871788"/>
                </a:lnTo>
                <a:lnTo>
                  <a:pt x="2119544" y="2924175"/>
                </a:lnTo>
                <a:lnTo>
                  <a:pt x="2133832" y="2970213"/>
                </a:lnTo>
                <a:lnTo>
                  <a:pt x="2149707" y="3011488"/>
                </a:lnTo>
                <a:lnTo>
                  <a:pt x="2168757" y="3048000"/>
                </a:lnTo>
                <a:lnTo>
                  <a:pt x="2187807" y="3086100"/>
                </a:lnTo>
                <a:lnTo>
                  <a:pt x="2206857" y="3124200"/>
                </a:lnTo>
                <a:lnTo>
                  <a:pt x="2222732" y="3160713"/>
                </a:lnTo>
                <a:lnTo>
                  <a:pt x="2238607" y="3201988"/>
                </a:lnTo>
                <a:lnTo>
                  <a:pt x="2254482" y="3248025"/>
                </a:lnTo>
                <a:lnTo>
                  <a:pt x="2265594" y="3300413"/>
                </a:lnTo>
                <a:lnTo>
                  <a:pt x="2271944" y="3360738"/>
                </a:lnTo>
                <a:lnTo>
                  <a:pt x="2275119" y="3427413"/>
                </a:lnTo>
                <a:lnTo>
                  <a:pt x="2271944" y="3497263"/>
                </a:lnTo>
                <a:lnTo>
                  <a:pt x="2265594" y="3557588"/>
                </a:lnTo>
                <a:lnTo>
                  <a:pt x="2254482" y="3609975"/>
                </a:lnTo>
                <a:lnTo>
                  <a:pt x="2238607" y="3656013"/>
                </a:lnTo>
                <a:lnTo>
                  <a:pt x="2222732" y="3697288"/>
                </a:lnTo>
                <a:lnTo>
                  <a:pt x="2206857" y="3733800"/>
                </a:lnTo>
                <a:lnTo>
                  <a:pt x="2187807" y="3771900"/>
                </a:lnTo>
                <a:lnTo>
                  <a:pt x="2168757" y="3810000"/>
                </a:lnTo>
                <a:lnTo>
                  <a:pt x="2149707" y="3846513"/>
                </a:lnTo>
                <a:lnTo>
                  <a:pt x="2133832" y="3887788"/>
                </a:lnTo>
                <a:lnTo>
                  <a:pt x="2119544" y="3933825"/>
                </a:lnTo>
                <a:lnTo>
                  <a:pt x="2108432" y="3986213"/>
                </a:lnTo>
                <a:lnTo>
                  <a:pt x="2100494" y="4046538"/>
                </a:lnTo>
                <a:lnTo>
                  <a:pt x="2098907" y="4114800"/>
                </a:lnTo>
                <a:lnTo>
                  <a:pt x="2100494" y="4183063"/>
                </a:lnTo>
                <a:lnTo>
                  <a:pt x="2108432" y="4243388"/>
                </a:lnTo>
                <a:lnTo>
                  <a:pt x="2119544" y="4295775"/>
                </a:lnTo>
                <a:lnTo>
                  <a:pt x="2133832" y="4341813"/>
                </a:lnTo>
                <a:lnTo>
                  <a:pt x="2149707" y="4383088"/>
                </a:lnTo>
                <a:lnTo>
                  <a:pt x="2168757" y="4419600"/>
                </a:lnTo>
                <a:lnTo>
                  <a:pt x="2206857" y="4495800"/>
                </a:lnTo>
                <a:lnTo>
                  <a:pt x="2222732" y="4532313"/>
                </a:lnTo>
                <a:lnTo>
                  <a:pt x="2238607" y="4573588"/>
                </a:lnTo>
                <a:lnTo>
                  <a:pt x="2254482" y="4619625"/>
                </a:lnTo>
                <a:lnTo>
                  <a:pt x="2265594" y="4672013"/>
                </a:lnTo>
                <a:lnTo>
                  <a:pt x="2271944" y="4732338"/>
                </a:lnTo>
                <a:lnTo>
                  <a:pt x="2275119" y="4800600"/>
                </a:lnTo>
                <a:lnTo>
                  <a:pt x="2271944" y="4868863"/>
                </a:lnTo>
                <a:lnTo>
                  <a:pt x="2265594" y="4929188"/>
                </a:lnTo>
                <a:lnTo>
                  <a:pt x="2254482" y="4981575"/>
                </a:lnTo>
                <a:lnTo>
                  <a:pt x="2238607" y="5027613"/>
                </a:lnTo>
                <a:lnTo>
                  <a:pt x="2222732" y="5068888"/>
                </a:lnTo>
                <a:lnTo>
                  <a:pt x="2206857" y="5105400"/>
                </a:lnTo>
                <a:lnTo>
                  <a:pt x="2187807" y="5143500"/>
                </a:lnTo>
                <a:lnTo>
                  <a:pt x="2168757" y="5181600"/>
                </a:lnTo>
                <a:lnTo>
                  <a:pt x="2149707" y="5218113"/>
                </a:lnTo>
                <a:lnTo>
                  <a:pt x="2133832" y="5259388"/>
                </a:lnTo>
                <a:lnTo>
                  <a:pt x="2119544" y="5305425"/>
                </a:lnTo>
                <a:lnTo>
                  <a:pt x="2108432" y="5357813"/>
                </a:lnTo>
                <a:lnTo>
                  <a:pt x="2100494" y="5418138"/>
                </a:lnTo>
                <a:lnTo>
                  <a:pt x="2098907" y="5486400"/>
                </a:lnTo>
                <a:lnTo>
                  <a:pt x="2100494" y="5554663"/>
                </a:lnTo>
                <a:lnTo>
                  <a:pt x="2108432" y="5614988"/>
                </a:lnTo>
                <a:lnTo>
                  <a:pt x="2119544" y="5667375"/>
                </a:lnTo>
                <a:lnTo>
                  <a:pt x="2133832" y="5713413"/>
                </a:lnTo>
                <a:lnTo>
                  <a:pt x="2149707" y="5754688"/>
                </a:lnTo>
                <a:lnTo>
                  <a:pt x="2168757" y="5791200"/>
                </a:lnTo>
                <a:lnTo>
                  <a:pt x="2187807" y="5829300"/>
                </a:lnTo>
                <a:lnTo>
                  <a:pt x="2206857" y="5867400"/>
                </a:lnTo>
                <a:lnTo>
                  <a:pt x="2222732" y="5903913"/>
                </a:lnTo>
                <a:lnTo>
                  <a:pt x="2238607" y="5945188"/>
                </a:lnTo>
                <a:lnTo>
                  <a:pt x="2254482" y="5991225"/>
                </a:lnTo>
                <a:lnTo>
                  <a:pt x="2265594" y="6043613"/>
                </a:lnTo>
                <a:lnTo>
                  <a:pt x="2271944" y="6103938"/>
                </a:lnTo>
                <a:lnTo>
                  <a:pt x="2275119" y="6172200"/>
                </a:lnTo>
                <a:lnTo>
                  <a:pt x="2271944" y="6240463"/>
                </a:lnTo>
                <a:lnTo>
                  <a:pt x="2265594" y="6300788"/>
                </a:lnTo>
                <a:lnTo>
                  <a:pt x="2254482" y="6353175"/>
                </a:lnTo>
                <a:lnTo>
                  <a:pt x="2238607" y="6399213"/>
                </a:lnTo>
                <a:lnTo>
                  <a:pt x="2222732" y="6440488"/>
                </a:lnTo>
                <a:lnTo>
                  <a:pt x="2206857" y="6477000"/>
                </a:lnTo>
                <a:lnTo>
                  <a:pt x="2187807" y="6515100"/>
                </a:lnTo>
                <a:lnTo>
                  <a:pt x="2168757" y="6553200"/>
                </a:lnTo>
                <a:lnTo>
                  <a:pt x="2149707" y="6589713"/>
                </a:lnTo>
                <a:lnTo>
                  <a:pt x="2133832" y="6630988"/>
                </a:lnTo>
                <a:lnTo>
                  <a:pt x="2119544" y="6677025"/>
                </a:lnTo>
                <a:lnTo>
                  <a:pt x="2108432" y="6729413"/>
                </a:lnTo>
                <a:lnTo>
                  <a:pt x="2100494" y="6789738"/>
                </a:lnTo>
                <a:lnTo>
                  <a:pt x="2098907" y="6858000"/>
                </a:lnTo>
                <a:lnTo>
                  <a:pt x="1556068" y="6858000"/>
                </a:lnTo>
                <a:lnTo>
                  <a:pt x="1389294" y="6858000"/>
                </a:lnTo>
                <a:lnTo>
                  <a:pt x="0" y="6858000"/>
                </a:lnTo>
                <a:close/>
              </a:path>
            </a:pathLst>
          </a:custGeom>
          <a:solidFill>
            <a:schemeClr val="accent1"/>
          </a:solidFill>
          <a:ln w="0">
            <a:noFill/>
            <a:prstDash val="solid"/>
            <a:round/>
            <a:headEnd/>
            <a:tailEnd/>
          </a:ln>
        </p:spPr>
        <p:txBody>
          <a:bodyPr/>
          <a:lstStyle/>
          <a:p>
            <a:endParaRPr lang="hu-HU"/>
          </a:p>
        </p:txBody>
      </p:sp>
      <p:sp>
        <p:nvSpPr>
          <p:cNvPr id="45068" name="Rectangle 45067">
            <a:extLst>
              <a:ext uri="{FF2B5EF4-FFF2-40B4-BE49-F238E27FC236}">
                <a16:creationId xmlns:a16="http://schemas.microsoft.com/office/drawing/2014/main" id="{A3AE1F77-1EC8-47BA-A381-B6618A2FCD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12598"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hu-HU"/>
          </a:p>
        </p:txBody>
      </p:sp>
      <p:sp>
        <p:nvSpPr>
          <p:cNvPr id="45059" name="Rectangle 3">
            <a:extLst>
              <a:ext uri="{FF2B5EF4-FFF2-40B4-BE49-F238E27FC236}">
                <a16:creationId xmlns:a16="http://schemas.microsoft.com/office/drawing/2014/main" id="{80DECC49-CEE6-2D58-57D0-2A8D64E6D0C4}"/>
              </a:ext>
            </a:extLst>
          </p:cNvPr>
          <p:cNvSpPr>
            <a:spLocks noGrp="1" noChangeArrowheads="1"/>
          </p:cNvSpPr>
          <p:nvPr>
            <p:ph idx="1"/>
          </p:nvPr>
        </p:nvSpPr>
        <p:spPr>
          <a:xfrm>
            <a:off x="2171700" y="2178528"/>
            <a:ext cx="6400800" cy="3701065"/>
          </a:xfrm>
        </p:spPr>
        <p:txBody>
          <a:bodyPr>
            <a:normAutofit/>
          </a:bodyPr>
          <a:lstStyle/>
          <a:p>
            <a:pPr eaLnBrk="1" hangingPunct="1">
              <a:lnSpc>
                <a:spcPct val="100000"/>
              </a:lnSpc>
            </a:pPr>
            <a:r>
              <a:rPr lang="hu-HU" altLang="hu-HU" sz="1400"/>
              <a:t>Internet Protocol (IP) (folytatás)</a:t>
            </a:r>
          </a:p>
          <a:p>
            <a:pPr lvl="1" eaLnBrk="1" hangingPunct="1">
              <a:lnSpc>
                <a:spcPct val="100000"/>
              </a:lnSpc>
            </a:pPr>
            <a:r>
              <a:rPr lang="hu-HU" altLang="hu-HU" sz="1400"/>
              <a:t>Ha a cél helyi, akkor a hardvercímet az ARP adja meg</a:t>
            </a:r>
          </a:p>
          <a:p>
            <a:pPr lvl="1" eaLnBrk="1" hangingPunct="1">
              <a:lnSpc>
                <a:spcPct val="100000"/>
              </a:lnSpc>
            </a:pPr>
            <a:r>
              <a:rPr lang="hu-HU" altLang="hu-HU" sz="1400"/>
              <a:t>Ha a cél távoli, akkor a helyi útvonaltáblázatban megnézi névhez vezető utat. Ha nem létezik ismert út, akkor továbbküldi a helyi útvonalválasztóhoz.</a:t>
            </a:r>
          </a:p>
          <a:p>
            <a:pPr lvl="1" eaLnBrk="1" hangingPunct="1">
              <a:lnSpc>
                <a:spcPct val="100000"/>
              </a:lnSpc>
              <a:buFontTx/>
              <a:buNone/>
            </a:pPr>
            <a:endParaRPr lang="hu-HU" altLang="hu-HU" sz="1400"/>
          </a:p>
          <a:p>
            <a:pPr eaLnBrk="1" hangingPunct="1">
              <a:lnSpc>
                <a:spcPct val="100000"/>
              </a:lnSpc>
            </a:pPr>
            <a:r>
              <a:rPr lang="hu-HU" altLang="hu-HU" sz="1400"/>
              <a:t>Address Resolution Protocol (ARP)</a:t>
            </a:r>
          </a:p>
          <a:p>
            <a:pPr lvl="1" eaLnBrk="1" hangingPunct="1">
              <a:lnSpc>
                <a:spcPct val="100000"/>
              </a:lnSpc>
            </a:pPr>
            <a:r>
              <a:rPr lang="hu-HU" altLang="hu-HU" sz="1400"/>
              <a:t>Az IP címekhez tartozó hardvercímekért felelős (MAC – 6 számjegy),</a:t>
            </a:r>
          </a:p>
          <a:p>
            <a:pPr lvl="1" eaLnBrk="1" hangingPunct="1">
              <a:lnSpc>
                <a:spcPct val="100000"/>
              </a:lnSpc>
            </a:pPr>
            <a:r>
              <a:rPr lang="hu-HU" altLang="hu-HU" sz="1400"/>
              <a:t>ARP először ellenőrzi saját gyorsítótárát, ha szerepel benne az IP-hez tartozó MAC akkor közvetlenül elküldi a célgéphez a csomagot,</a:t>
            </a:r>
          </a:p>
          <a:p>
            <a:pPr lvl="1" eaLnBrk="1" hangingPunct="1">
              <a:lnSpc>
                <a:spcPct val="100000"/>
              </a:lnSpc>
            </a:pPr>
            <a:r>
              <a:rPr lang="hu-HU" altLang="hu-HU" sz="1400"/>
              <a:t>ha nem, akkor broadcast üzenetet küld az alhálózatra,</a:t>
            </a:r>
          </a:p>
          <a:p>
            <a:pPr lvl="1" eaLnBrk="1" hangingPunct="1">
              <a:lnSpc>
                <a:spcPct val="100000"/>
              </a:lnSpc>
            </a:pPr>
            <a:r>
              <a:rPr lang="hu-HU" altLang="hu-HU" sz="1400"/>
              <a:t>Ha nincs válasz, akkor az alapértelmezett átjáróra (gateway) küldi tovább a kérést.</a:t>
            </a:r>
          </a:p>
          <a:p>
            <a:pPr eaLnBrk="1" hangingPunct="1">
              <a:lnSpc>
                <a:spcPct val="100000"/>
              </a:lnSpc>
              <a:buFontTx/>
              <a:buNone/>
            </a:pPr>
            <a:endParaRPr lang="en-US" altLang="hu-HU" sz="140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47112" name="Rectangle 47111">
            <a:extLst>
              <a:ext uri="{FF2B5EF4-FFF2-40B4-BE49-F238E27FC236}">
                <a16:creationId xmlns:a16="http://schemas.microsoft.com/office/drawing/2014/main" id="{40851669-7281-49C2-8BF0-67BA70EC1A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106" name="Rectangle 2">
            <a:extLst>
              <a:ext uri="{FF2B5EF4-FFF2-40B4-BE49-F238E27FC236}">
                <a16:creationId xmlns:a16="http://schemas.microsoft.com/office/drawing/2014/main" id="{F20D686A-9155-4D9D-F79F-9257ACB0725C}"/>
              </a:ext>
            </a:extLst>
          </p:cNvPr>
          <p:cNvSpPr>
            <a:spLocks noGrp="1" noChangeArrowheads="1"/>
          </p:cNvSpPr>
          <p:nvPr>
            <p:ph type="title"/>
          </p:nvPr>
        </p:nvSpPr>
        <p:spPr>
          <a:xfrm>
            <a:off x="2171700" y="382385"/>
            <a:ext cx="6400799" cy="1413758"/>
          </a:xfrm>
        </p:spPr>
        <p:txBody>
          <a:bodyPr anchor="b">
            <a:normAutofit/>
          </a:bodyPr>
          <a:lstStyle/>
          <a:p>
            <a:pPr algn="ctr" eaLnBrk="1" hangingPunct="1"/>
            <a:r>
              <a:rPr lang="hu-HU" altLang="hu-HU" sz="3800"/>
              <a:t>TCP/IP internet réteg</a:t>
            </a:r>
            <a:endParaRPr lang="en-US" altLang="hu-HU" sz="3800"/>
          </a:p>
        </p:txBody>
      </p:sp>
      <p:sp>
        <p:nvSpPr>
          <p:cNvPr id="47114" name="Freeform: Shape 47113">
            <a:extLst>
              <a:ext uri="{FF2B5EF4-FFF2-40B4-BE49-F238E27FC236}">
                <a16:creationId xmlns:a16="http://schemas.microsoft.com/office/drawing/2014/main" id="{16992B13-74C4-4370-93C5-F5403D944D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0"/>
            <a:ext cx="1706340" cy="6858000"/>
          </a:xfrm>
          <a:custGeom>
            <a:avLst/>
            <a:gdLst>
              <a:gd name="connsiteX0" fmla="*/ 0 w 2275119"/>
              <a:gd name="connsiteY0" fmla="*/ 0 h 6858000"/>
              <a:gd name="connsiteX1" fmla="*/ 1389294 w 2275119"/>
              <a:gd name="connsiteY1" fmla="*/ 0 h 6858000"/>
              <a:gd name="connsiteX2" fmla="*/ 1556068 w 2275119"/>
              <a:gd name="connsiteY2" fmla="*/ 0 h 6858000"/>
              <a:gd name="connsiteX3" fmla="*/ 2098907 w 2275119"/>
              <a:gd name="connsiteY3" fmla="*/ 0 h 6858000"/>
              <a:gd name="connsiteX4" fmla="*/ 2100494 w 2275119"/>
              <a:gd name="connsiteY4" fmla="*/ 68263 h 6858000"/>
              <a:gd name="connsiteX5" fmla="*/ 2108432 w 2275119"/>
              <a:gd name="connsiteY5" fmla="*/ 128588 h 6858000"/>
              <a:gd name="connsiteX6" fmla="*/ 2119544 w 2275119"/>
              <a:gd name="connsiteY6" fmla="*/ 180975 h 6858000"/>
              <a:gd name="connsiteX7" fmla="*/ 2133832 w 2275119"/>
              <a:gd name="connsiteY7" fmla="*/ 227013 h 6858000"/>
              <a:gd name="connsiteX8" fmla="*/ 2149707 w 2275119"/>
              <a:gd name="connsiteY8" fmla="*/ 268288 h 6858000"/>
              <a:gd name="connsiteX9" fmla="*/ 2168757 w 2275119"/>
              <a:gd name="connsiteY9" fmla="*/ 304800 h 6858000"/>
              <a:gd name="connsiteX10" fmla="*/ 2187807 w 2275119"/>
              <a:gd name="connsiteY10" fmla="*/ 342900 h 6858000"/>
              <a:gd name="connsiteX11" fmla="*/ 2206857 w 2275119"/>
              <a:gd name="connsiteY11" fmla="*/ 381000 h 6858000"/>
              <a:gd name="connsiteX12" fmla="*/ 2222732 w 2275119"/>
              <a:gd name="connsiteY12" fmla="*/ 417513 h 6858000"/>
              <a:gd name="connsiteX13" fmla="*/ 2238607 w 2275119"/>
              <a:gd name="connsiteY13" fmla="*/ 458788 h 6858000"/>
              <a:gd name="connsiteX14" fmla="*/ 2254482 w 2275119"/>
              <a:gd name="connsiteY14" fmla="*/ 504825 h 6858000"/>
              <a:gd name="connsiteX15" fmla="*/ 2265594 w 2275119"/>
              <a:gd name="connsiteY15" fmla="*/ 557213 h 6858000"/>
              <a:gd name="connsiteX16" fmla="*/ 2271944 w 2275119"/>
              <a:gd name="connsiteY16" fmla="*/ 617538 h 6858000"/>
              <a:gd name="connsiteX17" fmla="*/ 2275119 w 2275119"/>
              <a:gd name="connsiteY17" fmla="*/ 685800 h 6858000"/>
              <a:gd name="connsiteX18" fmla="*/ 2271944 w 2275119"/>
              <a:gd name="connsiteY18" fmla="*/ 754063 h 6858000"/>
              <a:gd name="connsiteX19" fmla="*/ 2265594 w 2275119"/>
              <a:gd name="connsiteY19" fmla="*/ 814388 h 6858000"/>
              <a:gd name="connsiteX20" fmla="*/ 2254482 w 2275119"/>
              <a:gd name="connsiteY20" fmla="*/ 866775 h 6858000"/>
              <a:gd name="connsiteX21" fmla="*/ 2238607 w 2275119"/>
              <a:gd name="connsiteY21" fmla="*/ 912813 h 6858000"/>
              <a:gd name="connsiteX22" fmla="*/ 2222732 w 2275119"/>
              <a:gd name="connsiteY22" fmla="*/ 954088 h 6858000"/>
              <a:gd name="connsiteX23" fmla="*/ 2206857 w 2275119"/>
              <a:gd name="connsiteY23" fmla="*/ 990600 h 6858000"/>
              <a:gd name="connsiteX24" fmla="*/ 2187807 w 2275119"/>
              <a:gd name="connsiteY24" fmla="*/ 1028700 h 6858000"/>
              <a:gd name="connsiteX25" fmla="*/ 2168757 w 2275119"/>
              <a:gd name="connsiteY25" fmla="*/ 1066800 h 6858000"/>
              <a:gd name="connsiteX26" fmla="*/ 2149707 w 2275119"/>
              <a:gd name="connsiteY26" fmla="*/ 1103313 h 6858000"/>
              <a:gd name="connsiteX27" fmla="*/ 2133832 w 2275119"/>
              <a:gd name="connsiteY27" fmla="*/ 1144588 h 6858000"/>
              <a:gd name="connsiteX28" fmla="*/ 2119544 w 2275119"/>
              <a:gd name="connsiteY28" fmla="*/ 1190625 h 6858000"/>
              <a:gd name="connsiteX29" fmla="*/ 2108432 w 2275119"/>
              <a:gd name="connsiteY29" fmla="*/ 1243013 h 6858000"/>
              <a:gd name="connsiteX30" fmla="*/ 2100494 w 2275119"/>
              <a:gd name="connsiteY30" fmla="*/ 1303338 h 6858000"/>
              <a:gd name="connsiteX31" fmla="*/ 2098907 w 2275119"/>
              <a:gd name="connsiteY31" fmla="*/ 1371600 h 6858000"/>
              <a:gd name="connsiteX32" fmla="*/ 2100494 w 2275119"/>
              <a:gd name="connsiteY32" fmla="*/ 1439863 h 6858000"/>
              <a:gd name="connsiteX33" fmla="*/ 2108432 w 2275119"/>
              <a:gd name="connsiteY33" fmla="*/ 1500188 h 6858000"/>
              <a:gd name="connsiteX34" fmla="*/ 2119544 w 2275119"/>
              <a:gd name="connsiteY34" fmla="*/ 1552575 h 6858000"/>
              <a:gd name="connsiteX35" fmla="*/ 2133832 w 2275119"/>
              <a:gd name="connsiteY35" fmla="*/ 1598613 h 6858000"/>
              <a:gd name="connsiteX36" fmla="*/ 2149707 w 2275119"/>
              <a:gd name="connsiteY36" fmla="*/ 1639888 h 6858000"/>
              <a:gd name="connsiteX37" fmla="*/ 2168757 w 2275119"/>
              <a:gd name="connsiteY37" fmla="*/ 1676400 h 6858000"/>
              <a:gd name="connsiteX38" fmla="*/ 2187807 w 2275119"/>
              <a:gd name="connsiteY38" fmla="*/ 1714500 h 6858000"/>
              <a:gd name="connsiteX39" fmla="*/ 2206857 w 2275119"/>
              <a:gd name="connsiteY39" fmla="*/ 1752600 h 6858000"/>
              <a:gd name="connsiteX40" fmla="*/ 2222732 w 2275119"/>
              <a:gd name="connsiteY40" fmla="*/ 1789113 h 6858000"/>
              <a:gd name="connsiteX41" fmla="*/ 2238607 w 2275119"/>
              <a:gd name="connsiteY41" fmla="*/ 1830388 h 6858000"/>
              <a:gd name="connsiteX42" fmla="*/ 2254482 w 2275119"/>
              <a:gd name="connsiteY42" fmla="*/ 1876425 h 6858000"/>
              <a:gd name="connsiteX43" fmla="*/ 2265594 w 2275119"/>
              <a:gd name="connsiteY43" fmla="*/ 1928813 h 6858000"/>
              <a:gd name="connsiteX44" fmla="*/ 2271944 w 2275119"/>
              <a:gd name="connsiteY44" fmla="*/ 1989138 h 6858000"/>
              <a:gd name="connsiteX45" fmla="*/ 2275119 w 2275119"/>
              <a:gd name="connsiteY45" fmla="*/ 2057400 h 6858000"/>
              <a:gd name="connsiteX46" fmla="*/ 2271944 w 2275119"/>
              <a:gd name="connsiteY46" fmla="*/ 2125663 h 6858000"/>
              <a:gd name="connsiteX47" fmla="*/ 2265594 w 2275119"/>
              <a:gd name="connsiteY47" fmla="*/ 2185988 h 6858000"/>
              <a:gd name="connsiteX48" fmla="*/ 2254482 w 2275119"/>
              <a:gd name="connsiteY48" fmla="*/ 2238375 h 6858000"/>
              <a:gd name="connsiteX49" fmla="*/ 2238607 w 2275119"/>
              <a:gd name="connsiteY49" fmla="*/ 2284413 h 6858000"/>
              <a:gd name="connsiteX50" fmla="*/ 2222732 w 2275119"/>
              <a:gd name="connsiteY50" fmla="*/ 2325688 h 6858000"/>
              <a:gd name="connsiteX51" fmla="*/ 2206857 w 2275119"/>
              <a:gd name="connsiteY51" fmla="*/ 2362200 h 6858000"/>
              <a:gd name="connsiteX52" fmla="*/ 2187807 w 2275119"/>
              <a:gd name="connsiteY52" fmla="*/ 2400300 h 6858000"/>
              <a:gd name="connsiteX53" fmla="*/ 2168757 w 2275119"/>
              <a:gd name="connsiteY53" fmla="*/ 2438400 h 6858000"/>
              <a:gd name="connsiteX54" fmla="*/ 2149707 w 2275119"/>
              <a:gd name="connsiteY54" fmla="*/ 2474913 h 6858000"/>
              <a:gd name="connsiteX55" fmla="*/ 2133832 w 2275119"/>
              <a:gd name="connsiteY55" fmla="*/ 2516188 h 6858000"/>
              <a:gd name="connsiteX56" fmla="*/ 2119544 w 2275119"/>
              <a:gd name="connsiteY56" fmla="*/ 2562225 h 6858000"/>
              <a:gd name="connsiteX57" fmla="*/ 2108432 w 2275119"/>
              <a:gd name="connsiteY57" fmla="*/ 2614613 h 6858000"/>
              <a:gd name="connsiteX58" fmla="*/ 2100494 w 2275119"/>
              <a:gd name="connsiteY58" fmla="*/ 2674938 h 6858000"/>
              <a:gd name="connsiteX59" fmla="*/ 2098907 w 2275119"/>
              <a:gd name="connsiteY59" fmla="*/ 2743200 h 6858000"/>
              <a:gd name="connsiteX60" fmla="*/ 2100494 w 2275119"/>
              <a:gd name="connsiteY60" fmla="*/ 2811463 h 6858000"/>
              <a:gd name="connsiteX61" fmla="*/ 2108432 w 2275119"/>
              <a:gd name="connsiteY61" fmla="*/ 2871788 h 6858000"/>
              <a:gd name="connsiteX62" fmla="*/ 2119544 w 2275119"/>
              <a:gd name="connsiteY62" fmla="*/ 2924175 h 6858000"/>
              <a:gd name="connsiteX63" fmla="*/ 2133832 w 2275119"/>
              <a:gd name="connsiteY63" fmla="*/ 2970213 h 6858000"/>
              <a:gd name="connsiteX64" fmla="*/ 2149707 w 2275119"/>
              <a:gd name="connsiteY64" fmla="*/ 3011488 h 6858000"/>
              <a:gd name="connsiteX65" fmla="*/ 2168757 w 2275119"/>
              <a:gd name="connsiteY65" fmla="*/ 3048000 h 6858000"/>
              <a:gd name="connsiteX66" fmla="*/ 2187807 w 2275119"/>
              <a:gd name="connsiteY66" fmla="*/ 3086100 h 6858000"/>
              <a:gd name="connsiteX67" fmla="*/ 2206857 w 2275119"/>
              <a:gd name="connsiteY67" fmla="*/ 3124200 h 6858000"/>
              <a:gd name="connsiteX68" fmla="*/ 2222732 w 2275119"/>
              <a:gd name="connsiteY68" fmla="*/ 3160713 h 6858000"/>
              <a:gd name="connsiteX69" fmla="*/ 2238607 w 2275119"/>
              <a:gd name="connsiteY69" fmla="*/ 3201988 h 6858000"/>
              <a:gd name="connsiteX70" fmla="*/ 2254482 w 2275119"/>
              <a:gd name="connsiteY70" fmla="*/ 3248025 h 6858000"/>
              <a:gd name="connsiteX71" fmla="*/ 2265594 w 2275119"/>
              <a:gd name="connsiteY71" fmla="*/ 3300413 h 6858000"/>
              <a:gd name="connsiteX72" fmla="*/ 2271944 w 2275119"/>
              <a:gd name="connsiteY72" fmla="*/ 3360738 h 6858000"/>
              <a:gd name="connsiteX73" fmla="*/ 2275119 w 2275119"/>
              <a:gd name="connsiteY73" fmla="*/ 3427413 h 6858000"/>
              <a:gd name="connsiteX74" fmla="*/ 2271944 w 2275119"/>
              <a:gd name="connsiteY74" fmla="*/ 3497263 h 6858000"/>
              <a:gd name="connsiteX75" fmla="*/ 2265594 w 2275119"/>
              <a:gd name="connsiteY75" fmla="*/ 3557588 h 6858000"/>
              <a:gd name="connsiteX76" fmla="*/ 2254482 w 2275119"/>
              <a:gd name="connsiteY76" fmla="*/ 3609975 h 6858000"/>
              <a:gd name="connsiteX77" fmla="*/ 2238607 w 2275119"/>
              <a:gd name="connsiteY77" fmla="*/ 3656013 h 6858000"/>
              <a:gd name="connsiteX78" fmla="*/ 2222732 w 2275119"/>
              <a:gd name="connsiteY78" fmla="*/ 3697288 h 6858000"/>
              <a:gd name="connsiteX79" fmla="*/ 2206857 w 2275119"/>
              <a:gd name="connsiteY79" fmla="*/ 3733800 h 6858000"/>
              <a:gd name="connsiteX80" fmla="*/ 2187807 w 2275119"/>
              <a:gd name="connsiteY80" fmla="*/ 3771900 h 6858000"/>
              <a:gd name="connsiteX81" fmla="*/ 2168757 w 2275119"/>
              <a:gd name="connsiteY81" fmla="*/ 3810000 h 6858000"/>
              <a:gd name="connsiteX82" fmla="*/ 2149707 w 2275119"/>
              <a:gd name="connsiteY82" fmla="*/ 3846513 h 6858000"/>
              <a:gd name="connsiteX83" fmla="*/ 2133832 w 2275119"/>
              <a:gd name="connsiteY83" fmla="*/ 3887788 h 6858000"/>
              <a:gd name="connsiteX84" fmla="*/ 2119544 w 2275119"/>
              <a:gd name="connsiteY84" fmla="*/ 3933825 h 6858000"/>
              <a:gd name="connsiteX85" fmla="*/ 2108432 w 2275119"/>
              <a:gd name="connsiteY85" fmla="*/ 3986213 h 6858000"/>
              <a:gd name="connsiteX86" fmla="*/ 2100494 w 2275119"/>
              <a:gd name="connsiteY86" fmla="*/ 4046538 h 6858000"/>
              <a:gd name="connsiteX87" fmla="*/ 2098907 w 2275119"/>
              <a:gd name="connsiteY87" fmla="*/ 4114800 h 6858000"/>
              <a:gd name="connsiteX88" fmla="*/ 2100494 w 2275119"/>
              <a:gd name="connsiteY88" fmla="*/ 4183063 h 6858000"/>
              <a:gd name="connsiteX89" fmla="*/ 2108432 w 2275119"/>
              <a:gd name="connsiteY89" fmla="*/ 4243388 h 6858000"/>
              <a:gd name="connsiteX90" fmla="*/ 2119544 w 2275119"/>
              <a:gd name="connsiteY90" fmla="*/ 4295775 h 6858000"/>
              <a:gd name="connsiteX91" fmla="*/ 2133832 w 2275119"/>
              <a:gd name="connsiteY91" fmla="*/ 4341813 h 6858000"/>
              <a:gd name="connsiteX92" fmla="*/ 2149707 w 2275119"/>
              <a:gd name="connsiteY92" fmla="*/ 4383088 h 6858000"/>
              <a:gd name="connsiteX93" fmla="*/ 2168757 w 2275119"/>
              <a:gd name="connsiteY93" fmla="*/ 4419600 h 6858000"/>
              <a:gd name="connsiteX94" fmla="*/ 2206857 w 2275119"/>
              <a:gd name="connsiteY94" fmla="*/ 4495800 h 6858000"/>
              <a:gd name="connsiteX95" fmla="*/ 2222732 w 2275119"/>
              <a:gd name="connsiteY95" fmla="*/ 4532313 h 6858000"/>
              <a:gd name="connsiteX96" fmla="*/ 2238607 w 2275119"/>
              <a:gd name="connsiteY96" fmla="*/ 4573588 h 6858000"/>
              <a:gd name="connsiteX97" fmla="*/ 2254482 w 2275119"/>
              <a:gd name="connsiteY97" fmla="*/ 4619625 h 6858000"/>
              <a:gd name="connsiteX98" fmla="*/ 2265594 w 2275119"/>
              <a:gd name="connsiteY98" fmla="*/ 4672013 h 6858000"/>
              <a:gd name="connsiteX99" fmla="*/ 2271944 w 2275119"/>
              <a:gd name="connsiteY99" fmla="*/ 4732338 h 6858000"/>
              <a:gd name="connsiteX100" fmla="*/ 2275119 w 2275119"/>
              <a:gd name="connsiteY100" fmla="*/ 4800600 h 6858000"/>
              <a:gd name="connsiteX101" fmla="*/ 2271944 w 2275119"/>
              <a:gd name="connsiteY101" fmla="*/ 4868863 h 6858000"/>
              <a:gd name="connsiteX102" fmla="*/ 2265594 w 2275119"/>
              <a:gd name="connsiteY102" fmla="*/ 4929188 h 6858000"/>
              <a:gd name="connsiteX103" fmla="*/ 2254482 w 2275119"/>
              <a:gd name="connsiteY103" fmla="*/ 4981575 h 6858000"/>
              <a:gd name="connsiteX104" fmla="*/ 2238607 w 2275119"/>
              <a:gd name="connsiteY104" fmla="*/ 5027613 h 6858000"/>
              <a:gd name="connsiteX105" fmla="*/ 2222732 w 2275119"/>
              <a:gd name="connsiteY105" fmla="*/ 5068888 h 6858000"/>
              <a:gd name="connsiteX106" fmla="*/ 2206857 w 2275119"/>
              <a:gd name="connsiteY106" fmla="*/ 5105400 h 6858000"/>
              <a:gd name="connsiteX107" fmla="*/ 2187807 w 2275119"/>
              <a:gd name="connsiteY107" fmla="*/ 5143500 h 6858000"/>
              <a:gd name="connsiteX108" fmla="*/ 2168757 w 2275119"/>
              <a:gd name="connsiteY108" fmla="*/ 5181600 h 6858000"/>
              <a:gd name="connsiteX109" fmla="*/ 2149707 w 2275119"/>
              <a:gd name="connsiteY109" fmla="*/ 5218113 h 6858000"/>
              <a:gd name="connsiteX110" fmla="*/ 2133832 w 2275119"/>
              <a:gd name="connsiteY110" fmla="*/ 5259388 h 6858000"/>
              <a:gd name="connsiteX111" fmla="*/ 2119544 w 2275119"/>
              <a:gd name="connsiteY111" fmla="*/ 5305425 h 6858000"/>
              <a:gd name="connsiteX112" fmla="*/ 2108432 w 2275119"/>
              <a:gd name="connsiteY112" fmla="*/ 5357813 h 6858000"/>
              <a:gd name="connsiteX113" fmla="*/ 2100494 w 2275119"/>
              <a:gd name="connsiteY113" fmla="*/ 5418138 h 6858000"/>
              <a:gd name="connsiteX114" fmla="*/ 2098907 w 2275119"/>
              <a:gd name="connsiteY114" fmla="*/ 5486400 h 6858000"/>
              <a:gd name="connsiteX115" fmla="*/ 2100494 w 2275119"/>
              <a:gd name="connsiteY115" fmla="*/ 5554663 h 6858000"/>
              <a:gd name="connsiteX116" fmla="*/ 2108432 w 2275119"/>
              <a:gd name="connsiteY116" fmla="*/ 5614988 h 6858000"/>
              <a:gd name="connsiteX117" fmla="*/ 2119544 w 2275119"/>
              <a:gd name="connsiteY117" fmla="*/ 5667375 h 6858000"/>
              <a:gd name="connsiteX118" fmla="*/ 2133832 w 2275119"/>
              <a:gd name="connsiteY118" fmla="*/ 5713413 h 6858000"/>
              <a:gd name="connsiteX119" fmla="*/ 2149707 w 2275119"/>
              <a:gd name="connsiteY119" fmla="*/ 5754688 h 6858000"/>
              <a:gd name="connsiteX120" fmla="*/ 2168757 w 2275119"/>
              <a:gd name="connsiteY120" fmla="*/ 5791200 h 6858000"/>
              <a:gd name="connsiteX121" fmla="*/ 2187807 w 2275119"/>
              <a:gd name="connsiteY121" fmla="*/ 5829300 h 6858000"/>
              <a:gd name="connsiteX122" fmla="*/ 2206857 w 2275119"/>
              <a:gd name="connsiteY122" fmla="*/ 5867400 h 6858000"/>
              <a:gd name="connsiteX123" fmla="*/ 2222732 w 2275119"/>
              <a:gd name="connsiteY123" fmla="*/ 5903913 h 6858000"/>
              <a:gd name="connsiteX124" fmla="*/ 2238607 w 2275119"/>
              <a:gd name="connsiteY124" fmla="*/ 5945188 h 6858000"/>
              <a:gd name="connsiteX125" fmla="*/ 2254482 w 2275119"/>
              <a:gd name="connsiteY125" fmla="*/ 5991225 h 6858000"/>
              <a:gd name="connsiteX126" fmla="*/ 2265594 w 2275119"/>
              <a:gd name="connsiteY126" fmla="*/ 6043613 h 6858000"/>
              <a:gd name="connsiteX127" fmla="*/ 2271944 w 2275119"/>
              <a:gd name="connsiteY127" fmla="*/ 6103938 h 6858000"/>
              <a:gd name="connsiteX128" fmla="*/ 2275119 w 2275119"/>
              <a:gd name="connsiteY128" fmla="*/ 6172200 h 6858000"/>
              <a:gd name="connsiteX129" fmla="*/ 2271944 w 2275119"/>
              <a:gd name="connsiteY129" fmla="*/ 6240463 h 6858000"/>
              <a:gd name="connsiteX130" fmla="*/ 2265594 w 2275119"/>
              <a:gd name="connsiteY130" fmla="*/ 6300788 h 6858000"/>
              <a:gd name="connsiteX131" fmla="*/ 2254482 w 2275119"/>
              <a:gd name="connsiteY131" fmla="*/ 6353175 h 6858000"/>
              <a:gd name="connsiteX132" fmla="*/ 2238607 w 2275119"/>
              <a:gd name="connsiteY132" fmla="*/ 6399213 h 6858000"/>
              <a:gd name="connsiteX133" fmla="*/ 2222732 w 2275119"/>
              <a:gd name="connsiteY133" fmla="*/ 6440488 h 6858000"/>
              <a:gd name="connsiteX134" fmla="*/ 2206857 w 2275119"/>
              <a:gd name="connsiteY134" fmla="*/ 6477000 h 6858000"/>
              <a:gd name="connsiteX135" fmla="*/ 2187807 w 2275119"/>
              <a:gd name="connsiteY135" fmla="*/ 6515100 h 6858000"/>
              <a:gd name="connsiteX136" fmla="*/ 2168757 w 2275119"/>
              <a:gd name="connsiteY136" fmla="*/ 6553200 h 6858000"/>
              <a:gd name="connsiteX137" fmla="*/ 2149707 w 2275119"/>
              <a:gd name="connsiteY137" fmla="*/ 6589713 h 6858000"/>
              <a:gd name="connsiteX138" fmla="*/ 2133832 w 2275119"/>
              <a:gd name="connsiteY138" fmla="*/ 6630988 h 6858000"/>
              <a:gd name="connsiteX139" fmla="*/ 2119544 w 2275119"/>
              <a:gd name="connsiteY139" fmla="*/ 6677025 h 6858000"/>
              <a:gd name="connsiteX140" fmla="*/ 2108432 w 2275119"/>
              <a:gd name="connsiteY140" fmla="*/ 6729413 h 6858000"/>
              <a:gd name="connsiteX141" fmla="*/ 2100494 w 2275119"/>
              <a:gd name="connsiteY141" fmla="*/ 6789738 h 6858000"/>
              <a:gd name="connsiteX142" fmla="*/ 2098907 w 2275119"/>
              <a:gd name="connsiteY142" fmla="*/ 6858000 h 6858000"/>
              <a:gd name="connsiteX143" fmla="*/ 1556068 w 2275119"/>
              <a:gd name="connsiteY143" fmla="*/ 6858000 h 6858000"/>
              <a:gd name="connsiteX144" fmla="*/ 1389294 w 2275119"/>
              <a:gd name="connsiteY144" fmla="*/ 6858000 h 6858000"/>
              <a:gd name="connsiteX145" fmla="*/ 0 w 2275119"/>
              <a:gd name="connsiteY14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Lst>
            <a:rect l="l" t="t" r="r" b="b"/>
            <a:pathLst>
              <a:path w="2275119" h="6858000">
                <a:moveTo>
                  <a:pt x="0" y="0"/>
                </a:moveTo>
                <a:lnTo>
                  <a:pt x="1389294" y="0"/>
                </a:lnTo>
                <a:lnTo>
                  <a:pt x="1556068" y="0"/>
                </a:lnTo>
                <a:lnTo>
                  <a:pt x="2098907" y="0"/>
                </a:lnTo>
                <a:lnTo>
                  <a:pt x="2100494" y="68263"/>
                </a:lnTo>
                <a:lnTo>
                  <a:pt x="2108432" y="128588"/>
                </a:lnTo>
                <a:lnTo>
                  <a:pt x="2119544" y="180975"/>
                </a:lnTo>
                <a:lnTo>
                  <a:pt x="2133832" y="227013"/>
                </a:lnTo>
                <a:lnTo>
                  <a:pt x="2149707" y="268288"/>
                </a:lnTo>
                <a:lnTo>
                  <a:pt x="2168757" y="304800"/>
                </a:lnTo>
                <a:lnTo>
                  <a:pt x="2187807" y="342900"/>
                </a:lnTo>
                <a:lnTo>
                  <a:pt x="2206857" y="381000"/>
                </a:lnTo>
                <a:lnTo>
                  <a:pt x="2222732" y="417513"/>
                </a:lnTo>
                <a:lnTo>
                  <a:pt x="2238607" y="458788"/>
                </a:lnTo>
                <a:lnTo>
                  <a:pt x="2254482" y="504825"/>
                </a:lnTo>
                <a:lnTo>
                  <a:pt x="2265594" y="557213"/>
                </a:lnTo>
                <a:lnTo>
                  <a:pt x="2271944" y="617538"/>
                </a:lnTo>
                <a:lnTo>
                  <a:pt x="2275119" y="685800"/>
                </a:lnTo>
                <a:lnTo>
                  <a:pt x="2271944" y="754063"/>
                </a:lnTo>
                <a:lnTo>
                  <a:pt x="2265594" y="814388"/>
                </a:lnTo>
                <a:lnTo>
                  <a:pt x="2254482" y="866775"/>
                </a:lnTo>
                <a:lnTo>
                  <a:pt x="2238607" y="912813"/>
                </a:lnTo>
                <a:lnTo>
                  <a:pt x="2222732" y="954088"/>
                </a:lnTo>
                <a:lnTo>
                  <a:pt x="2206857" y="990600"/>
                </a:lnTo>
                <a:lnTo>
                  <a:pt x="2187807" y="1028700"/>
                </a:lnTo>
                <a:lnTo>
                  <a:pt x="2168757" y="1066800"/>
                </a:lnTo>
                <a:lnTo>
                  <a:pt x="2149707" y="1103313"/>
                </a:lnTo>
                <a:lnTo>
                  <a:pt x="2133832" y="1144588"/>
                </a:lnTo>
                <a:lnTo>
                  <a:pt x="2119544" y="1190625"/>
                </a:lnTo>
                <a:lnTo>
                  <a:pt x="2108432" y="1243013"/>
                </a:lnTo>
                <a:lnTo>
                  <a:pt x="2100494" y="1303338"/>
                </a:lnTo>
                <a:lnTo>
                  <a:pt x="2098907" y="1371600"/>
                </a:lnTo>
                <a:lnTo>
                  <a:pt x="2100494" y="1439863"/>
                </a:lnTo>
                <a:lnTo>
                  <a:pt x="2108432" y="1500188"/>
                </a:lnTo>
                <a:lnTo>
                  <a:pt x="2119544" y="1552575"/>
                </a:lnTo>
                <a:lnTo>
                  <a:pt x="2133832" y="1598613"/>
                </a:lnTo>
                <a:lnTo>
                  <a:pt x="2149707" y="1639888"/>
                </a:lnTo>
                <a:lnTo>
                  <a:pt x="2168757" y="1676400"/>
                </a:lnTo>
                <a:lnTo>
                  <a:pt x="2187807" y="1714500"/>
                </a:lnTo>
                <a:lnTo>
                  <a:pt x="2206857" y="1752600"/>
                </a:lnTo>
                <a:lnTo>
                  <a:pt x="2222732" y="1789113"/>
                </a:lnTo>
                <a:lnTo>
                  <a:pt x="2238607" y="1830388"/>
                </a:lnTo>
                <a:lnTo>
                  <a:pt x="2254482" y="1876425"/>
                </a:lnTo>
                <a:lnTo>
                  <a:pt x="2265594" y="1928813"/>
                </a:lnTo>
                <a:lnTo>
                  <a:pt x="2271944" y="1989138"/>
                </a:lnTo>
                <a:lnTo>
                  <a:pt x="2275119" y="2057400"/>
                </a:lnTo>
                <a:lnTo>
                  <a:pt x="2271944" y="2125663"/>
                </a:lnTo>
                <a:lnTo>
                  <a:pt x="2265594" y="2185988"/>
                </a:lnTo>
                <a:lnTo>
                  <a:pt x="2254482" y="2238375"/>
                </a:lnTo>
                <a:lnTo>
                  <a:pt x="2238607" y="2284413"/>
                </a:lnTo>
                <a:lnTo>
                  <a:pt x="2222732" y="2325688"/>
                </a:lnTo>
                <a:lnTo>
                  <a:pt x="2206857" y="2362200"/>
                </a:lnTo>
                <a:lnTo>
                  <a:pt x="2187807" y="2400300"/>
                </a:lnTo>
                <a:lnTo>
                  <a:pt x="2168757" y="2438400"/>
                </a:lnTo>
                <a:lnTo>
                  <a:pt x="2149707" y="2474913"/>
                </a:lnTo>
                <a:lnTo>
                  <a:pt x="2133832" y="2516188"/>
                </a:lnTo>
                <a:lnTo>
                  <a:pt x="2119544" y="2562225"/>
                </a:lnTo>
                <a:lnTo>
                  <a:pt x="2108432" y="2614613"/>
                </a:lnTo>
                <a:lnTo>
                  <a:pt x="2100494" y="2674938"/>
                </a:lnTo>
                <a:lnTo>
                  <a:pt x="2098907" y="2743200"/>
                </a:lnTo>
                <a:lnTo>
                  <a:pt x="2100494" y="2811463"/>
                </a:lnTo>
                <a:lnTo>
                  <a:pt x="2108432" y="2871788"/>
                </a:lnTo>
                <a:lnTo>
                  <a:pt x="2119544" y="2924175"/>
                </a:lnTo>
                <a:lnTo>
                  <a:pt x="2133832" y="2970213"/>
                </a:lnTo>
                <a:lnTo>
                  <a:pt x="2149707" y="3011488"/>
                </a:lnTo>
                <a:lnTo>
                  <a:pt x="2168757" y="3048000"/>
                </a:lnTo>
                <a:lnTo>
                  <a:pt x="2187807" y="3086100"/>
                </a:lnTo>
                <a:lnTo>
                  <a:pt x="2206857" y="3124200"/>
                </a:lnTo>
                <a:lnTo>
                  <a:pt x="2222732" y="3160713"/>
                </a:lnTo>
                <a:lnTo>
                  <a:pt x="2238607" y="3201988"/>
                </a:lnTo>
                <a:lnTo>
                  <a:pt x="2254482" y="3248025"/>
                </a:lnTo>
                <a:lnTo>
                  <a:pt x="2265594" y="3300413"/>
                </a:lnTo>
                <a:lnTo>
                  <a:pt x="2271944" y="3360738"/>
                </a:lnTo>
                <a:lnTo>
                  <a:pt x="2275119" y="3427413"/>
                </a:lnTo>
                <a:lnTo>
                  <a:pt x="2271944" y="3497263"/>
                </a:lnTo>
                <a:lnTo>
                  <a:pt x="2265594" y="3557588"/>
                </a:lnTo>
                <a:lnTo>
                  <a:pt x="2254482" y="3609975"/>
                </a:lnTo>
                <a:lnTo>
                  <a:pt x="2238607" y="3656013"/>
                </a:lnTo>
                <a:lnTo>
                  <a:pt x="2222732" y="3697288"/>
                </a:lnTo>
                <a:lnTo>
                  <a:pt x="2206857" y="3733800"/>
                </a:lnTo>
                <a:lnTo>
                  <a:pt x="2187807" y="3771900"/>
                </a:lnTo>
                <a:lnTo>
                  <a:pt x="2168757" y="3810000"/>
                </a:lnTo>
                <a:lnTo>
                  <a:pt x="2149707" y="3846513"/>
                </a:lnTo>
                <a:lnTo>
                  <a:pt x="2133832" y="3887788"/>
                </a:lnTo>
                <a:lnTo>
                  <a:pt x="2119544" y="3933825"/>
                </a:lnTo>
                <a:lnTo>
                  <a:pt x="2108432" y="3986213"/>
                </a:lnTo>
                <a:lnTo>
                  <a:pt x="2100494" y="4046538"/>
                </a:lnTo>
                <a:lnTo>
                  <a:pt x="2098907" y="4114800"/>
                </a:lnTo>
                <a:lnTo>
                  <a:pt x="2100494" y="4183063"/>
                </a:lnTo>
                <a:lnTo>
                  <a:pt x="2108432" y="4243388"/>
                </a:lnTo>
                <a:lnTo>
                  <a:pt x="2119544" y="4295775"/>
                </a:lnTo>
                <a:lnTo>
                  <a:pt x="2133832" y="4341813"/>
                </a:lnTo>
                <a:lnTo>
                  <a:pt x="2149707" y="4383088"/>
                </a:lnTo>
                <a:lnTo>
                  <a:pt x="2168757" y="4419600"/>
                </a:lnTo>
                <a:lnTo>
                  <a:pt x="2206857" y="4495800"/>
                </a:lnTo>
                <a:lnTo>
                  <a:pt x="2222732" y="4532313"/>
                </a:lnTo>
                <a:lnTo>
                  <a:pt x="2238607" y="4573588"/>
                </a:lnTo>
                <a:lnTo>
                  <a:pt x="2254482" y="4619625"/>
                </a:lnTo>
                <a:lnTo>
                  <a:pt x="2265594" y="4672013"/>
                </a:lnTo>
                <a:lnTo>
                  <a:pt x="2271944" y="4732338"/>
                </a:lnTo>
                <a:lnTo>
                  <a:pt x="2275119" y="4800600"/>
                </a:lnTo>
                <a:lnTo>
                  <a:pt x="2271944" y="4868863"/>
                </a:lnTo>
                <a:lnTo>
                  <a:pt x="2265594" y="4929188"/>
                </a:lnTo>
                <a:lnTo>
                  <a:pt x="2254482" y="4981575"/>
                </a:lnTo>
                <a:lnTo>
                  <a:pt x="2238607" y="5027613"/>
                </a:lnTo>
                <a:lnTo>
                  <a:pt x="2222732" y="5068888"/>
                </a:lnTo>
                <a:lnTo>
                  <a:pt x="2206857" y="5105400"/>
                </a:lnTo>
                <a:lnTo>
                  <a:pt x="2187807" y="5143500"/>
                </a:lnTo>
                <a:lnTo>
                  <a:pt x="2168757" y="5181600"/>
                </a:lnTo>
                <a:lnTo>
                  <a:pt x="2149707" y="5218113"/>
                </a:lnTo>
                <a:lnTo>
                  <a:pt x="2133832" y="5259388"/>
                </a:lnTo>
                <a:lnTo>
                  <a:pt x="2119544" y="5305425"/>
                </a:lnTo>
                <a:lnTo>
                  <a:pt x="2108432" y="5357813"/>
                </a:lnTo>
                <a:lnTo>
                  <a:pt x="2100494" y="5418138"/>
                </a:lnTo>
                <a:lnTo>
                  <a:pt x="2098907" y="5486400"/>
                </a:lnTo>
                <a:lnTo>
                  <a:pt x="2100494" y="5554663"/>
                </a:lnTo>
                <a:lnTo>
                  <a:pt x="2108432" y="5614988"/>
                </a:lnTo>
                <a:lnTo>
                  <a:pt x="2119544" y="5667375"/>
                </a:lnTo>
                <a:lnTo>
                  <a:pt x="2133832" y="5713413"/>
                </a:lnTo>
                <a:lnTo>
                  <a:pt x="2149707" y="5754688"/>
                </a:lnTo>
                <a:lnTo>
                  <a:pt x="2168757" y="5791200"/>
                </a:lnTo>
                <a:lnTo>
                  <a:pt x="2187807" y="5829300"/>
                </a:lnTo>
                <a:lnTo>
                  <a:pt x="2206857" y="5867400"/>
                </a:lnTo>
                <a:lnTo>
                  <a:pt x="2222732" y="5903913"/>
                </a:lnTo>
                <a:lnTo>
                  <a:pt x="2238607" y="5945188"/>
                </a:lnTo>
                <a:lnTo>
                  <a:pt x="2254482" y="5991225"/>
                </a:lnTo>
                <a:lnTo>
                  <a:pt x="2265594" y="6043613"/>
                </a:lnTo>
                <a:lnTo>
                  <a:pt x="2271944" y="6103938"/>
                </a:lnTo>
                <a:lnTo>
                  <a:pt x="2275119" y="6172200"/>
                </a:lnTo>
                <a:lnTo>
                  <a:pt x="2271944" y="6240463"/>
                </a:lnTo>
                <a:lnTo>
                  <a:pt x="2265594" y="6300788"/>
                </a:lnTo>
                <a:lnTo>
                  <a:pt x="2254482" y="6353175"/>
                </a:lnTo>
                <a:lnTo>
                  <a:pt x="2238607" y="6399213"/>
                </a:lnTo>
                <a:lnTo>
                  <a:pt x="2222732" y="6440488"/>
                </a:lnTo>
                <a:lnTo>
                  <a:pt x="2206857" y="6477000"/>
                </a:lnTo>
                <a:lnTo>
                  <a:pt x="2187807" y="6515100"/>
                </a:lnTo>
                <a:lnTo>
                  <a:pt x="2168757" y="6553200"/>
                </a:lnTo>
                <a:lnTo>
                  <a:pt x="2149707" y="6589713"/>
                </a:lnTo>
                <a:lnTo>
                  <a:pt x="2133832" y="6630988"/>
                </a:lnTo>
                <a:lnTo>
                  <a:pt x="2119544" y="6677025"/>
                </a:lnTo>
                <a:lnTo>
                  <a:pt x="2108432" y="6729413"/>
                </a:lnTo>
                <a:lnTo>
                  <a:pt x="2100494" y="6789738"/>
                </a:lnTo>
                <a:lnTo>
                  <a:pt x="2098907" y="6858000"/>
                </a:lnTo>
                <a:lnTo>
                  <a:pt x="1556068" y="6858000"/>
                </a:lnTo>
                <a:lnTo>
                  <a:pt x="1389294" y="6858000"/>
                </a:lnTo>
                <a:lnTo>
                  <a:pt x="0" y="6858000"/>
                </a:lnTo>
                <a:close/>
              </a:path>
            </a:pathLst>
          </a:custGeom>
          <a:solidFill>
            <a:schemeClr val="accent1"/>
          </a:solidFill>
          <a:ln w="0">
            <a:noFill/>
            <a:prstDash val="solid"/>
            <a:round/>
            <a:headEnd/>
            <a:tailEnd/>
          </a:ln>
        </p:spPr>
        <p:txBody>
          <a:bodyPr/>
          <a:lstStyle/>
          <a:p>
            <a:endParaRPr lang="hu-HU"/>
          </a:p>
        </p:txBody>
      </p:sp>
      <p:sp>
        <p:nvSpPr>
          <p:cNvPr id="47116" name="Rectangle 47115">
            <a:extLst>
              <a:ext uri="{FF2B5EF4-FFF2-40B4-BE49-F238E27FC236}">
                <a16:creationId xmlns:a16="http://schemas.microsoft.com/office/drawing/2014/main" id="{A3AE1F77-1EC8-47BA-A381-B6618A2FCD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12598"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hu-HU"/>
          </a:p>
        </p:txBody>
      </p:sp>
      <p:sp>
        <p:nvSpPr>
          <p:cNvPr id="47107" name="Rectangle 3">
            <a:extLst>
              <a:ext uri="{FF2B5EF4-FFF2-40B4-BE49-F238E27FC236}">
                <a16:creationId xmlns:a16="http://schemas.microsoft.com/office/drawing/2014/main" id="{06C771A9-5BBF-DE94-7F23-880D0F67DADF}"/>
              </a:ext>
            </a:extLst>
          </p:cNvPr>
          <p:cNvSpPr>
            <a:spLocks noGrp="1" noChangeArrowheads="1"/>
          </p:cNvSpPr>
          <p:nvPr>
            <p:ph idx="1"/>
          </p:nvPr>
        </p:nvSpPr>
        <p:spPr>
          <a:xfrm>
            <a:off x="2171700" y="2178528"/>
            <a:ext cx="6400800" cy="4202800"/>
          </a:xfrm>
        </p:spPr>
        <p:txBody>
          <a:bodyPr>
            <a:normAutofit fontScale="92500"/>
          </a:bodyPr>
          <a:lstStyle/>
          <a:p>
            <a:pPr eaLnBrk="1" hangingPunct="1">
              <a:lnSpc>
                <a:spcPct val="100000"/>
              </a:lnSpc>
            </a:pPr>
            <a:r>
              <a:rPr lang="hu-HU" altLang="hu-HU" sz="1600" dirty="0"/>
              <a:t>Internet </a:t>
            </a:r>
            <a:r>
              <a:rPr lang="hu-HU" altLang="hu-HU" sz="1600" dirty="0" err="1"/>
              <a:t>Control</a:t>
            </a:r>
            <a:r>
              <a:rPr lang="hu-HU" altLang="hu-HU" sz="1600" dirty="0"/>
              <a:t> </a:t>
            </a:r>
            <a:r>
              <a:rPr lang="hu-HU" altLang="hu-HU" sz="1600" dirty="0" err="1"/>
              <a:t>Message</a:t>
            </a:r>
            <a:r>
              <a:rPr lang="hu-HU" altLang="hu-HU" sz="1600" dirty="0"/>
              <a:t> </a:t>
            </a:r>
            <a:r>
              <a:rPr lang="hu-HU" altLang="hu-HU" sz="1600" dirty="0" err="1"/>
              <a:t>Protocol</a:t>
            </a:r>
            <a:r>
              <a:rPr lang="hu-HU" altLang="hu-HU" sz="1600" dirty="0"/>
              <a:t> (ICMP)</a:t>
            </a:r>
          </a:p>
          <a:p>
            <a:pPr lvl="1" eaLnBrk="1" hangingPunct="1">
              <a:lnSpc>
                <a:spcPct val="100000"/>
              </a:lnSpc>
            </a:pPr>
            <a:r>
              <a:rPr lang="hu-HU" altLang="hu-HU" sz="1600" dirty="0"/>
              <a:t>Magasabb szintű protokollok használják az adatforgalommal kapcsolatos helyzetjelentések továbbítására</a:t>
            </a:r>
          </a:p>
          <a:p>
            <a:pPr lvl="1" eaLnBrk="1" hangingPunct="1">
              <a:lnSpc>
                <a:spcPct val="100000"/>
              </a:lnSpc>
            </a:pPr>
            <a:r>
              <a:rPr lang="hu-HU" altLang="hu-HU" sz="1600" dirty="0"/>
              <a:t>Általában két útvonalválasztó között használatos annak megállapítására, hogy milyen gyorsan folyik közöttük a kommunikáció</a:t>
            </a:r>
          </a:p>
          <a:p>
            <a:pPr lvl="1" eaLnBrk="1" hangingPunct="1">
              <a:lnSpc>
                <a:spcPct val="100000"/>
              </a:lnSpc>
            </a:pPr>
            <a:r>
              <a:rPr lang="hu-HU" altLang="hu-HU" sz="1600" dirty="0"/>
              <a:t>Ha az adatok túl gyorsan jönnek, akkor ezzel lassítható és </a:t>
            </a:r>
          </a:p>
          <a:p>
            <a:pPr lvl="1" eaLnBrk="1" hangingPunct="1">
              <a:lnSpc>
                <a:spcPct val="100000"/>
              </a:lnSpc>
              <a:buFontTx/>
              <a:buNone/>
            </a:pPr>
            <a:r>
              <a:rPr lang="hu-HU" altLang="hu-HU" sz="1600" dirty="0"/>
              <a:t>	szinkronizálható a kommunikáció</a:t>
            </a:r>
          </a:p>
          <a:p>
            <a:pPr lvl="1" eaLnBrk="1" hangingPunct="1">
              <a:lnSpc>
                <a:spcPct val="100000"/>
              </a:lnSpc>
              <a:buFontTx/>
              <a:buNone/>
            </a:pPr>
            <a:endParaRPr lang="hu-HU" altLang="hu-HU" sz="1600" dirty="0"/>
          </a:p>
          <a:p>
            <a:pPr eaLnBrk="1" hangingPunct="1">
              <a:lnSpc>
                <a:spcPct val="100000"/>
              </a:lnSpc>
            </a:pPr>
            <a:r>
              <a:rPr lang="hu-HU" altLang="hu-HU" sz="1600" dirty="0"/>
              <a:t>Internet Group Management </a:t>
            </a:r>
            <a:r>
              <a:rPr lang="hu-HU" altLang="hu-HU" sz="1600" dirty="0" err="1"/>
              <a:t>Protocol</a:t>
            </a:r>
            <a:r>
              <a:rPr lang="hu-HU" altLang="hu-HU" sz="1600" dirty="0"/>
              <a:t> (IGMP)</a:t>
            </a:r>
          </a:p>
          <a:p>
            <a:pPr lvl="1" eaLnBrk="1" hangingPunct="1">
              <a:lnSpc>
                <a:spcPct val="100000"/>
              </a:lnSpc>
            </a:pPr>
            <a:r>
              <a:rPr lang="hu-HU" altLang="hu-HU" sz="1600" dirty="0"/>
              <a:t>A helyi hálózat </a:t>
            </a:r>
            <a:r>
              <a:rPr lang="hu-HU" altLang="hu-HU" sz="1600" dirty="0" err="1"/>
              <a:t>gépei</a:t>
            </a:r>
            <a:r>
              <a:rPr lang="hu-HU" altLang="hu-HU" sz="1600" dirty="0"/>
              <a:t> ezen keresztül jegyzik be magukat egy csoportba.</a:t>
            </a:r>
          </a:p>
          <a:p>
            <a:pPr lvl="1" eaLnBrk="1" hangingPunct="1">
              <a:lnSpc>
                <a:spcPct val="100000"/>
              </a:lnSpc>
            </a:pPr>
            <a:r>
              <a:rPr lang="hu-HU" altLang="hu-HU" sz="1600" dirty="0"/>
              <a:t>A helyi hálózat útválasztói foglalkoznak a csoportinformációkkal</a:t>
            </a:r>
          </a:p>
          <a:p>
            <a:pPr lvl="1" eaLnBrk="1" hangingPunct="1">
              <a:lnSpc>
                <a:spcPct val="100000"/>
              </a:lnSpc>
            </a:pPr>
            <a:r>
              <a:rPr lang="hu-HU" altLang="hu-HU" sz="1600" dirty="0"/>
              <a:t>Hasznos lehet csoportos küldés (</a:t>
            </a:r>
            <a:r>
              <a:rPr lang="hu-HU" altLang="hu-HU" sz="1600" dirty="0" err="1"/>
              <a:t>multicasting</a:t>
            </a:r>
            <a:r>
              <a:rPr lang="hu-HU" altLang="hu-HU" sz="1600" dirty="0"/>
              <a:t>) esetén</a:t>
            </a:r>
          </a:p>
          <a:p>
            <a:pPr lvl="1" eaLnBrk="1" hangingPunct="1">
              <a:lnSpc>
                <a:spcPct val="100000"/>
              </a:lnSpc>
            </a:pPr>
            <a:r>
              <a:rPr lang="hu-HU" altLang="hu-HU" sz="1600" dirty="0"/>
              <a:t>Microsoft NetShow is ezt használja. Használható: találkozók rendezvények lebonyolítására az interneten.</a:t>
            </a:r>
          </a:p>
          <a:p>
            <a:pPr eaLnBrk="1" hangingPunct="1">
              <a:lnSpc>
                <a:spcPct val="100000"/>
              </a:lnSpc>
            </a:pPr>
            <a:endParaRPr lang="en-US" altLang="hu-HU" sz="11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49160" name="Rectangle 49159">
            <a:extLst>
              <a:ext uri="{FF2B5EF4-FFF2-40B4-BE49-F238E27FC236}">
                <a16:creationId xmlns:a16="http://schemas.microsoft.com/office/drawing/2014/main" id="{40851669-7281-49C2-8BF0-67BA70EC1A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154" name="Rectangle 2">
            <a:extLst>
              <a:ext uri="{FF2B5EF4-FFF2-40B4-BE49-F238E27FC236}">
                <a16:creationId xmlns:a16="http://schemas.microsoft.com/office/drawing/2014/main" id="{C5F61C83-1C1C-B6FF-A304-067C8BC2A4FD}"/>
              </a:ext>
            </a:extLst>
          </p:cNvPr>
          <p:cNvSpPr>
            <a:spLocks noGrp="1" noChangeArrowheads="1"/>
          </p:cNvSpPr>
          <p:nvPr>
            <p:ph type="title"/>
          </p:nvPr>
        </p:nvSpPr>
        <p:spPr>
          <a:xfrm>
            <a:off x="2171700" y="382385"/>
            <a:ext cx="6400799" cy="1413758"/>
          </a:xfrm>
        </p:spPr>
        <p:txBody>
          <a:bodyPr anchor="b">
            <a:normAutofit/>
          </a:bodyPr>
          <a:lstStyle/>
          <a:p>
            <a:pPr algn="ctr" eaLnBrk="1" hangingPunct="1"/>
            <a:r>
              <a:rPr lang="hu-HU" altLang="hu-HU" sz="3800"/>
              <a:t>TCP/IP hálózati csatoló réteg</a:t>
            </a:r>
            <a:endParaRPr lang="en-US" altLang="hu-HU" sz="3800"/>
          </a:p>
        </p:txBody>
      </p:sp>
      <p:sp>
        <p:nvSpPr>
          <p:cNvPr id="49162" name="Freeform: Shape 49161">
            <a:extLst>
              <a:ext uri="{FF2B5EF4-FFF2-40B4-BE49-F238E27FC236}">
                <a16:creationId xmlns:a16="http://schemas.microsoft.com/office/drawing/2014/main" id="{16992B13-74C4-4370-93C5-F5403D944D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0"/>
            <a:ext cx="1706340" cy="6858000"/>
          </a:xfrm>
          <a:custGeom>
            <a:avLst/>
            <a:gdLst>
              <a:gd name="connsiteX0" fmla="*/ 0 w 2275119"/>
              <a:gd name="connsiteY0" fmla="*/ 0 h 6858000"/>
              <a:gd name="connsiteX1" fmla="*/ 1389294 w 2275119"/>
              <a:gd name="connsiteY1" fmla="*/ 0 h 6858000"/>
              <a:gd name="connsiteX2" fmla="*/ 1556068 w 2275119"/>
              <a:gd name="connsiteY2" fmla="*/ 0 h 6858000"/>
              <a:gd name="connsiteX3" fmla="*/ 2098907 w 2275119"/>
              <a:gd name="connsiteY3" fmla="*/ 0 h 6858000"/>
              <a:gd name="connsiteX4" fmla="*/ 2100494 w 2275119"/>
              <a:gd name="connsiteY4" fmla="*/ 68263 h 6858000"/>
              <a:gd name="connsiteX5" fmla="*/ 2108432 w 2275119"/>
              <a:gd name="connsiteY5" fmla="*/ 128588 h 6858000"/>
              <a:gd name="connsiteX6" fmla="*/ 2119544 w 2275119"/>
              <a:gd name="connsiteY6" fmla="*/ 180975 h 6858000"/>
              <a:gd name="connsiteX7" fmla="*/ 2133832 w 2275119"/>
              <a:gd name="connsiteY7" fmla="*/ 227013 h 6858000"/>
              <a:gd name="connsiteX8" fmla="*/ 2149707 w 2275119"/>
              <a:gd name="connsiteY8" fmla="*/ 268288 h 6858000"/>
              <a:gd name="connsiteX9" fmla="*/ 2168757 w 2275119"/>
              <a:gd name="connsiteY9" fmla="*/ 304800 h 6858000"/>
              <a:gd name="connsiteX10" fmla="*/ 2187807 w 2275119"/>
              <a:gd name="connsiteY10" fmla="*/ 342900 h 6858000"/>
              <a:gd name="connsiteX11" fmla="*/ 2206857 w 2275119"/>
              <a:gd name="connsiteY11" fmla="*/ 381000 h 6858000"/>
              <a:gd name="connsiteX12" fmla="*/ 2222732 w 2275119"/>
              <a:gd name="connsiteY12" fmla="*/ 417513 h 6858000"/>
              <a:gd name="connsiteX13" fmla="*/ 2238607 w 2275119"/>
              <a:gd name="connsiteY13" fmla="*/ 458788 h 6858000"/>
              <a:gd name="connsiteX14" fmla="*/ 2254482 w 2275119"/>
              <a:gd name="connsiteY14" fmla="*/ 504825 h 6858000"/>
              <a:gd name="connsiteX15" fmla="*/ 2265594 w 2275119"/>
              <a:gd name="connsiteY15" fmla="*/ 557213 h 6858000"/>
              <a:gd name="connsiteX16" fmla="*/ 2271944 w 2275119"/>
              <a:gd name="connsiteY16" fmla="*/ 617538 h 6858000"/>
              <a:gd name="connsiteX17" fmla="*/ 2275119 w 2275119"/>
              <a:gd name="connsiteY17" fmla="*/ 685800 h 6858000"/>
              <a:gd name="connsiteX18" fmla="*/ 2271944 w 2275119"/>
              <a:gd name="connsiteY18" fmla="*/ 754063 h 6858000"/>
              <a:gd name="connsiteX19" fmla="*/ 2265594 w 2275119"/>
              <a:gd name="connsiteY19" fmla="*/ 814388 h 6858000"/>
              <a:gd name="connsiteX20" fmla="*/ 2254482 w 2275119"/>
              <a:gd name="connsiteY20" fmla="*/ 866775 h 6858000"/>
              <a:gd name="connsiteX21" fmla="*/ 2238607 w 2275119"/>
              <a:gd name="connsiteY21" fmla="*/ 912813 h 6858000"/>
              <a:gd name="connsiteX22" fmla="*/ 2222732 w 2275119"/>
              <a:gd name="connsiteY22" fmla="*/ 954088 h 6858000"/>
              <a:gd name="connsiteX23" fmla="*/ 2206857 w 2275119"/>
              <a:gd name="connsiteY23" fmla="*/ 990600 h 6858000"/>
              <a:gd name="connsiteX24" fmla="*/ 2187807 w 2275119"/>
              <a:gd name="connsiteY24" fmla="*/ 1028700 h 6858000"/>
              <a:gd name="connsiteX25" fmla="*/ 2168757 w 2275119"/>
              <a:gd name="connsiteY25" fmla="*/ 1066800 h 6858000"/>
              <a:gd name="connsiteX26" fmla="*/ 2149707 w 2275119"/>
              <a:gd name="connsiteY26" fmla="*/ 1103313 h 6858000"/>
              <a:gd name="connsiteX27" fmla="*/ 2133832 w 2275119"/>
              <a:gd name="connsiteY27" fmla="*/ 1144588 h 6858000"/>
              <a:gd name="connsiteX28" fmla="*/ 2119544 w 2275119"/>
              <a:gd name="connsiteY28" fmla="*/ 1190625 h 6858000"/>
              <a:gd name="connsiteX29" fmla="*/ 2108432 w 2275119"/>
              <a:gd name="connsiteY29" fmla="*/ 1243013 h 6858000"/>
              <a:gd name="connsiteX30" fmla="*/ 2100494 w 2275119"/>
              <a:gd name="connsiteY30" fmla="*/ 1303338 h 6858000"/>
              <a:gd name="connsiteX31" fmla="*/ 2098907 w 2275119"/>
              <a:gd name="connsiteY31" fmla="*/ 1371600 h 6858000"/>
              <a:gd name="connsiteX32" fmla="*/ 2100494 w 2275119"/>
              <a:gd name="connsiteY32" fmla="*/ 1439863 h 6858000"/>
              <a:gd name="connsiteX33" fmla="*/ 2108432 w 2275119"/>
              <a:gd name="connsiteY33" fmla="*/ 1500188 h 6858000"/>
              <a:gd name="connsiteX34" fmla="*/ 2119544 w 2275119"/>
              <a:gd name="connsiteY34" fmla="*/ 1552575 h 6858000"/>
              <a:gd name="connsiteX35" fmla="*/ 2133832 w 2275119"/>
              <a:gd name="connsiteY35" fmla="*/ 1598613 h 6858000"/>
              <a:gd name="connsiteX36" fmla="*/ 2149707 w 2275119"/>
              <a:gd name="connsiteY36" fmla="*/ 1639888 h 6858000"/>
              <a:gd name="connsiteX37" fmla="*/ 2168757 w 2275119"/>
              <a:gd name="connsiteY37" fmla="*/ 1676400 h 6858000"/>
              <a:gd name="connsiteX38" fmla="*/ 2187807 w 2275119"/>
              <a:gd name="connsiteY38" fmla="*/ 1714500 h 6858000"/>
              <a:gd name="connsiteX39" fmla="*/ 2206857 w 2275119"/>
              <a:gd name="connsiteY39" fmla="*/ 1752600 h 6858000"/>
              <a:gd name="connsiteX40" fmla="*/ 2222732 w 2275119"/>
              <a:gd name="connsiteY40" fmla="*/ 1789113 h 6858000"/>
              <a:gd name="connsiteX41" fmla="*/ 2238607 w 2275119"/>
              <a:gd name="connsiteY41" fmla="*/ 1830388 h 6858000"/>
              <a:gd name="connsiteX42" fmla="*/ 2254482 w 2275119"/>
              <a:gd name="connsiteY42" fmla="*/ 1876425 h 6858000"/>
              <a:gd name="connsiteX43" fmla="*/ 2265594 w 2275119"/>
              <a:gd name="connsiteY43" fmla="*/ 1928813 h 6858000"/>
              <a:gd name="connsiteX44" fmla="*/ 2271944 w 2275119"/>
              <a:gd name="connsiteY44" fmla="*/ 1989138 h 6858000"/>
              <a:gd name="connsiteX45" fmla="*/ 2275119 w 2275119"/>
              <a:gd name="connsiteY45" fmla="*/ 2057400 h 6858000"/>
              <a:gd name="connsiteX46" fmla="*/ 2271944 w 2275119"/>
              <a:gd name="connsiteY46" fmla="*/ 2125663 h 6858000"/>
              <a:gd name="connsiteX47" fmla="*/ 2265594 w 2275119"/>
              <a:gd name="connsiteY47" fmla="*/ 2185988 h 6858000"/>
              <a:gd name="connsiteX48" fmla="*/ 2254482 w 2275119"/>
              <a:gd name="connsiteY48" fmla="*/ 2238375 h 6858000"/>
              <a:gd name="connsiteX49" fmla="*/ 2238607 w 2275119"/>
              <a:gd name="connsiteY49" fmla="*/ 2284413 h 6858000"/>
              <a:gd name="connsiteX50" fmla="*/ 2222732 w 2275119"/>
              <a:gd name="connsiteY50" fmla="*/ 2325688 h 6858000"/>
              <a:gd name="connsiteX51" fmla="*/ 2206857 w 2275119"/>
              <a:gd name="connsiteY51" fmla="*/ 2362200 h 6858000"/>
              <a:gd name="connsiteX52" fmla="*/ 2187807 w 2275119"/>
              <a:gd name="connsiteY52" fmla="*/ 2400300 h 6858000"/>
              <a:gd name="connsiteX53" fmla="*/ 2168757 w 2275119"/>
              <a:gd name="connsiteY53" fmla="*/ 2438400 h 6858000"/>
              <a:gd name="connsiteX54" fmla="*/ 2149707 w 2275119"/>
              <a:gd name="connsiteY54" fmla="*/ 2474913 h 6858000"/>
              <a:gd name="connsiteX55" fmla="*/ 2133832 w 2275119"/>
              <a:gd name="connsiteY55" fmla="*/ 2516188 h 6858000"/>
              <a:gd name="connsiteX56" fmla="*/ 2119544 w 2275119"/>
              <a:gd name="connsiteY56" fmla="*/ 2562225 h 6858000"/>
              <a:gd name="connsiteX57" fmla="*/ 2108432 w 2275119"/>
              <a:gd name="connsiteY57" fmla="*/ 2614613 h 6858000"/>
              <a:gd name="connsiteX58" fmla="*/ 2100494 w 2275119"/>
              <a:gd name="connsiteY58" fmla="*/ 2674938 h 6858000"/>
              <a:gd name="connsiteX59" fmla="*/ 2098907 w 2275119"/>
              <a:gd name="connsiteY59" fmla="*/ 2743200 h 6858000"/>
              <a:gd name="connsiteX60" fmla="*/ 2100494 w 2275119"/>
              <a:gd name="connsiteY60" fmla="*/ 2811463 h 6858000"/>
              <a:gd name="connsiteX61" fmla="*/ 2108432 w 2275119"/>
              <a:gd name="connsiteY61" fmla="*/ 2871788 h 6858000"/>
              <a:gd name="connsiteX62" fmla="*/ 2119544 w 2275119"/>
              <a:gd name="connsiteY62" fmla="*/ 2924175 h 6858000"/>
              <a:gd name="connsiteX63" fmla="*/ 2133832 w 2275119"/>
              <a:gd name="connsiteY63" fmla="*/ 2970213 h 6858000"/>
              <a:gd name="connsiteX64" fmla="*/ 2149707 w 2275119"/>
              <a:gd name="connsiteY64" fmla="*/ 3011488 h 6858000"/>
              <a:gd name="connsiteX65" fmla="*/ 2168757 w 2275119"/>
              <a:gd name="connsiteY65" fmla="*/ 3048000 h 6858000"/>
              <a:gd name="connsiteX66" fmla="*/ 2187807 w 2275119"/>
              <a:gd name="connsiteY66" fmla="*/ 3086100 h 6858000"/>
              <a:gd name="connsiteX67" fmla="*/ 2206857 w 2275119"/>
              <a:gd name="connsiteY67" fmla="*/ 3124200 h 6858000"/>
              <a:gd name="connsiteX68" fmla="*/ 2222732 w 2275119"/>
              <a:gd name="connsiteY68" fmla="*/ 3160713 h 6858000"/>
              <a:gd name="connsiteX69" fmla="*/ 2238607 w 2275119"/>
              <a:gd name="connsiteY69" fmla="*/ 3201988 h 6858000"/>
              <a:gd name="connsiteX70" fmla="*/ 2254482 w 2275119"/>
              <a:gd name="connsiteY70" fmla="*/ 3248025 h 6858000"/>
              <a:gd name="connsiteX71" fmla="*/ 2265594 w 2275119"/>
              <a:gd name="connsiteY71" fmla="*/ 3300413 h 6858000"/>
              <a:gd name="connsiteX72" fmla="*/ 2271944 w 2275119"/>
              <a:gd name="connsiteY72" fmla="*/ 3360738 h 6858000"/>
              <a:gd name="connsiteX73" fmla="*/ 2275119 w 2275119"/>
              <a:gd name="connsiteY73" fmla="*/ 3427413 h 6858000"/>
              <a:gd name="connsiteX74" fmla="*/ 2271944 w 2275119"/>
              <a:gd name="connsiteY74" fmla="*/ 3497263 h 6858000"/>
              <a:gd name="connsiteX75" fmla="*/ 2265594 w 2275119"/>
              <a:gd name="connsiteY75" fmla="*/ 3557588 h 6858000"/>
              <a:gd name="connsiteX76" fmla="*/ 2254482 w 2275119"/>
              <a:gd name="connsiteY76" fmla="*/ 3609975 h 6858000"/>
              <a:gd name="connsiteX77" fmla="*/ 2238607 w 2275119"/>
              <a:gd name="connsiteY77" fmla="*/ 3656013 h 6858000"/>
              <a:gd name="connsiteX78" fmla="*/ 2222732 w 2275119"/>
              <a:gd name="connsiteY78" fmla="*/ 3697288 h 6858000"/>
              <a:gd name="connsiteX79" fmla="*/ 2206857 w 2275119"/>
              <a:gd name="connsiteY79" fmla="*/ 3733800 h 6858000"/>
              <a:gd name="connsiteX80" fmla="*/ 2187807 w 2275119"/>
              <a:gd name="connsiteY80" fmla="*/ 3771900 h 6858000"/>
              <a:gd name="connsiteX81" fmla="*/ 2168757 w 2275119"/>
              <a:gd name="connsiteY81" fmla="*/ 3810000 h 6858000"/>
              <a:gd name="connsiteX82" fmla="*/ 2149707 w 2275119"/>
              <a:gd name="connsiteY82" fmla="*/ 3846513 h 6858000"/>
              <a:gd name="connsiteX83" fmla="*/ 2133832 w 2275119"/>
              <a:gd name="connsiteY83" fmla="*/ 3887788 h 6858000"/>
              <a:gd name="connsiteX84" fmla="*/ 2119544 w 2275119"/>
              <a:gd name="connsiteY84" fmla="*/ 3933825 h 6858000"/>
              <a:gd name="connsiteX85" fmla="*/ 2108432 w 2275119"/>
              <a:gd name="connsiteY85" fmla="*/ 3986213 h 6858000"/>
              <a:gd name="connsiteX86" fmla="*/ 2100494 w 2275119"/>
              <a:gd name="connsiteY86" fmla="*/ 4046538 h 6858000"/>
              <a:gd name="connsiteX87" fmla="*/ 2098907 w 2275119"/>
              <a:gd name="connsiteY87" fmla="*/ 4114800 h 6858000"/>
              <a:gd name="connsiteX88" fmla="*/ 2100494 w 2275119"/>
              <a:gd name="connsiteY88" fmla="*/ 4183063 h 6858000"/>
              <a:gd name="connsiteX89" fmla="*/ 2108432 w 2275119"/>
              <a:gd name="connsiteY89" fmla="*/ 4243388 h 6858000"/>
              <a:gd name="connsiteX90" fmla="*/ 2119544 w 2275119"/>
              <a:gd name="connsiteY90" fmla="*/ 4295775 h 6858000"/>
              <a:gd name="connsiteX91" fmla="*/ 2133832 w 2275119"/>
              <a:gd name="connsiteY91" fmla="*/ 4341813 h 6858000"/>
              <a:gd name="connsiteX92" fmla="*/ 2149707 w 2275119"/>
              <a:gd name="connsiteY92" fmla="*/ 4383088 h 6858000"/>
              <a:gd name="connsiteX93" fmla="*/ 2168757 w 2275119"/>
              <a:gd name="connsiteY93" fmla="*/ 4419600 h 6858000"/>
              <a:gd name="connsiteX94" fmla="*/ 2206857 w 2275119"/>
              <a:gd name="connsiteY94" fmla="*/ 4495800 h 6858000"/>
              <a:gd name="connsiteX95" fmla="*/ 2222732 w 2275119"/>
              <a:gd name="connsiteY95" fmla="*/ 4532313 h 6858000"/>
              <a:gd name="connsiteX96" fmla="*/ 2238607 w 2275119"/>
              <a:gd name="connsiteY96" fmla="*/ 4573588 h 6858000"/>
              <a:gd name="connsiteX97" fmla="*/ 2254482 w 2275119"/>
              <a:gd name="connsiteY97" fmla="*/ 4619625 h 6858000"/>
              <a:gd name="connsiteX98" fmla="*/ 2265594 w 2275119"/>
              <a:gd name="connsiteY98" fmla="*/ 4672013 h 6858000"/>
              <a:gd name="connsiteX99" fmla="*/ 2271944 w 2275119"/>
              <a:gd name="connsiteY99" fmla="*/ 4732338 h 6858000"/>
              <a:gd name="connsiteX100" fmla="*/ 2275119 w 2275119"/>
              <a:gd name="connsiteY100" fmla="*/ 4800600 h 6858000"/>
              <a:gd name="connsiteX101" fmla="*/ 2271944 w 2275119"/>
              <a:gd name="connsiteY101" fmla="*/ 4868863 h 6858000"/>
              <a:gd name="connsiteX102" fmla="*/ 2265594 w 2275119"/>
              <a:gd name="connsiteY102" fmla="*/ 4929188 h 6858000"/>
              <a:gd name="connsiteX103" fmla="*/ 2254482 w 2275119"/>
              <a:gd name="connsiteY103" fmla="*/ 4981575 h 6858000"/>
              <a:gd name="connsiteX104" fmla="*/ 2238607 w 2275119"/>
              <a:gd name="connsiteY104" fmla="*/ 5027613 h 6858000"/>
              <a:gd name="connsiteX105" fmla="*/ 2222732 w 2275119"/>
              <a:gd name="connsiteY105" fmla="*/ 5068888 h 6858000"/>
              <a:gd name="connsiteX106" fmla="*/ 2206857 w 2275119"/>
              <a:gd name="connsiteY106" fmla="*/ 5105400 h 6858000"/>
              <a:gd name="connsiteX107" fmla="*/ 2187807 w 2275119"/>
              <a:gd name="connsiteY107" fmla="*/ 5143500 h 6858000"/>
              <a:gd name="connsiteX108" fmla="*/ 2168757 w 2275119"/>
              <a:gd name="connsiteY108" fmla="*/ 5181600 h 6858000"/>
              <a:gd name="connsiteX109" fmla="*/ 2149707 w 2275119"/>
              <a:gd name="connsiteY109" fmla="*/ 5218113 h 6858000"/>
              <a:gd name="connsiteX110" fmla="*/ 2133832 w 2275119"/>
              <a:gd name="connsiteY110" fmla="*/ 5259388 h 6858000"/>
              <a:gd name="connsiteX111" fmla="*/ 2119544 w 2275119"/>
              <a:gd name="connsiteY111" fmla="*/ 5305425 h 6858000"/>
              <a:gd name="connsiteX112" fmla="*/ 2108432 w 2275119"/>
              <a:gd name="connsiteY112" fmla="*/ 5357813 h 6858000"/>
              <a:gd name="connsiteX113" fmla="*/ 2100494 w 2275119"/>
              <a:gd name="connsiteY113" fmla="*/ 5418138 h 6858000"/>
              <a:gd name="connsiteX114" fmla="*/ 2098907 w 2275119"/>
              <a:gd name="connsiteY114" fmla="*/ 5486400 h 6858000"/>
              <a:gd name="connsiteX115" fmla="*/ 2100494 w 2275119"/>
              <a:gd name="connsiteY115" fmla="*/ 5554663 h 6858000"/>
              <a:gd name="connsiteX116" fmla="*/ 2108432 w 2275119"/>
              <a:gd name="connsiteY116" fmla="*/ 5614988 h 6858000"/>
              <a:gd name="connsiteX117" fmla="*/ 2119544 w 2275119"/>
              <a:gd name="connsiteY117" fmla="*/ 5667375 h 6858000"/>
              <a:gd name="connsiteX118" fmla="*/ 2133832 w 2275119"/>
              <a:gd name="connsiteY118" fmla="*/ 5713413 h 6858000"/>
              <a:gd name="connsiteX119" fmla="*/ 2149707 w 2275119"/>
              <a:gd name="connsiteY119" fmla="*/ 5754688 h 6858000"/>
              <a:gd name="connsiteX120" fmla="*/ 2168757 w 2275119"/>
              <a:gd name="connsiteY120" fmla="*/ 5791200 h 6858000"/>
              <a:gd name="connsiteX121" fmla="*/ 2187807 w 2275119"/>
              <a:gd name="connsiteY121" fmla="*/ 5829300 h 6858000"/>
              <a:gd name="connsiteX122" fmla="*/ 2206857 w 2275119"/>
              <a:gd name="connsiteY122" fmla="*/ 5867400 h 6858000"/>
              <a:gd name="connsiteX123" fmla="*/ 2222732 w 2275119"/>
              <a:gd name="connsiteY123" fmla="*/ 5903913 h 6858000"/>
              <a:gd name="connsiteX124" fmla="*/ 2238607 w 2275119"/>
              <a:gd name="connsiteY124" fmla="*/ 5945188 h 6858000"/>
              <a:gd name="connsiteX125" fmla="*/ 2254482 w 2275119"/>
              <a:gd name="connsiteY125" fmla="*/ 5991225 h 6858000"/>
              <a:gd name="connsiteX126" fmla="*/ 2265594 w 2275119"/>
              <a:gd name="connsiteY126" fmla="*/ 6043613 h 6858000"/>
              <a:gd name="connsiteX127" fmla="*/ 2271944 w 2275119"/>
              <a:gd name="connsiteY127" fmla="*/ 6103938 h 6858000"/>
              <a:gd name="connsiteX128" fmla="*/ 2275119 w 2275119"/>
              <a:gd name="connsiteY128" fmla="*/ 6172200 h 6858000"/>
              <a:gd name="connsiteX129" fmla="*/ 2271944 w 2275119"/>
              <a:gd name="connsiteY129" fmla="*/ 6240463 h 6858000"/>
              <a:gd name="connsiteX130" fmla="*/ 2265594 w 2275119"/>
              <a:gd name="connsiteY130" fmla="*/ 6300788 h 6858000"/>
              <a:gd name="connsiteX131" fmla="*/ 2254482 w 2275119"/>
              <a:gd name="connsiteY131" fmla="*/ 6353175 h 6858000"/>
              <a:gd name="connsiteX132" fmla="*/ 2238607 w 2275119"/>
              <a:gd name="connsiteY132" fmla="*/ 6399213 h 6858000"/>
              <a:gd name="connsiteX133" fmla="*/ 2222732 w 2275119"/>
              <a:gd name="connsiteY133" fmla="*/ 6440488 h 6858000"/>
              <a:gd name="connsiteX134" fmla="*/ 2206857 w 2275119"/>
              <a:gd name="connsiteY134" fmla="*/ 6477000 h 6858000"/>
              <a:gd name="connsiteX135" fmla="*/ 2187807 w 2275119"/>
              <a:gd name="connsiteY135" fmla="*/ 6515100 h 6858000"/>
              <a:gd name="connsiteX136" fmla="*/ 2168757 w 2275119"/>
              <a:gd name="connsiteY136" fmla="*/ 6553200 h 6858000"/>
              <a:gd name="connsiteX137" fmla="*/ 2149707 w 2275119"/>
              <a:gd name="connsiteY137" fmla="*/ 6589713 h 6858000"/>
              <a:gd name="connsiteX138" fmla="*/ 2133832 w 2275119"/>
              <a:gd name="connsiteY138" fmla="*/ 6630988 h 6858000"/>
              <a:gd name="connsiteX139" fmla="*/ 2119544 w 2275119"/>
              <a:gd name="connsiteY139" fmla="*/ 6677025 h 6858000"/>
              <a:gd name="connsiteX140" fmla="*/ 2108432 w 2275119"/>
              <a:gd name="connsiteY140" fmla="*/ 6729413 h 6858000"/>
              <a:gd name="connsiteX141" fmla="*/ 2100494 w 2275119"/>
              <a:gd name="connsiteY141" fmla="*/ 6789738 h 6858000"/>
              <a:gd name="connsiteX142" fmla="*/ 2098907 w 2275119"/>
              <a:gd name="connsiteY142" fmla="*/ 6858000 h 6858000"/>
              <a:gd name="connsiteX143" fmla="*/ 1556068 w 2275119"/>
              <a:gd name="connsiteY143" fmla="*/ 6858000 h 6858000"/>
              <a:gd name="connsiteX144" fmla="*/ 1389294 w 2275119"/>
              <a:gd name="connsiteY144" fmla="*/ 6858000 h 6858000"/>
              <a:gd name="connsiteX145" fmla="*/ 0 w 2275119"/>
              <a:gd name="connsiteY14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Lst>
            <a:rect l="l" t="t" r="r" b="b"/>
            <a:pathLst>
              <a:path w="2275119" h="6858000">
                <a:moveTo>
                  <a:pt x="0" y="0"/>
                </a:moveTo>
                <a:lnTo>
                  <a:pt x="1389294" y="0"/>
                </a:lnTo>
                <a:lnTo>
                  <a:pt x="1556068" y="0"/>
                </a:lnTo>
                <a:lnTo>
                  <a:pt x="2098907" y="0"/>
                </a:lnTo>
                <a:lnTo>
                  <a:pt x="2100494" y="68263"/>
                </a:lnTo>
                <a:lnTo>
                  <a:pt x="2108432" y="128588"/>
                </a:lnTo>
                <a:lnTo>
                  <a:pt x="2119544" y="180975"/>
                </a:lnTo>
                <a:lnTo>
                  <a:pt x="2133832" y="227013"/>
                </a:lnTo>
                <a:lnTo>
                  <a:pt x="2149707" y="268288"/>
                </a:lnTo>
                <a:lnTo>
                  <a:pt x="2168757" y="304800"/>
                </a:lnTo>
                <a:lnTo>
                  <a:pt x="2187807" y="342900"/>
                </a:lnTo>
                <a:lnTo>
                  <a:pt x="2206857" y="381000"/>
                </a:lnTo>
                <a:lnTo>
                  <a:pt x="2222732" y="417513"/>
                </a:lnTo>
                <a:lnTo>
                  <a:pt x="2238607" y="458788"/>
                </a:lnTo>
                <a:lnTo>
                  <a:pt x="2254482" y="504825"/>
                </a:lnTo>
                <a:lnTo>
                  <a:pt x="2265594" y="557213"/>
                </a:lnTo>
                <a:lnTo>
                  <a:pt x="2271944" y="617538"/>
                </a:lnTo>
                <a:lnTo>
                  <a:pt x="2275119" y="685800"/>
                </a:lnTo>
                <a:lnTo>
                  <a:pt x="2271944" y="754063"/>
                </a:lnTo>
                <a:lnTo>
                  <a:pt x="2265594" y="814388"/>
                </a:lnTo>
                <a:lnTo>
                  <a:pt x="2254482" y="866775"/>
                </a:lnTo>
                <a:lnTo>
                  <a:pt x="2238607" y="912813"/>
                </a:lnTo>
                <a:lnTo>
                  <a:pt x="2222732" y="954088"/>
                </a:lnTo>
                <a:lnTo>
                  <a:pt x="2206857" y="990600"/>
                </a:lnTo>
                <a:lnTo>
                  <a:pt x="2187807" y="1028700"/>
                </a:lnTo>
                <a:lnTo>
                  <a:pt x="2168757" y="1066800"/>
                </a:lnTo>
                <a:lnTo>
                  <a:pt x="2149707" y="1103313"/>
                </a:lnTo>
                <a:lnTo>
                  <a:pt x="2133832" y="1144588"/>
                </a:lnTo>
                <a:lnTo>
                  <a:pt x="2119544" y="1190625"/>
                </a:lnTo>
                <a:lnTo>
                  <a:pt x="2108432" y="1243013"/>
                </a:lnTo>
                <a:lnTo>
                  <a:pt x="2100494" y="1303338"/>
                </a:lnTo>
                <a:lnTo>
                  <a:pt x="2098907" y="1371600"/>
                </a:lnTo>
                <a:lnTo>
                  <a:pt x="2100494" y="1439863"/>
                </a:lnTo>
                <a:lnTo>
                  <a:pt x="2108432" y="1500188"/>
                </a:lnTo>
                <a:lnTo>
                  <a:pt x="2119544" y="1552575"/>
                </a:lnTo>
                <a:lnTo>
                  <a:pt x="2133832" y="1598613"/>
                </a:lnTo>
                <a:lnTo>
                  <a:pt x="2149707" y="1639888"/>
                </a:lnTo>
                <a:lnTo>
                  <a:pt x="2168757" y="1676400"/>
                </a:lnTo>
                <a:lnTo>
                  <a:pt x="2187807" y="1714500"/>
                </a:lnTo>
                <a:lnTo>
                  <a:pt x="2206857" y="1752600"/>
                </a:lnTo>
                <a:lnTo>
                  <a:pt x="2222732" y="1789113"/>
                </a:lnTo>
                <a:lnTo>
                  <a:pt x="2238607" y="1830388"/>
                </a:lnTo>
                <a:lnTo>
                  <a:pt x="2254482" y="1876425"/>
                </a:lnTo>
                <a:lnTo>
                  <a:pt x="2265594" y="1928813"/>
                </a:lnTo>
                <a:lnTo>
                  <a:pt x="2271944" y="1989138"/>
                </a:lnTo>
                <a:lnTo>
                  <a:pt x="2275119" y="2057400"/>
                </a:lnTo>
                <a:lnTo>
                  <a:pt x="2271944" y="2125663"/>
                </a:lnTo>
                <a:lnTo>
                  <a:pt x="2265594" y="2185988"/>
                </a:lnTo>
                <a:lnTo>
                  <a:pt x="2254482" y="2238375"/>
                </a:lnTo>
                <a:lnTo>
                  <a:pt x="2238607" y="2284413"/>
                </a:lnTo>
                <a:lnTo>
                  <a:pt x="2222732" y="2325688"/>
                </a:lnTo>
                <a:lnTo>
                  <a:pt x="2206857" y="2362200"/>
                </a:lnTo>
                <a:lnTo>
                  <a:pt x="2187807" y="2400300"/>
                </a:lnTo>
                <a:lnTo>
                  <a:pt x="2168757" y="2438400"/>
                </a:lnTo>
                <a:lnTo>
                  <a:pt x="2149707" y="2474913"/>
                </a:lnTo>
                <a:lnTo>
                  <a:pt x="2133832" y="2516188"/>
                </a:lnTo>
                <a:lnTo>
                  <a:pt x="2119544" y="2562225"/>
                </a:lnTo>
                <a:lnTo>
                  <a:pt x="2108432" y="2614613"/>
                </a:lnTo>
                <a:lnTo>
                  <a:pt x="2100494" y="2674938"/>
                </a:lnTo>
                <a:lnTo>
                  <a:pt x="2098907" y="2743200"/>
                </a:lnTo>
                <a:lnTo>
                  <a:pt x="2100494" y="2811463"/>
                </a:lnTo>
                <a:lnTo>
                  <a:pt x="2108432" y="2871788"/>
                </a:lnTo>
                <a:lnTo>
                  <a:pt x="2119544" y="2924175"/>
                </a:lnTo>
                <a:lnTo>
                  <a:pt x="2133832" y="2970213"/>
                </a:lnTo>
                <a:lnTo>
                  <a:pt x="2149707" y="3011488"/>
                </a:lnTo>
                <a:lnTo>
                  <a:pt x="2168757" y="3048000"/>
                </a:lnTo>
                <a:lnTo>
                  <a:pt x="2187807" y="3086100"/>
                </a:lnTo>
                <a:lnTo>
                  <a:pt x="2206857" y="3124200"/>
                </a:lnTo>
                <a:lnTo>
                  <a:pt x="2222732" y="3160713"/>
                </a:lnTo>
                <a:lnTo>
                  <a:pt x="2238607" y="3201988"/>
                </a:lnTo>
                <a:lnTo>
                  <a:pt x="2254482" y="3248025"/>
                </a:lnTo>
                <a:lnTo>
                  <a:pt x="2265594" y="3300413"/>
                </a:lnTo>
                <a:lnTo>
                  <a:pt x="2271944" y="3360738"/>
                </a:lnTo>
                <a:lnTo>
                  <a:pt x="2275119" y="3427413"/>
                </a:lnTo>
                <a:lnTo>
                  <a:pt x="2271944" y="3497263"/>
                </a:lnTo>
                <a:lnTo>
                  <a:pt x="2265594" y="3557588"/>
                </a:lnTo>
                <a:lnTo>
                  <a:pt x="2254482" y="3609975"/>
                </a:lnTo>
                <a:lnTo>
                  <a:pt x="2238607" y="3656013"/>
                </a:lnTo>
                <a:lnTo>
                  <a:pt x="2222732" y="3697288"/>
                </a:lnTo>
                <a:lnTo>
                  <a:pt x="2206857" y="3733800"/>
                </a:lnTo>
                <a:lnTo>
                  <a:pt x="2187807" y="3771900"/>
                </a:lnTo>
                <a:lnTo>
                  <a:pt x="2168757" y="3810000"/>
                </a:lnTo>
                <a:lnTo>
                  <a:pt x="2149707" y="3846513"/>
                </a:lnTo>
                <a:lnTo>
                  <a:pt x="2133832" y="3887788"/>
                </a:lnTo>
                <a:lnTo>
                  <a:pt x="2119544" y="3933825"/>
                </a:lnTo>
                <a:lnTo>
                  <a:pt x="2108432" y="3986213"/>
                </a:lnTo>
                <a:lnTo>
                  <a:pt x="2100494" y="4046538"/>
                </a:lnTo>
                <a:lnTo>
                  <a:pt x="2098907" y="4114800"/>
                </a:lnTo>
                <a:lnTo>
                  <a:pt x="2100494" y="4183063"/>
                </a:lnTo>
                <a:lnTo>
                  <a:pt x="2108432" y="4243388"/>
                </a:lnTo>
                <a:lnTo>
                  <a:pt x="2119544" y="4295775"/>
                </a:lnTo>
                <a:lnTo>
                  <a:pt x="2133832" y="4341813"/>
                </a:lnTo>
                <a:lnTo>
                  <a:pt x="2149707" y="4383088"/>
                </a:lnTo>
                <a:lnTo>
                  <a:pt x="2168757" y="4419600"/>
                </a:lnTo>
                <a:lnTo>
                  <a:pt x="2206857" y="4495800"/>
                </a:lnTo>
                <a:lnTo>
                  <a:pt x="2222732" y="4532313"/>
                </a:lnTo>
                <a:lnTo>
                  <a:pt x="2238607" y="4573588"/>
                </a:lnTo>
                <a:lnTo>
                  <a:pt x="2254482" y="4619625"/>
                </a:lnTo>
                <a:lnTo>
                  <a:pt x="2265594" y="4672013"/>
                </a:lnTo>
                <a:lnTo>
                  <a:pt x="2271944" y="4732338"/>
                </a:lnTo>
                <a:lnTo>
                  <a:pt x="2275119" y="4800600"/>
                </a:lnTo>
                <a:lnTo>
                  <a:pt x="2271944" y="4868863"/>
                </a:lnTo>
                <a:lnTo>
                  <a:pt x="2265594" y="4929188"/>
                </a:lnTo>
                <a:lnTo>
                  <a:pt x="2254482" y="4981575"/>
                </a:lnTo>
                <a:lnTo>
                  <a:pt x="2238607" y="5027613"/>
                </a:lnTo>
                <a:lnTo>
                  <a:pt x="2222732" y="5068888"/>
                </a:lnTo>
                <a:lnTo>
                  <a:pt x="2206857" y="5105400"/>
                </a:lnTo>
                <a:lnTo>
                  <a:pt x="2187807" y="5143500"/>
                </a:lnTo>
                <a:lnTo>
                  <a:pt x="2168757" y="5181600"/>
                </a:lnTo>
                <a:lnTo>
                  <a:pt x="2149707" y="5218113"/>
                </a:lnTo>
                <a:lnTo>
                  <a:pt x="2133832" y="5259388"/>
                </a:lnTo>
                <a:lnTo>
                  <a:pt x="2119544" y="5305425"/>
                </a:lnTo>
                <a:lnTo>
                  <a:pt x="2108432" y="5357813"/>
                </a:lnTo>
                <a:lnTo>
                  <a:pt x="2100494" y="5418138"/>
                </a:lnTo>
                <a:lnTo>
                  <a:pt x="2098907" y="5486400"/>
                </a:lnTo>
                <a:lnTo>
                  <a:pt x="2100494" y="5554663"/>
                </a:lnTo>
                <a:lnTo>
                  <a:pt x="2108432" y="5614988"/>
                </a:lnTo>
                <a:lnTo>
                  <a:pt x="2119544" y="5667375"/>
                </a:lnTo>
                <a:lnTo>
                  <a:pt x="2133832" y="5713413"/>
                </a:lnTo>
                <a:lnTo>
                  <a:pt x="2149707" y="5754688"/>
                </a:lnTo>
                <a:lnTo>
                  <a:pt x="2168757" y="5791200"/>
                </a:lnTo>
                <a:lnTo>
                  <a:pt x="2187807" y="5829300"/>
                </a:lnTo>
                <a:lnTo>
                  <a:pt x="2206857" y="5867400"/>
                </a:lnTo>
                <a:lnTo>
                  <a:pt x="2222732" y="5903913"/>
                </a:lnTo>
                <a:lnTo>
                  <a:pt x="2238607" y="5945188"/>
                </a:lnTo>
                <a:lnTo>
                  <a:pt x="2254482" y="5991225"/>
                </a:lnTo>
                <a:lnTo>
                  <a:pt x="2265594" y="6043613"/>
                </a:lnTo>
                <a:lnTo>
                  <a:pt x="2271944" y="6103938"/>
                </a:lnTo>
                <a:lnTo>
                  <a:pt x="2275119" y="6172200"/>
                </a:lnTo>
                <a:lnTo>
                  <a:pt x="2271944" y="6240463"/>
                </a:lnTo>
                <a:lnTo>
                  <a:pt x="2265594" y="6300788"/>
                </a:lnTo>
                <a:lnTo>
                  <a:pt x="2254482" y="6353175"/>
                </a:lnTo>
                <a:lnTo>
                  <a:pt x="2238607" y="6399213"/>
                </a:lnTo>
                <a:lnTo>
                  <a:pt x="2222732" y="6440488"/>
                </a:lnTo>
                <a:lnTo>
                  <a:pt x="2206857" y="6477000"/>
                </a:lnTo>
                <a:lnTo>
                  <a:pt x="2187807" y="6515100"/>
                </a:lnTo>
                <a:lnTo>
                  <a:pt x="2168757" y="6553200"/>
                </a:lnTo>
                <a:lnTo>
                  <a:pt x="2149707" y="6589713"/>
                </a:lnTo>
                <a:lnTo>
                  <a:pt x="2133832" y="6630988"/>
                </a:lnTo>
                <a:lnTo>
                  <a:pt x="2119544" y="6677025"/>
                </a:lnTo>
                <a:lnTo>
                  <a:pt x="2108432" y="6729413"/>
                </a:lnTo>
                <a:lnTo>
                  <a:pt x="2100494" y="6789738"/>
                </a:lnTo>
                <a:lnTo>
                  <a:pt x="2098907" y="6858000"/>
                </a:lnTo>
                <a:lnTo>
                  <a:pt x="1556068" y="6858000"/>
                </a:lnTo>
                <a:lnTo>
                  <a:pt x="1389294" y="6858000"/>
                </a:lnTo>
                <a:lnTo>
                  <a:pt x="0" y="6858000"/>
                </a:lnTo>
                <a:close/>
              </a:path>
            </a:pathLst>
          </a:custGeom>
          <a:solidFill>
            <a:schemeClr val="accent1"/>
          </a:solidFill>
          <a:ln w="0">
            <a:noFill/>
            <a:prstDash val="solid"/>
            <a:round/>
            <a:headEnd/>
            <a:tailEnd/>
          </a:ln>
        </p:spPr>
        <p:txBody>
          <a:bodyPr/>
          <a:lstStyle/>
          <a:p>
            <a:endParaRPr lang="hu-HU"/>
          </a:p>
        </p:txBody>
      </p:sp>
      <p:sp>
        <p:nvSpPr>
          <p:cNvPr id="49164" name="Rectangle 49163">
            <a:extLst>
              <a:ext uri="{FF2B5EF4-FFF2-40B4-BE49-F238E27FC236}">
                <a16:creationId xmlns:a16="http://schemas.microsoft.com/office/drawing/2014/main" id="{A3AE1F77-1EC8-47BA-A381-B6618A2FCD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12598"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hu-HU"/>
          </a:p>
        </p:txBody>
      </p:sp>
      <p:sp>
        <p:nvSpPr>
          <p:cNvPr id="49155" name="Rectangle 3">
            <a:extLst>
              <a:ext uri="{FF2B5EF4-FFF2-40B4-BE49-F238E27FC236}">
                <a16:creationId xmlns:a16="http://schemas.microsoft.com/office/drawing/2014/main" id="{C534F339-DCC1-23EA-8D13-7592E70D075F}"/>
              </a:ext>
            </a:extLst>
          </p:cNvPr>
          <p:cNvSpPr>
            <a:spLocks noGrp="1" noChangeArrowheads="1"/>
          </p:cNvSpPr>
          <p:nvPr>
            <p:ph idx="1"/>
          </p:nvPr>
        </p:nvSpPr>
        <p:spPr>
          <a:xfrm>
            <a:off x="2171700" y="2178528"/>
            <a:ext cx="6400800" cy="3701065"/>
          </a:xfrm>
        </p:spPr>
        <p:txBody>
          <a:bodyPr>
            <a:normAutofit/>
          </a:bodyPr>
          <a:lstStyle/>
          <a:p>
            <a:pPr eaLnBrk="1" hangingPunct="1"/>
            <a:r>
              <a:rPr lang="hu-HU" altLang="hu-HU"/>
              <a:t>Felelős az IP datagramok (csomagok) célba juttatásáért</a:t>
            </a:r>
          </a:p>
          <a:p>
            <a:pPr eaLnBrk="1" hangingPunct="1"/>
            <a:r>
              <a:rPr lang="hu-HU" altLang="hu-HU"/>
              <a:t>Az ARP-vel szorosan együttműködik a MAC címek megállapítása miatt</a:t>
            </a:r>
          </a:p>
          <a:p>
            <a:pPr eaLnBrk="1" hangingPunct="1"/>
            <a:r>
              <a:rPr lang="hu-HU" altLang="hu-HU"/>
              <a:t>Készít egy hálózat specifikus keretet: Ethernet, Token Ring, ATM…</a:t>
            </a:r>
          </a:p>
          <a:p>
            <a:pPr eaLnBrk="1" hangingPunct="1"/>
            <a:r>
              <a:rPr lang="hu-HU" altLang="hu-HU"/>
              <a:t>A keretek között elhelyezi a küldeni kívánt adatokat és elküldi </a:t>
            </a:r>
          </a:p>
          <a:p>
            <a:pPr eaLnBrk="1" hangingPunct="1">
              <a:buFontTx/>
              <a:buNone/>
            </a:pPr>
            <a:endParaRPr lang="en-US" altLang="hu-HU"/>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5304" name="Rectangle 55303">
            <a:extLst>
              <a:ext uri="{FF2B5EF4-FFF2-40B4-BE49-F238E27FC236}">
                <a16:creationId xmlns:a16="http://schemas.microsoft.com/office/drawing/2014/main" id="{40851669-7281-49C2-8BF0-67BA70EC1A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298" name="Cím 1">
            <a:extLst>
              <a:ext uri="{FF2B5EF4-FFF2-40B4-BE49-F238E27FC236}">
                <a16:creationId xmlns:a16="http://schemas.microsoft.com/office/drawing/2014/main" id="{AC7CE2F6-2478-F4DA-D087-C737EBBC151C}"/>
              </a:ext>
            </a:extLst>
          </p:cNvPr>
          <p:cNvSpPr>
            <a:spLocks noGrp="1" noChangeArrowheads="1"/>
          </p:cNvSpPr>
          <p:nvPr>
            <p:ph type="title"/>
          </p:nvPr>
        </p:nvSpPr>
        <p:spPr>
          <a:xfrm>
            <a:off x="2171700" y="382385"/>
            <a:ext cx="6400799" cy="1413758"/>
          </a:xfrm>
        </p:spPr>
        <p:txBody>
          <a:bodyPr anchor="b">
            <a:normAutofit/>
          </a:bodyPr>
          <a:lstStyle/>
          <a:p>
            <a:pPr algn="ctr"/>
            <a:r>
              <a:rPr lang="hu-HU" altLang="hu-HU" sz="3800"/>
              <a:t>Példa</a:t>
            </a:r>
          </a:p>
        </p:txBody>
      </p:sp>
      <p:sp>
        <p:nvSpPr>
          <p:cNvPr id="55306" name="Freeform: Shape 55305">
            <a:extLst>
              <a:ext uri="{FF2B5EF4-FFF2-40B4-BE49-F238E27FC236}">
                <a16:creationId xmlns:a16="http://schemas.microsoft.com/office/drawing/2014/main" id="{16992B13-74C4-4370-93C5-F5403D944D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0"/>
            <a:ext cx="1706340" cy="6858000"/>
          </a:xfrm>
          <a:custGeom>
            <a:avLst/>
            <a:gdLst>
              <a:gd name="connsiteX0" fmla="*/ 0 w 2275119"/>
              <a:gd name="connsiteY0" fmla="*/ 0 h 6858000"/>
              <a:gd name="connsiteX1" fmla="*/ 1389294 w 2275119"/>
              <a:gd name="connsiteY1" fmla="*/ 0 h 6858000"/>
              <a:gd name="connsiteX2" fmla="*/ 1556068 w 2275119"/>
              <a:gd name="connsiteY2" fmla="*/ 0 h 6858000"/>
              <a:gd name="connsiteX3" fmla="*/ 2098907 w 2275119"/>
              <a:gd name="connsiteY3" fmla="*/ 0 h 6858000"/>
              <a:gd name="connsiteX4" fmla="*/ 2100494 w 2275119"/>
              <a:gd name="connsiteY4" fmla="*/ 68263 h 6858000"/>
              <a:gd name="connsiteX5" fmla="*/ 2108432 w 2275119"/>
              <a:gd name="connsiteY5" fmla="*/ 128588 h 6858000"/>
              <a:gd name="connsiteX6" fmla="*/ 2119544 w 2275119"/>
              <a:gd name="connsiteY6" fmla="*/ 180975 h 6858000"/>
              <a:gd name="connsiteX7" fmla="*/ 2133832 w 2275119"/>
              <a:gd name="connsiteY7" fmla="*/ 227013 h 6858000"/>
              <a:gd name="connsiteX8" fmla="*/ 2149707 w 2275119"/>
              <a:gd name="connsiteY8" fmla="*/ 268288 h 6858000"/>
              <a:gd name="connsiteX9" fmla="*/ 2168757 w 2275119"/>
              <a:gd name="connsiteY9" fmla="*/ 304800 h 6858000"/>
              <a:gd name="connsiteX10" fmla="*/ 2187807 w 2275119"/>
              <a:gd name="connsiteY10" fmla="*/ 342900 h 6858000"/>
              <a:gd name="connsiteX11" fmla="*/ 2206857 w 2275119"/>
              <a:gd name="connsiteY11" fmla="*/ 381000 h 6858000"/>
              <a:gd name="connsiteX12" fmla="*/ 2222732 w 2275119"/>
              <a:gd name="connsiteY12" fmla="*/ 417513 h 6858000"/>
              <a:gd name="connsiteX13" fmla="*/ 2238607 w 2275119"/>
              <a:gd name="connsiteY13" fmla="*/ 458788 h 6858000"/>
              <a:gd name="connsiteX14" fmla="*/ 2254482 w 2275119"/>
              <a:gd name="connsiteY14" fmla="*/ 504825 h 6858000"/>
              <a:gd name="connsiteX15" fmla="*/ 2265594 w 2275119"/>
              <a:gd name="connsiteY15" fmla="*/ 557213 h 6858000"/>
              <a:gd name="connsiteX16" fmla="*/ 2271944 w 2275119"/>
              <a:gd name="connsiteY16" fmla="*/ 617538 h 6858000"/>
              <a:gd name="connsiteX17" fmla="*/ 2275119 w 2275119"/>
              <a:gd name="connsiteY17" fmla="*/ 685800 h 6858000"/>
              <a:gd name="connsiteX18" fmla="*/ 2271944 w 2275119"/>
              <a:gd name="connsiteY18" fmla="*/ 754063 h 6858000"/>
              <a:gd name="connsiteX19" fmla="*/ 2265594 w 2275119"/>
              <a:gd name="connsiteY19" fmla="*/ 814388 h 6858000"/>
              <a:gd name="connsiteX20" fmla="*/ 2254482 w 2275119"/>
              <a:gd name="connsiteY20" fmla="*/ 866775 h 6858000"/>
              <a:gd name="connsiteX21" fmla="*/ 2238607 w 2275119"/>
              <a:gd name="connsiteY21" fmla="*/ 912813 h 6858000"/>
              <a:gd name="connsiteX22" fmla="*/ 2222732 w 2275119"/>
              <a:gd name="connsiteY22" fmla="*/ 954088 h 6858000"/>
              <a:gd name="connsiteX23" fmla="*/ 2206857 w 2275119"/>
              <a:gd name="connsiteY23" fmla="*/ 990600 h 6858000"/>
              <a:gd name="connsiteX24" fmla="*/ 2187807 w 2275119"/>
              <a:gd name="connsiteY24" fmla="*/ 1028700 h 6858000"/>
              <a:gd name="connsiteX25" fmla="*/ 2168757 w 2275119"/>
              <a:gd name="connsiteY25" fmla="*/ 1066800 h 6858000"/>
              <a:gd name="connsiteX26" fmla="*/ 2149707 w 2275119"/>
              <a:gd name="connsiteY26" fmla="*/ 1103313 h 6858000"/>
              <a:gd name="connsiteX27" fmla="*/ 2133832 w 2275119"/>
              <a:gd name="connsiteY27" fmla="*/ 1144588 h 6858000"/>
              <a:gd name="connsiteX28" fmla="*/ 2119544 w 2275119"/>
              <a:gd name="connsiteY28" fmla="*/ 1190625 h 6858000"/>
              <a:gd name="connsiteX29" fmla="*/ 2108432 w 2275119"/>
              <a:gd name="connsiteY29" fmla="*/ 1243013 h 6858000"/>
              <a:gd name="connsiteX30" fmla="*/ 2100494 w 2275119"/>
              <a:gd name="connsiteY30" fmla="*/ 1303338 h 6858000"/>
              <a:gd name="connsiteX31" fmla="*/ 2098907 w 2275119"/>
              <a:gd name="connsiteY31" fmla="*/ 1371600 h 6858000"/>
              <a:gd name="connsiteX32" fmla="*/ 2100494 w 2275119"/>
              <a:gd name="connsiteY32" fmla="*/ 1439863 h 6858000"/>
              <a:gd name="connsiteX33" fmla="*/ 2108432 w 2275119"/>
              <a:gd name="connsiteY33" fmla="*/ 1500188 h 6858000"/>
              <a:gd name="connsiteX34" fmla="*/ 2119544 w 2275119"/>
              <a:gd name="connsiteY34" fmla="*/ 1552575 h 6858000"/>
              <a:gd name="connsiteX35" fmla="*/ 2133832 w 2275119"/>
              <a:gd name="connsiteY35" fmla="*/ 1598613 h 6858000"/>
              <a:gd name="connsiteX36" fmla="*/ 2149707 w 2275119"/>
              <a:gd name="connsiteY36" fmla="*/ 1639888 h 6858000"/>
              <a:gd name="connsiteX37" fmla="*/ 2168757 w 2275119"/>
              <a:gd name="connsiteY37" fmla="*/ 1676400 h 6858000"/>
              <a:gd name="connsiteX38" fmla="*/ 2187807 w 2275119"/>
              <a:gd name="connsiteY38" fmla="*/ 1714500 h 6858000"/>
              <a:gd name="connsiteX39" fmla="*/ 2206857 w 2275119"/>
              <a:gd name="connsiteY39" fmla="*/ 1752600 h 6858000"/>
              <a:gd name="connsiteX40" fmla="*/ 2222732 w 2275119"/>
              <a:gd name="connsiteY40" fmla="*/ 1789113 h 6858000"/>
              <a:gd name="connsiteX41" fmla="*/ 2238607 w 2275119"/>
              <a:gd name="connsiteY41" fmla="*/ 1830388 h 6858000"/>
              <a:gd name="connsiteX42" fmla="*/ 2254482 w 2275119"/>
              <a:gd name="connsiteY42" fmla="*/ 1876425 h 6858000"/>
              <a:gd name="connsiteX43" fmla="*/ 2265594 w 2275119"/>
              <a:gd name="connsiteY43" fmla="*/ 1928813 h 6858000"/>
              <a:gd name="connsiteX44" fmla="*/ 2271944 w 2275119"/>
              <a:gd name="connsiteY44" fmla="*/ 1989138 h 6858000"/>
              <a:gd name="connsiteX45" fmla="*/ 2275119 w 2275119"/>
              <a:gd name="connsiteY45" fmla="*/ 2057400 h 6858000"/>
              <a:gd name="connsiteX46" fmla="*/ 2271944 w 2275119"/>
              <a:gd name="connsiteY46" fmla="*/ 2125663 h 6858000"/>
              <a:gd name="connsiteX47" fmla="*/ 2265594 w 2275119"/>
              <a:gd name="connsiteY47" fmla="*/ 2185988 h 6858000"/>
              <a:gd name="connsiteX48" fmla="*/ 2254482 w 2275119"/>
              <a:gd name="connsiteY48" fmla="*/ 2238375 h 6858000"/>
              <a:gd name="connsiteX49" fmla="*/ 2238607 w 2275119"/>
              <a:gd name="connsiteY49" fmla="*/ 2284413 h 6858000"/>
              <a:gd name="connsiteX50" fmla="*/ 2222732 w 2275119"/>
              <a:gd name="connsiteY50" fmla="*/ 2325688 h 6858000"/>
              <a:gd name="connsiteX51" fmla="*/ 2206857 w 2275119"/>
              <a:gd name="connsiteY51" fmla="*/ 2362200 h 6858000"/>
              <a:gd name="connsiteX52" fmla="*/ 2187807 w 2275119"/>
              <a:gd name="connsiteY52" fmla="*/ 2400300 h 6858000"/>
              <a:gd name="connsiteX53" fmla="*/ 2168757 w 2275119"/>
              <a:gd name="connsiteY53" fmla="*/ 2438400 h 6858000"/>
              <a:gd name="connsiteX54" fmla="*/ 2149707 w 2275119"/>
              <a:gd name="connsiteY54" fmla="*/ 2474913 h 6858000"/>
              <a:gd name="connsiteX55" fmla="*/ 2133832 w 2275119"/>
              <a:gd name="connsiteY55" fmla="*/ 2516188 h 6858000"/>
              <a:gd name="connsiteX56" fmla="*/ 2119544 w 2275119"/>
              <a:gd name="connsiteY56" fmla="*/ 2562225 h 6858000"/>
              <a:gd name="connsiteX57" fmla="*/ 2108432 w 2275119"/>
              <a:gd name="connsiteY57" fmla="*/ 2614613 h 6858000"/>
              <a:gd name="connsiteX58" fmla="*/ 2100494 w 2275119"/>
              <a:gd name="connsiteY58" fmla="*/ 2674938 h 6858000"/>
              <a:gd name="connsiteX59" fmla="*/ 2098907 w 2275119"/>
              <a:gd name="connsiteY59" fmla="*/ 2743200 h 6858000"/>
              <a:gd name="connsiteX60" fmla="*/ 2100494 w 2275119"/>
              <a:gd name="connsiteY60" fmla="*/ 2811463 h 6858000"/>
              <a:gd name="connsiteX61" fmla="*/ 2108432 w 2275119"/>
              <a:gd name="connsiteY61" fmla="*/ 2871788 h 6858000"/>
              <a:gd name="connsiteX62" fmla="*/ 2119544 w 2275119"/>
              <a:gd name="connsiteY62" fmla="*/ 2924175 h 6858000"/>
              <a:gd name="connsiteX63" fmla="*/ 2133832 w 2275119"/>
              <a:gd name="connsiteY63" fmla="*/ 2970213 h 6858000"/>
              <a:gd name="connsiteX64" fmla="*/ 2149707 w 2275119"/>
              <a:gd name="connsiteY64" fmla="*/ 3011488 h 6858000"/>
              <a:gd name="connsiteX65" fmla="*/ 2168757 w 2275119"/>
              <a:gd name="connsiteY65" fmla="*/ 3048000 h 6858000"/>
              <a:gd name="connsiteX66" fmla="*/ 2187807 w 2275119"/>
              <a:gd name="connsiteY66" fmla="*/ 3086100 h 6858000"/>
              <a:gd name="connsiteX67" fmla="*/ 2206857 w 2275119"/>
              <a:gd name="connsiteY67" fmla="*/ 3124200 h 6858000"/>
              <a:gd name="connsiteX68" fmla="*/ 2222732 w 2275119"/>
              <a:gd name="connsiteY68" fmla="*/ 3160713 h 6858000"/>
              <a:gd name="connsiteX69" fmla="*/ 2238607 w 2275119"/>
              <a:gd name="connsiteY69" fmla="*/ 3201988 h 6858000"/>
              <a:gd name="connsiteX70" fmla="*/ 2254482 w 2275119"/>
              <a:gd name="connsiteY70" fmla="*/ 3248025 h 6858000"/>
              <a:gd name="connsiteX71" fmla="*/ 2265594 w 2275119"/>
              <a:gd name="connsiteY71" fmla="*/ 3300413 h 6858000"/>
              <a:gd name="connsiteX72" fmla="*/ 2271944 w 2275119"/>
              <a:gd name="connsiteY72" fmla="*/ 3360738 h 6858000"/>
              <a:gd name="connsiteX73" fmla="*/ 2275119 w 2275119"/>
              <a:gd name="connsiteY73" fmla="*/ 3427413 h 6858000"/>
              <a:gd name="connsiteX74" fmla="*/ 2271944 w 2275119"/>
              <a:gd name="connsiteY74" fmla="*/ 3497263 h 6858000"/>
              <a:gd name="connsiteX75" fmla="*/ 2265594 w 2275119"/>
              <a:gd name="connsiteY75" fmla="*/ 3557588 h 6858000"/>
              <a:gd name="connsiteX76" fmla="*/ 2254482 w 2275119"/>
              <a:gd name="connsiteY76" fmla="*/ 3609975 h 6858000"/>
              <a:gd name="connsiteX77" fmla="*/ 2238607 w 2275119"/>
              <a:gd name="connsiteY77" fmla="*/ 3656013 h 6858000"/>
              <a:gd name="connsiteX78" fmla="*/ 2222732 w 2275119"/>
              <a:gd name="connsiteY78" fmla="*/ 3697288 h 6858000"/>
              <a:gd name="connsiteX79" fmla="*/ 2206857 w 2275119"/>
              <a:gd name="connsiteY79" fmla="*/ 3733800 h 6858000"/>
              <a:gd name="connsiteX80" fmla="*/ 2187807 w 2275119"/>
              <a:gd name="connsiteY80" fmla="*/ 3771900 h 6858000"/>
              <a:gd name="connsiteX81" fmla="*/ 2168757 w 2275119"/>
              <a:gd name="connsiteY81" fmla="*/ 3810000 h 6858000"/>
              <a:gd name="connsiteX82" fmla="*/ 2149707 w 2275119"/>
              <a:gd name="connsiteY82" fmla="*/ 3846513 h 6858000"/>
              <a:gd name="connsiteX83" fmla="*/ 2133832 w 2275119"/>
              <a:gd name="connsiteY83" fmla="*/ 3887788 h 6858000"/>
              <a:gd name="connsiteX84" fmla="*/ 2119544 w 2275119"/>
              <a:gd name="connsiteY84" fmla="*/ 3933825 h 6858000"/>
              <a:gd name="connsiteX85" fmla="*/ 2108432 w 2275119"/>
              <a:gd name="connsiteY85" fmla="*/ 3986213 h 6858000"/>
              <a:gd name="connsiteX86" fmla="*/ 2100494 w 2275119"/>
              <a:gd name="connsiteY86" fmla="*/ 4046538 h 6858000"/>
              <a:gd name="connsiteX87" fmla="*/ 2098907 w 2275119"/>
              <a:gd name="connsiteY87" fmla="*/ 4114800 h 6858000"/>
              <a:gd name="connsiteX88" fmla="*/ 2100494 w 2275119"/>
              <a:gd name="connsiteY88" fmla="*/ 4183063 h 6858000"/>
              <a:gd name="connsiteX89" fmla="*/ 2108432 w 2275119"/>
              <a:gd name="connsiteY89" fmla="*/ 4243388 h 6858000"/>
              <a:gd name="connsiteX90" fmla="*/ 2119544 w 2275119"/>
              <a:gd name="connsiteY90" fmla="*/ 4295775 h 6858000"/>
              <a:gd name="connsiteX91" fmla="*/ 2133832 w 2275119"/>
              <a:gd name="connsiteY91" fmla="*/ 4341813 h 6858000"/>
              <a:gd name="connsiteX92" fmla="*/ 2149707 w 2275119"/>
              <a:gd name="connsiteY92" fmla="*/ 4383088 h 6858000"/>
              <a:gd name="connsiteX93" fmla="*/ 2168757 w 2275119"/>
              <a:gd name="connsiteY93" fmla="*/ 4419600 h 6858000"/>
              <a:gd name="connsiteX94" fmla="*/ 2206857 w 2275119"/>
              <a:gd name="connsiteY94" fmla="*/ 4495800 h 6858000"/>
              <a:gd name="connsiteX95" fmla="*/ 2222732 w 2275119"/>
              <a:gd name="connsiteY95" fmla="*/ 4532313 h 6858000"/>
              <a:gd name="connsiteX96" fmla="*/ 2238607 w 2275119"/>
              <a:gd name="connsiteY96" fmla="*/ 4573588 h 6858000"/>
              <a:gd name="connsiteX97" fmla="*/ 2254482 w 2275119"/>
              <a:gd name="connsiteY97" fmla="*/ 4619625 h 6858000"/>
              <a:gd name="connsiteX98" fmla="*/ 2265594 w 2275119"/>
              <a:gd name="connsiteY98" fmla="*/ 4672013 h 6858000"/>
              <a:gd name="connsiteX99" fmla="*/ 2271944 w 2275119"/>
              <a:gd name="connsiteY99" fmla="*/ 4732338 h 6858000"/>
              <a:gd name="connsiteX100" fmla="*/ 2275119 w 2275119"/>
              <a:gd name="connsiteY100" fmla="*/ 4800600 h 6858000"/>
              <a:gd name="connsiteX101" fmla="*/ 2271944 w 2275119"/>
              <a:gd name="connsiteY101" fmla="*/ 4868863 h 6858000"/>
              <a:gd name="connsiteX102" fmla="*/ 2265594 w 2275119"/>
              <a:gd name="connsiteY102" fmla="*/ 4929188 h 6858000"/>
              <a:gd name="connsiteX103" fmla="*/ 2254482 w 2275119"/>
              <a:gd name="connsiteY103" fmla="*/ 4981575 h 6858000"/>
              <a:gd name="connsiteX104" fmla="*/ 2238607 w 2275119"/>
              <a:gd name="connsiteY104" fmla="*/ 5027613 h 6858000"/>
              <a:gd name="connsiteX105" fmla="*/ 2222732 w 2275119"/>
              <a:gd name="connsiteY105" fmla="*/ 5068888 h 6858000"/>
              <a:gd name="connsiteX106" fmla="*/ 2206857 w 2275119"/>
              <a:gd name="connsiteY106" fmla="*/ 5105400 h 6858000"/>
              <a:gd name="connsiteX107" fmla="*/ 2187807 w 2275119"/>
              <a:gd name="connsiteY107" fmla="*/ 5143500 h 6858000"/>
              <a:gd name="connsiteX108" fmla="*/ 2168757 w 2275119"/>
              <a:gd name="connsiteY108" fmla="*/ 5181600 h 6858000"/>
              <a:gd name="connsiteX109" fmla="*/ 2149707 w 2275119"/>
              <a:gd name="connsiteY109" fmla="*/ 5218113 h 6858000"/>
              <a:gd name="connsiteX110" fmla="*/ 2133832 w 2275119"/>
              <a:gd name="connsiteY110" fmla="*/ 5259388 h 6858000"/>
              <a:gd name="connsiteX111" fmla="*/ 2119544 w 2275119"/>
              <a:gd name="connsiteY111" fmla="*/ 5305425 h 6858000"/>
              <a:gd name="connsiteX112" fmla="*/ 2108432 w 2275119"/>
              <a:gd name="connsiteY112" fmla="*/ 5357813 h 6858000"/>
              <a:gd name="connsiteX113" fmla="*/ 2100494 w 2275119"/>
              <a:gd name="connsiteY113" fmla="*/ 5418138 h 6858000"/>
              <a:gd name="connsiteX114" fmla="*/ 2098907 w 2275119"/>
              <a:gd name="connsiteY114" fmla="*/ 5486400 h 6858000"/>
              <a:gd name="connsiteX115" fmla="*/ 2100494 w 2275119"/>
              <a:gd name="connsiteY115" fmla="*/ 5554663 h 6858000"/>
              <a:gd name="connsiteX116" fmla="*/ 2108432 w 2275119"/>
              <a:gd name="connsiteY116" fmla="*/ 5614988 h 6858000"/>
              <a:gd name="connsiteX117" fmla="*/ 2119544 w 2275119"/>
              <a:gd name="connsiteY117" fmla="*/ 5667375 h 6858000"/>
              <a:gd name="connsiteX118" fmla="*/ 2133832 w 2275119"/>
              <a:gd name="connsiteY118" fmla="*/ 5713413 h 6858000"/>
              <a:gd name="connsiteX119" fmla="*/ 2149707 w 2275119"/>
              <a:gd name="connsiteY119" fmla="*/ 5754688 h 6858000"/>
              <a:gd name="connsiteX120" fmla="*/ 2168757 w 2275119"/>
              <a:gd name="connsiteY120" fmla="*/ 5791200 h 6858000"/>
              <a:gd name="connsiteX121" fmla="*/ 2187807 w 2275119"/>
              <a:gd name="connsiteY121" fmla="*/ 5829300 h 6858000"/>
              <a:gd name="connsiteX122" fmla="*/ 2206857 w 2275119"/>
              <a:gd name="connsiteY122" fmla="*/ 5867400 h 6858000"/>
              <a:gd name="connsiteX123" fmla="*/ 2222732 w 2275119"/>
              <a:gd name="connsiteY123" fmla="*/ 5903913 h 6858000"/>
              <a:gd name="connsiteX124" fmla="*/ 2238607 w 2275119"/>
              <a:gd name="connsiteY124" fmla="*/ 5945188 h 6858000"/>
              <a:gd name="connsiteX125" fmla="*/ 2254482 w 2275119"/>
              <a:gd name="connsiteY125" fmla="*/ 5991225 h 6858000"/>
              <a:gd name="connsiteX126" fmla="*/ 2265594 w 2275119"/>
              <a:gd name="connsiteY126" fmla="*/ 6043613 h 6858000"/>
              <a:gd name="connsiteX127" fmla="*/ 2271944 w 2275119"/>
              <a:gd name="connsiteY127" fmla="*/ 6103938 h 6858000"/>
              <a:gd name="connsiteX128" fmla="*/ 2275119 w 2275119"/>
              <a:gd name="connsiteY128" fmla="*/ 6172200 h 6858000"/>
              <a:gd name="connsiteX129" fmla="*/ 2271944 w 2275119"/>
              <a:gd name="connsiteY129" fmla="*/ 6240463 h 6858000"/>
              <a:gd name="connsiteX130" fmla="*/ 2265594 w 2275119"/>
              <a:gd name="connsiteY130" fmla="*/ 6300788 h 6858000"/>
              <a:gd name="connsiteX131" fmla="*/ 2254482 w 2275119"/>
              <a:gd name="connsiteY131" fmla="*/ 6353175 h 6858000"/>
              <a:gd name="connsiteX132" fmla="*/ 2238607 w 2275119"/>
              <a:gd name="connsiteY132" fmla="*/ 6399213 h 6858000"/>
              <a:gd name="connsiteX133" fmla="*/ 2222732 w 2275119"/>
              <a:gd name="connsiteY133" fmla="*/ 6440488 h 6858000"/>
              <a:gd name="connsiteX134" fmla="*/ 2206857 w 2275119"/>
              <a:gd name="connsiteY134" fmla="*/ 6477000 h 6858000"/>
              <a:gd name="connsiteX135" fmla="*/ 2187807 w 2275119"/>
              <a:gd name="connsiteY135" fmla="*/ 6515100 h 6858000"/>
              <a:gd name="connsiteX136" fmla="*/ 2168757 w 2275119"/>
              <a:gd name="connsiteY136" fmla="*/ 6553200 h 6858000"/>
              <a:gd name="connsiteX137" fmla="*/ 2149707 w 2275119"/>
              <a:gd name="connsiteY137" fmla="*/ 6589713 h 6858000"/>
              <a:gd name="connsiteX138" fmla="*/ 2133832 w 2275119"/>
              <a:gd name="connsiteY138" fmla="*/ 6630988 h 6858000"/>
              <a:gd name="connsiteX139" fmla="*/ 2119544 w 2275119"/>
              <a:gd name="connsiteY139" fmla="*/ 6677025 h 6858000"/>
              <a:gd name="connsiteX140" fmla="*/ 2108432 w 2275119"/>
              <a:gd name="connsiteY140" fmla="*/ 6729413 h 6858000"/>
              <a:gd name="connsiteX141" fmla="*/ 2100494 w 2275119"/>
              <a:gd name="connsiteY141" fmla="*/ 6789738 h 6858000"/>
              <a:gd name="connsiteX142" fmla="*/ 2098907 w 2275119"/>
              <a:gd name="connsiteY142" fmla="*/ 6858000 h 6858000"/>
              <a:gd name="connsiteX143" fmla="*/ 1556068 w 2275119"/>
              <a:gd name="connsiteY143" fmla="*/ 6858000 h 6858000"/>
              <a:gd name="connsiteX144" fmla="*/ 1389294 w 2275119"/>
              <a:gd name="connsiteY144" fmla="*/ 6858000 h 6858000"/>
              <a:gd name="connsiteX145" fmla="*/ 0 w 2275119"/>
              <a:gd name="connsiteY14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Lst>
            <a:rect l="l" t="t" r="r" b="b"/>
            <a:pathLst>
              <a:path w="2275119" h="6858000">
                <a:moveTo>
                  <a:pt x="0" y="0"/>
                </a:moveTo>
                <a:lnTo>
                  <a:pt x="1389294" y="0"/>
                </a:lnTo>
                <a:lnTo>
                  <a:pt x="1556068" y="0"/>
                </a:lnTo>
                <a:lnTo>
                  <a:pt x="2098907" y="0"/>
                </a:lnTo>
                <a:lnTo>
                  <a:pt x="2100494" y="68263"/>
                </a:lnTo>
                <a:lnTo>
                  <a:pt x="2108432" y="128588"/>
                </a:lnTo>
                <a:lnTo>
                  <a:pt x="2119544" y="180975"/>
                </a:lnTo>
                <a:lnTo>
                  <a:pt x="2133832" y="227013"/>
                </a:lnTo>
                <a:lnTo>
                  <a:pt x="2149707" y="268288"/>
                </a:lnTo>
                <a:lnTo>
                  <a:pt x="2168757" y="304800"/>
                </a:lnTo>
                <a:lnTo>
                  <a:pt x="2187807" y="342900"/>
                </a:lnTo>
                <a:lnTo>
                  <a:pt x="2206857" y="381000"/>
                </a:lnTo>
                <a:lnTo>
                  <a:pt x="2222732" y="417513"/>
                </a:lnTo>
                <a:lnTo>
                  <a:pt x="2238607" y="458788"/>
                </a:lnTo>
                <a:lnTo>
                  <a:pt x="2254482" y="504825"/>
                </a:lnTo>
                <a:lnTo>
                  <a:pt x="2265594" y="557213"/>
                </a:lnTo>
                <a:lnTo>
                  <a:pt x="2271944" y="617538"/>
                </a:lnTo>
                <a:lnTo>
                  <a:pt x="2275119" y="685800"/>
                </a:lnTo>
                <a:lnTo>
                  <a:pt x="2271944" y="754063"/>
                </a:lnTo>
                <a:lnTo>
                  <a:pt x="2265594" y="814388"/>
                </a:lnTo>
                <a:lnTo>
                  <a:pt x="2254482" y="866775"/>
                </a:lnTo>
                <a:lnTo>
                  <a:pt x="2238607" y="912813"/>
                </a:lnTo>
                <a:lnTo>
                  <a:pt x="2222732" y="954088"/>
                </a:lnTo>
                <a:lnTo>
                  <a:pt x="2206857" y="990600"/>
                </a:lnTo>
                <a:lnTo>
                  <a:pt x="2187807" y="1028700"/>
                </a:lnTo>
                <a:lnTo>
                  <a:pt x="2168757" y="1066800"/>
                </a:lnTo>
                <a:lnTo>
                  <a:pt x="2149707" y="1103313"/>
                </a:lnTo>
                <a:lnTo>
                  <a:pt x="2133832" y="1144588"/>
                </a:lnTo>
                <a:lnTo>
                  <a:pt x="2119544" y="1190625"/>
                </a:lnTo>
                <a:lnTo>
                  <a:pt x="2108432" y="1243013"/>
                </a:lnTo>
                <a:lnTo>
                  <a:pt x="2100494" y="1303338"/>
                </a:lnTo>
                <a:lnTo>
                  <a:pt x="2098907" y="1371600"/>
                </a:lnTo>
                <a:lnTo>
                  <a:pt x="2100494" y="1439863"/>
                </a:lnTo>
                <a:lnTo>
                  <a:pt x="2108432" y="1500188"/>
                </a:lnTo>
                <a:lnTo>
                  <a:pt x="2119544" y="1552575"/>
                </a:lnTo>
                <a:lnTo>
                  <a:pt x="2133832" y="1598613"/>
                </a:lnTo>
                <a:lnTo>
                  <a:pt x="2149707" y="1639888"/>
                </a:lnTo>
                <a:lnTo>
                  <a:pt x="2168757" y="1676400"/>
                </a:lnTo>
                <a:lnTo>
                  <a:pt x="2187807" y="1714500"/>
                </a:lnTo>
                <a:lnTo>
                  <a:pt x="2206857" y="1752600"/>
                </a:lnTo>
                <a:lnTo>
                  <a:pt x="2222732" y="1789113"/>
                </a:lnTo>
                <a:lnTo>
                  <a:pt x="2238607" y="1830388"/>
                </a:lnTo>
                <a:lnTo>
                  <a:pt x="2254482" y="1876425"/>
                </a:lnTo>
                <a:lnTo>
                  <a:pt x="2265594" y="1928813"/>
                </a:lnTo>
                <a:lnTo>
                  <a:pt x="2271944" y="1989138"/>
                </a:lnTo>
                <a:lnTo>
                  <a:pt x="2275119" y="2057400"/>
                </a:lnTo>
                <a:lnTo>
                  <a:pt x="2271944" y="2125663"/>
                </a:lnTo>
                <a:lnTo>
                  <a:pt x="2265594" y="2185988"/>
                </a:lnTo>
                <a:lnTo>
                  <a:pt x="2254482" y="2238375"/>
                </a:lnTo>
                <a:lnTo>
                  <a:pt x="2238607" y="2284413"/>
                </a:lnTo>
                <a:lnTo>
                  <a:pt x="2222732" y="2325688"/>
                </a:lnTo>
                <a:lnTo>
                  <a:pt x="2206857" y="2362200"/>
                </a:lnTo>
                <a:lnTo>
                  <a:pt x="2187807" y="2400300"/>
                </a:lnTo>
                <a:lnTo>
                  <a:pt x="2168757" y="2438400"/>
                </a:lnTo>
                <a:lnTo>
                  <a:pt x="2149707" y="2474913"/>
                </a:lnTo>
                <a:lnTo>
                  <a:pt x="2133832" y="2516188"/>
                </a:lnTo>
                <a:lnTo>
                  <a:pt x="2119544" y="2562225"/>
                </a:lnTo>
                <a:lnTo>
                  <a:pt x="2108432" y="2614613"/>
                </a:lnTo>
                <a:lnTo>
                  <a:pt x="2100494" y="2674938"/>
                </a:lnTo>
                <a:lnTo>
                  <a:pt x="2098907" y="2743200"/>
                </a:lnTo>
                <a:lnTo>
                  <a:pt x="2100494" y="2811463"/>
                </a:lnTo>
                <a:lnTo>
                  <a:pt x="2108432" y="2871788"/>
                </a:lnTo>
                <a:lnTo>
                  <a:pt x="2119544" y="2924175"/>
                </a:lnTo>
                <a:lnTo>
                  <a:pt x="2133832" y="2970213"/>
                </a:lnTo>
                <a:lnTo>
                  <a:pt x="2149707" y="3011488"/>
                </a:lnTo>
                <a:lnTo>
                  <a:pt x="2168757" y="3048000"/>
                </a:lnTo>
                <a:lnTo>
                  <a:pt x="2187807" y="3086100"/>
                </a:lnTo>
                <a:lnTo>
                  <a:pt x="2206857" y="3124200"/>
                </a:lnTo>
                <a:lnTo>
                  <a:pt x="2222732" y="3160713"/>
                </a:lnTo>
                <a:lnTo>
                  <a:pt x="2238607" y="3201988"/>
                </a:lnTo>
                <a:lnTo>
                  <a:pt x="2254482" y="3248025"/>
                </a:lnTo>
                <a:lnTo>
                  <a:pt x="2265594" y="3300413"/>
                </a:lnTo>
                <a:lnTo>
                  <a:pt x="2271944" y="3360738"/>
                </a:lnTo>
                <a:lnTo>
                  <a:pt x="2275119" y="3427413"/>
                </a:lnTo>
                <a:lnTo>
                  <a:pt x="2271944" y="3497263"/>
                </a:lnTo>
                <a:lnTo>
                  <a:pt x="2265594" y="3557588"/>
                </a:lnTo>
                <a:lnTo>
                  <a:pt x="2254482" y="3609975"/>
                </a:lnTo>
                <a:lnTo>
                  <a:pt x="2238607" y="3656013"/>
                </a:lnTo>
                <a:lnTo>
                  <a:pt x="2222732" y="3697288"/>
                </a:lnTo>
                <a:lnTo>
                  <a:pt x="2206857" y="3733800"/>
                </a:lnTo>
                <a:lnTo>
                  <a:pt x="2187807" y="3771900"/>
                </a:lnTo>
                <a:lnTo>
                  <a:pt x="2168757" y="3810000"/>
                </a:lnTo>
                <a:lnTo>
                  <a:pt x="2149707" y="3846513"/>
                </a:lnTo>
                <a:lnTo>
                  <a:pt x="2133832" y="3887788"/>
                </a:lnTo>
                <a:lnTo>
                  <a:pt x="2119544" y="3933825"/>
                </a:lnTo>
                <a:lnTo>
                  <a:pt x="2108432" y="3986213"/>
                </a:lnTo>
                <a:lnTo>
                  <a:pt x="2100494" y="4046538"/>
                </a:lnTo>
                <a:lnTo>
                  <a:pt x="2098907" y="4114800"/>
                </a:lnTo>
                <a:lnTo>
                  <a:pt x="2100494" y="4183063"/>
                </a:lnTo>
                <a:lnTo>
                  <a:pt x="2108432" y="4243388"/>
                </a:lnTo>
                <a:lnTo>
                  <a:pt x="2119544" y="4295775"/>
                </a:lnTo>
                <a:lnTo>
                  <a:pt x="2133832" y="4341813"/>
                </a:lnTo>
                <a:lnTo>
                  <a:pt x="2149707" y="4383088"/>
                </a:lnTo>
                <a:lnTo>
                  <a:pt x="2168757" y="4419600"/>
                </a:lnTo>
                <a:lnTo>
                  <a:pt x="2206857" y="4495800"/>
                </a:lnTo>
                <a:lnTo>
                  <a:pt x="2222732" y="4532313"/>
                </a:lnTo>
                <a:lnTo>
                  <a:pt x="2238607" y="4573588"/>
                </a:lnTo>
                <a:lnTo>
                  <a:pt x="2254482" y="4619625"/>
                </a:lnTo>
                <a:lnTo>
                  <a:pt x="2265594" y="4672013"/>
                </a:lnTo>
                <a:lnTo>
                  <a:pt x="2271944" y="4732338"/>
                </a:lnTo>
                <a:lnTo>
                  <a:pt x="2275119" y="4800600"/>
                </a:lnTo>
                <a:lnTo>
                  <a:pt x="2271944" y="4868863"/>
                </a:lnTo>
                <a:lnTo>
                  <a:pt x="2265594" y="4929188"/>
                </a:lnTo>
                <a:lnTo>
                  <a:pt x="2254482" y="4981575"/>
                </a:lnTo>
                <a:lnTo>
                  <a:pt x="2238607" y="5027613"/>
                </a:lnTo>
                <a:lnTo>
                  <a:pt x="2222732" y="5068888"/>
                </a:lnTo>
                <a:lnTo>
                  <a:pt x="2206857" y="5105400"/>
                </a:lnTo>
                <a:lnTo>
                  <a:pt x="2187807" y="5143500"/>
                </a:lnTo>
                <a:lnTo>
                  <a:pt x="2168757" y="5181600"/>
                </a:lnTo>
                <a:lnTo>
                  <a:pt x="2149707" y="5218113"/>
                </a:lnTo>
                <a:lnTo>
                  <a:pt x="2133832" y="5259388"/>
                </a:lnTo>
                <a:lnTo>
                  <a:pt x="2119544" y="5305425"/>
                </a:lnTo>
                <a:lnTo>
                  <a:pt x="2108432" y="5357813"/>
                </a:lnTo>
                <a:lnTo>
                  <a:pt x="2100494" y="5418138"/>
                </a:lnTo>
                <a:lnTo>
                  <a:pt x="2098907" y="5486400"/>
                </a:lnTo>
                <a:lnTo>
                  <a:pt x="2100494" y="5554663"/>
                </a:lnTo>
                <a:lnTo>
                  <a:pt x="2108432" y="5614988"/>
                </a:lnTo>
                <a:lnTo>
                  <a:pt x="2119544" y="5667375"/>
                </a:lnTo>
                <a:lnTo>
                  <a:pt x="2133832" y="5713413"/>
                </a:lnTo>
                <a:lnTo>
                  <a:pt x="2149707" y="5754688"/>
                </a:lnTo>
                <a:lnTo>
                  <a:pt x="2168757" y="5791200"/>
                </a:lnTo>
                <a:lnTo>
                  <a:pt x="2187807" y="5829300"/>
                </a:lnTo>
                <a:lnTo>
                  <a:pt x="2206857" y="5867400"/>
                </a:lnTo>
                <a:lnTo>
                  <a:pt x="2222732" y="5903913"/>
                </a:lnTo>
                <a:lnTo>
                  <a:pt x="2238607" y="5945188"/>
                </a:lnTo>
                <a:lnTo>
                  <a:pt x="2254482" y="5991225"/>
                </a:lnTo>
                <a:lnTo>
                  <a:pt x="2265594" y="6043613"/>
                </a:lnTo>
                <a:lnTo>
                  <a:pt x="2271944" y="6103938"/>
                </a:lnTo>
                <a:lnTo>
                  <a:pt x="2275119" y="6172200"/>
                </a:lnTo>
                <a:lnTo>
                  <a:pt x="2271944" y="6240463"/>
                </a:lnTo>
                <a:lnTo>
                  <a:pt x="2265594" y="6300788"/>
                </a:lnTo>
                <a:lnTo>
                  <a:pt x="2254482" y="6353175"/>
                </a:lnTo>
                <a:lnTo>
                  <a:pt x="2238607" y="6399213"/>
                </a:lnTo>
                <a:lnTo>
                  <a:pt x="2222732" y="6440488"/>
                </a:lnTo>
                <a:lnTo>
                  <a:pt x="2206857" y="6477000"/>
                </a:lnTo>
                <a:lnTo>
                  <a:pt x="2187807" y="6515100"/>
                </a:lnTo>
                <a:lnTo>
                  <a:pt x="2168757" y="6553200"/>
                </a:lnTo>
                <a:lnTo>
                  <a:pt x="2149707" y="6589713"/>
                </a:lnTo>
                <a:lnTo>
                  <a:pt x="2133832" y="6630988"/>
                </a:lnTo>
                <a:lnTo>
                  <a:pt x="2119544" y="6677025"/>
                </a:lnTo>
                <a:lnTo>
                  <a:pt x="2108432" y="6729413"/>
                </a:lnTo>
                <a:lnTo>
                  <a:pt x="2100494" y="6789738"/>
                </a:lnTo>
                <a:lnTo>
                  <a:pt x="2098907" y="6858000"/>
                </a:lnTo>
                <a:lnTo>
                  <a:pt x="1556068" y="6858000"/>
                </a:lnTo>
                <a:lnTo>
                  <a:pt x="1389294" y="6858000"/>
                </a:lnTo>
                <a:lnTo>
                  <a:pt x="0" y="6858000"/>
                </a:lnTo>
                <a:close/>
              </a:path>
            </a:pathLst>
          </a:custGeom>
          <a:solidFill>
            <a:schemeClr val="accent1"/>
          </a:solidFill>
          <a:ln w="0">
            <a:noFill/>
            <a:prstDash val="solid"/>
            <a:round/>
            <a:headEnd/>
            <a:tailEnd/>
          </a:ln>
        </p:spPr>
        <p:txBody>
          <a:bodyPr/>
          <a:lstStyle/>
          <a:p>
            <a:endParaRPr lang="hu-HU"/>
          </a:p>
        </p:txBody>
      </p:sp>
      <p:sp>
        <p:nvSpPr>
          <p:cNvPr id="55308" name="Rectangle 55307">
            <a:extLst>
              <a:ext uri="{FF2B5EF4-FFF2-40B4-BE49-F238E27FC236}">
                <a16:creationId xmlns:a16="http://schemas.microsoft.com/office/drawing/2014/main" id="{A3AE1F77-1EC8-47BA-A381-B6618A2FCD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12598"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hu-HU"/>
          </a:p>
        </p:txBody>
      </p:sp>
      <p:sp>
        <p:nvSpPr>
          <p:cNvPr id="55299" name="Tartalom helye 2">
            <a:extLst>
              <a:ext uri="{FF2B5EF4-FFF2-40B4-BE49-F238E27FC236}">
                <a16:creationId xmlns:a16="http://schemas.microsoft.com/office/drawing/2014/main" id="{CAF9620A-227C-0C18-5432-A6C13C294564}"/>
              </a:ext>
            </a:extLst>
          </p:cNvPr>
          <p:cNvSpPr>
            <a:spLocks noGrp="1" noChangeArrowheads="1"/>
          </p:cNvSpPr>
          <p:nvPr>
            <p:ph idx="1"/>
          </p:nvPr>
        </p:nvSpPr>
        <p:spPr>
          <a:xfrm>
            <a:off x="2171700" y="2178528"/>
            <a:ext cx="6400800" cy="3701065"/>
          </a:xfrm>
        </p:spPr>
        <p:txBody>
          <a:bodyPr>
            <a:normAutofit/>
          </a:bodyPr>
          <a:lstStyle/>
          <a:p>
            <a:r>
              <a:rPr lang="hu-HU" altLang="hu-HU" sz="1900">
                <a:latin typeface="Söhne"/>
              </a:rPr>
              <a:t>Fizikai réteg: Az adatok az interneten a legalsó rétegen, a fizikai rétegen áthaladva jutnak el a számítógéptől az internetre. A fizikai réteg tartalmazza a hardveres összetevőket, például a hálózati interfészeket, a kábeleket, a jelátalakítókat, amelyek biztosítják az adatok továbbítását a hálózaton.</a:t>
            </a:r>
          </a:p>
          <a:p>
            <a:r>
              <a:rPr lang="hu-HU" altLang="hu-HU" sz="1900">
                <a:latin typeface="Söhne"/>
              </a:rPr>
              <a:t>Hálózati réteg: Az adatok ezt követően a hálózati rétegen haladnak át, ahol az internetprotokoll (IP) segítségével az adatokat elküldik az adott weboldalhoz tartozó IP-címre. A hálózati réteg biztosítja az adatok útvonalát, és lehetővé teszi a hálózati forgalom irányítását és vezérlését.</a:t>
            </a:r>
          </a:p>
          <a:p>
            <a:endParaRPr lang="hu-HU" altLang="hu-HU" sz="1900">
              <a:latin typeface="Söhne"/>
            </a:endParaRPr>
          </a:p>
          <a:p>
            <a:endParaRPr lang="hu-HU" altLang="hu-HU" sz="190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6328" name="Rectangle 56327">
            <a:extLst>
              <a:ext uri="{FF2B5EF4-FFF2-40B4-BE49-F238E27FC236}">
                <a16:creationId xmlns:a16="http://schemas.microsoft.com/office/drawing/2014/main" id="{40851669-7281-49C2-8BF0-67BA70EC1A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322" name="Cím 1">
            <a:extLst>
              <a:ext uri="{FF2B5EF4-FFF2-40B4-BE49-F238E27FC236}">
                <a16:creationId xmlns:a16="http://schemas.microsoft.com/office/drawing/2014/main" id="{EE2A17DF-0C10-1AF8-8ACD-2C561A08B204}"/>
              </a:ext>
            </a:extLst>
          </p:cNvPr>
          <p:cNvSpPr>
            <a:spLocks noGrp="1" noChangeArrowheads="1"/>
          </p:cNvSpPr>
          <p:nvPr>
            <p:ph type="title"/>
          </p:nvPr>
        </p:nvSpPr>
        <p:spPr>
          <a:xfrm>
            <a:off x="2171700" y="382385"/>
            <a:ext cx="6400799" cy="1413758"/>
          </a:xfrm>
        </p:spPr>
        <p:txBody>
          <a:bodyPr anchor="b">
            <a:normAutofit/>
          </a:bodyPr>
          <a:lstStyle/>
          <a:p>
            <a:pPr algn="ctr"/>
            <a:r>
              <a:rPr lang="hu-HU" altLang="hu-HU" sz="3800"/>
              <a:t>Példa…</a:t>
            </a:r>
          </a:p>
        </p:txBody>
      </p:sp>
      <p:sp>
        <p:nvSpPr>
          <p:cNvPr id="56330" name="Freeform: Shape 56329">
            <a:extLst>
              <a:ext uri="{FF2B5EF4-FFF2-40B4-BE49-F238E27FC236}">
                <a16:creationId xmlns:a16="http://schemas.microsoft.com/office/drawing/2014/main" id="{16992B13-74C4-4370-93C5-F5403D944D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0"/>
            <a:ext cx="1706340" cy="6858000"/>
          </a:xfrm>
          <a:custGeom>
            <a:avLst/>
            <a:gdLst>
              <a:gd name="connsiteX0" fmla="*/ 0 w 2275119"/>
              <a:gd name="connsiteY0" fmla="*/ 0 h 6858000"/>
              <a:gd name="connsiteX1" fmla="*/ 1389294 w 2275119"/>
              <a:gd name="connsiteY1" fmla="*/ 0 h 6858000"/>
              <a:gd name="connsiteX2" fmla="*/ 1556068 w 2275119"/>
              <a:gd name="connsiteY2" fmla="*/ 0 h 6858000"/>
              <a:gd name="connsiteX3" fmla="*/ 2098907 w 2275119"/>
              <a:gd name="connsiteY3" fmla="*/ 0 h 6858000"/>
              <a:gd name="connsiteX4" fmla="*/ 2100494 w 2275119"/>
              <a:gd name="connsiteY4" fmla="*/ 68263 h 6858000"/>
              <a:gd name="connsiteX5" fmla="*/ 2108432 w 2275119"/>
              <a:gd name="connsiteY5" fmla="*/ 128588 h 6858000"/>
              <a:gd name="connsiteX6" fmla="*/ 2119544 w 2275119"/>
              <a:gd name="connsiteY6" fmla="*/ 180975 h 6858000"/>
              <a:gd name="connsiteX7" fmla="*/ 2133832 w 2275119"/>
              <a:gd name="connsiteY7" fmla="*/ 227013 h 6858000"/>
              <a:gd name="connsiteX8" fmla="*/ 2149707 w 2275119"/>
              <a:gd name="connsiteY8" fmla="*/ 268288 h 6858000"/>
              <a:gd name="connsiteX9" fmla="*/ 2168757 w 2275119"/>
              <a:gd name="connsiteY9" fmla="*/ 304800 h 6858000"/>
              <a:gd name="connsiteX10" fmla="*/ 2187807 w 2275119"/>
              <a:gd name="connsiteY10" fmla="*/ 342900 h 6858000"/>
              <a:gd name="connsiteX11" fmla="*/ 2206857 w 2275119"/>
              <a:gd name="connsiteY11" fmla="*/ 381000 h 6858000"/>
              <a:gd name="connsiteX12" fmla="*/ 2222732 w 2275119"/>
              <a:gd name="connsiteY12" fmla="*/ 417513 h 6858000"/>
              <a:gd name="connsiteX13" fmla="*/ 2238607 w 2275119"/>
              <a:gd name="connsiteY13" fmla="*/ 458788 h 6858000"/>
              <a:gd name="connsiteX14" fmla="*/ 2254482 w 2275119"/>
              <a:gd name="connsiteY14" fmla="*/ 504825 h 6858000"/>
              <a:gd name="connsiteX15" fmla="*/ 2265594 w 2275119"/>
              <a:gd name="connsiteY15" fmla="*/ 557213 h 6858000"/>
              <a:gd name="connsiteX16" fmla="*/ 2271944 w 2275119"/>
              <a:gd name="connsiteY16" fmla="*/ 617538 h 6858000"/>
              <a:gd name="connsiteX17" fmla="*/ 2275119 w 2275119"/>
              <a:gd name="connsiteY17" fmla="*/ 685800 h 6858000"/>
              <a:gd name="connsiteX18" fmla="*/ 2271944 w 2275119"/>
              <a:gd name="connsiteY18" fmla="*/ 754063 h 6858000"/>
              <a:gd name="connsiteX19" fmla="*/ 2265594 w 2275119"/>
              <a:gd name="connsiteY19" fmla="*/ 814388 h 6858000"/>
              <a:gd name="connsiteX20" fmla="*/ 2254482 w 2275119"/>
              <a:gd name="connsiteY20" fmla="*/ 866775 h 6858000"/>
              <a:gd name="connsiteX21" fmla="*/ 2238607 w 2275119"/>
              <a:gd name="connsiteY21" fmla="*/ 912813 h 6858000"/>
              <a:gd name="connsiteX22" fmla="*/ 2222732 w 2275119"/>
              <a:gd name="connsiteY22" fmla="*/ 954088 h 6858000"/>
              <a:gd name="connsiteX23" fmla="*/ 2206857 w 2275119"/>
              <a:gd name="connsiteY23" fmla="*/ 990600 h 6858000"/>
              <a:gd name="connsiteX24" fmla="*/ 2187807 w 2275119"/>
              <a:gd name="connsiteY24" fmla="*/ 1028700 h 6858000"/>
              <a:gd name="connsiteX25" fmla="*/ 2168757 w 2275119"/>
              <a:gd name="connsiteY25" fmla="*/ 1066800 h 6858000"/>
              <a:gd name="connsiteX26" fmla="*/ 2149707 w 2275119"/>
              <a:gd name="connsiteY26" fmla="*/ 1103313 h 6858000"/>
              <a:gd name="connsiteX27" fmla="*/ 2133832 w 2275119"/>
              <a:gd name="connsiteY27" fmla="*/ 1144588 h 6858000"/>
              <a:gd name="connsiteX28" fmla="*/ 2119544 w 2275119"/>
              <a:gd name="connsiteY28" fmla="*/ 1190625 h 6858000"/>
              <a:gd name="connsiteX29" fmla="*/ 2108432 w 2275119"/>
              <a:gd name="connsiteY29" fmla="*/ 1243013 h 6858000"/>
              <a:gd name="connsiteX30" fmla="*/ 2100494 w 2275119"/>
              <a:gd name="connsiteY30" fmla="*/ 1303338 h 6858000"/>
              <a:gd name="connsiteX31" fmla="*/ 2098907 w 2275119"/>
              <a:gd name="connsiteY31" fmla="*/ 1371600 h 6858000"/>
              <a:gd name="connsiteX32" fmla="*/ 2100494 w 2275119"/>
              <a:gd name="connsiteY32" fmla="*/ 1439863 h 6858000"/>
              <a:gd name="connsiteX33" fmla="*/ 2108432 w 2275119"/>
              <a:gd name="connsiteY33" fmla="*/ 1500188 h 6858000"/>
              <a:gd name="connsiteX34" fmla="*/ 2119544 w 2275119"/>
              <a:gd name="connsiteY34" fmla="*/ 1552575 h 6858000"/>
              <a:gd name="connsiteX35" fmla="*/ 2133832 w 2275119"/>
              <a:gd name="connsiteY35" fmla="*/ 1598613 h 6858000"/>
              <a:gd name="connsiteX36" fmla="*/ 2149707 w 2275119"/>
              <a:gd name="connsiteY36" fmla="*/ 1639888 h 6858000"/>
              <a:gd name="connsiteX37" fmla="*/ 2168757 w 2275119"/>
              <a:gd name="connsiteY37" fmla="*/ 1676400 h 6858000"/>
              <a:gd name="connsiteX38" fmla="*/ 2187807 w 2275119"/>
              <a:gd name="connsiteY38" fmla="*/ 1714500 h 6858000"/>
              <a:gd name="connsiteX39" fmla="*/ 2206857 w 2275119"/>
              <a:gd name="connsiteY39" fmla="*/ 1752600 h 6858000"/>
              <a:gd name="connsiteX40" fmla="*/ 2222732 w 2275119"/>
              <a:gd name="connsiteY40" fmla="*/ 1789113 h 6858000"/>
              <a:gd name="connsiteX41" fmla="*/ 2238607 w 2275119"/>
              <a:gd name="connsiteY41" fmla="*/ 1830388 h 6858000"/>
              <a:gd name="connsiteX42" fmla="*/ 2254482 w 2275119"/>
              <a:gd name="connsiteY42" fmla="*/ 1876425 h 6858000"/>
              <a:gd name="connsiteX43" fmla="*/ 2265594 w 2275119"/>
              <a:gd name="connsiteY43" fmla="*/ 1928813 h 6858000"/>
              <a:gd name="connsiteX44" fmla="*/ 2271944 w 2275119"/>
              <a:gd name="connsiteY44" fmla="*/ 1989138 h 6858000"/>
              <a:gd name="connsiteX45" fmla="*/ 2275119 w 2275119"/>
              <a:gd name="connsiteY45" fmla="*/ 2057400 h 6858000"/>
              <a:gd name="connsiteX46" fmla="*/ 2271944 w 2275119"/>
              <a:gd name="connsiteY46" fmla="*/ 2125663 h 6858000"/>
              <a:gd name="connsiteX47" fmla="*/ 2265594 w 2275119"/>
              <a:gd name="connsiteY47" fmla="*/ 2185988 h 6858000"/>
              <a:gd name="connsiteX48" fmla="*/ 2254482 w 2275119"/>
              <a:gd name="connsiteY48" fmla="*/ 2238375 h 6858000"/>
              <a:gd name="connsiteX49" fmla="*/ 2238607 w 2275119"/>
              <a:gd name="connsiteY49" fmla="*/ 2284413 h 6858000"/>
              <a:gd name="connsiteX50" fmla="*/ 2222732 w 2275119"/>
              <a:gd name="connsiteY50" fmla="*/ 2325688 h 6858000"/>
              <a:gd name="connsiteX51" fmla="*/ 2206857 w 2275119"/>
              <a:gd name="connsiteY51" fmla="*/ 2362200 h 6858000"/>
              <a:gd name="connsiteX52" fmla="*/ 2187807 w 2275119"/>
              <a:gd name="connsiteY52" fmla="*/ 2400300 h 6858000"/>
              <a:gd name="connsiteX53" fmla="*/ 2168757 w 2275119"/>
              <a:gd name="connsiteY53" fmla="*/ 2438400 h 6858000"/>
              <a:gd name="connsiteX54" fmla="*/ 2149707 w 2275119"/>
              <a:gd name="connsiteY54" fmla="*/ 2474913 h 6858000"/>
              <a:gd name="connsiteX55" fmla="*/ 2133832 w 2275119"/>
              <a:gd name="connsiteY55" fmla="*/ 2516188 h 6858000"/>
              <a:gd name="connsiteX56" fmla="*/ 2119544 w 2275119"/>
              <a:gd name="connsiteY56" fmla="*/ 2562225 h 6858000"/>
              <a:gd name="connsiteX57" fmla="*/ 2108432 w 2275119"/>
              <a:gd name="connsiteY57" fmla="*/ 2614613 h 6858000"/>
              <a:gd name="connsiteX58" fmla="*/ 2100494 w 2275119"/>
              <a:gd name="connsiteY58" fmla="*/ 2674938 h 6858000"/>
              <a:gd name="connsiteX59" fmla="*/ 2098907 w 2275119"/>
              <a:gd name="connsiteY59" fmla="*/ 2743200 h 6858000"/>
              <a:gd name="connsiteX60" fmla="*/ 2100494 w 2275119"/>
              <a:gd name="connsiteY60" fmla="*/ 2811463 h 6858000"/>
              <a:gd name="connsiteX61" fmla="*/ 2108432 w 2275119"/>
              <a:gd name="connsiteY61" fmla="*/ 2871788 h 6858000"/>
              <a:gd name="connsiteX62" fmla="*/ 2119544 w 2275119"/>
              <a:gd name="connsiteY62" fmla="*/ 2924175 h 6858000"/>
              <a:gd name="connsiteX63" fmla="*/ 2133832 w 2275119"/>
              <a:gd name="connsiteY63" fmla="*/ 2970213 h 6858000"/>
              <a:gd name="connsiteX64" fmla="*/ 2149707 w 2275119"/>
              <a:gd name="connsiteY64" fmla="*/ 3011488 h 6858000"/>
              <a:gd name="connsiteX65" fmla="*/ 2168757 w 2275119"/>
              <a:gd name="connsiteY65" fmla="*/ 3048000 h 6858000"/>
              <a:gd name="connsiteX66" fmla="*/ 2187807 w 2275119"/>
              <a:gd name="connsiteY66" fmla="*/ 3086100 h 6858000"/>
              <a:gd name="connsiteX67" fmla="*/ 2206857 w 2275119"/>
              <a:gd name="connsiteY67" fmla="*/ 3124200 h 6858000"/>
              <a:gd name="connsiteX68" fmla="*/ 2222732 w 2275119"/>
              <a:gd name="connsiteY68" fmla="*/ 3160713 h 6858000"/>
              <a:gd name="connsiteX69" fmla="*/ 2238607 w 2275119"/>
              <a:gd name="connsiteY69" fmla="*/ 3201988 h 6858000"/>
              <a:gd name="connsiteX70" fmla="*/ 2254482 w 2275119"/>
              <a:gd name="connsiteY70" fmla="*/ 3248025 h 6858000"/>
              <a:gd name="connsiteX71" fmla="*/ 2265594 w 2275119"/>
              <a:gd name="connsiteY71" fmla="*/ 3300413 h 6858000"/>
              <a:gd name="connsiteX72" fmla="*/ 2271944 w 2275119"/>
              <a:gd name="connsiteY72" fmla="*/ 3360738 h 6858000"/>
              <a:gd name="connsiteX73" fmla="*/ 2275119 w 2275119"/>
              <a:gd name="connsiteY73" fmla="*/ 3427413 h 6858000"/>
              <a:gd name="connsiteX74" fmla="*/ 2271944 w 2275119"/>
              <a:gd name="connsiteY74" fmla="*/ 3497263 h 6858000"/>
              <a:gd name="connsiteX75" fmla="*/ 2265594 w 2275119"/>
              <a:gd name="connsiteY75" fmla="*/ 3557588 h 6858000"/>
              <a:gd name="connsiteX76" fmla="*/ 2254482 w 2275119"/>
              <a:gd name="connsiteY76" fmla="*/ 3609975 h 6858000"/>
              <a:gd name="connsiteX77" fmla="*/ 2238607 w 2275119"/>
              <a:gd name="connsiteY77" fmla="*/ 3656013 h 6858000"/>
              <a:gd name="connsiteX78" fmla="*/ 2222732 w 2275119"/>
              <a:gd name="connsiteY78" fmla="*/ 3697288 h 6858000"/>
              <a:gd name="connsiteX79" fmla="*/ 2206857 w 2275119"/>
              <a:gd name="connsiteY79" fmla="*/ 3733800 h 6858000"/>
              <a:gd name="connsiteX80" fmla="*/ 2187807 w 2275119"/>
              <a:gd name="connsiteY80" fmla="*/ 3771900 h 6858000"/>
              <a:gd name="connsiteX81" fmla="*/ 2168757 w 2275119"/>
              <a:gd name="connsiteY81" fmla="*/ 3810000 h 6858000"/>
              <a:gd name="connsiteX82" fmla="*/ 2149707 w 2275119"/>
              <a:gd name="connsiteY82" fmla="*/ 3846513 h 6858000"/>
              <a:gd name="connsiteX83" fmla="*/ 2133832 w 2275119"/>
              <a:gd name="connsiteY83" fmla="*/ 3887788 h 6858000"/>
              <a:gd name="connsiteX84" fmla="*/ 2119544 w 2275119"/>
              <a:gd name="connsiteY84" fmla="*/ 3933825 h 6858000"/>
              <a:gd name="connsiteX85" fmla="*/ 2108432 w 2275119"/>
              <a:gd name="connsiteY85" fmla="*/ 3986213 h 6858000"/>
              <a:gd name="connsiteX86" fmla="*/ 2100494 w 2275119"/>
              <a:gd name="connsiteY86" fmla="*/ 4046538 h 6858000"/>
              <a:gd name="connsiteX87" fmla="*/ 2098907 w 2275119"/>
              <a:gd name="connsiteY87" fmla="*/ 4114800 h 6858000"/>
              <a:gd name="connsiteX88" fmla="*/ 2100494 w 2275119"/>
              <a:gd name="connsiteY88" fmla="*/ 4183063 h 6858000"/>
              <a:gd name="connsiteX89" fmla="*/ 2108432 w 2275119"/>
              <a:gd name="connsiteY89" fmla="*/ 4243388 h 6858000"/>
              <a:gd name="connsiteX90" fmla="*/ 2119544 w 2275119"/>
              <a:gd name="connsiteY90" fmla="*/ 4295775 h 6858000"/>
              <a:gd name="connsiteX91" fmla="*/ 2133832 w 2275119"/>
              <a:gd name="connsiteY91" fmla="*/ 4341813 h 6858000"/>
              <a:gd name="connsiteX92" fmla="*/ 2149707 w 2275119"/>
              <a:gd name="connsiteY92" fmla="*/ 4383088 h 6858000"/>
              <a:gd name="connsiteX93" fmla="*/ 2168757 w 2275119"/>
              <a:gd name="connsiteY93" fmla="*/ 4419600 h 6858000"/>
              <a:gd name="connsiteX94" fmla="*/ 2206857 w 2275119"/>
              <a:gd name="connsiteY94" fmla="*/ 4495800 h 6858000"/>
              <a:gd name="connsiteX95" fmla="*/ 2222732 w 2275119"/>
              <a:gd name="connsiteY95" fmla="*/ 4532313 h 6858000"/>
              <a:gd name="connsiteX96" fmla="*/ 2238607 w 2275119"/>
              <a:gd name="connsiteY96" fmla="*/ 4573588 h 6858000"/>
              <a:gd name="connsiteX97" fmla="*/ 2254482 w 2275119"/>
              <a:gd name="connsiteY97" fmla="*/ 4619625 h 6858000"/>
              <a:gd name="connsiteX98" fmla="*/ 2265594 w 2275119"/>
              <a:gd name="connsiteY98" fmla="*/ 4672013 h 6858000"/>
              <a:gd name="connsiteX99" fmla="*/ 2271944 w 2275119"/>
              <a:gd name="connsiteY99" fmla="*/ 4732338 h 6858000"/>
              <a:gd name="connsiteX100" fmla="*/ 2275119 w 2275119"/>
              <a:gd name="connsiteY100" fmla="*/ 4800600 h 6858000"/>
              <a:gd name="connsiteX101" fmla="*/ 2271944 w 2275119"/>
              <a:gd name="connsiteY101" fmla="*/ 4868863 h 6858000"/>
              <a:gd name="connsiteX102" fmla="*/ 2265594 w 2275119"/>
              <a:gd name="connsiteY102" fmla="*/ 4929188 h 6858000"/>
              <a:gd name="connsiteX103" fmla="*/ 2254482 w 2275119"/>
              <a:gd name="connsiteY103" fmla="*/ 4981575 h 6858000"/>
              <a:gd name="connsiteX104" fmla="*/ 2238607 w 2275119"/>
              <a:gd name="connsiteY104" fmla="*/ 5027613 h 6858000"/>
              <a:gd name="connsiteX105" fmla="*/ 2222732 w 2275119"/>
              <a:gd name="connsiteY105" fmla="*/ 5068888 h 6858000"/>
              <a:gd name="connsiteX106" fmla="*/ 2206857 w 2275119"/>
              <a:gd name="connsiteY106" fmla="*/ 5105400 h 6858000"/>
              <a:gd name="connsiteX107" fmla="*/ 2187807 w 2275119"/>
              <a:gd name="connsiteY107" fmla="*/ 5143500 h 6858000"/>
              <a:gd name="connsiteX108" fmla="*/ 2168757 w 2275119"/>
              <a:gd name="connsiteY108" fmla="*/ 5181600 h 6858000"/>
              <a:gd name="connsiteX109" fmla="*/ 2149707 w 2275119"/>
              <a:gd name="connsiteY109" fmla="*/ 5218113 h 6858000"/>
              <a:gd name="connsiteX110" fmla="*/ 2133832 w 2275119"/>
              <a:gd name="connsiteY110" fmla="*/ 5259388 h 6858000"/>
              <a:gd name="connsiteX111" fmla="*/ 2119544 w 2275119"/>
              <a:gd name="connsiteY111" fmla="*/ 5305425 h 6858000"/>
              <a:gd name="connsiteX112" fmla="*/ 2108432 w 2275119"/>
              <a:gd name="connsiteY112" fmla="*/ 5357813 h 6858000"/>
              <a:gd name="connsiteX113" fmla="*/ 2100494 w 2275119"/>
              <a:gd name="connsiteY113" fmla="*/ 5418138 h 6858000"/>
              <a:gd name="connsiteX114" fmla="*/ 2098907 w 2275119"/>
              <a:gd name="connsiteY114" fmla="*/ 5486400 h 6858000"/>
              <a:gd name="connsiteX115" fmla="*/ 2100494 w 2275119"/>
              <a:gd name="connsiteY115" fmla="*/ 5554663 h 6858000"/>
              <a:gd name="connsiteX116" fmla="*/ 2108432 w 2275119"/>
              <a:gd name="connsiteY116" fmla="*/ 5614988 h 6858000"/>
              <a:gd name="connsiteX117" fmla="*/ 2119544 w 2275119"/>
              <a:gd name="connsiteY117" fmla="*/ 5667375 h 6858000"/>
              <a:gd name="connsiteX118" fmla="*/ 2133832 w 2275119"/>
              <a:gd name="connsiteY118" fmla="*/ 5713413 h 6858000"/>
              <a:gd name="connsiteX119" fmla="*/ 2149707 w 2275119"/>
              <a:gd name="connsiteY119" fmla="*/ 5754688 h 6858000"/>
              <a:gd name="connsiteX120" fmla="*/ 2168757 w 2275119"/>
              <a:gd name="connsiteY120" fmla="*/ 5791200 h 6858000"/>
              <a:gd name="connsiteX121" fmla="*/ 2187807 w 2275119"/>
              <a:gd name="connsiteY121" fmla="*/ 5829300 h 6858000"/>
              <a:gd name="connsiteX122" fmla="*/ 2206857 w 2275119"/>
              <a:gd name="connsiteY122" fmla="*/ 5867400 h 6858000"/>
              <a:gd name="connsiteX123" fmla="*/ 2222732 w 2275119"/>
              <a:gd name="connsiteY123" fmla="*/ 5903913 h 6858000"/>
              <a:gd name="connsiteX124" fmla="*/ 2238607 w 2275119"/>
              <a:gd name="connsiteY124" fmla="*/ 5945188 h 6858000"/>
              <a:gd name="connsiteX125" fmla="*/ 2254482 w 2275119"/>
              <a:gd name="connsiteY125" fmla="*/ 5991225 h 6858000"/>
              <a:gd name="connsiteX126" fmla="*/ 2265594 w 2275119"/>
              <a:gd name="connsiteY126" fmla="*/ 6043613 h 6858000"/>
              <a:gd name="connsiteX127" fmla="*/ 2271944 w 2275119"/>
              <a:gd name="connsiteY127" fmla="*/ 6103938 h 6858000"/>
              <a:gd name="connsiteX128" fmla="*/ 2275119 w 2275119"/>
              <a:gd name="connsiteY128" fmla="*/ 6172200 h 6858000"/>
              <a:gd name="connsiteX129" fmla="*/ 2271944 w 2275119"/>
              <a:gd name="connsiteY129" fmla="*/ 6240463 h 6858000"/>
              <a:gd name="connsiteX130" fmla="*/ 2265594 w 2275119"/>
              <a:gd name="connsiteY130" fmla="*/ 6300788 h 6858000"/>
              <a:gd name="connsiteX131" fmla="*/ 2254482 w 2275119"/>
              <a:gd name="connsiteY131" fmla="*/ 6353175 h 6858000"/>
              <a:gd name="connsiteX132" fmla="*/ 2238607 w 2275119"/>
              <a:gd name="connsiteY132" fmla="*/ 6399213 h 6858000"/>
              <a:gd name="connsiteX133" fmla="*/ 2222732 w 2275119"/>
              <a:gd name="connsiteY133" fmla="*/ 6440488 h 6858000"/>
              <a:gd name="connsiteX134" fmla="*/ 2206857 w 2275119"/>
              <a:gd name="connsiteY134" fmla="*/ 6477000 h 6858000"/>
              <a:gd name="connsiteX135" fmla="*/ 2187807 w 2275119"/>
              <a:gd name="connsiteY135" fmla="*/ 6515100 h 6858000"/>
              <a:gd name="connsiteX136" fmla="*/ 2168757 w 2275119"/>
              <a:gd name="connsiteY136" fmla="*/ 6553200 h 6858000"/>
              <a:gd name="connsiteX137" fmla="*/ 2149707 w 2275119"/>
              <a:gd name="connsiteY137" fmla="*/ 6589713 h 6858000"/>
              <a:gd name="connsiteX138" fmla="*/ 2133832 w 2275119"/>
              <a:gd name="connsiteY138" fmla="*/ 6630988 h 6858000"/>
              <a:gd name="connsiteX139" fmla="*/ 2119544 w 2275119"/>
              <a:gd name="connsiteY139" fmla="*/ 6677025 h 6858000"/>
              <a:gd name="connsiteX140" fmla="*/ 2108432 w 2275119"/>
              <a:gd name="connsiteY140" fmla="*/ 6729413 h 6858000"/>
              <a:gd name="connsiteX141" fmla="*/ 2100494 w 2275119"/>
              <a:gd name="connsiteY141" fmla="*/ 6789738 h 6858000"/>
              <a:gd name="connsiteX142" fmla="*/ 2098907 w 2275119"/>
              <a:gd name="connsiteY142" fmla="*/ 6858000 h 6858000"/>
              <a:gd name="connsiteX143" fmla="*/ 1556068 w 2275119"/>
              <a:gd name="connsiteY143" fmla="*/ 6858000 h 6858000"/>
              <a:gd name="connsiteX144" fmla="*/ 1389294 w 2275119"/>
              <a:gd name="connsiteY144" fmla="*/ 6858000 h 6858000"/>
              <a:gd name="connsiteX145" fmla="*/ 0 w 2275119"/>
              <a:gd name="connsiteY14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Lst>
            <a:rect l="l" t="t" r="r" b="b"/>
            <a:pathLst>
              <a:path w="2275119" h="6858000">
                <a:moveTo>
                  <a:pt x="0" y="0"/>
                </a:moveTo>
                <a:lnTo>
                  <a:pt x="1389294" y="0"/>
                </a:lnTo>
                <a:lnTo>
                  <a:pt x="1556068" y="0"/>
                </a:lnTo>
                <a:lnTo>
                  <a:pt x="2098907" y="0"/>
                </a:lnTo>
                <a:lnTo>
                  <a:pt x="2100494" y="68263"/>
                </a:lnTo>
                <a:lnTo>
                  <a:pt x="2108432" y="128588"/>
                </a:lnTo>
                <a:lnTo>
                  <a:pt x="2119544" y="180975"/>
                </a:lnTo>
                <a:lnTo>
                  <a:pt x="2133832" y="227013"/>
                </a:lnTo>
                <a:lnTo>
                  <a:pt x="2149707" y="268288"/>
                </a:lnTo>
                <a:lnTo>
                  <a:pt x="2168757" y="304800"/>
                </a:lnTo>
                <a:lnTo>
                  <a:pt x="2187807" y="342900"/>
                </a:lnTo>
                <a:lnTo>
                  <a:pt x="2206857" y="381000"/>
                </a:lnTo>
                <a:lnTo>
                  <a:pt x="2222732" y="417513"/>
                </a:lnTo>
                <a:lnTo>
                  <a:pt x="2238607" y="458788"/>
                </a:lnTo>
                <a:lnTo>
                  <a:pt x="2254482" y="504825"/>
                </a:lnTo>
                <a:lnTo>
                  <a:pt x="2265594" y="557213"/>
                </a:lnTo>
                <a:lnTo>
                  <a:pt x="2271944" y="617538"/>
                </a:lnTo>
                <a:lnTo>
                  <a:pt x="2275119" y="685800"/>
                </a:lnTo>
                <a:lnTo>
                  <a:pt x="2271944" y="754063"/>
                </a:lnTo>
                <a:lnTo>
                  <a:pt x="2265594" y="814388"/>
                </a:lnTo>
                <a:lnTo>
                  <a:pt x="2254482" y="866775"/>
                </a:lnTo>
                <a:lnTo>
                  <a:pt x="2238607" y="912813"/>
                </a:lnTo>
                <a:lnTo>
                  <a:pt x="2222732" y="954088"/>
                </a:lnTo>
                <a:lnTo>
                  <a:pt x="2206857" y="990600"/>
                </a:lnTo>
                <a:lnTo>
                  <a:pt x="2187807" y="1028700"/>
                </a:lnTo>
                <a:lnTo>
                  <a:pt x="2168757" y="1066800"/>
                </a:lnTo>
                <a:lnTo>
                  <a:pt x="2149707" y="1103313"/>
                </a:lnTo>
                <a:lnTo>
                  <a:pt x="2133832" y="1144588"/>
                </a:lnTo>
                <a:lnTo>
                  <a:pt x="2119544" y="1190625"/>
                </a:lnTo>
                <a:lnTo>
                  <a:pt x="2108432" y="1243013"/>
                </a:lnTo>
                <a:lnTo>
                  <a:pt x="2100494" y="1303338"/>
                </a:lnTo>
                <a:lnTo>
                  <a:pt x="2098907" y="1371600"/>
                </a:lnTo>
                <a:lnTo>
                  <a:pt x="2100494" y="1439863"/>
                </a:lnTo>
                <a:lnTo>
                  <a:pt x="2108432" y="1500188"/>
                </a:lnTo>
                <a:lnTo>
                  <a:pt x="2119544" y="1552575"/>
                </a:lnTo>
                <a:lnTo>
                  <a:pt x="2133832" y="1598613"/>
                </a:lnTo>
                <a:lnTo>
                  <a:pt x="2149707" y="1639888"/>
                </a:lnTo>
                <a:lnTo>
                  <a:pt x="2168757" y="1676400"/>
                </a:lnTo>
                <a:lnTo>
                  <a:pt x="2187807" y="1714500"/>
                </a:lnTo>
                <a:lnTo>
                  <a:pt x="2206857" y="1752600"/>
                </a:lnTo>
                <a:lnTo>
                  <a:pt x="2222732" y="1789113"/>
                </a:lnTo>
                <a:lnTo>
                  <a:pt x="2238607" y="1830388"/>
                </a:lnTo>
                <a:lnTo>
                  <a:pt x="2254482" y="1876425"/>
                </a:lnTo>
                <a:lnTo>
                  <a:pt x="2265594" y="1928813"/>
                </a:lnTo>
                <a:lnTo>
                  <a:pt x="2271944" y="1989138"/>
                </a:lnTo>
                <a:lnTo>
                  <a:pt x="2275119" y="2057400"/>
                </a:lnTo>
                <a:lnTo>
                  <a:pt x="2271944" y="2125663"/>
                </a:lnTo>
                <a:lnTo>
                  <a:pt x="2265594" y="2185988"/>
                </a:lnTo>
                <a:lnTo>
                  <a:pt x="2254482" y="2238375"/>
                </a:lnTo>
                <a:lnTo>
                  <a:pt x="2238607" y="2284413"/>
                </a:lnTo>
                <a:lnTo>
                  <a:pt x="2222732" y="2325688"/>
                </a:lnTo>
                <a:lnTo>
                  <a:pt x="2206857" y="2362200"/>
                </a:lnTo>
                <a:lnTo>
                  <a:pt x="2187807" y="2400300"/>
                </a:lnTo>
                <a:lnTo>
                  <a:pt x="2168757" y="2438400"/>
                </a:lnTo>
                <a:lnTo>
                  <a:pt x="2149707" y="2474913"/>
                </a:lnTo>
                <a:lnTo>
                  <a:pt x="2133832" y="2516188"/>
                </a:lnTo>
                <a:lnTo>
                  <a:pt x="2119544" y="2562225"/>
                </a:lnTo>
                <a:lnTo>
                  <a:pt x="2108432" y="2614613"/>
                </a:lnTo>
                <a:lnTo>
                  <a:pt x="2100494" y="2674938"/>
                </a:lnTo>
                <a:lnTo>
                  <a:pt x="2098907" y="2743200"/>
                </a:lnTo>
                <a:lnTo>
                  <a:pt x="2100494" y="2811463"/>
                </a:lnTo>
                <a:lnTo>
                  <a:pt x="2108432" y="2871788"/>
                </a:lnTo>
                <a:lnTo>
                  <a:pt x="2119544" y="2924175"/>
                </a:lnTo>
                <a:lnTo>
                  <a:pt x="2133832" y="2970213"/>
                </a:lnTo>
                <a:lnTo>
                  <a:pt x="2149707" y="3011488"/>
                </a:lnTo>
                <a:lnTo>
                  <a:pt x="2168757" y="3048000"/>
                </a:lnTo>
                <a:lnTo>
                  <a:pt x="2187807" y="3086100"/>
                </a:lnTo>
                <a:lnTo>
                  <a:pt x="2206857" y="3124200"/>
                </a:lnTo>
                <a:lnTo>
                  <a:pt x="2222732" y="3160713"/>
                </a:lnTo>
                <a:lnTo>
                  <a:pt x="2238607" y="3201988"/>
                </a:lnTo>
                <a:lnTo>
                  <a:pt x="2254482" y="3248025"/>
                </a:lnTo>
                <a:lnTo>
                  <a:pt x="2265594" y="3300413"/>
                </a:lnTo>
                <a:lnTo>
                  <a:pt x="2271944" y="3360738"/>
                </a:lnTo>
                <a:lnTo>
                  <a:pt x="2275119" y="3427413"/>
                </a:lnTo>
                <a:lnTo>
                  <a:pt x="2271944" y="3497263"/>
                </a:lnTo>
                <a:lnTo>
                  <a:pt x="2265594" y="3557588"/>
                </a:lnTo>
                <a:lnTo>
                  <a:pt x="2254482" y="3609975"/>
                </a:lnTo>
                <a:lnTo>
                  <a:pt x="2238607" y="3656013"/>
                </a:lnTo>
                <a:lnTo>
                  <a:pt x="2222732" y="3697288"/>
                </a:lnTo>
                <a:lnTo>
                  <a:pt x="2206857" y="3733800"/>
                </a:lnTo>
                <a:lnTo>
                  <a:pt x="2187807" y="3771900"/>
                </a:lnTo>
                <a:lnTo>
                  <a:pt x="2168757" y="3810000"/>
                </a:lnTo>
                <a:lnTo>
                  <a:pt x="2149707" y="3846513"/>
                </a:lnTo>
                <a:lnTo>
                  <a:pt x="2133832" y="3887788"/>
                </a:lnTo>
                <a:lnTo>
                  <a:pt x="2119544" y="3933825"/>
                </a:lnTo>
                <a:lnTo>
                  <a:pt x="2108432" y="3986213"/>
                </a:lnTo>
                <a:lnTo>
                  <a:pt x="2100494" y="4046538"/>
                </a:lnTo>
                <a:lnTo>
                  <a:pt x="2098907" y="4114800"/>
                </a:lnTo>
                <a:lnTo>
                  <a:pt x="2100494" y="4183063"/>
                </a:lnTo>
                <a:lnTo>
                  <a:pt x="2108432" y="4243388"/>
                </a:lnTo>
                <a:lnTo>
                  <a:pt x="2119544" y="4295775"/>
                </a:lnTo>
                <a:lnTo>
                  <a:pt x="2133832" y="4341813"/>
                </a:lnTo>
                <a:lnTo>
                  <a:pt x="2149707" y="4383088"/>
                </a:lnTo>
                <a:lnTo>
                  <a:pt x="2168757" y="4419600"/>
                </a:lnTo>
                <a:lnTo>
                  <a:pt x="2206857" y="4495800"/>
                </a:lnTo>
                <a:lnTo>
                  <a:pt x="2222732" y="4532313"/>
                </a:lnTo>
                <a:lnTo>
                  <a:pt x="2238607" y="4573588"/>
                </a:lnTo>
                <a:lnTo>
                  <a:pt x="2254482" y="4619625"/>
                </a:lnTo>
                <a:lnTo>
                  <a:pt x="2265594" y="4672013"/>
                </a:lnTo>
                <a:lnTo>
                  <a:pt x="2271944" y="4732338"/>
                </a:lnTo>
                <a:lnTo>
                  <a:pt x="2275119" y="4800600"/>
                </a:lnTo>
                <a:lnTo>
                  <a:pt x="2271944" y="4868863"/>
                </a:lnTo>
                <a:lnTo>
                  <a:pt x="2265594" y="4929188"/>
                </a:lnTo>
                <a:lnTo>
                  <a:pt x="2254482" y="4981575"/>
                </a:lnTo>
                <a:lnTo>
                  <a:pt x="2238607" y="5027613"/>
                </a:lnTo>
                <a:lnTo>
                  <a:pt x="2222732" y="5068888"/>
                </a:lnTo>
                <a:lnTo>
                  <a:pt x="2206857" y="5105400"/>
                </a:lnTo>
                <a:lnTo>
                  <a:pt x="2187807" y="5143500"/>
                </a:lnTo>
                <a:lnTo>
                  <a:pt x="2168757" y="5181600"/>
                </a:lnTo>
                <a:lnTo>
                  <a:pt x="2149707" y="5218113"/>
                </a:lnTo>
                <a:lnTo>
                  <a:pt x="2133832" y="5259388"/>
                </a:lnTo>
                <a:lnTo>
                  <a:pt x="2119544" y="5305425"/>
                </a:lnTo>
                <a:lnTo>
                  <a:pt x="2108432" y="5357813"/>
                </a:lnTo>
                <a:lnTo>
                  <a:pt x="2100494" y="5418138"/>
                </a:lnTo>
                <a:lnTo>
                  <a:pt x="2098907" y="5486400"/>
                </a:lnTo>
                <a:lnTo>
                  <a:pt x="2100494" y="5554663"/>
                </a:lnTo>
                <a:lnTo>
                  <a:pt x="2108432" y="5614988"/>
                </a:lnTo>
                <a:lnTo>
                  <a:pt x="2119544" y="5667375"/>
                </a:lnTo>
                <a:lnTo>
                  <a:pt x="2133832" y="5713413"/>
                </a:lnTo>
                <a:lnTo>
                  <a:pt x="2149707" y="5754688"/>
                </a:lnTo>
                <a:lnTo>
                  <a:pt x="2168757" y="5791200"/>
                </a:lnTo>
                <a:lnTo>
                  <a:pt x="2187807" y="5829300"/>
                </a:lnTo>
                <a:lnTo>
                  <a:pt x="2206857" y="5867400"/>
                </a:lnTo>
                <a:lnTo>
                  <a:pt x="2222732" y="5903913"/>
                </a:lnTo>
                <a:lnTo>
                  <a:pt x="2238607" y="5945188"/>
                </a:lnTo>
                <a:lnTo>
                  <a:pt x="2254482" y="5991225"/>
                </a:lnTo>
                <a:lnTo>
                  <a:pt x="2265594" y="6043613"/>
                </a:lnTo>
                <a:lnTo>
                  <a:pt x="2271944" y="6103938"/>
                </a:lnTo>
                <a:lnTo>
                  <a:pt x="2275119" y="6172200"/>
                </a:lnTo>
                <a:lnTo>
                  <a:pt x="2271944" y="6240463"/>
                </a:lnTo>
                <a:lnTo>
                  <a:pt x="2265594" y="6300788"/>
                </a:lnTo>
                <a:lnTo>
                  <a:pt x="2254482" y="6353175"/>
                </a:lnTo>
                <a:lnTo>
                  <a:pt x="2238607" y="6399213"/>
                </a:lnTo>
                <a:lnTo>
                  <a:pt x="2222732" y="6440488"/>
                </a:lnTo>
                <a:lnTo>
                  <a:pt x="2206857" y="6477000"/>
                </a:lnTo>
                <a:lnTo>
                  <a:pt x="2187807" y="6515100"/>
                </a:lnTo>
                <a:lnTo>
                  <a:pt x="2168757" y="6553200"/>
                </a:lnTo>
                <a:lnTo>
                  <a:pt x="2149707" y="6589713"/>
                </a:lnTo>
                <a:lnTo>
                  <a:pt x="2133832" y="6630988"/>
                </a:lnTo>
                <a:lnTo>
                  <a:pt x="2119544" y="6677025"/>
                </a:lnTo>
                <a:lnTo>
                  <a:pt x="2108432" y="6729413"/>
                </a:lnTo>
                <a:lnTo>
                  <a:pt x="2100494" y="6789738"/>
                </a:lnTo>
                <a:lnTo>
                  <a:pt x="2098907" y="6858000"/>
                </a:lnTo>
                <a:lnTo>
                  <a:pt x="1556068" y="6858000"/>
                </a:lnTo>
                <a:lnTo>
                  <a:pt x="1389294" y="6858000"/>
                </a:lnTo>
                <a:lnTo>
                  <a:pt x="0" y="6858000"/>
                </a:lnTo>
                <a:close/>
              </a:path>
            </a:pathLst>
          </a:custGeom>
          <a:solidFill>
            <a:schemeClr val="accent1"/>
          </a:solidFill>
          <a:ln w="0">
            <a:noFill/>
            <a:prstDash val="solid"/>
            <a:round/>
            <a:headEnd/>
            <a:tailEnd/>
          </a:ln>
        </p:spPr>
        <p:txBody>
          <a:bodyPr/>
          <a:lstStyle/>
          <a:p>
            <a:endParaRPr lang="hu-HU"/>
          </a:p>
        </p:txBody>
      </p:sp>
      <p:sp>
        <p:nvSpPr>
          <p:cNvPr id="56332" name="Rectangle 56331">
            <a:extLst>
              <a:ext uri="{FF2B5EF4-FFF2-40B4-BE49-F238E27FC236}">
                <a16:creationId xmlns:a16="http://schemas.microsoft.com/office/drawing/2014/main" id="{A3AE1F77-1EC8-47BA-A381-B6618A2FCD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12598"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hu-HU"/>
          </a:p>
        </p:txBody>
      </p:sp>
      <p:sp>
        <p:nvSpPr>
          <p:cNvPr id="56323" name="Tartalom helye 2">
            <a:extLst>
              <a:ext uri="{FF2B5EF4-FFF2-40B4-BE49-F238E27FC236}">
                <a16:creationId xmlns:a16="http://schemas.microsoft.com/office/drawing/2014/main" id="{B978D348-A818-05C4-E624-159E913C64BB}"/>
              </a:ext>
            </a:extLst>
          </p:cNvPr>
          <p:cNvSpPr>
            <a:spLocks noGrp="1" noChangeArrowheads="1"/>
          </p:cNvSpPr>
          <p:nvPr>
            <p:ph idx="1"/>
          </p:nvPr>
        </p:nvSpPr>
        <p:spPr>
          <a:xfrm>
            <a:off x="2171700" y="2178528"/>
            <a:ext cx="6400800" cy="3701065"/>
          </a:xfrm>
        </p:spPr>
        <p:txBody>
          <a:bodyPr>
            <a:normAutofit/>
          </a:bodyPr>
          <a:lstStyle/>
          <a:p>
            <a:pPr>
              <a:lnSpc>
                <a:spcPct val="100000"/>
              </a:lnSpc>
            </a:pPr>
            <a:r>
              <a:rPr lang="hu-HU" altLang="hu-HU" sz="1700">
                <a:latin typeface="Söhne"/>
              </a:rPr>
              <a:t>Szállítási réteg: Az adatok a szállítási rétegen keresztül haladnak tovább, ahol az átvitelvezérlő protokoll (TCP) biztosítja a megbízható kapcsolatot a két számítógép között. A TCP lehetővé teszi az adatok darabolását kisebb részekre, az útvonalon történő továbbítást, majd a cél számítógépen való újra összeállítást, hogy az adatok érkezése sorrendben és hibamentesen történjen.</a:t>
            </a:r>
          </a:p>
          <a:p>
            <a:pPr>
              <a:lnSpc>
                <a:spcPct val="100000"/>
              </a:lnSpc>
            </a:pPr>
            <a:r>
              <a:rPr lang="hu-HU" altLang="hu-HU" sz="1700">
                <a:latin typeface="Söhne"/>
              </a:rPr>
              <a:t>Alkalmazási réteg: Az adatok az alkalmazási rétegen érik el a végpontot, ahol a felhasználó számára értelmezhető formában jelennek meg. Az alkalmazási réteg különböző protokollokat használ, például a HTTP protokollt, amely biztosítja a weboldalak letöltését és megjelenítését a böngészőben.</a:t>
            </a:r>
          </a:p>
          <a:p>
            <a:pPr>
              <a:lnSpc>
                <a:spcPct val="100000"/>
              </a:lnSpc>
            </a:pPr>
            <a:endParaRPr lang="hu-HU" altLang="hu-HU" sz="1700">
              <a:latin typeface="Söhne"/>
            </a:endParaRPr>
          </a:p>
          <a:p>
            <a:pPr>
              <a:lnSpc>
                <a:spcPct val="100000"/>
              </a:lnSpc>
            </a:pPr>
            <a:endParaRPr lang="hu-HU" altLang="hu-HU" sz="17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7175" name="Rectangle 7174">
            <a:extLst>
              <a:ext uri="{FF2B5EF4-FFF2-40B4-BE49-F238E27FC236}">
                <a16:creationId xmlns:a16="http://schemas.microsoft.com/office/drawing/2014/main" id="{40851669-7281-49C2-8BF0-67BA70EC1A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77" name="Freeform: Shape 7176">
            <a:extLst>
              <a:ext uri="{FF2B5EF4-FFF2-40B4-BE49-F238E27FC236}">
                <a16:creationId xmlns:a16="http://schemas.microsoft.com/office/drawing/2014/main" id="{16992B13-74C4-4370-93C5-F5403D944D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0"/>
            <a:ext cx="1706340" cy="6858000"/>
          </a:xfrm>
          <a:custGeom>
            <a:avLst/>
            <a:gdLst>
              <a:gd name="connsiteX0" fmla="*/ 0 w 2275119"/>
              <a:gd name="connsiteY0" fmla="*/ 0 h 6858000"/>
              <a:gd name="connsiteX1" fmla="*/ 1389294 w 2275119"/>
              <a:gd name="connsiteY1" fmla="*/ 0 h 6858000"/>
              <a:gd name="connsiteX2" fmla="*/ 1556068 w 2275119"/>
              <a:gd name="connsiteY2" fmla="*/ 0 h 6858000"/>
              <a:gd name="connsiteX3" fmla="*/ 2098907 w 2275119"/>
              <a:gd name="connsiteY3" fmla="*/ 0 h 6858000"/>
              <a:gd name="connsiteX4" fmla="*/ 2100494 w 2275119"/>
              <a:gd name="connsiteY4" fmla="*/ 68263 h 6858000"/>
              <a:gd name="connsiteX5" fmla="*/ 2108432 w 2275119"/>
              <a:gd name="connsiteY5" fmla="*/ 128588 h 6858000"/>
              <a:gd name="connsiteX6" fmla="*/ 2119544 w 2275119"/>
              <a:gd name="connsiteY6" fmla="*/ 180975 h 6858000"/>
              <a:gd name="connsiteX7" fmla="*/ 2133832 w 2275119"/>
              <a:gd name="connsiteY7" fmla="*/ 227013 h 6858000"/>
              <a:gd name="connsiteX8" fmla="*/ 2149707 w 2275119"/>
              <a:gd name="connsiteY8" fmla="*/ 268288 h 6858000"/>
              <a:gd name="connsiteX9" fmla="*/ 2168757 w 2275119"/>
              <a:gd name="connsiteY9" fmla="*/ 304800 h 6858000"/>
              <a:gd name="connsiteX10" fmla="*/ 2187807 w 2275119"/>
              <a:gd name="connsiteY10" fmla="*/ 342900 h 6858000"/>
              <a:gd name="connsiteX11" fmla="*/ 2206857 w 2275119"/>
              <a:gd name="connsiteY11" fmla="*/ 381000 h 6858000"/>
              <a:gd name="connsiteX12" fmla="*/ 2222732 w 2275119"/>
              <a:gd name="connsiteY12" fmla="*/ 417513 h 6858000"/>
              <a:gd name="connsiteX13" fmla="*/ 2238607 w 2275119"/>
              <a:gd name="connsiteY13" fmla="*/ 458788 h 6858000"/>
              <a:gd name="connsiteX14" fmla="*/ 2254482 w 2275119"/>
              <a:gd name="connsiteY14" fmla="*/ 504825 h 6858000"/>
              <a:gd name="connsiteX15" fmla="*/ 2265594 w 2275119"/>
              <a:gd name="connsiteY15" fmla="*/ 557213 h 6858000"/>
              <a:gd name="connsiteX16" fmla="*/ 2271944 w 2275119"/>
              <a:gd name="connsiteY16" fmla="*/ 617538 h 6858000"/>
              <a:gd name="connsiteX17" fmla="*/ 2275119 w 2275119"/>
              <a:gd name="connsiteY17" fmla="*/ 685800 h 6858000"/>
              <a:gd name="connsiteX18" fmla="*/ 2271944 w 2275119"/>
              <a:gd name="connsiteY18" fmla="*/ 754063 h 6858000"/>
              <a:gd name="connsiteX19" fmla="*/ 2265594 w 2275119"/>
              <a:gd name="connsiteY19" fmla="*/ 814388 h 6858000"/>
              <a:gd name="connsiteX20" fmla="*/ 2254482 w 2275119"/>
              <a:gd name="connsiteY20" fmla="*/ 866775 h 6858000"/>
              <a:gd name="connsiteX21" fmla="*/ 2238607 w 2275119"/>
              <a:gd name="connsiteY21" fmla="*/ 912813 h 6858000"/>
              <a:gd name="connsiteX22" fmla="*/ 2222732 w 2275119"/>
              <a:gd name="connsiteY22" fmla="*/ 954088 h 6858000"/>
              <a:gd name="connsiteX23" fmla="*/ 2206857 w 2275119"/>
              <a:gd name="connsiteY23" fmla="*/ 990600 h 6858000"/>
              <a:gd name="connsiteX24" fmla="*/ 2187807 w 2275119"/>
              <a:gd name="connsiteY24" fmla="*/ 1028700 h 6858000"/>
              <a:gd name="connsiteX25" fmla="*/ 2168757 w 2275119"/>
              <a:gd name="connsiteY25" fmla="*/ 1066800 h 6858000"/>
              <a:gd name="connsiteX26" fmla="*/ 2149707 w 2275119"/>
              <a:gd name="connsiteY26" fmla="*/ 1103313 h 6858000"/>
              <a:gd name="connsiteX27" fmla="*/ 2133832 w 2275119"/>
              <a:gd name="connsiteY27" fmla="*/ 1144588 h 6858000"/>
              <a:gd name="connsiteX28" fmla="*/ 2119544 w 2275119"/>
              <a:gd name="connsiteY28" fmla="*/ 1190625 h 6858000"/>
              <a:gd name="connsiteX29" fmla="*/ 2108432 w 2275119"/>
              <a:gd name="connsiteY29" fmla="*/ 1243013 h 6858000"/>
              <a:gd name="connsiteX30" fmla="*/ 2100494 w 2275119"/>
              <a:gd name="connsiteY30" fmla="*/ 1303338 h 6858000"/>
              <a:gd name="connsiteX31" fmla="*/ 2098907 w 2275119"/>
              <a:gd name="connsiteY31" fmla="*/ 1371600 h 6858000"/>
              <a:gd name="connsiteX32" fmla="*/ 2100494 w 2275119"/>
              <a:gd name="connsiteY32" fmla="*/ 1439863 h 6858000"/>
              <a:gd name="connsiteX33" fmla="*/ 2108432 w 2275119"/>
              <a:gd name="connsiteY33" fmla="*/ 1500188 h 6858000"/>
              <a:gd name="connsiteX34" fmla="*/ 2119544 w 2275119"/>
              <a:gd name="connsiteY34" fmla="*/ 1552575 h 6858000"/>
              <a:gd name="connsiteX35" fmla="*/ 2133832 w 2275119"/>
              <a:gd name="connsiteY35" fmla="*/ 1598613 h 6858000"/>
              <a:gd name="connsiteX36" fmla="*/ 2149707 w 2275119"/>
              <a:gd name="connsiteY36" fmla="*/ 1639888 h 6858000"/>
              <a:gd name="connsiteX37" fmla="*/ 2168757 w 2275119"/>
              <a:gd name="connsiteY37" fmla="*/ 1676400 h 6858000"/>
              <a:gd name="connsiteX38" fmla="*/ 2187807 w 2275119"/>
              <a:gd name="connsiteY38" fmla="*/ 1714500 h 6858000"/>
              <a:gd name="connsiteX39" fmla="*/ 2206857 w 2275119"/>
              <a:gd name="connsiteY39" fmla="*/ 1752600 h 6858000"/>
              <a:gd name="connsiteX40" fmla="*/ 2222732 w 2275119"/>
              <a:gd name="connsiteY40" fmla="*/ 1789113 h 6858000"/>
              <a:gd name="connsiteX41" fmla="*/ 2238607 w 2275119"/>
              <a:gd name="connsiteY41" fmla="*/ 1830388 h 6858000"/>
              <a:gd name="connsiteX42" fmla="*/ 2254482 w 2275119"/>
              <a:gd name="connsiteY42" fmla="*/ 1876425 h 6858000"/>
              <a:gd name="connsiteX43" fmla="*/ 2265594 w 2275119"/>
              <a:gd name="connsiteY43" fmla="*/ 1928813 h 6858000"/>
              <a:gd name="connsiteX44" fmla="*/ 2271944 w 2275119"/>
              <a:gd name="connsiteY44" fmla="*/ 1989138 h 6858000"/>
              <a:gd name="connsiteX45" fmla="*/ 2275119 w 2275119"/>
              <a:gd name="connsiteY45" fmla="*/ 2057400 h 6858000"/>
              <a:gd name="connsiteX46" fmla="*/ 2271944 w 2275119"/>
              <a:gd name="connsiteY46" fmla="*/ 2125663 h 6858000"/>
              <a:gd name="connsiteX47" fmla="*/ 2265594 w 2275119"/>
              <a:gd name="connsiteY47" fmla="*/ 2185988 h 6858000"/>
              <a:gd name="connsiteX48" fmla="*/ 2254482 w 2275119"/>
              <a:gd name="connsiteY48" fmla="*/ 2238375 h 6858000"/>
              <a:gd name="connsiteX49" fmla="*/ 2238607 w 2275119"/>
              <a:gd name="connsiteY49" fmla="*/ 2284413 h 6858000"/>
              <a:gd name="connsiteX50" fmla="*/ 2222732 w 2275119"/>
              <a:gd name="connsiteY50" fmla="*/ 2325688 h 6858000"/>
              <a:gd name="connsiteX51" fmla="*/ 2206857 w 2275119"/>
              <a:gd name="connsiteY51" fmla="*/ 2362200 h 6858000"/>
              <a:gd name="connsiteX52" fmla="*/ 2187807 w 2275119"/>
              <a:gd name="connsiteY52" fmla="*/ 2400300 h 6858000"/>
              <a:gd name="connsiteX53" fmla="*/ 2168757 w 2275119"/>
              <a:gd name="connsiteY53" fmla="*/ 2438400 h 6858000"/>
              <a:gd name="connsiteX54" fmla="*/ 2149707 w 2275119"/>
              <a:gd name="connsiteY54" fmla="*/ 2474913 h 6858000"/>
              <a:gd name="connsiteX55" fmla="*/ 2133832 w 2275119"/>
              <a:gd name="connsiteY55" fmla="*/ 2516188 h 6858000"/>
              <a:gd name="connsiteX56" fmla="*/ 2119544 w 2275119"/>
              <a:gd name="connsiteY56" fmla="*/ 2562225 h 6858000"/>
              <a:gd name="connsiteX57" fmla="*/ 2108432 w 2275119"/>
              <a:gd name="connsiteY57" fmla="*/ 2614613 h 6858000"/>
              <a:gd name="connsiteX58" fmla="*/ 2100494 w 2275119"/>
              <a:gd name="connsiteY58" fmla="*/ 2674938 h 6858000"/>
              <a:gd name="connsiteX59" fmla="*/ 2098907 w 2275119"/>
              <a:gd name="connsiteY59" fmla="*/ 2743200 h 6858000"/>
              <a:gd name="connsiteX60" fmla="*/ 2100494 w 2275119"/>
              <a:gd name="connsiteY60" fmla="*/ 2811463 h 6858000"/>
              <a:gd name="connsiteX61" fmla="*/ 2108432 w 2275119"/>
              <a:gd name="connsiteY61" fmla="*/ 2871788 h 6858000"/>
              <a:gd name="connsiteX62" fmla="*/ 2119544 w 2275119"/>
              <a:gd name="connsiteY62" fmla="*/ 2924175 h 6858000"/>
              <a:gd name="connsiteX63" fmla="*/ 2133832 w 2275119"/>
              <a:gd name="connsiteY63" fmla="*/ 2970213 h 6858000"/>
              <a:gd name="connsiteX64" fmla="*/ 2149707 w 2275119"/>
              <a:gd name="connsiteY64" fmla="*/ 3011488 h 6858000"/>
              <a:gd name="connsiteX65" fmla="*/ 2168757 w 2275119"/>
              <a:gd name="connsiteY65" fmla="*/ 3048000 h 6858000"/>
              <a:gd name="connsiteX66" fmla="*/ 2187807 w 2275119"/>
              <a:gd name="connsiteY66" fmla="*/ 3086100 h 6858000"/>
              <a:gd name="connsiteX67" fmla="*/ 2206857 w 2275119"/>
              <a:gd name="connsiteY67" fmla="*/ 3124200 h 6858000"/>
              <a:gd name="connsiteX68" fmla="*/ 2222732 w 2275119"/>
              <a:gd name="connsiteY68" fmla="*/ 3160713 h 6858000"/>
              <a:gd name="connsiteX69" fmla="*/ 2238607 w 2275119"/>
              <a:gd name="connsiteY69" fmla="*/ 3201988 h 6858000"/>
              <a:gd name="connsiteX70" fmla="*/ 2254482 w 2275119"/>
              <a:gd name="connsiteY70" fmla="*/ 3248025 h 6858000"/>
              <a:gd name="connsiteX71" fmla="*/ 2265594 w 2275119"/>
              <a:gd name="connsiteY71" fmla="*/ 3300413 h 6858000"/>
              <a:gd name="connsiteX72" fmla="*/ 2271944 w 2275119"/>
              <a:gd name="connsiteY72" fmla="*/ 3360738 h 6858000"/>
              <a:gd name="connsiteX73" fmla="*/ 2275119 w 2275119"/>
              <a:gd name="connsiteY73" fmla="*/ 3427413 h 6858000"/>
              <a:gd name="connsiteX74" fmla="*/ 2271944 w 2275119"/>
              <a:gd name="connsiteY74" fmla="*/ 3497263 h 6858000"/>
              <a:gd name="connsiteX75" fmla="*/ 2265594 w 2275119"/>
              <a:gd name="connsiteY75" fmla="*/ 3557588 h 6858000"/>
              <a:gd name="connsiteX76" fmla="*/ 2254482 w 2275119"/>
              <a:gd name="connsiteY76" fmla="*/ 3609975 h 6858000"/>
              <a:gd name="connsiteX77" fmla="*/ 2238607 w 2275119"/>
              <a:gd name="connsiteY77" fmla="*/ 3656013 h 6858000"/>
              <a:gd name="connsiteX78" fmla="*/ 2222732 w 2275119"/>
              <a:gd name="connsiteY78" fmla="*/ 3697288 h 6858000"/>
              <a:gd name="connsiteX79" fmla="*/ 2206857 w 2275119"/>
              <a:gd name="connsiteY79" fmla="*/ 3733800 h 6858000"/>
              <a:gd name="connsiteX80" fmla="*/ 2187807 w 2275119"/>
              <a:gd name="connsiteY80" fmla="*/ 3771900 h 6858000"/>
              <a:gd name="connsiteX81" fmla="*/ 2168757 w 2275119"/>
              <a:gd name="connsiteY81" fmla="*/ 3810000 h 6858000"/>
              <a:gd name="connsiteX82" fmla="*/ 2149707 w 2275119"/>
              <a:gd name="connsiteY82" fmla="*/ 3846513 h 6858000"/>
              <a:gd name="connsiteX83" fmla="*/ 2133832 w 2275119"/>
              <a:gd name="connsiteY83" fmla="*/ 3887788 h 6858000"/>
              <a:gd name="connsiteX84" fmla="*/ 2119544 w 2275119"/>
              <a:gd name="connsiteY84" fmla="*/ 3933825 h 6858000"/>
              <a:gd name="connsiteX85" fmla="*/ 2108432 w 2275119"/>
              <a:gd name="connsiteY85" fmla="*/ 3986213 h 6858000"/>
              <a:gd name="connsiteX86" fmla="*/ 2100494 w 2275119"/>
              <a:gd name="connsiteY86" fmla="*/ 4046538 h 6858000"/>
              <a:gd name="connsiteX87" fmla="*/ 2098907 w 2275119"/>
              <a:gd name="connsiteY87" fmla="*/ 4114800 h 6858000"/>
              <a:gd name="connsiteX88" fmla="*/ 2100494 w 2275119"/>
              <a:gd name="connsiteY88" fmla="*/ 4183063 h 6858000"/>
              <a:gd name="connsiteX89" fmla="*/ 2108432 w 2275119"/>
              <a:gd name="connsiteY89" fmla="*/ 4243388 h 6858000"/>
              <a:gd name="connsiteX90" fmla="*/ 2119544 w 2275119"/>
              <a:gd name="connsiteY90" fmla="*/ 4295775 h 6858000"/>
              <a:gd name="connsiteX91" fmla="*/ 2133832 w 2275119"/>
              <a:gd name="connsiteY91" fmla="*/ 4341813 h 6858000"/>
              <a:gd name="connsiteX92" fmla="*/ 2149707 w 2275119"/>
              <a:gd name="connsiteY92" fmla="*/ 4383088 h 6858000"/>
              <a:gd name="connsiteX93" fmla="*/ 2168757 w 2275119"/>
              <a:gd name="connsiteY93" fmla="*/ 4419600 h 6858000"/>
              <a:gd name="connsiteX94" fmla="*/ 2206857 w 2275119"/>
              <a:gd name="connsiteY94" fmla="*/ 4495800 h 6858000"/>
              <a:gd name="connsiteX95" fmla="*/ 2222732 w 2275119"/>
              <a:gd name="connsiteY95" fmla="*/ 4532313 h 6858000"/>
              <a:gd name="connsiteX96" fmla="*/ 2238607 w 2275119"/>
              <a:gd name="connsiteY96" fmla="*/ 4573588 h 6858000"/>
              <a:gd name="connsiteX97" fmla="*/ 2254482 w 2275119"/>
              <a:gd name="connsiteY97" fmla="*/ 4619625 h 6858000"/>
              <a:gd name="connsiteX98" fmla="*/ 2265594 w 2275119"/>
              <a:gd name="connsiteY98" fmla="*/ 4672013 h 6858000"/>
              <a:gd name="connsiteX99" fmla="*/ 2271944 w 2275119"/>
              <a:gd name="connsiteY99" fmla="*/ 4732338 h 6858000"/>
              <a:gd name="connsiteX100" fmla="*/ 2275119 w 2275119"/>
              <a:gd name="connsiteY100" fmla="*/ 4800600 h 6858000"/>
              <a:gd name="connsiteX101" fmla="*/ 2271944 w 2275119"/>
              <a:gd name="connsiteY101" fmla="*/ 4868863 h 6858000"/>
              <a:gd name="connsiteX102" fmla="*/ 2265594 w 2275119"/>
              <a:gd name="connsiteY102" fmla="*/ 4929188 h 6858000"/>
              <a:gd name="connsiteX103" fmla="*/ 2254482 w 2275119"/>
              <a:gd name="connsiteY103" fmla="*/ 4981575 h 6858000"/>
              <a:gd name="connsiteX104" fmla="*/ 2238607 w 2275119"/>
              <a:gd name="connsiteY104" fmla="*/ 5027613 h 6858000"/>
              <a:gd name="connsiteX105" fmla="*/ 2222732 w 2275119"/>
              <a:gd name="connsiteY105" fmla="*/ 5068888 h 6858000"/>
              <a:gd name="connsiteX106" fmla="*/ 2206857 w 2275119"/>
              <a:gd name="connsiteY106" fmla="*/ 5105400 h 6858000"/>
              <a:gd name="connsiteX107" fmla="*/ 2187807 w 2275119"/>
              <a:gd name="connsiteY107" fmla="*/ 5143500 h 6858000"/>
              <a:gd name="connsiteX108" fmla="*/ 2168757 w 2275119"/>
              <a:gd name="connsiteY108" fmla="*/ 5181600 h 6858000"/>
              <a:gd name="connsiteX109" fmla="*/ 2149707 w 2275119"/>
              <a:gd name="connsiteY109" fmla="*/ 5218113 h 6858000"/>
              <a:gd name="connsiteX110" fmla="*/ 2133832 w 2275119"/>
              <a:gd name="connsiteY110" fmla="*/ 5259388 h 6858000"/>
              <a:gd name="connsiteX111" fmla="*/ 2119544 w 2275119"/>
              <a:gd name="connsiteY111" fmla="*/ 5305425 h 6858000"/>
              <a:gd name="connsiteX112" fmla="*/ 2108432 w 2275119"/>
              <a:gd name="connsiteY112" fmla="*/ 5357813 h 6858000"/>
              <a:gd name="connsiteX113" fmla="*/ 2100494 w 2275119"/>
              <a:gd name="connsiteY113" fmla="*/ 5418138 h 6858000"/>
              <a:gd name="connsiteX114" fmla="*/ 2098907 w 2275119"/>
              <a:gd name="connsiteY114" fmla="*/ 5486400 h 6858000"/>
              <a:gd name="connsiteX115" fmla="*/ 2100494 w 2275119"/>
              <a:gd name="connsiteY115" fmla="*/ 5554663 h 6858000"/>
              <a:gd name="connsiteX116" fmla="*/ 2108432 w 2275119"/>
              <a:gd name="connsiteY116" fmla="*/ 5614988 h 6858000"/>
              <a:gd name="connsiteX117" fmla="*/ 2119544 w 2275119"/>
              <a:gd name="connsiteY117" fmla="*/ 5667375 h 6858000"/>
              <a:gd name="connsiteX118" fmla="*/ 2133832 w 2275119"/>
              <a:gd name="connsiteY118" fmla="*/ 5713413 h 6858000"/>
              <a:gd name="connsiteX119" fmla="*/ 2149707 w 2275119"/>
              <a:gd name="connsiteY119" fmla="*/ 5754688 h 6858000"/>
              <a:gd name="connsiteX120" fmla="*/ 2168757 w 2275119"/>
              <a:gd name="connsiteY120" fmla="*/ 5791200 h 6858000"/>
              <a:gd name="connsiteX121" fmla="*/ 2187807 w 2275119"/>
              <a:gd name="connsiteY121" fmla="*/ 5829300 h 6858000"/>
              <a:gd name="connsiteX122" fmla="*/ 2206857 w 2275119"/>
              <a:gd name="connsiteY122" fmla="*/ 5867400 h 6858000"/>
              <a:gd name="connsiteX123" fmla="*/ 2222732 w 2275119"/>
              <a:gd name="connsiteY123" fmla="*/ 5903913 h 6858000"/>
              <a:gd name="connsiteX124" fmla="*/ 2238607 w 2275119"/>
              <a:gd name="connsiteY124" fmla="*/ 5945188 h 6858000"/>
              <a:gd name="connsiteX125" fmla="*/ 2254482 w 2275119"/>
              <a:gd name="connsiteY125" fmla="*/ 5991225 h 6858000"/>
              <a:gd name="connsiteX126" fmla="*/ 2265594 w 2275119"/>
              <a:gd name="connsiteY126" fmla="*/ 6043613 h 6858000"/>
              <a:gd name="connsiteX127" fmla="*/ 2271944 w 2275119"/>
              <a:gd name="connsiteY127" fmla="*/ 6103938 h 6858000"/>
              <a:gd name="connsiteX128" fmla="*/ 2275119 w 2275119"/>
              <a:gd name="connsiteY128" fmla="*/ 6172200 h 6858000"/>
              <a:gd name="connsiteX129" fmla="*/ 2271944 w 2275119"/>
              <a:gd name="connsiteY129" fmla="*/ 6240463 h 6858000"/>
              <a:gd name="connsiteX130" fmla="*/ 2265594 w 2275119"/>
              <a:gd name="connsiteY130" fmla="*/ 6300788 h 6858000"/>
              <a:gd name="connsiteX131" fmla="*/ 2254482 w 2275119"/>
              <a:gd name="connsiteY131" fmla="*/ 6353175 h 6858000"/>
              <a:gd name="connsiteX132" fmla="*/ 2238607 w 2275119"/>
              <a:gd name="connsiteY132" fmla="*/ 6399213 h 6858000"/>
              <a:gd name="connsiteX133" fmla="*/ 2222732 w 2275119"/>
              <a:gd name="connsiteY133" fmla="*/ 6440488 h 6858000"/>
              <a:gd name="connsiteX134" fmla="*/ 2206857 w 2275119"/>
              <a:gd name="connsiteY134" fmla="*/ 6477000 h 6858000"/>
              <a:gd name="connsiteX135" fmla="*/ 2187807 w 2275119"/>
              <a:gd name="connsiteY135" fmla="*/ 6515100 h 6858000"/>
              <a:gd name="connsiteX136" fmla="*/ 2168757 w 2275119"/>
              <a:gd name="connsiteY136" fmla="*/ 6553200 h 6858000"/>
              <a:gd name="connsiteX137" fmla="*/ 2149707 w 2275119"/>
              <a:gd name="connsiteY137" fmla="*/ 6589713 h 6858000"/>
              <a:gd name="connsiteX138" fmla="*/ 2133832 w 2275119"/>
              <a:gd name="connsiteY138" fmla="*/ 6630988 h 6858000"/>
              <a:gd name="connsiteX139" fmla="*/ 2119544 w 2275119"/>
              <a:gd name="connsiteY139" fmla="*/ 6677025 h 6858000"/>
              <a:gd name="connsiteX140" fmla="*/ 2108432 w 2275119"/>
              <a:gd name="connsiteY140" fmla="*/ 6729413 h 6858000"/>
              <a:gd name="connsiteX141" fmla="*/ 2100494 w 2275119"/>
              <a:gd name="connsiteY141" fmla="*/ 6789738 h 6858000"/>
              <a:gd name="connsiteX142" fmla="*/ 2098907 w 2275119"/>
              <a:gd name="connsiteY142" fmla="*/ 6858000 h 6858000"/>
              <a:gd name="connsiteX143" fmla="*/ 1556068 w 2275119"/>
              <a:gd name="connsiteY143" fmla="*/ 6858000 h 6858000"/>
              <a:gd name="connsiteX144" fmla="*/ 1389294 w 2275119"/>
              <a:gd name="connsiteY144" fmla="*/ 6858000 h 6858000"/>
              <a:gd name="connsiteX145" fmla="*/ 0 w 2275119"/>
              <a:gd name="connsiteY14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Lst>
            <a:rect l="l" t="t" r="r" b="b"/>
            <a:pathLst>
              <a:path w="2275119" h="6858000">
                <a:moveTo>
                  <a:pt x="0" y="0"/>
                </a:moveTo>
                <a:lnTo>
                  <a:pt x="1389294" y="0"/>
                </a:lnTo>
                <a:lnTo>
                  <a:pt x="1556068" y="0"/>
                </a:lnTo>
                <a:lnTo>
                  <a:pt x="2098907" y="0"/>
                </a:lnTo>
                <a:lnTo>
                  <a:pt x="2100494" y="68263"/>
                </a:lnTo>
                <a:lnTo>
                  <a:pt x="2108432" y="128588"/>
                </a:lnTo>
                <a:lnTo>
                  <a:pt x="2119544" y="180975"/>
                </a:lnTo>
                <a:lnTo>
                  <a:pt x="2133832" y="227013"/>
                </a:lnTo>
                <a:lnTo>
                  <a:pt x="2149707" y="268288"/>
                </a:lnTo>
                <a:lnTo>
                  <a:pt x="2168757" y="304800"/>
                </a:lnTo>
                <a:lnTo>
                  <a:pt x="2187807" y="342900"/>
                </a:lnTo>
                <a:lnTo>
                  <a:pt x="2206857" y="381000"/>
                </a:lnTo>
                <a:lnTo>
                  <a:pt x="2222732" y="417513"/>
                </a:lnTo>
                <a:lnTo>
                  <a:pt x="2238607" y="458788"/>
                </a:lnTo>
                <a:lnTo>
                  <a:pt x="2254482" y="504825"/>
                </a:lnTo>
                <a:lnTo>
                  <a:pt x="2265594" y="557213"/>
                </a:lnTo>
                <a:lnTo>
                  <a:pt x="2271944" y="617538"/>
                </a:lnTo>
                <a:lnTo>
                  <a:pt x="2275119" y="685800"/>
                </a:lnTo>
                <a:lnTo>
                  <a:pt x="2271944" y="754063"/>
                </a:lnTo>
                <a:lnTo>
                  <a:pt x="2265594" y="814388"/>
                </a:lnTo>
                <a:lnTo>
                  <a:pt x="2254482" y="866775"/>
                </a:lnTo>
                <a:lnTo>
                  <a:pt x="2238607" y="912813"/>
                </a:lnTo>
                <a:lnTo>
                  <a:pt x="2222732" y="954088"/>
                </a:lnTo>
                <a:lnTo>
                  <a:pt x="2206857" y="990600"/>
                </a:lnTo>
                <a:lnTo>
                  <a:pt x="2187807" y="1028700"/>
                </a:lnTo>
                <a:lnTo>
                  <a:pt x="2168757" y="1066800"/>
                </a:lnTo>
                <a:lnTo>
                  <a:pt x="2149707" y="1103313"/>
                </a:lnTo>
                <a:lnTo>
                  <a:pt x="2133832" y="1144588"/>
                </a:lnTo>
                <a:lnTo>
                  <a:pt x="2119544" y="1190625"/>
                </a:lnTo>
                <a:lnTo>
                  <a:pt x="2108432" y="1243013"/>
                </a:lnTo>
                <a:lnTo>
                  <a:pt x="2100494" y="1303338"/>
                </a:lnTo>
                <a:lnTo>
                  <a:pt x="2098907" y="1371600"/>
                </a:lnTo>
                <a:lnTo>
                  <a:pt x="2100494" y="1439863"/>
                </a:lnTo>
                <a:lnTo>
                  <a:pt x="2108432" y="1500188"/>
                </a:lnTo>
                <a:lnTo>
                  <a:pt x="2119544" y="1552575"/>
                </a:lnTo>
                <a:lnTo>
                  <a:pt x="2133832" y="1598613"/>
                </a:lnTo>
                <a:lnTo>
                  <a:pt x="2149707" y="1639888"/>
                </a:lnTo>
                <a:lnTo>
                  <a:pt x="2168757" y="1676400"/>
                </a:lnTo>
                <a:lnTo>
                  <a:pt x="2187807" y="1714500"/>
                </a:lnTo>
                <a:lnTo>
                  <a:pt x="2206857" y="1752600"/>
                </a:lnTo>
                <a:lnTo>
                  <a:pt x="2222732" y="1789113"/>
                </a:lnTo>
                <a:lnTo>
                  <a:pt x="2238607" y="1830388"/>
                </a:lnTo>
                <a:lnTo>
                  <a:pt x="2254482" y="1876425"/>
                </a:lnTo>
                <a:lnTo>
                  <a:pt x="2265594" y="1928813"/>
                </a:lnTo>
                <a:lnTo>
                  <a:pt x="2271944" y="1989138"/>
                </a:lnTo>
                <a:lnTo>
                  <a:pt x="2275119" y="2057400"/>
                </a:lnTo>
                <a:lnTo>
                  <a:pt x="2271944" y="2125663"/>
                </a:lnTo>
                <a:lnTo>
                  <a:pt x="2265594" y="2185988"/>
                </a:lnTo>
                <a:lnTo>
                  <a:pt x="2254482" y="2238375"/>
                </a:lnTo>
                <a:lnTo>
                  <a:pt x="2238607" y="2284413"/>
                </a:lnTo>
                <a:lnTo>
                  <a:pt x="2222732" y="2325688"/>
                </a:lnTo>
                <a:lnTo>
                  <a:pt x="2206857" y="2362200"/>
                </a:lnTo>
                <a:lnTo>
                  <a:pt x="2187807" y="2400300"/>
                </a:lnTo>
                <a:lnTo>
                  <a:pt x="2168757" y="2438400"/>
                </a:lnTo>
                <a:lnTo>
                  <a:pt x="2149707" y="2474913"/>
                </a:lnTo>
                <a:lnTo>
                  <a:pt x="2133832" y="2516188"/>
                </a:lnTo>
                <a:lnTo>
                  <a:pt x="2119544" y="2562225"/>
                </a:lnTo>
                <a:lnTo>
                  <a:pt x="2108432" y="2614613"/>
                </a:lnTo>
                <a:lnTo>
                  <a:pt x="2100494" y="2674938"/>
                </a:lnTo>
                <a:lnTo>
                  <a:pt x="2098907" y="2743200"/>
                </a:lnTo>
                <a:lnTo>
                  <a:pt x="2100494" y="2811463"/>
                </a:lnTo>
                <a:lnTo>
                  <a:pt x="2108432" y="2871788"/>
                </a:lnTo>
                <a:lnTo>
                  <a:pt x="2119544" y="2924175"/>
                </a:lnTo>
                <a:lnTo>
                  <a:pt x="2133832" y="2970213"/>
                </a:lnTo>
                <a:lnTo>
                  <a:pt x="2149707" y="3011488"/>
                </a:lnTo>
                <a:lnTo>
                  <a:pt x="2168757" y="3048000"/>
                </a:lnTo>
                <a:lnTo>
                  <a:pt x="2187807" y="3086100"/>
                </a:lnTo>
                <a:lnTo>
                  <a:pt x="2206857" y="3124200"/>
                </a:lnTo>
                <a:lnTo>
                  <a:pt x="2222732" y="3160713"/>
                </a:lnTo>
                <a:lnTo>
                  <a:pt x="2238607" y="3201988"/>
                </a:lnTo>
                <a:lnTo>
                  <a:pt x="2254482" y="3248025"/>
                </a:lnTo>
                <a:lnTo>
                  <a:pt x="2265594" y="3300413"/>
                </a:lnTo>
                <a:lnTo>
                  <a:pt x="2271944" y="3360738"/>
                </a:lnTo>
                <a:lnTo>
                  <a:pt x="2275119" y="3427413"/>
                </a:lnTo>
                <a:lnTo>
                  <a:pt x="2271944" y="3497263"/>
                </a:lnTo>
                <a:lnTo>
                  <a:pt x="2265594" y="3557588"/>
                </a:lnTo>
                <a:lnTo>
                  <a:pt x="2254482" y="3609975"/>
                </a:lnTo>
                <a:lnTo>
                  <a:pt x="2238607" y="3656013"/>
                </a:lnTo>
                <a:lnTo>
                  <a:pt x="2222732" y="3697288"/>
                </a:lnTo>
                <a:lnTo>
                  <a:pt x="2206857" y="3733800"/>
                </a:lnTo>
                <a:lnTo>
                  <a:pt x="2187807" y="3771900"/>
                </a:lnTo>
                <a:lnTo>
                  <a:pt x="2168757" y="3810000"/>
                </a:lnTo>
                <a:lnTo>
                  <a:pt x="2149707" y="3846513"/>
                </a:lnTo>
                <a:lnTo>
                  <a:pt x="2133832" y="3887788"/>
                </a:lnTo>
                <a:lnTo>
                  <a:pt x="2119544" y="3933825"/>
                </a:lnTo>
                <a:lnTo>
                  <a:pt x="2108432" y="3986213"/>
                </a:lnTo>
                <a:lnTo>
                  <a:pt x="2100494" y="4046538"/>
                </a:lnTo>
                <a:lnTo>
                  <a:pt x="2098907" y="4114800"/>
                </a:lnTo>
                <a:lnTo>
                  <a:pt x="2100494" y="4183063"/>
                </a:lnTo>
                <a:lnTo>
                  <a:pt x="2108432" y="4243388"/>
                </a:lnTo>
                <a:lnTo>
                  <a:pt x="2119544" y="4295775"/>
                </a:lnTo>
                <a:lnTo>
                  <a:pt x="2133832" y="4341813"/>
                </a:lnTo>
                <a:lnTo>
                  <a:pt x="2149707" y="4383088"/>
                </a:lnTo>
                <a:lnTo>
                  <a:pt x="2168757" y="4419600"/>
                </a:lnTo>
                <a:lnTo>
                  <a:pt x="2206857" y="4495800"/>
                </a:lnTo>
                <a:lnTo>
                  <a:pt x="2222732" y="4532313"/>
                </a:lnTo>
                <a:lnTo>
                  <a:pt x="2238607" y="4573588"/>
                </a:lnTo>
                <a:lnTo>
                  <a:pt x="2254482" y="4619625"/>
                </a:lnTo>
                <a:lnTo>
                  <a:pt x="2265594" y="4672013"/>
                </a:lnTo>
                <a:lnTo>
                  <a:pt x="2271944" y="4732338"/>
                </a:lnTo>
                <a:lnTo>
                  <a:pt x="2275119" y="4800600"/>
                </a:lnTo>
                <a:lnTo>
                  <a:pt x="2271944" y="4868863"/>
                </a:lnTo>
                <a:lnTo>
                  <a:pt x="2265594" y="4929188"/>
                </a:lnTo>
                <a:lnTo>
                  <a:pt x="2254482" y="4981575"/>
                </a:lnTo>
                <a:lnTo>
                  <a:pt x="2238607" y="5027613"/>
                </a:lnTo>
                <a:lnTo>
                  <a:pt x="2222732" y="5068888"/>
                </a:lnTo>
                <a:lnTo>
                  <a:pt x="2206857" y="5105400"/>
                </a:lnTo>
                <a:lnTo>
                  <a:pt x="2187807" y="5143500"/>
                </a:lnTo>
                <a:lnTo>
                  <a:pt x="2168757" y="5181600"/>
                </a:lnTo>
                <a:lnTo>
                  <a:pt x="2149707" y="5218113"/>
                </a:lnTo>
                <a:lnTo>
                  <a:pt x="2133832" y="5259388"/>
                </a:lnTo>
                <a:lnTo>
                  <a:pt x="2119544" y="5305425"/>
                </a:lnTo>
                <a:lnTo>
                  <a:pt x="2108432" y="5357813"/>
                </a:lnTo>
                <a:lnTo>
                  <a:pt x="2100494" y="5418138"/>
                </a:lnTo>
                <a:lnTo>
                  <a:pt x="2098907" y="5486400"/>
                </a:lnTo>
                <a:lnTo>
                  <a:pt x="2100494" y="5554663"/>
                </a:lnTo>
                <a:lnTo>
                  <a:pt x="2108432" y="5614988"/>
                </a:lnTo>
                <a:lnTo>
                  <a:pt x="2119544" y="5667375"/>
                </a:lnTo>
                <a:lnTo>
                  <a:pt x="2133832" y="5713413"/>
                </a:lnTo>
                <a:lnTo>
                  <a:pt x="2149707" y="5754688"/>
                </a:lnTo>
                <a:lnTo>
                  <a:pt x="2168757" y="5791200"/>
                </a:lnTo>
                <a:lnTo>
                  <a:pt x="2187807" y="5829300"/>
                </a:lnTo>
                <a:lnTo>
                  <a:pt x="2206857" y="5867400"/>
                </a:lnTo>
                <a:lnTo>
                  <a:pt x="2222732" y="5903913"/>
                </a:lnTo>
                <a:lnTo>
                  <a:pt x="2238607" y="5945188"/>
                </a:lnTo>
                <a:lnTo>
                  <a:pt x="2254482" y="5991225"/>
                </a:lnTo>
                <a:lnTo>
                  <a:pt x="2265594" y="6043613"/>
                </a:lnTo>
                <a:lnTo>
                  <a:pt x="2271944" y="6103938"/>
                </a:lnTo>
                <a:lnTo>
                  <a:pt x="2275119" y="6172200"/>
                </a:lnTo>
                <a:lnTo>
                  <a:pt x="2271944" y="6240463"/>
                </a:lnTo>
                <a:lnTo>
                  <a:pt x="2265594" y="6300788"/>
                </a:lnTo>
                <a:lnTo>
                  <a:pt x="2254482" y="6353175"/>
                </a:lnTo>
                <a:lnTo>
                  <a:pt x="2238607" y="6399213"/>
                </a:lnTo>
                <a:lnTo>
                  <a:pt x="2222732" y="6440488"/>
                </a:lnTo>
                <a:lnTo>
                  <a:pt x="2206857" y="6477000"/>
                </a:lnTo>
                <a:lnTo>
                  <a:pt x="2187807" y="6515100"/>
                </a:lnTo>
                <a:lnTo>
                  <a:pt x="2168757" y="6553200"/>
                </a:lnTo>
                <a:lnTo>
                  <a:pt x="2149707" y="6589713"/>
                </a:lnTo>
                <a:lnTo>
                  <a:pt x="2133832" y="6630988"/>
                </a:lnTo>
                <a:lnTo>
                  <a:pt x="2119544" y="6677025"/>
                </a:lnTo>
                <a:lnTo>
                  <a:pt x="2108432" y="6729413"/>
                </a:lnTo>
                <a:lnTo>
                  <a:pt x="2100494" y="6789738"/>
                </a:lnTo>
                <a:lnTo>
                  <a:pt x="2098907" y="6858000"/>
                </a:lnTo>
                <a:lnTo>
                  <a:pt x="1556068" y="6858000"/>
                </a:lnTo>
                <a:lnTo>
                  <a:pt x="1389294" y="6858000"/>
                </a:lnTo>
                <a:lnTo>
                  <a:pt x="0" y="6858000"/>
                </a:lnTo>
                <a:close/>
              </a:path>
            </a:pathLst>
          </a:custGeom>
          <a:solidFill>
            <a:schemeClr val="accent1"/>
          </a:solidFill>
          <a:ln w="0">
            <a:noFill/>
            <a:prstDash val="solid"/>
            <a:round/>
            <a:headEnd/>
            <a:tailEnd/>
          </a:ln>
        </p:spPr>
        <p:txBody>
          <a:bodyPr/>
          <a:lstStyle/>
          <a:p>
            <a:endParaRPr lang="hu-HU"/>
          </a:p>
        </p:txBody>
      </p:sp>
      <p:sp>
        <p:nvSpPr>
          <p:cNvPr id="7179" name="Rectangle 7178">
            <a:extLst>
              <a:ext uri="{FF2B5EF4-FFF2-40B4-BE49-F238E27FC236}">
                <a16:creationId xmlns:a16="http://schemas.microsoft.com/office/drawing/2014/main" id="{A3AE1F77-1EC8-47BA-A381-B6618A2FCD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12598"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hu-HU"/>
          </a:p>
        </p:txBody>
      </p:sp>
      <p:sp>
        <p:nvSpPr>
          <p:cNvPr id="7170" name="Rectangle 2">
            <a:extLst>
              <a:ext uri="{FF2B5EF4-FFF2-40B4-BE49-F238E27FC236}">
                <a16:creationId xmlns:a16="http://schemas.microsoft.com/office/drawing/2014/main" id="{81EB055C-122B-E000-5DE8-7D8C26E273DF}"/>
              </a:ext>
            </a:extLst>
          </p:cNvPr>
          <p:cNvSpPr>
            <a:spLocks noGrp="1" noChangeArrowheads="1"/>
          </p:cNvSpPr>
          <p:nvPr>
            <p:ph idx="1"/>
          </p:nvPr>
        </p:nvSpPr>
        <p:spPr>
          <a:xfrm>
            <a:off x="2171700" y="2178528"/>
            <a:ext cx="6400800" cy="3701065"/>
          </a:xfrm>
        </p:spPr>
        <p:txBody>
          <a:bodyPr>
            <a:normAutofit lnSpcReduction="10000"/>
          </a:bodyPr>
          <a:lstStyle/>
          <a:p>
            <a:pPr lvl="1" eaLnBrk="1" hangingPunct="1">
              <a:lnSpc>
                <a:spcPct val="100000"/>
              </a:lnSpc>
              <a:buFontTx/>
              <a:buNone/>
            </a:pPr>
            <a:endParaRPr lang="hu-HU" altLang="hu-HU" sz="1400"/>
          </a:p>
          <a:p>
            <a:pPr lvl="1" eaLnBrk="1" hangingPunct="1">
              <a:lnSpc>
                <a:spcPct val="100000"/>
              </a:lnSpc>
            </a:pPr>
            <a:r>
              <a:rPr lang="hu-HU" altLang="hu-HU" sz="1400"/>
              <a:t>A lokális hálózat az egyenrangú kommunikációt támogatja. (peer to peer communication) Valamennyi eszköz ugyanolyan státusszal rendelkezik. Nincs centrálisan vezérelt kommunikáció</a:t>
            </a:r>
          </a:p>
          <a:p>
            <a:pPr lvl="1" eaLnBrk="1" hangingPunct="1">
              <a:lnSpc>
                <a:spcPct val="100000"/>
              </a:lnSpc>
            </a:pPr>
            <a:r>
              <a:rPr lang="hu-HU" altLang="hu-HU" sz="1400"/>
              <a:t>Az adatkommunikációs rendszer egy közepes kiterjedésű földrajzi területen helyezkedik el. Kiterjedése nem haladja meg a 10 km átmérőt. </a:t>
            </a:r>
          </a:p>
          <a:p>
            <a:pPr lvl="1" eaLnBrk="1" hangingPunct="1">
              <a:lnSpc>
                <a:spcPct val="100000"/>
              </a:lnSpc>
            </a:pPr>
            <a:r>
              <a:rPr lang="hu-HU" altLang="hu-HU" sz="1400"/>
              <a:t>Az adatátvitel egy erre a célra telepített fizikai kommunikációs csatornán keresztül zajlik. pl. sodort érpár, üvegszál (régen koaxiális kábel).</a:t>
            </a:r>
          </a:p>
          <a:p>
            <a:pPr lvl="1" eaLnBrk="1" hangingPunct="1">
              <a:lnSpc>
                <a:spcPct val="100000"/>
              </a:lnSpc>
            </a:pPr>
            <a:r>
              <a:rPr lang="hu-HU" altLang="hu-HU" sz="1400"/>
              <a:t>A kommunikációs csatorna közepes sebességű pl. 10 Mbps-100 Mbps. </a:t>
            </a:r>
          </a:p>
          <a:p>
            <a:pPr lvl="3" eaLnBrk="1" hangingPunct="1">
              <a:lnSpc>
                <a:spcPct val="100000"/>
              </a:lnSpc>
              <a:buFontTx/>
              <a:buNone/>
            </a:pPr>
            <a:endParaRPr lang="hu-HU" altLang="hu-HU"/>
          </a:p>
          <a:p>
            <a:pPr lvl="3" eaLnBrk="1" hangingPunct="1">
              <a:lnSpc>
                <a:spcPct val="100000"/>
              </a:lnSpc>
              <a:buFontTx/>
              <a:buNone/>
            </a:pPr>
            <a:r>
              <a:rPr lang="hu-HU" altLang="hu-HU"/>
              <a:t>Kábel interface: hub, switch</a:t>
            </a:r>
          </a:p>
          <a:p>
            <a:pPr lvl="3" eaLnBrk="1" hangingPunct="1">
              <a:lnSpc>
                <a:spcPct val="100000"/>
              </a:lnSpc>
              <a:buFontTx/>
              <a:buNone/>
            </a:pPr>
            <a:r>
              <a:rPr lang="hu-HU" altLang="hu-HU"/>
              <a:t>Bridge, router</a:t>
            </a:r>
          </a:p>
          <a:p>
            <a:pPr lvl="3" eaLnBrk="1" hangingPunct="1">
              <a:lnSpc>
                <a:spcPct val="100000"/>
              </a:lnSpc>
              <a:buFontTx/>
              <a:buNone/>
            </a:pPr>
            <a:endParaRPr lang="hu-HU" altLang="hu-HU"/>
          </a:p>
          <a:p>
            <a:pPr lvl="3" eaLnBrk="1" hangingPunct="1">
              <a:lnSpc>
                <a:spcPct val="100000"/>
              </a:lnSpc>
              <a:buFontTx/>
              <a:buNone/>
            </a:pPr>
            <a:r>
              <a:rPr lang="hu-HU" altLang="hu-HU"/>
              <a:t>Hálózati topológiák: csillag, gyűrű, bus </a:t>
            </a:r>
            <a:endParaRPr lang="en-US" altLang="hu-HU"/>
          </a:p>
        </p:txBody>
      </p:sp>
      <p:sp>
        <p:nvSpPr>
          <p:cNvPr id="4" name="Rectangle 2">
            <a:extLst>
              <a:ext uri="{FF2B5EF4-FFF2-40B4-BE49-F238E27FC236}">
                <a16:creationId xmlns:a16="http://schemas.microsoft.com/office/drawing/2014/main" id="{D7D42948-24BC-97EF-3982-A6DFB170CE59}"/>
              </a:ext>
            </a:extLst>
          </p:cNvPr>
          <p:cNvSpPr>
            <a:spLocks noGrp="1" noChangeArrowheads="1"/>
          </p:cNvSpPr>
          <p:nvPr>
            <p:ph type="title"/>
          </p:nvPr>
        </p:nvSpPr>
        <p:spPr>
          <a:xfrm>
            <a:off x="2171700" y="382385"/>
            <a:ext cx="6400799" cy="1413758"/>
          </a:xfrm>
        </p:spPr>
        <p:txBody>
          <a:bodyPr anchor="b">
            <a:normAutofit/>
          </a:bodyPr>
          <a:lstStyle/>
          <a:p>
            <a:pPr algn="ctr" eaLnBrk="1" hangingPunct="1"/>
            <a:r>
              <a:rPr lang="hu-HU" altLang="hu-HU" sz="3800" dirty="0"/>
              <a:t>Az informatikai háttér: a hardver és szoftver</a:t>
            </a:r>
            <a:endParaRPr lang="en-US" altLang="hu-HU" sz="3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8200" name="Freeform 6">
            <a:extLst>
              <a:ext uri="{FF2B5EF4-FFF2-40B4-BE49-F238E27FC236}">
                <a16:creationId xmlns:a16="http://schemas.microsoft.com/office/drawing/2014/main" id="{1DF61F47-37EC-408A-BDC8-E491FB5E5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0"/>
            <a:ext cx="664368"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txBody>
          <a:bodyPr/>
          <a:lstStyle/>
          <a:p>
            <a:endParaRPr lang="hu-HU"/>
          </a:p>
        </p:txBody>
      </p:sp>
      <p:sp>
        <p:nvSpPr>
          <p:cNvPr id="8202" name="Rectangle 8201">
            <a:extLst>
              <a:ext uri="{FF2B5EF4-FFF2-40B4-BE49-F238E27FC236}">
                <a16:creationId xmlns:a16="http://schemas.microsoft.com/office/drawing/2014/main" id="{68157995-9098-42A2-8E36-8BA9015D75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31402"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hu-HU"/>
          </a:p>
        </p:txBody>
      </p:sp>
      <p:sp useBgFill="1">
        <p:nvSpPr>
          <p:cNvPr id="8204" name="Rectangle 8203">
            <a:extLst>
              <a:ext uri="{FF2B5EF4-FFF2-40B4-BE49-F238E27FC236}">
                <a16:creationId xmlns:a16="http://schemas.microsoft.com/office/drawing/2014/main" id="{40851669-7281-49C2-8BF0-67BA70EC1A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elhő 24">
            <a:extLst>
              <a:ext uri="{FF2B5EF4-FFF2-40B4-BE49-F238E27FC236}">
                <a16:creationId xmlns:a16="http://schemas.microsoft.com/office/drawing/2014/main" id="{4AB9AABC-34EC-1E9B-01B0-95DC0B89866B}"/>
              </a:ext>
            </a:extLst>
          </p:cNvPr>
          <p:cNvSpPr/>
          <p:nvPr/>
        </p:nvSpPr>
        <p:spPr>
          <a:xfrm>
            <a:off x="1820450" y="1978644"/>
            <a:ext cx="7330156" cy="3420449"/>
          </a:xfrm>
          <a:prstGeom prst="cloud">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8194" name="Rectangle 2">
            <a:extLst>
              <a:ext uri="{FF2B5EF4-FFF2-40B4-BE49-F238E27FC236}">
                <a16:creationId xmlns:a16="http://schemas.microsoft.com/office/drawing/2014/main" id="{267CD161-E0F5-68C0-EAF7-0BD5376B4290}"/>
              </a:ext>
            </a:extLst>
          </p:cNvPr>
          <p:cNvSpPr>
            <a:spLocks noGrp="1" noChangeArrowheads="1"/>
          </p:cNvSpPr>
          <p:nvPr>
            <p:ph type="title"/>
          </p:nvPr>
        </p:nvSpPr>
        <p:spPr>
          <a:xfrm>
            <a:off x="2171700" y="382385"/>
            <a:ext cx="6400799" cy="621595"/>
          </a:xfrm>
        </p:spPr>
        <p:txBody>
          <a:bodyPr vert="horz" lIns="91440" tIns="45720" rIns="91440" bIns="45720" rtlCol="0" anchor="b">
            <a:normAutofit/>
          </a:bodyPr>
          <a:lstStyle/>
          <a:p>
            <a:pPr algn="ctr" defTabSz="914400"/>
            <a:r>
              <a:rPr lang="en-US" altLang="hu-HU" sz="3800" spc="200" dirty="0"/>
              <a:t>Intranet</a:t>
            </a:r>
          </a:p>
        </p:txBody>
      </p:sp>
      <p:sp>
        <p:nvSpPr>
          <p:cNvPr id="8206" name="Freeform: Shape 8205">
            <a:extLst>
              <a:ext uri="{FF2B5EF4-FFF2-40B4-BE49-F238E27FC236}">
                <a16:creationId xmlns:a16="http://schemas.microsoft.com/office/drawing/2014/main" id="{16992B13-74C4-4370-93C5-F5403D944D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0"/>
            <a:ext cx="1706340" cy="6858000"/>
          </a:xfrm>
          <a:custGeom>
            <a:avLst/>
            <a:gdLst>
              <a:gd name="connsiteX0" fmla="*/ 0 w 2275119"/>
              <a:gd name="connsiteY0" fmla="*/ 0 h 6858000"/>
              <a:gd name="connsiteX1" fmla="*/ 1389294 w 2275119"/>
              <a:gd name="connsiteY1" fmla="*/ 0 h 6858000"/>
              <a:gd name="connsiteX2" fmla="*/ 1556068 w 2275119"/>
              <a:gd name="connsiteY2" fmla="*/ 0 h 6858000"/>
              <a:gd name="connsiteX3" fmla="*/ 2098907 w 2275119"/>
              <a:gd name="connsiteY3" fmla="*/ 0 h 6858000"/>
              <a:gd name="connsiteX4" fmla="*/ 2100494 w 2275119"/>
              <a:gd name="connsiteY4" fmla="*/ 68263 h 6858000"/>
              <a:gd name="connsiteX5" fmla="*/ 2108432 w 2275119"/>
              <a:gd name="connsiteY5" fmla="*/ 128588 h 6858000"/>
              <a:gd name="connsiteX6" fmla="*/ 2119544 w 2275119"/>
              <a:gd name="connsiteY6" fmla="*/ 180975 h 6858000"/>
              <a:gd name="connsiteX7" fmla="*/ 2133832 w 2275119"/>
              <a:gd name="connsiteY7" fmla="*/ 227013 h 6858000"/>
              <a:gd name="connsiteX8" fmla="*/ 2149707 w 2275119"/>
              <a:gd name="connsiteY8" fmla="*/ 268288 h 6858000"/>
              <a:gd name="connsiteX9" fmla="*/ 2168757 w 2275119"/>
              <a:gd name="connsiteY9" fmla="*/ 304800 h 6858000"/>
              <a:gd name="connsiteX10" fmla="*/ 2187807 w 2275119"/>
              <a:gd name="connsiteY10" fmla="*/ 342900 h 6858000"/>
              <a:gd name="connsiteX11" fmla="*/ 2206857 w 2275119"/>
              <a:gd name="connsiteY11" fmla="*/ 381000 h 6858000"/>
              <a:gd name="connsiteX12" fmla="*/ 2222732 w 2275119"/>
              <a:gd name="connsiteY12" fmla="*/ 417513 h 6858000"/>
              <a:gd name="connsiteX13" fmla="*/ 2238607 w 2275119"/>
              <a:gd name="connsiteY13" fmla="*/ 458788 h 6858000"/>
              <a:gd name="connsiteX14" fmla="*/ 2254482 w 2275119"/>
              <a:gd name="connsiteY14" fmla="*/ 504825 h 6858000"/>
              <a:gd name="connsiteX15" fmla="*/ 2265594 w 2275119"/>
              <a:gd name="connsiteY15" fmla="*/ 557213 h 6858000"/>
              <a:gd name="connsiteX16" fmla="*/ 2271944 w 2275119"/>
              <a:gd name="connsiteY16" fmla="*/ 617538 h 6858000"/>
              <a:gd name="connsiteX17" fmla="*/ 2275119 w 2275119"/>
              <a:gd name="connsiteY17" fmla="*/ 685800 h 6858000"/>
              <a:gd name="connsiteX18" fmla="*/ 2271944 w 2275119"/>
              <a:gd name="connsiteY18" fmla="*/ 754063 h 6858000"/>
              <a:gd name="connsiteX19" fmla="*/ 2265594 w 2275119"/>
              <a:gd name="connsiteY19" fmla="*/ 814388 h 6858000"/>
              <a:gd name="connsiteX20" fmla="*/ 2254482 w 2275119"/>
              <a:gd name="connsiteY20" fmla="*/ 866775 h 6858000"/>
              <a:gd name="connsiteX21" fmla="*/ 2238607 w 2275119"/>
              <a:gd name="connsiteY21" fmla="*/ 912813 h 6858000"/>
              <a:gd name="connsiteX22" fmla="*/ 2222732 w 2275119"/>
              <a:gd name="connsiteY22" fmla="*/ 954088 h 6858000"/>
              <a:gd name="connsiteX23" fmla="*/ 2206857 w 2275119"/>
              <a:gd name="connsiteY23" fmla="*/ 990600 h 6858000"/>
              <a:gd name="connsiteX24" fmla="*/ 2187807 w 2275119"/>
              <a:gd name="connsiteY24" fmla="*/ 1028700 h 6858000"/>
              <a:gd name="connsiteX25" fmla="*/ 2168757 w 2275119"/>
              <a:gd name="connsiteY25" fmla="*/ 1066800 h 6858000"/>
              <a:gd name="connsiteX26" fmla="*/ 2149707 w 2275119"/>
              <a:gd name="connsiteY26" fmla="*/ 1103313 h 6858000"/>
              <a:gd name="connsiteX27" fmla="*/ 2133832 w 2275119"/>
              <a:gd name="connsiteY27" fmla="*/ 1144588 h 6858000"/>
              <a:gd name="connsiteX28" fmla="*/ 2119544 w 2275119"/>
              <a:gd name="connsiteY28" fmla="*/ 1190625 h 6858000"/>
              <a:gd name="connsiteX29" fmla="*/ 2108432 w 2275119"/>
              <a:gd name="connsiteY29" fmla="*/ 1243013 h 6858000"/>
              <a:gd name="connsiteX30" fmla="*/ 2100494 w 2275119"/>
              <a:gd name="connsiteY30" fmla="*/ 1303338 h 6858000"/>
              <a:gd name="connsiteX31" fmla="*/ 2098907 w 2275119"/>
              <a:gd name="connsiteY31" fmla="*/ 1371600 h 6858000"/>
              <a:gd name="connsiteX32" fmla="*/ 2100494 w 2275119"/>
              <a:gd name="connsiteY32" fmla="*/ 1439863 h 6858000"/>
              <a:gd name="connsiteX33" fmla="*/ 2108432 w 2275119"/>
              <a:gd name="connsiteY33" fmla="*/ 1500188 h 6858000"/>
              <a:gd name="connsiteX34" fmla="*/ 2119544 w 2275119"/>
              <a:gd name="connsiteY34" fmla="*/ 1552575 h 6858000"/>
              <a:gd name="connsiteX35" fmla="*/ 2133832 w 2275119"/>
              <a:gd name="connsiteY35" fmla="*/ 1598613 h 6858000"/>
              <a:gd name="connsiteX36" fmla="*/ 2149707 w 2275119"/>
              <a:gd name="connsiteY36" fmla="*/ 1639888 h 6858000"/>
              <a:gd name="connsiteX37" fmla="*/ 2168757 w 2275119"/>
              <a:gd name="connsiteY37" fmla="*/ 1676400 h 6858000"/>
              <a:gd name="connsiteX38" fmla="*/ 2187807 w 2275119"/>
              <a:gd name="connsiteY38" fmla="*/ 1714500 h 6858000"/>
              <a:gd name="connsiteX39" fmla="*/ 2206857 w 2275119"/>
              <a:gd name="connsiteY39" fmla="*/ 1752600 h 6858000"/>
              <a:gd name="connsiteX40" fmla="*/ 2222732 w 2275119"/>
              <a:gd name="connsiteY40" fmla="*/ 1789113 h 6858000"/>
              <a:gd name="connsiteX41" fmla="*/ 2238607 w 2275119"/>
              <a:gd name="connsiteY41" fmla="*/ 1830388 h 6858000"/>
              <a:gd name="connsiteX42" fmla="*/ 2254482 w 2275119"/>
              <a:gd name="connsiteY42" fmla="*/ 1876425 h 6858000"/>
              <a:gd name="connsiteX43" fmla="*/ 2265594 w 2275119"/>
              <a:gd name="connsiteY43" fmla="*/ 1928813 h 6858000"/>
              <a:gd name="connsiteX44" fmla="*/ 2271944 w 2275119"/>
              <a:gd name="connsiteY44" fmla="*/ 1989138 h 6858000"/>
              <a:gd name="connsiteX45" fmla="*/ 2275119 w 2275119"/>
              <a:gd name="connsiteY45" fmla="*/ 2057400 h 6858000"/>
              <a:gd name="connsiteX46" fmla="*/ 2271944 w 2275119"/>
              <a:gd name="connsiteY46" fmla="*/ 2125663 h 6858000"/>
              <a:gd name="connsiteX47" fmla="*/ 2265594 w 2275119"/>
              <a:gd name="connsiteY47" fmla="*/ 2185988 h 6858000"/>
              <a:gd name="connsiteX48" fmla="*/ 2254482 w 2275119"/>
              <a:gd name="connsiteY48" fmla="*/ 2238375 h 6858000"/>
              <a:gd name="connsiteX49" fmla="*/ 2238607 w 2275119"/>
              <a:gd name="connsiteY49" fmla="*/ 2284413 h 6858000"/>
              <a:gd name="connsiteX50" fmla="*/ 2222732 w 2275119"/>
              <a:gd name="connsiteY50" fmla="*/ 2325688 h 6858000"/>
              <a:gd name="connsiteX51" fmla="*/ 2206857 w 2275119"/>
              <a:gd name="connsiteY51" fmla="*/ 2362200 h 6858000"/>
              <a:gd name="connsiteX52" fmla="*/ 2187807 w 2275119"/>
              <a:gd name="connsiteY52" fmla="*/ 2400300 h 6858000"/>
              <a:gd name="connsiteX53" fmla="*/ 2168757 w 2275119"/>
              <a:gd name="connsiteY53" fmla="*/ 2438400 h 6858000"/>
              <a:gd name="connsiteX54" fmla="*/ 2149707 w 2275119"/>
              <a:gd name="connsiteY54" fmla="*/ 2474913 h 6858000"/>
              <a:gd name="connsiteX55" fmla="*/ 2133832 w 2275119"/>
              <a:gd name="connsiteY55" fmla="*/ 2516188 h 6858000"/>
              <a:gd name="connsiteX56" fmla="*/ 2119544 w 2275119"/>
              <a:gd name="connsiteY56" fmla="*/ 2562225 h 6858000"/>
              <a:gd name="connsiteX57" fmla="*/ 2108432 w 2275119"/>
              <a:gd name="connsiteY57" fmla="*/ 2614613 h 6858000"/>
              <a:gd name="connsiteX58" fmla="*/ 2100494 w 2275119"/>
              <a:gd name="connsiteY58" fmla="*/ 2674938 h 6858000"/>
              <a:gd name="connsiteX59" fmla="*/ 2098907 w 2275119"/>
              <a:gd name="connsiteY59" fmla="*/ 2743200 h 6858000"/>
              <a:gd name="connsiteX60" fmla="*/ 2100494 w 2275119"/>
              <a:gd name="connsiteY60" fmla="*/ 2811463 h 6858000"/>
              <a:gd name="connsiteX61" fmla="*/ 2108432 w 2275119"/>
              <a:gd name="connsiteY61" fmla="*/ 2871788 h 6858000"/>
              <a:gd name="connsiteX62" fmla="*/ 2119544 w 2275119"/>
              <a:gd name="connsiteY62" fmla="*/ 2924175 h 6858000"/>
              <a:gd name="connsiteX63" fmla="*/ 2133832 w 2275119"/>
              <a:gd name="connsiteY63" fmla="*/ 2970213 h 6858000"/>
              <a:gd name="connsiteX64" fmla="*/ 2149707 w 2275119"/>
              <a:gd name="connsiteY64" fmla="*/ 3011488 h 6858000"/>
              <a:gd name="connsiteX65" fmla="*/ 2168757 w 2275119"/>
              <a:gd name="connsiteY65" fmla="*/ 3048000 h 6858000"/>
              <a:gd name="connsiteX66" fmla="*/ 2187807 w 2275119"/>
              <a:gd name="connsiteY66" fmla="*/ 3086100 h 6858000"/>
              <a:gd name="connsiteX67" fmla="*/ 2206857 w 2275119"/>
              <a:gd name="connsiteY67" fmla="*/ 3124200 h 6858000"/>
              <a:gd name="connsiteX68" fmla="*/ 2222732 w 2275119"/>
              <a:gd name="connsiteY68" fmla="*/ 3160713 h 6858000"/>
              <a:gd name="connsiteX69" fmla="*/ 2238607 w 2275119"/>
              <a:gd name="connsiteY69" fmla="*/ 3201988 h 6858000"/>
              <a:gd name="connsiteX70" fmla="*/ 2254482 w 2275119"/>
              <a:gd name="connsiteY70" fmla="*/ 3248025 h 6858000"/>
              <a:gd name="connsiteX71" fmla="*/ 2265594 w 2275119"/>
              <a:gd name="connsiteY71" fmla="*/ 3300413 h 6858000"/>
              <a:gd name="connsiteX72" fmla="*/ 2271944 w 2275119"/>
              <a:gd name="connsiteY72" fmla="*/ 3360738 h 6858000"/>
              <a:gd name="connsiteX73" fmla="*/ 2275119 w 2275119"/>
              <a:gd name="connsiteY73" fmla="*/ 3427413 h 6858000"/>
              <a:gd name="connsiteX74" fmla="*/ 2271944 w 2275119"/>
              <a:gd name="connsiteY74" fmla="*/ 3497263 h 6858000"/>
              <a:gd name="connsiteX75" fmla="*/ 2265594 w 2275119"/>
              <a:gd name="connsiteY75" fmla="*/ 3557588 h 6858000"/>
              <a:gd name="connsiteX76" fmla="*/ 2254482 w 2275119"/>
              <a:gd name="connsiteY76" fmla="*/ 3609975 h 6858000"/>
              <a:gd name="connsiteX77" fmla="*/ 2238607 w 2275119"/>
              <a:gd name="connsiteY77" fmla="*/ 3656013 h 6858000"/>
              <a:gd name="connsiteX78" fmla="*/ 2222732 w 2275119"/>
              <a:gd name="connsiteY78" fmla="*/ 3697288 h 6858000"/>
              <a:gd name="connsiteX79" fmla="*/ 2206857 w 2275119"/>
              <a:gd name="connsiteY79" fmla="*/ 3733800 h 6858000"/>
              <a:gd name="connsiteX80" fmla="*/ 2187807 w 2275119"/>
              <a:gd name="connsiteY80" fmla="*/ 3771900 h 6858000"/>
              <a:gd name="connsiteX81" fmla="*/ 2168757 w 2275119"/>
              <a:gd name="connsiteY81" fmla="*/ 3810000 h 6858000"/>
              <a:gd name="connsiteX82" fmla="*/ 2149707 w 2275119"/>
              <a:gd name="connsiteY82" fmla="*/ 3846513 h 6858000"/>
              <a:gd name="connsiteX83" fmla="*/ 2133832 w 2275119"/>
              <a:gd name="connsiteY83" fmla="*/ 3887788 h 6858000"/>
              <a:gd name="connsiteX84" fmla="*/ 2119544 w 2275119"/>
              <a:gd name="connsiteY84" fmla="*/ 3933825 h 6858000"/>
              <a:gd name="connsiteX85" fmla="*/ 2108432 w 2275119"/>
              <a:gd name="connsiteY85" fmla="*/ 3986213 h 6858000"/>
              <a:gd name="connsiteX86" fmla="*/ 2100494 w 2275119"/>
              <a:gd name="connsiteY86" fmla="*/ 4046538 h 6858000"/>
              <a:gd name="connsiteX87" fmla="*/ 2098907 w 2275119"/>
              <a:gd name="connsiteY87" fmla="*/ 4114800 h 6858000"/>
              <a:gd name="connsiteX88" fmla="*/ 2100494 w 2275119"/>
              <a:gd name="connsiteY88" fmla="*/ 4183063 h 6858000"/>
              <a:gd name="connsiteX89" fmla="*/ 2108432 w 2275119"/>
              <a:gd name="connsiteY89" fmla="*/ 4243388 h 6858000"/>
              <a:gd name="connsiteX90" fmla="*/ 2119544 w 2275119"/>
              <a:gd name="connsiteY90" fmla="*/ 4295775 h 6858000"/>
              <a:gd name="connsiteX91" fmla="*/ 2133832 w 2275119"/>
              <a:gd name="connsiteY91" fmla="*/ 4341813 h 6858000"/>
              <a:gd name="connsiteX92" fmla="*/ 2149707 w 2275119"/>
              <a:gd name="connsiteY92" fmla="*/ 4383088 h 6858000"/>
              <a:gd name="connsiteX93" fmla="*/ 2168757 w 2275119"/>
              <a:gd name="connsiteY93" fmla="*/ 4419600 h 6858000"/>
              <a:gd name="connsiteX94" fmla="*/ 2206857 w 2275119"/>
              <a:gd name="connsiteY94" fmla="*/ 4495800 h 6858000"/>
              <a:gd name="connsiteX95" fmla="*/ 2222732 w 2275119"/>
              <a:gd name="connsiteY95" fmla="*/ 4532313 h 6858000"/>
              <a:gd name="connsiteX96" fmla="*/ 2238607 w 2275119"/>
              <a:gd name="connsiteY96" fmla="*/ 4573588 h 6858000"/>
              <a:gd name="connsiteX97" fmla="*/ 2254482 w 2275119"/>
              <a:gd name="connsiteY97" fmla="*/ 4619625 h 6858000"/>
              <a:gd name="connsiteX98" fmla="*/ 2265594 w 2275119"/>
              <a:gd name="connsiteY98" fmla="*/ 4672013 h 6858000"/>
              <a:gd name="connsiteX99" fmla="*/ 2271944 w 2275119"/>
              <a:gd name="connsiteY99" fmla="*/ 4732338 h 6858000"/>
              <a:gd name="connsiteX100" fmla="*/ 2275119 w 2275119"/>
              <a:gd name="connsiteY100" fmla="*/ 4800600 h 6858000"/>
              <a:gd name="connsiteX101" fmla="*/ 2271944 w 2275119"/>
              <a:gd name="connsiteY101" fmla="*/ 4868863 h 6858000"/>
              <a:gd name="connsiteX102" fmla="*/ 2265594 w 2275119"/>
              <a:gd name="connsiteY102" fmla="*/ 4929188 h 6858000"/>
              <a:gd name="connsiteX103" fmla="*/ 2254482 w 2275119"/>
              <a:gd name="connsiteY103" fmla="*/ 4981575 h 6858000"/>
              <a:gd name="connsiteX104" fmla="*/ 2238607 w 2275119"/>
              <a:gd name="connsiteY104" fmla="*/ 5027613 h 6858000"/>
              <a:gd name="connsiteX105" fmla="*/ 2222732 w 2275119"/>
              <a:gd name="connsiteY105" fmla="*/ 5068888 h 6858000"/>
              <a:gd name="connsiteX106" fmla="*/ 2206857 w 2275119"/>
              <a:gd name="connsiteY106" fmla="*/ 5105400 h 6858000"/>
              <a:gd name="connsiteX107" fmla="*/ 2187807 w 2275119"/>
              <a:gd name="connsiteY107" fmla="*/ 5143500 h 6858000"/>
              <a:gd name="connsiteX108" fmla="*/ 2168757 w 2275119"/>
              <a:gd name="connsiteY108" fmla="*/ 5181600 h 6858000"/>
              <a:gd name="connsiteX109" fmla="*/ 2149707 w 2275119"/>
              <a:gd name="connsiteY109" fmla="*/ 5218113 h 6858000"/>
              <a:gd name="connsiteX110" fmla="*/ 2133832 w 2275119"/>
              <a:gd name="connsiteY110" fmla="*/ 5259388 h 6858000"/>
              <a:gd name="connsiteX111" fmla="*/ 2119544 w 2275119"/>
              <a:gd name="connsiteY111" fmla="*/ 5305425 h 6858000"/>
              <a:gd name="connsiteX112" fmla="*/ 2108432 w 2275119"/>
              <a:gd name="connsiteY112" fmla="*/ 5357813 h 6858000"/>
              <a:gd name="connsiteX113" fmla="*/ 2100494 w 2275119"/>
              <a:gd name="connsiteY113" fmla="*/ 5418138 h 6858000"/>
              <a:gd name="connsiteX114" fmla="*/ 2098907 w 2275119"/>
              <a:gd name="connsiteY114" fmla="*/ 5486400 h 6858000"/>
              <a:gd name="connsiteX115" fmla="*/ 2100494 w 2275119"/>
              <a:gd name="connsiteY115" fmla="*/ 5554663 h 6858000"/>
              <a:gd name="connsiteX116" fmla="*/ 2108432 w 2275119"/>
              <a:gd name="connsiteY116" fmla="*/ 5614988 h 6858000"/>
              <a:gd name="connsiteX117" fmla="*/ 2119544 w 2275119"/>
              <a:gd name="connsiteY117" fmla="*/ 5667375 h 6858000"/>
              <a:gd name="connsiteX118" fmla="*/ 2133832 w 2275119"/>
              <a:gd name="connsiteY118" fmla="*/ 5713413 h 6858000"/>
              <a:gd name="connsiteX119" fmla="*/ 2149707 w 2275119"/>
              <a:gd name="connsiteY119" fmla="*/ 5754688 h 6858000"/>
              <a:gd name="connsiteX120" fmla="*/ 2168757 w 2275119"/>
              <a:gd name="connsiteY120" fmla="*/ 5791200 h 6858000"/>
              <a:gd name="connsiteX121" fmla="*/ 2187807 w 2275119"/>
              <a:gd name="connsiteY121" fmla="*/ 5829300 h 6858000"/>
              <a:gd name="connsiteX122" fmla="*/ 2206857 w 2275119"/>
              <a:gd name="connsiteY122" fmla="*/ 5867400 h 6858000"/>
              <a:gd name="connsiteX123" fmla="*/ 2222732 w 2275119"/>
              <a:gd name="connsiteY123" fmla="*/ 5903913 h 6858000"/>
              <a:gd name="connsiteX124" fmla="*/ 2238607 w 2275119"/>
              <a:gd name="connsiteY124" fmla="*/ 5945188 h 6858000"/>
              <a:gd name="connsiteX125" fmla="*/ 2254482 w 2275119"/>
              <a:gd name="connsiteY125" fmla="*/ 5991225 h 6858000"/>
              <a:gd name="connsiteX126" fmla="*/ 2265594 w 2275119"/>
              <a:gd name="connsiteY126" fmla="*/ 6043613 h 6858000"/>
              <a:gd name="connsiteX127" fmla="*/ 2271944 w 2275119"/>
              <a:gd name="connsiteY127" fmla="*/ 6103938 h 6858000"/>
              <a:gd name="connsiteX128" fmla="*/ 2275119 w 2275119"/>
              <a:gd name="connsiteY128" fmla="*/ 6172200 h 6858000"/>
              <a:gd name="connsiteX129" fmla="*/ 2271944 w 2275119"/>
              <a:gd name="connsiteY129" fmla="*/ 6240463 h 6858000"/>
              <a:gd name="connsiteX130" fmla="*/ 2265594 w 2275119"/>
              <a:gd name="connsiteY130" fmla="*/ 6300788 h 6858000"/>
              <a:gd name="connsiteX131" fmla="*/ 2254482 w 2275119"/>
              <a:gd name="connsiteY131" fmla="*/ 6353175 h 6858000"/>
              <a:gd name="connsiteX132" fmla="*/ 2238607 w 2275119"/>
              <a:gd name="connsiteY132" fmla="*/ 6399213 h 6858000"/>
              <a:gd name="connsiteX133" fmla="*/ 2222732 w 2275119"/>
              <a:gd name="connsiteY133" fmla="*/ 6440488 h 6858000"/>
              <a:gd name="connsiteX134" fmla="*/ 2206857 w 2275119"/>
              <a:gd name="connsiteY134" fmla="*/ 6477000 h 6858000"/>
              <a:gd name="connsiteX135" fmla="*/ 2187807 w 2275119"/>
              <a:gd name="connsiteY135" fmla="*/ 6515100 h 6858000"/>
              <a:gd name="connsiteX136" fmla="*/ 2168757 w 2275119"/>
              <a:gd name="connsiteY136" fmla="*/ 6553200 h 6858000"/>
              <a:gd name="connsiteX137" fmla="*/ 2149707 w 2275119"/>
              <a:gd name="connsiteY137" fmla="*/ 6589713 h 6858000"/>
              <a:gd name="connsiteX138" fmla="*/ 2133832 w 2275119"/>
              <a:gd name="connsiteY138" fmla="*/ 6630988 h 6858000"/>
              <a:gd name="connsiteX139" fmla="*/ 2119544 w 2275119"/>
              <a:gd name="connsiteY139" fmla="*/ 6677025 h 6858000"/>
              <a:gd name="connsiteX140" fmla="*/ 2108432 w 2275119"/>
              <a:gd name="connsiteY140" fmla="*/ 6729413 h 6858000"/>
              <a:gd name="connsiteX141" fmla="*/ 2100494 w 2275119"/>
              <a:gd name="connsiteY141" fmla="*/ 6789738 h 6858000"/>
              <a:gd name="connsiteX142" fmla="*/ 2098907 w 2275119"/>
              <a:gd name="connsiteY142" fmla="*/ 6858000 h 6858000"/>
              <a:gd name="connsiteX143" fmla="*/ 1556068 w 2275119"/>
              <a:gd name="connsiteY143" fmla="*/ 6858000 h 6858000"/>
              <a:gd name="connsiteX144" fmla="*/ 1389294 w 2275119"/>
              <a:gd name="connsiteY144" fmla="*/ 6858000 h 6858000"/>
              <a:gd name="connsiteX145" fmla="*/ 0 w 2275119"/>
              <a:gd name="connsiteY14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Lst>
            <a:rect l="l" t="t" r="r" b="b"/>
            <a:pathLst>
              <a:path w="2275119" h="6858000">
                <a:moveTo>
                  <a:pt x="0" y="0"/>
                </a:moveTo>
                <a:lnTo>
                  <a:pt x="1389294" y="0"/>
                </a:lnTo>
                <a:lnTo>
                  <a:pt x="1556068" y="0"/>
                </a:lnTo>
                <a:lnTo>
                  <a:pt x="2098907" y="0"/>
                </a:lnTo>
                <a:lnTo>
                  <a:pt x="2100494" y="68263"/>
                </a:lnTo>
                <a:lnTo>
                  <a:pt x="2108432" y="128588"/>
                </a:lnTo>
                <a:lnTo>
                  <a:pt x="2119544" y="180975"/>
                </a:lnTo>
                <a:lnTo>
                  <a:pt x="2133832" y="227013"/>
                </a:lnTo>
                <a:lnTo>
                  <a:pt x="2149707" y="268288"/>
                </a:lnTo>
                <a:lnTo>
                  <a:pt x="2168757" y="304800"/>
                </a:lnTo>
                <a:lnTo>
                  <a:pt x="2187807" y="342900"/>
                </a:lnTo>
                <a:lnTo>
                  <a:pt x="2206857" y="381000"/>
                </a:lnTo>
                <a:lnTo>
                  <a:pt x="2222732" y="417513"/>
                </a:lnTo>
                <a:lnTo>
                  <a:pt x="2238607" y="458788"/>
                </a:lnTo>
                <a:lnTo>
                  <a:pt x="2254482" y="504825"/>
                </a:lnTo>
                <a:lnTo>
                  <a:pt x="2265594" y="557213"/>
                </a:lnTo>
                <a:lnTo>
                  <a:pt x="2271944" y="617538"/>
                </a:lnTo>
                <a:lnTo>
                  <a:pt x="2275119" y="685800"/>
                </a:lnTo>
                <a:lnTo>
                  <a:pt x="2271944" y="754063"/>
                </a:lnTo>
                <a:lnTo>
                  <a:pt x="2265594" y="814388"/>
                </a:lnTo>
                <a:lnTo>
                  <a:pt x="2254482" y="866775"/>
                </a:lnTo>
                <a:lnTo>
                  <a:pt x="2238607" y="912813"/>
                </a:lnTo>
                <a:lnTo>
                  <a:pt x="2222732" y="954088"/>
                </a:lnTo>
                <a:lnTo>
                  <a:pt x="2206857" y="990600"/>
                </a:lnTo>
                <a:lnTo>
                  <a:pt x="2187807" y="1028700"/>
                </a:lnTo>
                <a:lnTo>
                  <a:pt x="2168757" y="1066800"/>
                </a:lnTo>
                <a:lnTo>
                  <a:pt x="2149707" y="1103313"/>
                </a:lnTo>
                <a:lnTo>
                  <a:pt x="2133832" y="1144588"/>
                </a:lnTo>
                <a:lnTo>
                  <a:pt x="2119544" y="1190625"/>
                </a:lnTo>
                <a:lnTo>
                  <a:pt x="2108432" y="1243013"/>
                </a:lnTo>
                <a:lnTo>
                  <a:pt x="2100494" y="1303338"/>
                </a:lnTo>
                <a:lnTo>
                  <a:pt x="2098907" y="1371600"/>
                </a:lnTo>
                <a:lnTo>
                  <a:pt x="2100494" y="1439863"/>
                </a:lnTo>
                <a:lnTo>
                  <a:pt x="2108432" y="1500188"/>
                </a:lnTo>
                <a:lnTo>
                  <a:pt x="2119544" y="1552575"/>
                </a:lnTo>
                <a:lnTo>
                  <a:pt x="2133832" y="1598613"/>
                </a:lnTo>
                <a:lnTo>
                  <a:pt x="2149707" y="1639888"/>
                </a:lnTo>
                <a:lnTo>
                  <a:pt x="2168757" y="1676400"/>
                </a:lnTo>
                <a:lnTo>
                  <a:pt x="2187807" y="1714500"/>
                </a:lnTo>
                <a:lnTo>
                  <a:pt x="2206857" y="1752600"/>
                </a:lnTo>
                <a:lnTo>
                  <a:pt x="2222732" y="1789113"/>
                </a:lnTo>
                <a:lnTo>
                  <a:pt x="2238607" y="1830388"/>
                </a:lnTo>
                <a:lnTo>
                  <a:pt x="2254482" y="1876425"/>
                </a:lnTo>
                <a:lnTo>
                  <a:pt x="2265594" y="1928813"/>
                </a:lnTo>
                <a:lnTo>
                  <a:pt x="2271944" y="1989138"/>
                </a:lnTo>
                <a:lnTo>
                  <a:pt x="2275119" y="2057400"/>
                </a:lnTo>
                <a:lnTo>
                  <a:pt x="2271944" y="2125663"/>
                </a:lnTo>
                <a:lnTo>
                  <a:pt x="2265594" y="2185988"/>
                </a:lnTo>
                <a:lnTo>
                  <a:pt x="2254482" y="2238375"/>
                </a:lnTo>
                <a:lnTo>
                  <a:pt x="2238607" y="2284413"/>
                </a:lnTo>
                <a:lnTo>
                  <a:pt x="2222732" y="2325688"/>
                </a:lnTo>
                <a:lnTo>
                  <a:pt x="2206857" y="2362200"/>
                </a:lnTo>
                <a:lnTo>
                  <a:pt x="2187807" y="2400300"/>
                </a:lnTo>
                <a:lnTo>
                  <a:pt x="2168757" y="2438400"/>
                </a:lnTo>
                <a:lnTo>
                  <a:pt x="2149707" y="2474913"/>
                </a:lnTo>
                <a:lnTo>
                  <a:pt x="2133832" y="2516188"/>
                </a:lnTo>
                <a:lnTo>
                  <a:pt x="2119544" y="2562225"/>
                </a:lnTo>
                <a:lnTo>
                  <a:pt x="2108432" y="2614613"/>
                </a:lnTo>
                <a:lnTo>
                  <a:pt x="2100494" y="2674938"/>
                </a:lnTo>
                <a:lnTo>
                  <a:pt x="2098907" y="2743200"/>
                </a:lnTo>
                <a:lnTo>
                  <a:pt x="2100494" y="2811463"/>
                </a:lnTo>
                <a:lnTo>
                  <a:pt x="2108432" y="2871788"/>
                </a:lnTo>
                <a:lnTo>
                  <a:pt x="2119544" y="2924175"/>
                </a:lnTo>
                <a:lnTo>
                  <a:pt x="2133832" y="2970213"/>
                </a:lnTo>
                <a:lnTo>
                  <a:pt x="2149707" y="3011488"/>
                </a:lnTo>
                <a:lnTo>
                  <a:pt x="2168757" y="3048000"/>
                </a:lnTo>
                <a:lnTo>
                  <a:pt x="2187807" y="3086100"/>
                </a:lnTo>
                <a:lnTo>
                  <a:pt x="2206857" y="3124200"/>
                </a:lnTo>
                <a:lnTo>
                  <a:pt x="2222732" y="3160713"/>
                </a:lnTo>
                <a:lnTo>
                  <a:pt x="2238607" y="3201988"/>
                </a:lnTo>
                <a:lnTo>
                  <a:pt x="2254482" y="3248025"/>
                </a:lnTo>
                <a:lnTo>
                  <a:pt x="2265594" y="3300413"/>
                </a:lnTo>
                <a:lnTo>
                  <a:pt x="2271944" y="3360738"/>
                </a:lnTo>
                <a:lnTo>
                  <a:pt x="2275119" y="3427413"/>
                </a:lnTo>
                <a:lnTo>
                  <a:pt x="2271944" y="3497263"/>
                </a:lnTo>
                <a:lnTo>
                  <a:pt x="2265594" y="3557588"/>
                </a:lnTo>
                <a:lnTo>
                  <a:pt x="2254482" y="3609975"/>
                </a:lnTo>
                <a:lnTo>
                  <a:pt x="2238607" y="3656013"/>
                </a:lnTo>
                <a:lnTo>
                  <a:pt x="2222732" y="3697288"/>
                </a:lnTo>
                <a:lnTo>
                  <a:pt x="2206857" y="3733800"/>
                </a:lnTo>
                <a:lnTo>
                  <a:pt x="2187807" y="3771900"/>
                </a:lnTo>
                <a:lnTo>
                  <a:pt x="2168757" y="3810000"/>
                </a:lnTo>
                <a:lnTo>
                  <a:pt x="2149707" y="3846513"/>
                </a:lnTo>
                <a:lnTo>
                  <a:pt x="2133832" y="3887788"/>
                </a:lnTo>
                <a:lnTo>
                  <a:pt x="2119544" y="3933825"/>
                </a:lnTo>
                <a:lnTo>
                  <a:pt x="2108432" y="3986213"/>
                </a:lnTo>
                <a:lnTo>
                  <a:pt x="2100494" y="4046538"/>
                </a:lnTo>
                <a:lnTo>
                  <a:pt x="2098907" y="4114800"/>
                </a:lnTo>
                <a:lnTo>
                  <a:pt x="2100494" y="4183063"/>
                </a:lnTo>
                <a:lnTo>
                  <a:pt x="2108432" y="4243388"/>
                </a:lnTo>
                <a:lnTo>
                  <a:pt x="2119544" y="4295775"/>
                </a:lnTo>
                <a:lnTo>
                  <a:pt x="2133832" y="4341813"/>
                </a:lnTo>
                <a:lnTo>
                  <a:pt x="2149707" y="4383088"/>
                </a:lnTo>
                <a:lnTo>
                  <a:pt x="2168757" y="4419600"/>
                </a:lnTo>
                <a:lnTo>
                  <a:pt x="2206857" y="4495800"/>
                </a:lnTo>
                <a:lnTo>
                  <a:pt x="2222732" y="4532313"/>
                </a:lnTo>
                <a:lnTo>
                  <a:pt x="2238607" y="4573588"/>
                </a:lnTo>
                <a:lnTo>
                  <a:pt x="2254482" y="4619625"/>
                </a:lnTo>
                <a:lnTo>
                  <a:pt x="2265594" y="4672013"/>
                </a:lnTo>
                <a:lnTo>
                  <a:pt x="2271944" y="4732338"/>
                </a:lnTo>
                <a:lnTo>
                  <a:pt x="2275119" y="4800600"/>
                </a:lnTo>
                <a:lnTo>
                  <a:pt x="2271944" y="4868863"/>
                </a:lnTo>
                <a:lnTo>
                  <a:pt x="2265594" y="4929188"/>
                </a:lnTo>
                <a:lnTo>
                  <a:pt x="2254482" y="4981575"/>
                </a:lnTo>
                <a:lnTo>
                  <a:pt x="2238607" y="5027613"/>
                </a:lnTo>
                <a:lnTo>
                  <a:pt x="2222732" y="5068888"/>
                </a:lnTo>
                <a:lnTo>
                  <a:pt x="2206857" y="5105400"/>
                </a:lnTo>
                <a:lnTo>
                  <a:pt x="2187807" y="5143500"/>
                </a:lnTo>
                <a:lnTo>
                  <a:pt x="2168757" y="5181600"/>
                </a:lnTo>
                <a:lnTo>
                  <a:pt x="2149707" y="5218113"/>
                </a:lnTo>
                <a:lnTo>
                  <a:pt x="2133832" y="5259388"/>
                </a:lnTo>
                <a:lnTo>
                  <a:pt x="2119544" y="5305425"/>
                </a:lnTo>
                <a:lnTo>
                  <a:pt x="2108432" y="5357813"/>
                </a:lnTo>
                <a:lnTo>
                  <a:pt x="2100494" y="5418138"/>
                </a:lnTo>
                <a:lnTo>
                  <a:pt x="2098907" y="5486400"/>
                </a:lnTo>
                <a:lnTo>
                  <a:pt x="2100494" y="5554663"/>
                </a:lnTo>
                <a:lnTo>
                  <a:pt x="2108432" y="5614988"/>
                </a:lnTo>
                <a:lnTo>
                  <a:pt x="2119544" y="5667375"/>
                </a:lnTo>
                <a:lnTo>
                  <a:pt x="2133832" y="5713413"/>
                </a:lnTo>
                <a:lnTo>
                  <a:pt x="2149707" y="5754688"/>
                </a:lnTo>
                <a:lnTo>
                  <a:pt x="2168757" y="5791200"/>
                </a:lnTo>
                <a:lnTo>
                  <a:pt x="2187807" y="5829300"/>
                </a:lnTo>
                <a:lnTo>
                  <a:pt x="2206857" y="5867400"/>
                </a:lnTo>
                <a:lnTo>
                  <a:pt x="2222732" y="5903913"/>
                </a:lnTo>
                <a:lnTo>
                  <a:pt x="2238607" y="5945188"/>
                </a:lnTo>
                <a:lnTo>
                  <a:pt x="2254482" y="5991225"/>
                </a:lnTo>
                <a:lnTo>
                  <a:pt x="2265594" y="6043613"/>
                </a:lnTo>
                <a:lnTo>
                  <a:pt x="2271944" y="6103938"/>
                </a:lnTo>
                <a:lnTo>
                  <a:pt x="2275119" y="6172200"/>
                </a:lnTo>
                <a:lnTo>
                  <a:pt x="2271944" y="6240463"/>
                </a:lnTo>
                <a:lnTo>
                  <a:pt x="2265594" y="6300788"/>
                </a:lnTo>
                <a:lnTo>
                  <a:pt x="2254482" y="6353175"/>
                </a:lnTo>
                <a:lnTo>
                  <a:pt x="2238607" y="6399213"/>
                </a:lnTo>
                <a:lnTo>
                  <a:pt x="2222732" y="6440488"/>
                </a:lnTo>
                <a:lnTo>
                  <a:pt x="2206857" y="6477000"/>
                </a:lnTo>
                <a:lnTo>
                  <a:pt x="2187807" y="6515100"/>
                </a:lnTo>
                <a:lnTo>
                  <a:pt x="2168757" y="6553200"/>
                </a:lnTo>
                <a:lnTo>
                  <a:pt x="2149707" y="6589713"/>
                </a:lnTo>
                <a:lnTo>
                  <a:pt x="2133832" y="6630988"/>
                </a:lnTo>
                <a:lnTo>
                  <a:pt x="2119544" y="6677025"/>
                </a:lnTo>
                <a:lnTo>
                  <a:pt x="2108432" y="6729413"/>
                </a:lnTo>
                <a:lnTo>
                  <a:pt x="2100494" y="6789738"/>
                </a:lnTo>
                <a:lnTo>
                  <a:pt x="2098907" y="6858000"/>
                </a:lnTo>
                <a:lnTo>
                  <a:pt x="1556068" y="6858000"/>
                </a:lnTo>
                <a:lnTo>
                  <a:pt x="1389294" y="6858000"/>
                </a:lnTo>
                <a:lnTo>
                  <a:pt x="0" y="6858000"/>
                </a:lnTo>
                <a:close/>
              </a:path>
            </a:pathLst>
          </a:custGeom>
          <a:solidFill>
            <a:schemeClr val="accent1"/>
          </a:solidFill>
          <a:ln w="0">
            <a:noFill/>
            <a:prstDash val="solid"/>
            <a:round/>
            <a:headEnd/>
            <a:tailEnd/>
          </a:ln>
        </p:spPr>
        <p:txBody>
          <a:bodyPr/>
          <a:lstStyle/>
          <a:p>
            <a:endParaRPr lang="hu-HU"/>
          </a:p>
        </p:txBody>
      </p:sp>
      <p:sp>
        <p:nvSpPr>
          <p:cNvPr id="8208" name="Rectangle 8207">
            <a:extLst>
              <a:ext uri="{FF2B5EF4-FFF2-40B4-BE49-F238E27FC236}">
                <a16:creationId xmlns:a16="http://schemas.microsoft.com/office/drawing/2014/main" id="{A3AE1F77-1EC8-47BA-A381-B6618A2FCD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12598"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hu-HU"/>
          </a:p>
        </p:txBody>
      </p:sp>
      <p:sp>
        <p:nvSpPr>
          <p:cNvPr id="8195" name="Rectangle 3">
            <a:extLst>
              <a:ext uri="{FF2B5EF4-FFF2-40B4-BE49-F238E27FC236}">
                <a16:creationId xmlns:a16="http://schemas.microsoft.com/office/drawing/2014/main" id="{E2B5B171-F126-0BCC-3B29-9421180CFB7F}"/>
              </a:ext>
            </a:extLst>
          </p:cNvPr>
          <p:cNvSpPr>
            <a:spLocks noGrp="1" noChangeArrowheads="1"/>
          </p:cNvSpPr>
          <p:nvPr>
            <p:ph type="body" sz="half" idx="1"/>
          </p:nvPr>
        </p:nvSpPr>
        <p:spPr>
          <a:xfrm>
            <a:off x="2135912" y="1198097"/>
            <a:ext cx="6400800" cy="1126911"/>
          </a:xfrm>
        </p:spPr>
        <p:txBody>
          <a:bodyPr vert="horz" lIns="91440" tIns="45720" rIns="91440" bIns="45720" rtlCol="0">
            <a:normAutofit/>
          </a:bodyPr>
          <a:lstStyle/>
          <a:p>
            <a:pPr defTabSz="914400"/>
            <a:r>
              <a:rPr lang="en-US" altLang="hu-HU" dirty="0" err="1"/>
              <a:t>szervezeten</a:t>
            </a:r>
            <a:r>
              <a:rPr lang="en-US" altLang="hu-HU" dirty="0"/>
              <a:t> </a:t>
            </a:r>
            <a:r>
              <a:rPr lang="en-US" altLang="hu-HU" dirty="0" err="1"/>
              <a:t>belül</a:t>
            </a:r>
            <a:r>
              <a:rPr lang="en-US" altLang="hu-HU" dirty="0"/>
              <a:t> </a:t>
            </a:r>
            <a:r>
              <a:rPr lang="en-US" altLang="hu-HU" dirty="0" err="1"/>
              <a:t>kapcsolja</a:t>
            </a:r>
            <a:r>
              <a:rPr lang="en-US" altLang="hu-HU" dirty="0"/>
              <a:t> </a:t>
            </a:r>
            <a:r>
              <a:rPr lang="en-US" altLang="hu-HU" dirty="0" err="1"/>
              <a:t>össze</a:t>
            </a:r>
            <a:r>
              <a:rPr lang="en-US" altLang="hu-HU" dirty="0"/>
              <a:t> a </a:t>
            </a:r>
            <a:r>
              <a:rPr lang="en-US" altLang="hu-HU" dirty="0" err="1"/>
              <a:t>számítógépeket</a:t>
            </a:r>
            <a:r>
              <a:rPr lang="en-US" altLang="hu-HU" dirty="0"/>
              <a:t> </a:t>
            </a:r>
            <a:r>
              <a:rPr lang="en-US" altLang="hu-HU" dirty="0" err="1"/>
              <a:t>és</a:t>
            </a:r>
            <a:r>
              <a:rPr lang="en-US" altLang="hu-HU" dirty="0"/>
              <a:t> a </a:t>
            </a:r>
            <a:r>
              <a:rPr lang="en-US" altLang="hu-HU" dirty="0" err="1"/>
              <a:t>hálózatokat</a:t>
            </a:r>
            <a:r>
              <a:rPr lang="en-US" altLang="hu-HU" dirty="0"/>
              <a:t>. A </a:t>
            </a:r>
            <a:r>
              <a:rPr lang="en-US" altLang="hu-HU" dirty="0" err="1"/>
              <a:t>hardver</a:t>
            </a:r>
            <a:r>
              <a:rPr lang="en-US" altLang="hu-HU" dirty="0"/>
              <a:t> </a:t>
            </a:r>
            <a:r>
              <a:rPr lang="en-US" altLang="hu-HU" dirty="0" err="1"/>
              <a:t>és</a:t>
            </a:r>
            <a:r>
              <a:rPr lang="en-US" altLang="hu-HU" dirty="0"/>
              <a:t> </a:t>
            </a:r>
            <a:r>
              <a:rPr lang="en-US" altLang="hu-HU" dirty="0" err="1"/>
              <a:t>szoftver</a:t>
            </a:r>
            <a:r>
              <a:rPr lang="en-US" altLang="hu-HU" dirty="0"/>
              <a:t> </a:t>
            </a:r>
            <a:r>
              <a:rPr lang="en-US" altLang="hu-HU" dirty="0" err="1"/>
              <a:t>ugyanaz</a:t>
            </a:r>
            <a:r>
              <a:rPr lang="en-US" altLang="hu-HU" dirty="0"/>
              <a:t>, mint a www </a:t>
            </a:r>
            <a:r>
              <a:rPr lang="en-US" altLang="hu-HU" dirty="0" err="1"/>
              <a:t>esetén</a:t>
            </a:r>
            <a:r>
              <a:rPr lang="en-US" altLang="hu-HU" dirty="0"/>
              <a:t>. </a:t>
            </a:r>
          </a:p>
        </p:txBody>
      </p:sp>
      <p:pic>
        <p:nvPicPr>
          <p:cNvPr id="6" name="Picture 15">
            <a:extLst>
              <a:ext uri="{FF2B5EF4-FFF2-40B4-BE49-F238E27FC236}">
                <a16:creationId xmlns:a16="http://schemas.microsoft.com/office/drawing/2014/main" id="{85D4A524-BA93-D035-4D55-D2F1560D40EF}"/>
              </a:ext>
            </a:extLst>
          </p:cNvPr>
          <p:cNvPicPr>
            <a:picLocks noGrp="1" noChangeAspect="1" noChangeArrowheads="1" noCrop="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3988634" y="5519058"/>
            <a:ext cx="1873250" cy="1127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8" name="Text Box 5">
            <a:extLst>
              <a:ext uri="{FF2B5EF4-FFF2-40B4-BE49-F238E27FC236}">
                <a16:creationId xmlns:a16="http://schemas.microsoft.com/office/drawing/2014/main" id="{51A0C6E8-C1F2-BAB0-5C48-C6FB347D71C9}"/>
              </a:ext>
            </a:extLst>
          </p:cNvPr>
          <p:cNvSpPr txBox="1">
            <a:spLocks noChangeArrowheads="1"/>
          </p:cNvSpPr>
          <p:nvPr/>
        </p:nvSpPr>
        <p:spPr bwMode="auto">
          <a:xfrm>
            <a:off x="2731700" y="2873754"/>
            <a:ext cx="1858962"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hu-HU" altLang="hu-HU" sz="1800" dirty="0">
                <a:latin typeface="Tahoma" panose="020B0604030504040204" pitchFamily="34" charset="0"/>
              </a:rPr>
              <a:t>web </a:t>
            </a:r>
            <a:r>
              <a:rPr lang="hu-HU" altLang="hu-HU" sz="1800" dirty="0" err="1">
                <a:latin typeface="Tahoma" panose="020B0604030504040204" pitchFamily="34" charset="0"/>
              </a:rPr>
              <a:t>applications</a:t>
            </a:r>
            <a:endParaRPr lang="en-US" altLang="hu-HU" sz="1800" dirty="0">
              <a:latin typeface="Tahoma" panose="020B0604030504040204" pitchFamily="34" charset="0"/>
            </a:endParaRPr>
          </a:p>
        </p:txBody>
      </p:sp>
      <p:sp>
        <p:nvSpPr>
          <p:cNvPr id="9" name="Text Box 6">
            <a:extLst>
              <a:ext uri="{FF2B5EF4-FFF2-40B4-BE49-F238E27FC236}">
                <a16:creationId xmlns:a16="http://schemas.microsoft.com/office/drawing/2014/main" id="{2A2D86EC-D403-305F-6187-9E71ADFC4C4D}"/>
              </a:ext>
            </a:extLst>
          </p:cNvPr>
          <p:cNvSpPr txBox="1">
            <a:spLocks noChangeArrowheads="1"/>
          </p:cNvSpPr>
          <p:nvPr/>
        </p:nvSpPr>
        <p:spPr bwMode="auto">
          <a:xfrm>
            <a:off x="4775858" y="3022719"/>
            <a:ext cx="20447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hu-HU" altLang="hu-HU" sz="1800" dirty="0" err="1">
                <a:latin typeface="Tahoma" panose="020B0604030504040204" pitchFamily="34" charset="0"/>
              </a:rPr>
              <a:t>distributed</a:t>
            </a:r>
            <a:r>
              <a:rPr lang="hu-HU" altLang="hu-HU" sz="1800" dirty="0">
                <a:latin typeface="Tahoma" panose="020B0604030504040204" pitchFamily="34" charset="0"/>
              </a:rPr>
              <a:t> </a:t>
            </a:r>
            <a:r>
              <a:rPr lang="hu-HU" altLang="hu-HU" sz="1800" dirty="0" err="1">
                <a:latin typeface="Tahoma" panose="020B0604030504040204" pitchFamily="34" charset="0"/>
              </a:rPr>
              <a:t>objects</a:t>
            </a:r>
            <a:endParaRPr lang="en-US" altLang="hu-HU" sz="1800" dirty="0">
              <a:latin typeface="Tahoma" panose="020B0604030504040204" pitchFamily="34" charset="0"/>
            </a:endParaRPr>
          </a:p>
        </p:txBody>
      </p:sp>
      <p:sp>
        <p:nvSpPr>
          <p:cNvPr id="10" name="Text Box 7">
            <a:extLst>
              <a:ext uri="{FF2B5EF4-FFF2-40B4-BE49-F238E27FC236}">
                <a16:creationId xmlns:a16="http://schemas.microsoft.com/office/drawing/2014/main" id="{964541FD-1C34-50CE-3680-E212BD2A2B56}"/>
              </a:ext>
            </a:extLst>
          </p:cNvPr>
          <p:cNvSpPr txBox="1">
            <a:spLocks noChangeArrowheads="1"/>
          </p:cNvSpPr>
          <p:nvPr/>
        </p:nvSpPr>
        <p:spPr bwMode="auto">
          <a:xfrm>
            <a:off x="7200719" y="3453204"/>
            <a:ext cx="1703387"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hu-HU" altLang="hu-HU" sz="1800" dirty="0" err="1">
                <a:latin typeface="Tahoma" panose="020B0604030504040204" pitchFamily="34" charset="0"/>
              </a:rPr>
              <a:t>legacy</a:t>
            </a:r>
            <a:r>
              <a:rPr lang="hu-HU" altLang="hu-HU" sz="1800" dirty="0">
                <a:latin typeface="Tahoma" panose="020B0604030504040204" pitchFamily="34" charset="0"/>
              </a:rPr>
              <a:t> </a:t>
            </a:r>
            <a:r>
              <a:rPr lang="hu-HU" altLang="hu-HU" sz="1800" dirty="0" err="1">
                <a:latin typeface="Tahoma" panose="020B0604030504040204" pitchFamily="34" charset="0"/>
              </a:rPr>
              <a:t>systems</a:t>
            </a:r>
            <a:endParaRPr lang="en-US" altLang="hu-HU" sz="1800" dirty="0">
              <a:latin typeface="Tahoma" panose="020B0604030504040204" pitchFamily="34" charset="0"/>
            </a:endParaRPr>
          </a:p>
        </p:txBody>
      </p:sp>
      <p:sp>
        <p:nvSpPr>
          <p:cNvPr id="11" name="Text Box 8">
            <a:extLst>
              <a:ext uri="{FF2B5EF4-FFF2-40B4-BE49-F238E27FC236}">
                <a16:creationId xmlns:a16="http://schemas.microsoft.com/office/drawing/2014/main" id="{AFFD6907-CBE9-CC7D-CAF6-9D7AB852860C}"/>
              </a:ext>
            </a:extLst>
          </p:cNvPr>
          <p:cNvSpPr txBox="1">
            <a:spLocks noChangeArrowheads="1"/>
          </p:cNvSpPr>
          <p:nvPr/>
        </p:nvSpPr>
        <p:spPr bwMode="auto">
          <a:xfrm>
            <a:off x="1892395" y="3434178"/>
            <a:ext cx="316706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hu-HU" altLang="hu-HU" sz="1800" dirty="0">
                <a:latin typeface="Tahoma" panose="020B0604030504040204" pitchFamily="34" charset="0"/>
              </a:rPr>
              <a:t>OO </a:t>
            </a:r>
            <a:r>
              <a:rPr lang="hu-HU" altLang="hu-HU" sz="1800" dirty="0" err="1">
                <a:latin typeface="Tahoma" panose="020B0604030504040204" pitchFamily="34" charset="0"/>
              </a:rPr>
              <a:t>distributed</a:t>
            </a:r>
            <a:r>
              <a:rPr lang="hu-HU" altLang="hu-HU" sz="1800" dirty="0">
                <a:latin typeface="Tahoma" panose="020B0604030504040204" pitchFamily="34" charset="0"/>
              </a:rPr>
              <a:t> </a:t>
            </a:r>
            <a:r>
              <a:rPr lang="hu-HU" altLang="hu-HU" sz="1800" dirty="0" err="1">
                <a:latin typeface="Tahoma" panose="020B0604030504040204" pitchFamily="34" charset="0"/>
              </a:rPr>
              <a:t>applications</a:t>
            </a:r>
            <a:endParaRPr lang="en-US" altLang="hu-HU" sz="1800" dirty="0">
              <a:latin typeface="Tahoma" panose="020B0604030504040204" pitchFamily="34" charset="0"/>
            </a:endParaRPr>
          </a:p>
        </p:txBody>
      </p:sp>
      <p:sp>
        <p:nvSpPr>
          <p:cNvPr id="12" name="Text Box 9">
            <a:extLst>
              <a:ext uri="{FF2B5EF4-FFF2-40B4-BE49-F238E27FC236}">
                <a16:creationId xmlns:a16="http://schemas.microsoft.com/office/drawing/2014/main" id="{08C8EC87-7D02-9C49-D968-060B579C4E6A}"/>
              </a:ext>
            </a:extLst>
          </p:cNvPr>
          <p:cNvSpPr txBox="1">
            <a:spLocks noChangeArrowheads="1"/>
          </p:cNvSpPr>
          <p:nvPr/>
        </p:nvSpPr>
        <p:spPr bwMode="auto">
          <a:xfrm>
            <a:off x="3669064" y="4467043"/>
            <a:ext cx="2952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hu-HU" altLang="hu-HU" sz="1800" dirty="0" err="1">
                <a:latin typeface="Tahoma" panose="020B0604030504040204" pitchFamily="34" charset="0"/>
              </a:rPr>
              <a:t>three-tiered</a:t>
            </a:r>
            <a:r>
              <a:rPr lang="hu-HU" altLang="hu-HU" sz="1800" dirty="0">
                <a:latin typeface="Tahoma" panose="020B0604030504040204" pitchFamily="34" charset="0"/>
              </a:rPr>
              <a:t> </a:t>
            </a:r>
            <a:r>
              <a:rPr lang="hu-HU" altLang="hu-HU" sz="1800" dirty="0" err="1">
                <a:latin typeface="Tahoma" panose="020B0604030504040204" pitchFamily="34" charset="0"/>
              </a:rPr>
              <a:t>architectures</a:t>
            </a:r>
            <a:endParaRPr lang="en-US" altLang="hu-HU" sz="1800" dirty="0">
              <a:latin typeface="Tahoma" panose="020B0604030504040204" pitchFamily="34" charset="0"/>
            </a:endParaRPr>
          </a:p>
        </p:txBody>
      </p:sp>
      <p:sp>
        <p:nvSpPr>
          <p:cNvPr id="13" name="Text Box 10">
            <a:extLst>
              <a:ext uri="{FF2B5EF4-FFF2-40B4-BE49-F238E27FC236}">
                <a16:creationId xmlns:a16="http://schemas.microsoft.com/office/drawing/2014/main" id="{5B57DA55-B4AA-E873-57F7-3342817AC406}"/>
              </a:ext>
            </a:extLst>
          </p:cNvPr>
          <p:cNvSpPr txBox="1">
            <a:spLocks noChangeArrowheads="1"/>
          </p:cNvSpPr>
          <p:nvPr/>
        </p:nvSpPr>
        <p:spPr bwMode="auto">
          <a:xfrm>
            <a:off x="2757827" y="4049922"/>
            <a:ext cx="2159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hu-HU" altLang="hu-HU" sz="1800" dirty="0" err="1">
                <a:latin typeface="Tahoma" panose="020B0604030504040204" pitchFamily="34" charset="0"/>
              </a:rPr>
              <a:t>data</a:t>
            </a:r>
            <a:r>
              <a:rPr lang="hu-HU" altLang="hu-HU" sz="1800" dirty="0">
                <a:latin typeface="Tahoma" panose="020B0604030504040204" pitchFamily="34" charset="0"/>
              </a:rPr>
              <a:t> </a:t>
            </a:r>
            <a:r>
              <a:rPr lang="hu-HU" altLang="hu-HU" sz="1800" dirty="0" err="1">
                <a:latin typeface="Tahoma" panose="020B0604030504040204" pitchFamily="34" charset="0"/>
              </a:rPr>
              <a:t>architectures</a:t>
            </a:r>
            <a:endParaRPr lang="en-US" altLang="hu-HU" sz="1800" dirty="0">
              <a:latin typeface="Tahoma" panose="020B0604030504040204" pitchFamily="34" charset="0"/>
            </a:endParaRPr>
          </a:p>
        </p:txBody>
      </p:sp>
      <p:sp>
        <p:nvSpPr>
          <p:cNvPr id="14" name="Text Box 11">
            <a:extLst>
              <a:ext uri="{FF2B5EF4-FFF2-40B4-BE49-F238E27FC236}">
                <a16:creationId xmlns:a16="http://schemas.microsoft.com/office/drawing/2014/main" id="{A6281893-27A9-6391-CEE1-4C36C35B076F}"/>
              </a:ext>
            </a:extLst>
          </p:cNvPr>
          <p:cNvSpPr txBox="1">
            <a:spLocks noChangeArrowheads="1"/>
          </p:cNvSpPr>
          <p:nvPr/>
        </p:nvSpPr>
        <p:spPr bwMode="auto">
          <a:xfrm>
            <a:off x="6865878" y="2725015"/>
            <a:ext cx="165576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hu-HU" altLang="hu-HU" sz="1800" dirty="0" err="1">
                <a:latin typeface="Tahoma" panose="020B0604030504040204" pitchFamily="34" charset="0"/>
              </a:rPr>
              <a:t>data</a:t>
            </a:r>
            <a:r>
              <a:rPr lang="hu-HU" altLang="hu-HU" sz="1800" dirty="0">
                <a:latin typeface="Tahoma" panose="020B0604030504040204" pitchFamily="34" charset="0"/>
              </a:rPr>
              <a:t> </a:t>
            </a:r>
            <a:r>
              <a:rPr lang="hu-HU" altLang="hu-HU" sz="1800" dirty="0" err="1">
                <a:latin typeface="Tahoma" panose="020B0604030504040204" pitchFamily="34" charset="0"/>
              </a:rPr>
              <a:t>allocation</a:t>
            </a:r>
            <a:endParaRPr lang="en-US" altLang="hu-HU" sz="1800" dirty="0">
              <a:latin typeface="Tahoma" panose="020B0604030504040204" pitchFamily="34" charset="0"/>
            </a:endParaRPr>
          </a:p>
        </p:txBody>
      </p:sp>
      <p:sp>
        <p:nvSpPr>
          <p:cNvPr id="15" name="Text Box 12">
            <a:extLst>
              <a:ext uri="{FF2B5EF4-FFF2-40B4-BE49-F238E27FC236}">
                <a16:creationId xmlns:a16="http://schemas.microsoft.com/office/drawing/2014/main" id="{C7908B70-4D18-5714-E86B-EDA8EA1381B6}"/>
              </a:ext>
            </a:extLst>
          </p:cNvPr>
          <p:cNvSpPr txBox="1">
            <a:spLocks noChangeArrowheads="1"/>
          </p:cNvSpPr>
          <p:nvPr/>
        </p:nvSpPr>
        <p:spPr bwMode="auto">
          <a:xfrm>
            <a:off x="4974062" y="3515333"/>
            <a:ext cx="2065337"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hu-HU" altLang="hu-HU" sz="1800" dirty="0" err="1">
                <a:latin typeface="Tahoma" panose="020B0604030504040204" pitchFamily="34" charset="0"/>
              </a:rPr>
              <a:t>legacy</a:t>
            </a:r>
            <a:r>
              <a:rPr lang="hu-HU" altLang="hu-HU" sz="1800" dirty="0">
                <a:latin typeface="Tahoma" panose="020B0604030504040204" pitchFamily="34" charset="0"/>
              </a:rPr>
              <a:t> </a:t>
            </a:r>
            <a:r>
              <a:rPr lang="hu-HU" altLang="hu-HU" sz="1800" dirty="0" err="1">
                <a:latin typeface="Tahoma" panose="020B0604030504040204" pitchFamily="34" charset="0"/>
              </a:rPr>
              <a:t>data</a:t>
            </a:r>
            <a:r>
              <a:rPr lang="hu-HU" altLang="hu-HU" sz="1800" dirty="0">
                <a:latin typeface="Tahoma" panose="020B0604030504040204" pitchFamily="34" charset="0"/>
              </a:rPr>
              <a:t> </a:t>
            </a:r>
            <a:r>
              <a:rPr lang="hu-HU" altLang="hu-HU" sz="1800" dirty="0" err="1">
                <a:latin typeface="Tahoma" panose="020B0604030504040204" pitchFamily="34" charset="0"/>
              </a:rPr>
              <a:t>access</a:t>
            </a:r>
            <a:endParaRPr lang="en-US" altLang="hu-HU" sz="1800" dirty="0">
              <a:latin typeface="Tahoma" panose="020B0604030504040204" pitchFamily="34" charset="0"/>
            </a:endParaRPr>
          </a:p>
        </p:txBody>
      </p:sp>
      <p:sp>
        <p:nvSpPr>
          <p:cNvPr id="16" name="Text Box 13">
            <a:extLst>
              <a:ext uri="{FF2B5EF4-FFF2-40B4-BE49-F238E27FC236}">
                <a16:creationId xmlns:a16="http://schemas.microsoft.com/office/drawing/2014/main" id="{368211AD-4C2B-A9E3-DCCB-D2E04FD72803}"/>
              </a:ext>
            </a:extLst>
          </p:cNvPr>
          <p:cNvSpPr txBox="1">
            <a:spLocks noChangeArrowheads="1"/>
          </p:cNvSpPr>
          <p:nvPr/>
        </p:nvSpPr>
        <p:spPr bwMode="auto">
          <a:xfrm>
            <a:off x="5372099" y="3990498"/>
            <a:ext cx="2592388"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hu-HU" altLang="hu-HU" sz="1800" dirty="0" err="1">
                <a:latin typeface="Tahoma" panose="020B0604030504040204" pitchFamily="34" charset="0"/>
              </a:rPr>
              <a:t>mediation</a:t>
            </a:r>
            <a:r>
              <a:rPr lang="hu-HU" altLang="hu-HU" sz="1800" dirty="0">
                <a:latin typeface="Tahoma" panose="020B0604030504040204" pitchFamily="34" charset="0"/>
              </a:rPr>
              <a:t> </a:t>
            </a:r>
            <a:r>
              <a:rPr lang="hu-HU" altLang="hu-HU" sz="1800" dirty="0" err="1">
                <a:latin typeface="Tahoma" panose="020B0604030504040204" pitchFamily="34" charset="0"/>
              </a:rPr>
              <a:t>technologies</a:t>
            </a:r>
            <a:endParaRPr lang="en-US" altLang="hu-HU" sz="1800" dirty="0">
              <a:latin typeface="Tahoma" panose="020B0604030504040204" pitchFamily="34" charset="0"/>
            </a:endParaRPr>
          </a:p>
        </p:txBody>
      </p:sp>
      <p:sp>
        <p:nvSpPr>
          <p:cNvPr id="17" name="Text Box 14">
            <a:extLst>
              <a:ext uri="{FF2B5EF4-FFF2-40B4-BE49-F238E27FC236}">
                <a16:creationId xmlns:a16="http://schemas.microsoft.com/office/drawing/2014/main" id="{9C99DB82-4E64-3DB5-A4FF-6135A58F5408}"/>
              </a:ext>
            </a:extLst>
          </p:cNvPr>
          <p:cNvSpPr txBox="1">
            <a:spLocks noChangeArrowheads="1"/>
          </p:cNvSpPr>
          <p:nvPr/>
        </p:nvSpPr>
        <p:spPr bwMode="auto">
          <a:xfrm rot="21416751">
            <a:off x="3604699" y="2319136"/>
            <a:ext cx="4903635"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hu-HU" altLang="hu-HU" sz="1800" b="1" dirty="0">
                <a:latin typeface="Tahoma" panose="020B0604030504040204" pitchFamily="34" charset="0"/>
              </a:rPr>
              <a:t>Web Access </a:t>
            </a:r>
            <a:r>
              <a:rPr lang="hu-HU" altLang="hu-HU" sz="1800" b="1" dirty="0" err="1">
                <a:latin typeface="Tahoma" panose="020B0604030504040204" pitchFamily="34" charset="0"/>
              </a:rPr>
              <a:t>to</a:t>
            </a:r>
            <a:r>
              <a:rPr lang="hu-HU" altLang="hu-HU" sz="1800" b="1" dirty="0">
                <a:latin typeface="Tahoma" panose="020B0604030504040204" pitchFamily="34" charset="0"/>
              </a:rPr>
              <a:t> </a:t>
            </a:r>
            <a:r>
              <a:rPr lang="hu-HU" altLang="hu-HU" sz="1800" b="1" dirty="0" err="1">
                <a:latin typeface="Tahoma" panose="020B0604030504040204" pitchFamily="34" charset="0"/>
              </a:rPr>
              <a:t>Corporate</a:t>
            </a:r>
            <a:r>
              <a:rPr lang="hu-HU" altLang="hu-HU" sz="1800" b="1" dirty="0">
                <a:latin typeface="Tahoma" panose="020B0604030504040204" pitchFamily="34" charset="0"/>
              </a:rPr>
              <a:t> </a:t>
            </a:r>
            <a:r>
              <a:rPr lang="hu-HU" altLang="hu-HU" sz="1800" b="1" dirty="0" err="1">
                <a:latin typeface="Tahoma" panose="020B0604030504040204" pitchFamily="34" charset="0"/>
              </a:rPr>
              <a:t>Information</a:t>
            </a:r>
            <a:endParaRPr lang="en-US" altLang="hu-HU" sz="1800" b="1" dirty="0">
              <a:latin typeface="Tahoma" panose="020B0604030504040204" pitchFamily="34" charset="0"/>
            </a:endParaRPr>
          </a:p>
        </p:txBody>
      </p:sp>
      <p:sp>
        <p:nvSpPr>
          <p:cNvPr id="18" name="Line 16">
            <a:extLst>
              <a:ext uri="{FF2B5EF4-FFF2-40B4-BE49-F238E27FC236}">
                <a16:creationId xmlns:a16="http://schemas.microsoft.com/office/drawing/2014/main" id="{773931F7-010C-2197-FDBC-315C163E13EB}"/>
              </a:ext>
            </a:extLst>
          </p:cNvPr>
          <p:cNvSpPr>
            <a:spLocks noChangeShapeType="1"/>
          </p:cNvSpPr>
          <p:nvPr/>
        </p:nvSpPr>
        <p:spPr bwMode="auto">
          <a:xfrm flipH="1" flipV="1">
            <a:off x="3196472" y="5061858"/>
            <a:ext cx="720725" cy="792162"/>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
        <p:nvSpPr>
          <p:cNvPr id="19" name="Line 17">
            <a:extLst>
              <a:ext uri="{FF2B5EF4-FFF2-40B4-BE49-F238E27FC236}">
                <a16:creationId xmlns:a16="http://schemas.microsoft.com/office/drawing/2014/main" id="{AEBDA48A-87C7-AF46-EEEA-7A5A0951F463}"/>
              </a:ext>
            </a:extLst>
          </p:cNvPr>
          <p:cNvSpPr>
            <a:spLocks noChangeShapeType="1"/>
          </p:cNvSpPr>
          <p:nvPr/>
        </p:nvSpPr>
        <p:spPr bwMode="auto">
          <a:xfrm flipV="1">
            <a:off x="5861884" y="5061858"/>
            <a:ext cx="792163" cy="86360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
        <p:nvSpPr>
          <p:cNvPr id="21" name="Text Box 19">
            <a:extLst>
              <a:ext uri="{FF2B5EF4-FFF2-40B4-BE49-F238E27FC236}">
                <a16:creationId xmlns:a16="http://schemas.microsoft.com/office/drawing/2014/main" id="{2D080CB9-7C43-EF45-F36C-D6105995EC09}"/>
              </a:ext>
            </a:extLst>
          </p:cNvPr>
          <p:cNvSpPr txBox="1">
            <a:spLocks noChangeArrowheads="1"/>
          </p:cNvSpPr>
          <p:nvPr/>
        </p:nvSpPr>
        <p:spPr bwMode="auto">
          <a:xfrm>
            <a:off x="6122244" y="5879593"/>
            <a:ext cx="2663825"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hu-HU" altLang="hu-HU" sz="1800" dirty="0">
                <a:latin typeface="Tahoma" panose="020B0604030504040204" pitchFamily="34" charset="0"/>
              </a:rPr>
              <a:t>Az új alkalmazási technikák </a:t>
            </a:r>
            <a:r>
              <a:rPr lang="hu-HU" altLang="hu-HU" sz="1800" dirty="0" err="1">
                <a:latin typeface="Tahoma" panose="020B0604030504040204" pitchFamily="34" charset="0"/>
              </a:rPr>
              <a:t>rengetege</a:t>
            </a:r>
            <a:endParaRPr lang="en-US" altLang="hu-HU" sz="1800" dirty="0">
              <a:latin typeface="Tahoma" panose="020B060403050404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248" name="Rectangle 10247">
            <a:extLst>
              <a:ext uri="{FF2B5EF4-FFF2-40B4-BE49-F238E27FC236}">
                <a16:creationId xmlns:a16="http://schemas.microsoft.com/office/drawing/2014/main" id="{1B0A7D14-7B67-4022-A8BE-1CCD4A0F1B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242" name="Rectangle 2">
            <a:extLst>
              <a:ext uri="{FF2B5EF4-FFF2-40B4-BE49-F238E27FC236}">
                <a16:creationId xmlns:a16="http://schemas.microsoft.com/office/drawing/2014/main" id="{DE74F8B6-E917-9F8C-2972-891E56813A53}"/>
              </a:ext>
            </a:extLst>
          </p:cNvPr>
          <p:cNvSpPr>
            <a:spLocks noGrp="1" noChangeArrowheads="1"/>
          </p:cNvSpPr>
          <p:nvPr>
            <p:ph type="title"/>
          </p:nvPr>
        </p:nvSpPr>
        <p:spPr>
          <a:xfrm>
            <a:off x="938758" y="382385"/>
            <a:ext cx="7633742" cy="1492132"/>
          </a:xfrm>
        </p:spPr>
        <p:txBody>
          <a:bodyPr vert="horz" lIns="91440" tIns="45720" rIns="91440" bIns="45720" rtlCol="0" anchor="ctr">
            <a:normAutofit/>
          </a:bodyPr>
          <a:lstStyle/>
          <a:p>
            <a:pPr defTabSz="914400"/>
            <a:r>
              <a:rPr lang="en-US" altLang="hu-HU" sz="4700" spc="200"/>
              <a:t>Vállalti információs rendszer szerepe és elemei</a:t>
            </a:r>
          </a:p>
        </p:txBody>
      </p:sp>
      <p:sp>
        <p:nvSpPr>
          <p:cNvPr id="10250" name="Freeform 6">
            <a:extLst>
              <a:ext uri="{FF2B5EF4-FFF2-40B4-BE49-F238E27FC236}">
                <a16:creationId xmlns:a16="http://schemas.microsoft.com/office/drawing/2014/main" id="{AB09A9E8-BF27-4613-A775-071F082083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0"/>
            <a:ext cx="664368"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accent1"/>
          </a:solidFill>
          <a:ln w="0">
            <a:noFill/>
            <a:prstDash val="solid"/>
            <a:round/>
            <a:headEnd/>
            <a:tailEnd/>
          </a:ln>
        </p:spPr>
        <p:txBody>
          <a:bodyPr/>
          <a:lstStyle/>
          <a:p>
            <a:endParaRPr lang="hu-HU"/>
          </a:p>
        </p:txBody>
      </p:sp>
      <p:sp>
        <p:nvSpPr>
          <p:cNvPr id="10252" name="Rectangle 10251">
            <a:extLst>
              <a:ext uri="{FF2B5EF4-FFF2-40B4-BE49-F238E27FC236}">
                <a16:creationId xmlns:a16="http://schemas.microsoft.com/office/drawing/2014/main" id="{C3AFE299-6F79-44AF-9A77-2DC2DC1F84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31402"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hu-HU"/>
          </a:p>
        </p:txBody>
      </p:sp>
      <p:graphicFrame>
        <p:nvGraphicFramePr>
          <p:cNvPr id="10244" name="Szövegdoboz 2">
            <a:extLst>
              <a:ext uri="{FF2B5EF4-FFF2-40B4-BE49-F238E27FC236}">
                <a16:creationId xmlns:a16="http://schemas.microsoft.com/office/drawing/2014/main" id="{688CF18D-23C5-E732-9273-3A050F08A2BF}"/>
              </a:ext>
            </a:extLst>
          </p:cNvPr>
          <p:cNvGraphicFramePr/>
          <p:nvPr>
            <p:extLst>
              <p:ext uri="{D42A27DB-BD31-4B8C-83A1-F6EECF244321}">
                <p14:modId xmlns:p14="http://schemas.microsoft.com/office/powerpoint/2010/main" val="950106981"/>
              </p:ext>
            </p:extLst>
          </p:nvPr>
        </p:nvGraphicFramePr>
        <p:xfrm>
          <a:off x="938212" y="2286000"/>
          <a:ext cx="7634288" cy="35941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2296" name="Rectangle 12295">
            <a:extLst>
              <a:ext uri="{FF2B5EF4-FFF2-40B4-BE49-F238E27FC236}">
                <a16:creationId xmlns:a16="http://schemas.microsoft.com/office/drawing/2014/main" id="{40851669-7281-49C2-8BF0-67BA70EC1A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90" name="Rectangle 2">
            <a:extLst>
              <a:ext uri="{FF2B5EF4-FFF2-40B4-BE49-F238E27FC236}">
                <a16:creationId xmlns:a16="http://schemas.microsoft.com/office/drawing/2014/main" id="{5C4BD79C-8512-A37A-490E-F6C428F69DFC}"/>
              </a:ext>
            </a:extLst>
          </p:cNvPr>
          <p:cNvSpPr>
            <a:spLocks noGrp="1" noChangeArrowheads="1"/>
          </p:cNvSpPr>
          <p:nvPr>
            <p:ph type="title"/>
          </p:nvPr>
        </p:nvSpPr>
        <p:spPr>
          <a:xfrm>
            <a:off x="2171700" y="382385"/>
            <a:ext cx="6400799" cy="629281"/>
          </a:xfrm>
        </p:spPr>
        <p:txBody>
          <a:bodyPr anchor="b">
            <a:normAutofit/>
          </a:bodyPr>
          <a:lstStyle/>
          <a:p>
            <a:pPr eaLnBrk="1" hangingPunct="1"/>
            <a:r>
              <a:rPr lang="hu-HU" altLang="hu-HU" sz="3800" dirty="0"/>
              <a:t>A felhasználói rendszer</a:t>
            </a:r>
            <a:endParaRPr lang="en-US" altLang="hu-HU" sz="3800" dirty="0"/>
          </a:p>
        </p:txBody>
      </p:sp>
      <p:sp>
        <p:nvSpPr>
          <p:cNvPr id="12298" name="Freeform: Shape 12297">
            <a:extLst>
              <a:ext uri="{FF2B5EF4-FFF2-40B4-BE49-F238E27FC236}">
                <a16:creationId xmlns:a16="http://schemas.microsoft.com/office/drawing/2014/main" id="{16992B13-74C4-4370-93C5-F5403D944D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0"/>
            <a:ext cx="1706340" cy="6858000"/>
          </a:xfrm>
          <a:custGeom>
            <a:avLst/>
            <a:gdLst>
              <a:gd name="connsiteX0" fmla="*/ 0 w 2275119"/>
              <a:gd name="connsiteY0" fmla="*/ 0 h 6858000"/>
              <a:gd name="connsiteX1" fmla="*/ 1389294 w 2275119"/>
              <a:gd name="connsiteY1" fmla="*/ 0 h 6858000"/>
              <a:gd name="connsiteX2" fmla="*/ 1556068 w 2275119"/>
              <a:gd name="connsiteY2" fmla="*/ 0 h 6858000"/>
              <a:gd name="connsiteX3" fmla="*/ 2098907 w 2275119"/>
              <a:gd name="connsiteY3" fmla="*/ 0 h 6858000"/>
              <a:gd name="connsiteX4" fmla="*/ 2100494 w 2275119"/>
              <a:gd name="connsiteY4" fmla="*/ 68263 h 6858000"/>
              <a:gd name="connsiteX5" fmla="*/ 2108432 w 2275119"/>
              <a:gd name="connsiteY5" fmla="*/ 128588 h 6858000"/>
              <a:gd name="connsiteX6" fmla="*/ 2119544 w 2275119"/>
              <a:gd name="connsiteY6" fmla="*/ 180975 h 6858000"/>
              <a:gd name="connsiteX7" fmla="*/ 2133832 w 2275119"/>
              <a:gd name="connsiteY7" fmla="*/ 227013 h 6858000"/>
              <a:gd name="connsiteX8" fmla="*/ 2149707 w 2275119"/>
              <a:gd name="connsiteY8" fmla="*/ 268288 h 6858000"/>
              <a:gd name="connsiteX9" fmla="*/ 2168757 w 2275119"/>
              <a:gd name="connsiteY9" fmla="*/ 304800 h 6858000"/>
              <a:gd name="connsiteX10" fmla="*/ 2187807 w 2275119"/>
              <a:gd name="connsiteY10" fmla="*/ 342900 h 6858000"/>
              <a:gd name="connsiteX11" fmla="*/ 2206857 w 2275119"/>
              <a:gd name="connsiteY11" fmla="*/ 381000 h 6858000"/>
              <a:gd name="connsiteX12" fmla="*/ 2222732 w 2275119"/>
              <a:gd name="connsiteY12" fmla="*/ 417513 h 6858000"/>
              <a:gd name="connsiteX13" fmla="*/ 2238607 w 2275119"/>
              <a:gd name="connsiteY13" fmla="*/ 458788 h 6858000"/>
              <a:gd name="connsiteX14" fmla="*/ 2254482 w 2275119"/>
              <a:gd name="connsiteY14" fmla="*/ 504825 h 6858000"/>
              <a:gd name="connsiteX15" fmla="*/ 2265594 w 2275119"/>
              <a:gd name="connsiteY15" fmla="*/ 557213 h 6858000"/>
              <a:gd name="connsiteX16" fmla="*/ 2271944 w 2275119"/>
              <a:gd name="connsiteY16" fmla="*/ 617538 h 6858000"/>
              <a:gd name="connsiteX17" fmla="*/ 2275119 w 2275119"/>
              <a:gd name="connsiteY17" fmla="*/ 685800 h 6858000"/>
              <a:gd name="connsiteX18" fmla="*/ 2271944 w 2275119"/>
              <a:gd name="connsiteY18" fmla="*/ 754063 h 6858000"/>
              <a:gd name="connsiteX19" fmla="*/ 2265594 w 2275119"/>
              <a:gd name="connsiteY19" fmla="*/ 814388 h 6858000"/>
              <a:gd name="connsiteX20" fmla="*/ 2254482 w 2275119"/>
              <a:gd name="connsiteY20" fmla="*/ 866775 h 6858000"/>
              <a:gd name="connsiteX21" fmla="*/ 2238607 w 2275119"/>
              <a:gd name="connsiteY21" fmla="*/ 912813 h 6858000"/>
              <a:gd name="connsiteX22" fmla="*/ 2222732 w 2275119"/>
              <a:gd name="connsiteY22" fmla="*/ 954088 h 6858000"/>
              <a:gd name="connsiteX23" fmla="*/ 2206857 w 2275119"/>
              <a:gd name="connsiteY23" fmla="*/ 990600 h 6858000"/>
              <a:gd name="connsiteX24" fmla="*/ 2187807 w 2275119"/>
              <a:gd name="connsiteY24" fmla="*/ 1028700 h 6858000"/>
              <a:gd name="connsiteX25" fmla="*/ 2168757 w 2275119"/>
              <a:gd name="connsiteY25" fmla="*/ 1066800 h 6858000"/>
              <a:gd name="connsiteX26" fmla="*/ 2149707 w 2275119"/>
              <a:gd name="connsiteY26" fmla="*/ 1103313 h 6858000"/>
              <a:gd name="connsiteX27" fmla="*/ 2133832 w 2275119"/>
              <a:gd name="connsiteY27" fmla="*/ 1144588 h 6858000"/>
              <a:gd name="connsiteX28" fmla="*/ 2119544 w 2275119"/>
              <a:gd name="connsiteY28" fmla="*/ 1190625 h 6858000"/>
              <a:gd name="connsiteX29" fmla="*/ 2108432 w 2275119"/>
              <a:gd name="connsiteY29" fmla="*/ 1243013 h 6858000"/>
              <a:gd name="connsiteX30" fmla="*/ 2100494 w 2275119"/>
              <a:gd name="connsiteY30" fmla="*/ 1303338 h 6858000"/>
              <a:gd name="connsiteX31" fmla="*/ 2098907 w 2275119"/>
              <a:gd name="connsiteY31" fmla="*/ 1371600 h 6858000"/>
              <a:gd name="connsiteX32" fmla="*/ 2100494 w 2275119"/>
              <a:gd name="connsiteY32" fmla="*/ 1439863 h 6858000"/>
              <a:gd name="connsiteX33" fmla="*/ 2108432 w 2275119"/>
              <a:gd name="connsiteY33" fmla="*/ 1500188 h 6858000"/>
              <a:gd name="connsiteX34" fmla="*/ 2119544 w 2275119"/>
              <a:gd name="connsiteY34" fmla="*/ 1552575 h 6858000"/>
              <a:gd name="connsiteX35" fmla="*/ 2133832 w 2275119"/>
              <a:gd name="connsiteY35" fmla="*/ 1598613 h 6858000"/>
              <a:gd name="connsiteX36" fmla="*/ 2149707 w 2275119"/>
              <a:gd name="connsiteY36" fmla="*/ 1639888 h 6858000"/>
              <a:gd name="connsiteX37" fmla="*/ 2168757 w 2275119"/>
              <a:gd name="connsiteY37" fmla="*/ 1676400 h 6858000"/>
              <a:gd name="connsiteX38" fmla="*/ 2187807 w 2275119"/>
              <a:gd name="connsiteY38" fmla="*/ 1714500 h 6858000"/>
              <a:gd name="connsiteX39" fmla="*/ 2206857 w 2275119"/>
              <a:gd name="connsiteY39" fmla="*/ 1752600 h 6858000"/>
              <a:gd name="connsiteX40" fmla="*/ 2222732 w 2275119"/>
              <a:gd name="connsiteY40" fmla="*/ 1789113 h 6858000"/>
              <a:gd name="connsiteX41" fmla="*/ 2238607 w 2275119"/>
              <a:gd name="connsiteY41" fmla="*/ 1830388 h 6858000"/>
              <a:gd name="connsiteX42" fmla="*/ 2254482 w 2275119"/>
              <a:gd name="connsiteY42" fmla="*/ 1876425 h 6858000"/>
              <a:gd name="connsiteX43" fmla="*/ 2265594 w 2275119"/>
              <a:gd name="connsiteY43" fmla="*/ 1928813 h 6858000"/>
              <a:gd name="connsiteX44" fmla="*/ 2271944 w 2275119"/>
              <a:gd name="connsiteY44" fmla="*/ 1989138 h 6858000"/>
              <a:gd name="connsiteX45" fmla="*/ 2275119 w 2275119"/>
              <a:gd name="connsiteY45" fmla="*/ 2057400 h 6858000"/>
              <a:gd name="connsiteX46" fmla="*/ 2271944 w 2275119"/>
              <a:gd name="connsiteY46" fmla="*/ 2125663 h 6858000"/>
              <a:gd name="connsiteX47" fmla="*/ 2265594 w 2275119"/>
              <a:gd name="connsiteY47" fmla="*/ 2185988 h 6858000"/>
              <a:gd name="connsiteX48" fmla="*/ 2254482 w 2275119"/>
              <a:gd name="connsiteY48" fmla="*/ 2238375 h 6858000"/>
              <a:gd name="connsiteX49" fmla="*/ 2238607 w 2275119"/>
              <a:gd name="connsiteY49" fmla="*/ 2284413 h 6858000"/>
              <a:gd name="connsiteX50" fmla="*/ 2222732 w 2275119"/>
              <a:gd name="connsiteY50" fmla="*/ 2325688 h 6858000"/>
              <a:gd name="connsiteX51" fmla="*/ 2206857 w 2275119"/>
              <a:gd name="connsiteY51" fmla="*/ 2362200 h 6858000"/>
              <a:gd name="connsiteX52" fmla="*/ 2187807 w 2275119"/>
              <a:gd name="connsiteY52" fmla="*/ 2400300 h 6858000"/>
              <a:gd name="connsiteX53" fmla="*/ 2168757 w 2275119"/>
              <a:gd name="connsiteY53" fmla="*/ 2438400 h 6858000"/>
              <a:gd name="connsiteX54" fmla="*/ 2149707 w 2275119"/>
              <a:gd name="connsiteY54" fmla="*/ 2474913 h 6858000"/>
              <a:gd name="connsiteX55" fmla="*/ 2133832 w 2275119"/>
              <a:gd name="connsiteY55" fmla="*/ 2516188 h 6858000"/>
              <a:gd name="connsiteX56" fmla="*/ 2119544 w 2275119"/>
              <a:gd name="connsiteY56" fmla="*/ 2562225 h 6858000"/>
              <a:gd name="connsiteX57" fmla="*/ 2108432 w 2275119"/>
              <a:gd name="connsiteY57" fmla="*/ 2614613 h 6858000"/>
              <a:gd name="connsiteX58" fmla="*/ 2100494 w 2275119"/>
              <a:gd name="connsiteY58" fmla="*/ 2674938 h 6858000"/>
              <a:gd name="connsiteX59" fmla="*/ 2098907 w 2275119"/>
              <a:gd name="connsiteY59" fmla="*/ 2743200 h 6858000"/>
              <a:gd name="connsiteX60" fmla="*/ 2100494 w 2275119"/>
              <a:gd name="connsiteY60" fmla="*/ 2811463 h 6858000"/>
              <a:gd name="connsiteX61" fmla="*/ 2108432 w 2275119"/>
              <a:gd name="connsiteY61" fmla="*/ 2871788 h 6858000"/>
              <a:gd name="connsiteX62" fmla="*/ 2119544 w 2275119"/>
              <a:gd name="connsiteY62" fmla="*/ 2924175 h 6858000"/>
              <a:gd name="connsiteX63" fmla="*/ 2133832 w 2275119"/>
              <a:gd name="connsiteY63" fmla="*/ 2970213 h 6858000"/>
              <a:gd name="connsiteX64" fmla="*/ 2149707 w 2275119"/>
              <a:gd name="connsiteY64" fmla="*/ 3011488 h 6858000"/>
              <a:gd name="connsiteX65" fmla="*/ 2168757 w 2275119"/>
              <a:gd name="connsiteY65" fmla="*/ 3048000 h 6858000"/>
              <a:gd name="connsiteX66" fmla="*/ 2187807 w 2275119"/>
              <a:gd name="connsiteY66" fmla="*/ 3086100 h 6858000"/>
              <a:gd name="connsiteX67" fmla="*/ 2206857 w 2275119"/>
              <a:gd name="connsiteY67" fmla="*/ 3124200 h 6858000"/>
              <a:gd name="connsiteX68" fmla="*/ 2222732 w 2275119"/>
              <a:gd name="connsiteY68" fmla="*/ 3160713 h 6858000"/>
              <a:gd name="connsiteX69" fmla="*/ 2238607 w 2275119"/>
              <a:gd name="connsiteY69" fmla="*/ 3201988 h 6858000"/>
              <a:gd name="connsiteX70" fmla="*/ 2254482 w 2275119"/>
              <a:gd name="connsiteY70" fmla="*/ 3248025 h 6858000"/>
              <a:gd name="connsiteX71" fmla="*/ 2265594 w 2275119"/>
              <a:gd name="connsiteY71" fmla="*/ 3300413 h 6858000"/>
              <a:gd name="connsiteX72" fmla="*/ 2271944 w 2275119"/>
              <a:gd name="connsiteY72" fmla="*/ 3360738 h 6858000"/>
              <a:gd name="connsiteX73" fmla="*/ 2275119 w 2275119"/>
              <a:gd name="connsiteY73" fmla="*/ 3427413 h 6858000"/>
              <a:gd name="connsiteX74" fmla="*/ 2271944 w 2275119"/>
              <a:gd name="connsiteY74" fmla="*/ 3497263 h 6858000"/>
              <a:gd name="connsiteX75" fmla="*/ 2265594 w 2275119"/>
              <a:gd name="connsiteY75" fmla="*/ 3557588 h 6858000"/>
              <a:gd name="connsiteX76" fmla="*/ 2254482 w 2275119"/>
              <a:gd name="connsiteY76" fmla="*/ 3609975 h 6858000"/>
              <a:gd name="connsiteX77" fmla="*/ 2238607 w 2275119"/>
              <a:gd name="connsiteY77" fmla="*/ 3656013 h 6858000"/>
              <a:gd name="connsiteX78" fmla="*/ 2222732 w 2275119"/>
              <a:gd name="connsiteY78" fmla="*/ 3697288 h 6858000"/>
              <a:gd name="connsiteX79" fmla="*/ 2206857 w 2275119"/>
              <a:gd name="connsiteY79" fmla="*/ 3733800 h 6858000"/>
              <a:gd name="connsiteX80" fmla="*/ 2187807 w 2275119"/>
              <a:gd name="connsiteY80" fmla="*/ 3771900 h 6858000"/>
              <a:gd name="connsiteX81" fmla="*/ 2168757 w 2275119"/>
              <a:gd name="connsiteY81" fmla="*/ 3810000 h 6858000"/>
              <a:gd name="connsiteX82" fmla="*/ 2149707 w 2275119"/>
              <a:gd name="connsiteY82" fmla="*/ 3846513 h 6858000"/>
              <a:gd name="connsiteX83" fmla="*/ 2133832 w 2275119"/>
              <a:gd name="connsiteY83" fmla="*/ 3887788 h 6858000"/>
              <a:gd name="connsiteX84" fmla="*/ 2119544 w 2275119"/>
              <a:gd name="connsiteY84" fmla="*/ 3933825 h 6858000"/>
              <a:gd name="connsiteX85" fmla="*/ 2108432 w 2275119"/>
              <a:gd name="connsiteY85" fmla="*/ 3986213 h 6858000"/>
              <a:gd name="connsiteX86" fmla="*/ 2100494 w 2275119"/>
              <a:gd name="connsiteY86" fmla="*/ 4046538 h 6858000"/>
              <a:gd name="connsiteX87" fmla="*/ 2098907 w 2275119"/>
              <a:gd name="connsiteY87" fmla="*/ 4114800 h 6858000"/>
              <a:gd name="connsiteX88" fmla="*/ 2100494 w 2275119"/>
              <a:gd name="connsiteY88" fmla="*/ 4183063 h 6858000"/>
              <a:gd name="connsiteX89" fmla="*/ 2108432 w 2275119"/>
              <a:gd name="connsiteY89" fmla="*/ 4243388 h 6858000"/>
              <a:gd name="connsiteX90" fmla="*/ 2119544 w 2275119"/>
              <a:gd name="connsiteY90" fmla="*/ 4295775 h 6858000"/>
              <a:gd name="connsiteX91" fmla="*/ 2133832 w 2275119"/>
              <a:gd name="connsiteY91" fmla="*/ 4341813 h 6858000"/>
              <a:gd name="connsiteX92" fmla="*/ 2149707 w 2275119"/>
              <a:gd name="connsiteY92" fmla="*/ 4383088 h 6858000"/>
              <a:gd name="connsiteX93" fmla="*/ 2168757 w 2275119"/>
              <a:gd name="connsiteY93" fmla="*/ 4419600 h 6858000"/>
              <a:gd name="connsiteX94" fmla="*/ 2206857 w 2275119"/>
              <a:gd name="connsiteY94" fmla="*/ 4495800 h 6858000"/>
              <a:gd name="connsiteX95" fmla="*/ 2222732 w 2275119"/>
              <a:gd name="connsiteY95" fmla="*/ 4532313 h 6858000"/>
              <a:gd name="connsiteX96" fmla="*/ 2238607 w 2275119"/>
              <a:gd name="connsiteY96" fmla="*/ 4573588 h 6858000"/>
              <a:gd name="connsiteX97" fmla="*/ 2254482 w 2275119"/>
              <a:gd name="connsiteY97" fmla="*/ 4619625 h 6858000"/>
              <a:gd name="connsiteX98" fmla="*/ 2265594 w 2275119"/>
              <a:gd name="connsiteY98" fmla="*/ 4672013 h 6858000"/>
              <a:gd name="connsiteX99" fmla="*/ 2271944 w 2275119"/>
              <a:gd name="connsiteY99" fmla="*/ 4732338 h 6858000"/>
              <a:gd name="connsiteX100" fmla="*/ 2275119 w 2275119"/>
              <a:gd name="connsiteY100" fmla="*/ 4800600 h 6858000"/>
              <a:gd name="connsiteX101" fmla="*/ 2271944 w 2275119"/>
              <a:gd name="connsiteY101" fmla="*/ 4868863 h 6858000"/>
              <a:gd name="connsiteX102" fmla="*/ 2265594 w 2275119"/>
              <a:gd name="connsiteY102" fmla="*/ 4929188 h 6858000"/>
              <a:gd name="connsiteX103" fmla="*/ 2254482 w 2275119"/>
              <a:gd name="connsiteY103" fmla="*/ 4981575 h 6858000"/>
              <a:gd name="connsiteX104" fmla="*/ 2238607 w 2275119"/>
              <a:gd name="connsiteY104" fmla="*/ 5027613 h 6858000"/>
              <a:gd name="connsiteX105" fmla="*/ 2222732 w 2275119"/>
              <a:gd name="connsiteY105" fmla="*/ 5068888 h 6858000"/>
              <a:gd name="connsiteX106" fmla="*/ 2206857 w 2275119"/>
              <a:gd name="connsiteY106" fmla="*/ 5105400 h 6858000"/>
              <a:gd name="connsiteX107" fmla="*/ 2187807 w 2275119"/>
              <a:gd name="connsiteY107" fmla="*/ 5143500 h 6858000"/>
              <a:gd name="connsiteX108" fmla="*/ 2168757 w 2275119"/>
              <a:gd name="connsiteY108" fmla="*/ 5181600 h 6858000"/>
              <a:gd name="connsiteX109" fmla="*/ 2149707 w 2275119"/>
              <a:gd name="connsiteY109" fmla="*/ 5218113 h 6858000"/>
              <a:gd name="connsiteX110" fmla="*/ 2133832 w 2275119"/>
              <a:gd name="connsiteY110" fmla="*/ 5259388 h 6858000"/>
              <a:gd name="connsiteX111" fmla="*/ 2119544 w 2275119"/>
              <a:gd name="connsiteY111" fmla="*/ 5305425 h 6858000"/>
              <a:gd name="connsiteX112" fmla="*/ 2108432 w 2275119"/>
              <a:gd name="connsiteY112" fmla="*/ 5357813 h 6858000"/>
              <a:gd name="connsiteX113" fmla="*/ 2100494 w 2275119"/>
              <a:gd name="connsiteY113" fmla="*/ 5418138 h 6858000"/>
              <a:gd name="connsiteX114" fmla="*/ 2098907 w 2275119"/>
              <a:gd name="connsiteY114" fmla="*/ 5486400 h 6858000"/>
              <a:gd name="connsiteX115" fmla="*/ 2100494 w 2275119"/>
              <a:gd name="connsiteY115" fmla="*/ 5554663 h 6858000"/>
              <a:gd name="connsiteX116" fmla="*/ 2108432 w 2275119"/>
              <a:gd name="connsiteY116" fmla="*/ 5614988 h 6858000"/>
              <a:gd name="connsiteX117" fmla="*/ 2119544 w 2275119"/>
              <a:gd name="connsiteY117" fmla="*/ 5667375 h 6858000"/>
              <a:gd name="connsiteX118" fmla="*/ 2133832 w 2275119"/>
              <a:gd name="connsiteY118" fmla="*/ 5713413 h 6858000"/>
              <a:gd name="connsiteX119" fmla="*/ 2149707 w 2275119"/>
              <a:gd name="connsiteY119" fmla="*/ 5754688 h 6858000"/>
              <a:gd name="connsiteX120" fmla="*/ 2168757 w 2275119"/>
              <a:gd name="connsiteY120" fmla="*/ 5791200 h 6858000"/>
              <a:gd name="connsiteX121" fmla="*/ 2187807 w 2275119"/>
              <a:gd name="connsiteY121" fmla="*/ 5829300 h 6858000"/>
              <a:gd name="connsiteX122" fmla="*/ 2206857 w 2275119"/>
              <a:gd name="connsiteY122" fmla="*/ 5867400 h 6858000"/>
              <a:gd name="connsiteX123" fmla="*/ 2222732 w 2275119"/>
              <a:gd name="connsiteY123" fmla="*/ 5903913 h 6858000"/>
              <a:gd name="connsiteX124" fmla="*/ 2238607 w 2275119"/>
              <a:gd name="connsiteY124" fmla="*/ 5945188 h 6858000"/>
              <a:gd name="connsiteX125" fmla="*/ 2254482 w 2275119"/>
              <a:gd name="connsiteY125" fmla="*/ 5991225 h 6858000"/>
              <a:gd name="connsiteX126" fmla="*/ 2265594 w 2275119"/>
              <a:gd name="connsiteY126" fmla="*/ 6043613 h 6858000"/>
              <a:gd name="connsiteX127" fmla="*/ 2271944 w 2275119"/>
              <a:gd name="connsiteY127" fmla="*/ 6103938 h 6858000"/>
              <a:gd name="connsiteX128" fmla="*/ 2275119 w 2275119"/>
              <a:gd name="connsiteY128" fmla="*/ 6172200 h 6858000"/>
              <a:gd name="connsiteX129" fmla="*/ 2271944 w 2275119"/>
              <a:gd name="connsiteY129" fmla="*/ 6240463 h 6858000"/>
              <a:gd name="connsiteX130" fmla="*/ 2265594 w 2275119"/>
              <a:gd name="connsiteY130" fmla="*/ 6300788 h 6858000"/>
              <a:gd name="connsiteX131" fmla="*/ 2254482 w 2275119"/>
              <a:gd name="connsiteY131" fmla="*/ 6353175 h 6858000"/>
              <a:gd name="connsiteX132" fmla="*/ 2238607 w 2275119"/>
              <a:gd name="connsiteY132" fmla="*/ 6399213 h 6858000"/>
              <a:gd name="connsiteX133" fmla="*/ 2222732 w 2275119"/>
              <a:gd name="connsiteY133" fmla="*/ 6440488 h 6858000"/>
              <a:gd name="connsiteX134" fmla="*/ 2206857 w 2275119"/>
              <a:gd name="connsiteY134" fmla="*/ 6477000 h 6858000"/>
              <a:gd name="connsiteX135" fmla="*/ 2187807 w 2275119"/>
              <a:gd name="connsiteY135" fmla="*/ 6515100 h 6858000"/>
              <a:gd name="connsiteX136" fmla="*/ 2168757 w 2275119"/>
              <a:gd name="connsiteY136" fmla="*/ 6553200 h 6858000"/>
              <a:gd name="connsiteX137" fmla="*/ 2149707 w 2275119"/>
              <a:gd name="connsiteY137" fmla="*/ 6589713 h 6858000"/>
              <a:gd name="connsiteX138" fmla="*/ 2133832 w 2275119"/>
              <a:gd name="connsiteY138" fmla="*/ 6630988 h 6858000"/>
              <a:gd name="connsiteX139" fmla="*/ 2119544 w 2275119"/>
              <a:gd name="connsiteY139" fmla="*/ 6677025 h 6858000"/>
              <a:gd name="connsiteX140" fmla="*/ 2108432 w 2275119"/>
              <a:gd name="connsiteY140" fmla="*/ 6729413 h 6858000"/>
              <a:gd name="connsiteX141" fmla="*/ 2100494 w 2275119"/>
              <a:gd name="connsiteY141" fmla="*/ 6789738 h 6858000"/>
              <a:gd name="connsiteX142" fmla="*/ 2098907 w 2275119"/>
              <a:gd name="connsiteY142" fmla="*/ 6858000 h 6858000"/>
              <a:gd name="connsiteX143" fmla="*/ 1556068 w 2275119"/>
              <a:gd name="connsiteY143" fmla="*/ 6858000 h 6858000"/>
              <a:gd name="connsiteX144" fmla="*/ 1389294 w 2275119"/>
              <a:gd name="connsiteY144" fmla="*/ 6858000 h 6858000"/>
              <a:gd name="connsiteX145" fmla="*/ 0 w 2275119"/>
              <a:gd name="connsiteY14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Lst>
            <a:rect l="l" t="t" r="r" b="b"/>
            <a:pathLst>
              <a:path w="2275119" h="6858000">
                <a:moveTo>
                  <a:pt x="0" y="0"/>
                </a:moveTo>
                <a:lnTo>
                  <a:pt x="1389294" y="0"/>
                </a:lnTo>
                <a:lnTo>
                  <a:pt x="1556068" y="0"/>
                </a:lnTo>
                <a:lnTo>
                  <a:pt x="2098907" y="0"/>
                </a:lnTo>
                <a:lnTo>
                  <a:pt x="2100494" y="68263"/>
                </a:lnTo>
                <a:lnTo>
                  <a:pt x="2108432" y="128588"/>
                </a:lnTo>
                <a:lnTo>
                  <a:pt x="2119544" y="180975"/>
                </a:lnTo>
                <a:lnTo>
                  <a:pt x="2133832" y="227013"/>
                </a:lnTo>
                <a:lnTo>
                  <a:pt x="2149707" y="268288"/>
                </a:lnTo>
                <a:lnTo>
                  <a:pt x="2168757" y="304800"/>
                </a:lnTo>
                <a:lnTo>
                  <a:pt x="2187807" y="342900"/>
                </a:lnTo>
                <a:lnTo>
                  <a:pt x="2206857" y="381000"/>
                </a:lnTo>
                <a:lnTo>
                  <a:pt x="2222732" y="417513"/>
                </a:lnTo>
                <a:lnTo>
                  <a:pt x="2238607" y="458788"/>
                </a:lnTo>
                <a:lnTo>
                  <a:pt x="2254482" y="504825"/>
                </a:lnTo>
                <a:lnTo>
                  <a:pt x="2265594" y="557213"/>
                </a:lnTo>
                <a:lnTo>
                  <a:pt x="2271944" y="617538"/>
                </a:lnTo>
                <a:lnTo>
                  <a:pt x="2275119" y="685800"/>
                </a:lnTo>
                <a:lnTo>
                  <a:pt x="2271944" y="754063"/>
                </a:lnTo>
                <a:lnTo>
                  <a:pt x="2265594" y="814388"/>
                </a:lnTo>
                <a:lnTo>
                  <a:pt x="2254482" y="866775"/>
                </a:lnTo>
                <a:lnTo>
                  <a:pt x="2238607" y="912813"/>
                </a:lnTo>
                <a:lnTo>
                  <a:pt x="2222732" y="954088"/>
                </a:lnTo>
                <a:lnTo>
                  <a:pt x="2206857" y="990600"/>
                </a:lnTo>
                <a:lnTo>
                  <a:pt x="2187807" y="1028700"/>
                </a:lnTo>
                <a:lnTo>
                  <a:pt x="2168757" y="1066800"/>
                </a:lnTo>
                <a:lnTo>
                  <a:pt x="2149707" y="1103313"/>
                </a:lnTo>
                <a:lnTo>
                  <a:pt x="2133832" y="1144588"/>
                </a:lnTo>
                <a:lnTo>
                  <a:pt x="2119544" y="1190625"/>
                </a:lnTo>
                <a:lnTo>
                  <a:pt x="2108432" y="1243013"/>
                </a:lnTo>
                <a:lnTo>
                  <a:pt x="2100494" y="1303338"/>
                </a:lnTo>
                <a:lnTo>
                  <a:pt x="2098907" y="1371600"/>
                </a:lnTo>
                <a:lnTo>
                  <a:pt x="2100494" y="1439863"/>
                </a:lnTo>
                <a:lnTo>
                  <a:pt x="2108432" y="1500188"/>
                </a:lnTo>
                <a:lnTo>
                  <a:pt x="2119544" y="1552575"/>
                </a:lnTo>
                <a:lnTo>
                  <a:pt x="2133832" y="1598613"/>
                </a:lnTo>
                <a:lnTo>
                  <a:pt x="2149707" y="1639888"/>
                </a:lnTo>
                <a:lnTo>
                  <a:pt x="2168757" y="1676400"/>
                </a:lnTo>
                <a:lnTo>
                  <a:pt x="2187807" y="1714500"/>
                </a:lnTo>
                <a:lnTo>
                  <a:pt x="2206857" y="1752600"/>
                </a:lnTo>
                <a:lnTo>
                  <a:pt x="2222732" y="1789113"/>
                </a:lnTo>
                <a:lnTo>
                  <a:pt x="2238607" y="1830388"/>
                </a:lnTo>
                <a:lnTo>
                  <a:pt x="2254482" y="1876425"/>
                </a:lnTo>
                <a:lnTo>
                  <a:pt x="2265594" y="1928813"/>
                </a:lnTo>
                <a:lnTo>
                  <a:pt x="2271944" y="1989138"/>
                </a:lnTo>
                <a:lnTo>
                  <a:pt x="2275119" y="2057400"/>
                </a:lnTo>
                <a:lnTo>
                  <a:pt x="2271944" y="2125663"/>
                </a:lnTo>
                <a:lnTo>
                  <a:pt x="2265594" y="2185988"/>
                </a:lnTo>
                <a:lnTo>
                  <a:pt x="2254482" y="2238375"/>
                </a:lnTo>
                <a:lnTo>
                  <a:pt x="2238607" y="2284413"/>
                </a:lnTo>
                <a:lnTo>
                  <a:pt x="2222732" y="2325688"/>
                </a:lnTo>
                <a:lnTo>
                  <a:pt x="2206857" y="2362200"/>
                </a:lnTo>
                <a:lnTo>
                  <a:pt x="2187807" y="2400300"/>
                </a:lnTo>
                <a:lnTo>
                  <a:pt x="2168757" y="2438400"/>
                </a:lnTo>
                <a:lnTo>
                  <a:pt x="2149707" y="2474913"/>
                </a:lnTo>
                <a:lnTo>
                  <a:pt x="2133832" y="2516188"/>
                </a:lnTo>
                <a:lnTo>
                  <a:pt x="2119544" y="2562225"/>
                </a:lnTo>
                <a:lnTo>
                  <a:pt x="2108432" y="2614613"/>
                </a:lnTo>
                <a:lnTo>
                  <a:pt x="2100494" y="2674938"/>
                </a:lnTo>
                <a:lnTo>
                  <a:pt x="2098907" y="2743200"/>
                </a:lnTo>
                <a:lnTo>
                  <a:pt x="2100494" y="2811463"/>
                </a:lnTo>
                <a:lnTo>
                  <a:pt x="2108432" y="2871788"/>
                </a:lnTo>
                <a:lnTo>
                  <a:pt x="2119544" y="2924175"/>
                </a:lnTo>
                <a:lnTo>
                  <a:pt x="2133832" y="2970213"/>
                </a:lnTo>
                <a:lnTo>
                  <a:pt x="2149707" y="3011488"/>
                </a:lnTo>
                <a:lnTo>
                  <a:pt x="2168757" y="3048000"/>
                </a:lnTo>
                <a:lnTo>
                  <a:pt x="2187807" y="3086100"/>
                </a:lnTo>
                <a:lnTo>
                  <a:pt x="2206857" y="3124200"/>
                </a:lnTo>
                <a:lnTo>
                  <a:pt x="2222732" y="3160713"/>
                </a:lnTo>
                <a:lnTo>
                  <a:pt x="2238607" y="3201988"/>
                </a:lnTo>
                <a:lnTo>
                  <a:pt x="2254482" y="3248025"/>
                </a:lnTo>
                <a:lnTo>
                  <a:pt x="2265594" y="3300413"/>
                </a:lnTo>
                <a:lnTo>
                  <a:pt x="2271944" y="3360738"/>
                </a:lnTo>
                <a:lnTo>
                  <a:pt x="2275119" y="3427413"/>
                </a:lnTo>
                <a:lnTo>
                  <a:pt x="2271944" y="3497263"/>
                </a:lnTo>
                <a:lnTo>
                  <a:pt x="2265594" y="3557588"/>
                </a:lnTo>
                <a:lnTo>
                  <a:pt x="2254482" y="3609975"/>
                </a:lnTo>
                <a:lnTo>
                  <a:pt x="2238607" y="3656013"/>
                </a:lnTo>
                <a:lnTo>
                  <a:pt x="2222732" y="3697288"/>
                </a:lnTo>
                <a:lnTo>
                  <a:pt x="2206857" y="3733800"/>
                </a:lnTo>
                <a:lnTo>
                  <a:pt x="2187807" y="3771900"/>
                </a:lnTo>
                <a:lnTo>
                  <a:pt x="2168757" y="3810000"/>
                </a:lnTo>
                <a:lnTo>
                  <a:pt x="2149707" y="3846513"/>
                </a:lnTo>
                <a:lnTo>
                  <a:pt x="2133832" y="3887788"/>
                </a:lnTo>
                <a:lnTo>
                  <a:pt x="2119544" y="3933825"/>
                </a:lnTo>
                <a:lnTo>
                  <a:pt x="2108432" y="3986213"/>
                </a:lnTo>
                <a:lnTo>
                  <a:pt x="2100494" y="4046538"/>
                </a:lnTo>
                <a:lnTo>
                  <a:pt x="2098907" y="4114800"/>
                </a:lnTo>
                <a:lnTo>
                  <a:pt x="2100494" y="4183063"/>
                </a:lnTo>
                <a:lnTo>
                  <a:pt x="2108432" y="4243388"/>
                </a:lnTo>
                <a:lnTo>
                  <a:pt x="2119544" y="4295775"/>
                </a:lnTo>
                <a:lnTo>
                  <a:pt x="2133832" y="4341813"/>
                </a:lnTo>
                <a:lnTo>
                  <a:pt x="2149707" y="4383088"/>
                </a:lnTo>
                <a:lnTo>
                  <a:pt x="2168757" y="4419600"/>
                </a:lnTo>
                <a:lnTo>
                  <a:pt x="2206857" y="4495800"/>
                </a:lnTo>
                <a:lnTo>
                  <a:pt x="2222732" y="4532313"/>
                </a:lnTo>
                <a:lnTo>
                  <a:pt x="2238607" y="4573588"/>
                </a:lnTo>
                <a:lnTo>
                  <a:pt x="2254482" y="4619625"/>
                </a:lnTo>
                <a:lnTo>
                  <a:pt x="2265594" y="4672013"/>
                </a:lnTo>
                <a:lnTo>
                  <a:pt x="2271944" y="4732338"/>
                </a:lnTo>
                <a:lnTo>
                  <a:pt x="2275119" y="4800600"/>
                </a:lnTo>
                <a:lnTo>
                  <a:pt x="2271944" y="4868863"/>
                </a:lnTo>
                <a:lnTo>
                  <a:pt x="2265594" y="4929188"/>
                </a:lnTo>
                <a:lnTo>
                  <a:pt x="2254482" y="4981575"/>
                </a:lnTo>
                <a:lnTo>
                  <a:pt x="2238607" y="5027613"/>
                </a:lnTo>
                <a:lnTo>
                  <a:pt x="2222732" y="5068888"/>
                </a:lnTo>
                <a:lnTo>
                  <a:pt x="2206857" y="5105400"/>
                </a:lnTo>
                <a:lnTo>
                  <a:pt x="2187807" y="5143500"/>
                </a:lnTo>
                <a:lnTo>
                  <a:pt x="2168757" y="5181600"/>
                </a:lnTo>
                <a:lnTo>
                  <a:pt x="2149707" y="5218113"/>
                </a:lnTo>
                <a:lnTo>
                  <a:pt x="2133832" y="5259388"/>
                </a:lnTo>
                <a:lnTo>
                  <a:pt x="2119544" y="5305425"/>
                </a:lnTo>
                <a:lnTo>
                  <a:pt x="2108432" y="5357813"/>
                </a:lnTo>
                <a:lnTo>
                  <a:pt x="2100494" y="5418138"/>
                </a:lnTo>
                <a:lnTo>
                  <a:pt x="2098907" y="5486400"/>
                </a:lnTo>
                <a:lnTo>
                  <a:pt x="2100494" y="5554663"/>
                </a:lnTo>
                <a:lnTo>
                  <a:pt x="2108432" y="5614988"/>
                </a:lnTo>
                <a:lnTo>
                  <a:pt x="2119544" y="5667375"/>
                </a:lnTo>
                <a:lnTo>
                  <a:pt x="2133832" y="5713413"/>
                </a:lnTo>
                <a:lnTo>
                  <a:pt x="2149707" y="5754688"/>
                </a:lnTo>
                <a:lnTo>
                  <a:pt x="2168757" y="5791200"/>
                </a:lnTo>
                <a:lnTo>
                  <a:pt x="2187807" y="5829300"/>
                </a:lnTo>
                <a:lnTo>
                  <a:pt x="2206857" y="5867400"/>
                </a:lnTo>
                <a:lnTo>
                  <a:pt x="2222732" y="5903913"/>
                </a:lnTo>
                <a:lnTo>
                  <a:pt x="2238607" y="5945188"/>
                </a:lnTo>
                <a:lnTo>
                  <a:pt x="2254482" y="5991225"/>
                </a:lnTo>
                <a:lnTo>
                  <a:pt x="2265594" y="6043613"/>
                </a:lnTo>
                <a:lnTo>
                  <a:pt x="2271944" y="6103938"/>
                </a:lnTo>
                <a:lnTo>
                  <a:pt x="2275119" y="6172200"/>
                </a:lnTo>
                <a:lnTo>
                  <a:pt x="2271944" y="6240463"/>
                </a:lnTo>
                <a:lnTo>
                  <a:pt x="2265594" y="6300788"/>
                </a:lnTo>
                <a:lnTo>
                  <a:pt x="2254482" y="6353175"/>
                </a:lnTo>
                <a:lnTo>
                  <a:pt x="2238607" y="6399213"/>
                </a:lnTo>
                <a:lnTo>
                  <a:pt x="2222732" y="6440488"/>
                </a:lnTo>
                <a:lnTo>
                  <a:pt x="2206857" y="6477000"/>
                </a:lnTo>
                <a:lnTo>
                  <a:pt x="2187807" y="6515100"/>
                </a:lnTo>
                <a:lnTo>
                  <a:pt x="2168757" y="6553200"/>
                </a:lnTo>
                <a:lnTo>
                  <a:pt x="2149707" y="6589713"/>
                </a:lnTo>
                <a:lnTo>
                  <a:pt x="2133832" y="6630988"/>
                </a:lnTo>
                <a:lnTo>
                  <a:pt x="2119544" y="6677025"/>
                </a:lnTo>
                <a:lnTo>
                  <a:pt x="2108432" y="6729413"/>
                </a:lnTo>
                <a:lnTo>
                  <a:pt x="2100494" y="6789738"/>
                </a:lnTo>
                <a:lnTo>
                  <a:pt x="2098907" y="6858000"/>
                </a:lnTo>
                <a:lnTo>
                  <a:pt x="1556068" y="6858000"/>
                </a:lnTo>
                <a:lnTo>
                  <a:pt x="1389294" y="6858000"/>
                </a:lnTo>
                <a:lnTo>
                  <a:pt x="0" y="6858000"/>
                </a:lnTo>
                <a:close/>
              </a:path>
            </a:pathLst>
          </a:custGeom>
          <a:solidFill>
            <a:schemeClr val="accent1"/>
          </a:solidFill>
          <a:ln w="0">
            <a:noFill/>
            <a:prstDash val="solid"/>
            <a:round/>
            <a:headEnd/>
            <a:tailEnd/>
          </a:ln>
        </p:spPr>
        <p:txBody>
          <a:bodyPr/>
          <a:lstStyle/>
          <a:p>
            <a:endParaRPr lang="hu-HU"/>
          </a:p>
        </p:txBody>
      </p:sp>
      <p:sp>
        <p:nvSpPr>
          <p:cNvPr id="12300" name="Rectangle 12299">
            <a:extLst>
              <a:ext uri="{FF2B5EF4-FFF2-40B4-BE49-F238E27FC236}">
                <a16:creationId xmlns:a16="http://schemas.microsoft.com/office/drawing/2014/main" id="{A3AE1F77-1EC8-47BA-A381-B6618A2FCD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12598"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hu-HU"/>
          </a:p>
        </p:txBody>
      </p:sp>
      <p:sp>
        <p:nvSpPr>
          <p:cNvPr id="12291" name="Rectangle 3">
            <a:extLst>
              <a:ext uri="{FF2B5EF4-FFF2-40B4-BE49-F238E27FC236}">
                <a16:creationId xmlns:a16="http://schemas.microsoft.com/office/drawing/2014/main" id="{25A86996-A414-A7A7-386D-7C83A5A1D1B0}"/>
              </a:ext>
            </a:extLst>
          </p:cNvPr>
          <p:cNvSpPr>
            <a:spLocks noGrp="1" noChangeArrowheads="1"/>
          </p:cNvSpPr>
          <p:nvPr>
            <p:ph idx="1"/>
          </p:nvPr>
        </p:nvSpPr>
        <p:spPr>
          <a:xfrm>
            <a:off x="1979737" y="1133904"/>
            <a:ext cx="6592763" cy="4745690"/>
          </a:xfrm>
        </p:spPr>
        <p:txBody>
          <a:bodyPr>
            <a:normAutofit/>
          </a:bodyPr>
          <a:lstStyle/>
          <a:p>
            <a:pPr eaLnBrk="1" hangingPunct="1"/>
            <a:r>
              <a:rPr lang="hu-HU" altLang="hu-HU" dirty="0"/>
              <a:t>Adatok</a:t>
            </a:r>
          </a:p>
          <a:p>
            <a:pPr eaLnBrk="1" hangingPunct="1"/>
            <a:r>
              <a:rPr lang="hu-HU" altLang="hu-HU" dirty="0"/>
              <a:t>Alkalmazás, logika</a:t>
            </a:r>
          </a:p>
          <a:p>
            <a:pPr eaLnBrk="1" hangingPunct="1"/>
            <a:r>
              <a:rPr lang="hu-HU" altLang="hu-HU" dirty="0"/>
              <a:t>Felhasználói megjelenítő programok</a:t>
            </a:r>
          </a:p>
          <a:p>
            <a:pPr eaLnBrk="1" hangingPunct="1">
              <a:buFontTx/>
              <a:buNone/>
            </a:pPr>
            <a:r>
              <a:rPr lang="hu-HU" altLang="hu-HU" dirty="0"/>
              <a:t>Alkalmazások az adat, a feldolgozás és a felhasználói </a:t>
            </a:r>
            <a:r>
              <a:rPr lang="hu-HU" altLang="hu-HU" dirty="0" err="1"/>
              <a:t>interface</a:t>
            </a:r>
            <a:r>
              <a:rPr lang="hu-HU" altLang="hu-HU" dirty="0"/>
              <a:t> komponensek szempontjából: megosztott vagy centralizált.</a:t>
            </a:r>
            <a:endParaRPr lang="en-US" altLang="hu-HU" dirty="0"/>
          </a:p>
        </p:txBody>
      </p:sp>
      <p:sp>
        <p:nvSpPr>
          <p:cNvPr id="2" name="Line 4">
            <a:extLst>
              <a:ext uri="{FF2B5EF4-FFF2-40B4-BE49-F238E27FC236}">
                <a16:creationId xmlns:a16="http://schemas.microsoft.com/office/drawing/2014/main" id="{449F309B-F2E8-D862-9F4C-3703F7732AA6}"/>
              </a:ext>
            </a:extLst>
          </p:cNvPr>
          <p:cNvSpPr>
            <a:spLocks noChangeShapeType="1"/>
          </p:cNvSpPr>
          <p:nvPr/>
        </p:nvSpPr>
        <p:spPr bwMode="auto">
          <a:xfrm>
            <a:off x="5724649" y="3758771"/>
            <a:ext cx="0" cy="28527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
        <p:nvSpPr>
          <p:cNvPr id="3" name="Line 5">
            <a:extLst>
              <a:ext uri="{FF2B5EF4-FFF2-40B4-BE49-F238E27FC236}">
                <a16:creationId xmlns:a16="http://schemas.microsoft.com/office/drawing/2014/main" id="{0B4C48B9-CF04-EDD1-2152-0FF4967E7899}"/>
              </a:ext>
            </a:extLst>
          </p:cNvPr>
          <p:cNvSpPr>
            <a:spLocks noChangeShapeType="1"/>
          </p:cNvSpPr>
          <p:nvPr/>
        </p:nvSpPr>
        <p:spPr bwMode="auto">
          <a:xfrm>
            <a:off x="3132262" y="5054171"/>
            <a:ext cx="540067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
        <p:nvSpPr>
          <p:cNvPr id="4" name="Text Box 6">
            <a:extLst>
              <a:ext uri="{FF2B5EF4-FFF2-40B4-BE49-F238E27FC236}">
                <a16:creationId xmlns:a16="http://schemas.microsoft.com/office/drawing/2014/main" id="{21D317E7-9F59-C44E-C8D2-3B761A2A8C13}"/>
              </a:ext>
            </a:extLst>
          </p:cNvPr>
          <p:cNvSpPr txBox="1">
            <a:spLocks noChangeArrowheads="1"/>
          </p:cNvSpPr>
          <p:nvPr/>
        </p:nvSpPr>
        <p:spPr bwMode="auto">
          <a:xfrm>
            <a:off x="1959099" y="3557158"/>
            <a:ext cx="6572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hu-HU" altLang="hu-HU" sz="1800">
                <a:latin typeface="Tahoma" panose="020B0604030504040204" pitchFamily="34" charset="0"/>
              </a:rPr>
              <a:t>Data</a:t>
            </a:r>
            <a:endParaRPr lang="en-US" altLang="hu-HU" sz="1800">
              <a:latin typeface="Tahoma" panose="020B0604030504040204" pitchFamily="34" charset="0"/>
            </a:endParaRPr>
          </a:p>
        </p:txBody>
      </p:sp>
      <p:sp>
        <p:nvSpPr>
          <p:cNvPr id="5" name="Text Box 7">
            <a:extLst>
              <a:ext uri="{FF2B5EF4-FFF2-40B4-BE49-F238E27FC236}">
                <a16:creationId xmlns:a16="http://schemas.microsoft.com/office/drawing/2014/main" id="{90BE2C02-CA53-22F3-7097-9FA8F9016D15}"/>
              </a:ext>
            </a:extLst>
          </p:cNvPr>
          <p:cNvSpPr txBox="1">
            <a:spLocks noChangeArrowheads="1"/>
          </p:cNvSpPr>
          <p:nvPr/>
        </p:nvSpPr>
        <p:spPr bwMode="auto">
          <a:xfrm>
            <a:off x="1979737" y="4046108"/>
            <a:ext cx="12509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hu-HU" altLang="hu-HU" sz="1800">
                <a:latin typeface="Tahoma" panose="020B0604030504040204" pitchFamily="34" charset="0"/>
              </a:rPr>
              <a:t>Processing</a:t>
            </a:r>
            <a:endParaRPr lang="en-US" altLang="hu-HU" sz="1800">
              <a:latin typeface="Tahoma" panose="020B0604030504040204" pitchFamily="34" charset="0"/>
            </a:endParaRPr>
          </a:p>
        </p:txBody>
      </p:sp>
      <p:sp>
        <p:nvSpPr>
          <p:cNvPr id="6" name="Text Box 8">
            <a:extLst>
              <a:ext uri="{FF2B5EF4-FFF2-40B4-BE49-F238E27FC236}">
                <a16:creationId xmlns:a16="http://schemas.microsoft.com/office/drawing/2014/main" id="{3BE21E3E-A892-5F6D-6D6C-C52647322369}"/>
              </a:ext>
            </a:extLst>
          </p:cNvPr>
          <p:cNvSpPr txBox="1">
            <a:spLocks noChangeArrowheads="1"/>
          </p:cNvSpPr>
          <p:nvPr/>
        </p:nvSpPr>
        <p:spPr bwMode="auto">
          <a:xfrm>
            <a:off x="1979737" y="4550933"/>
            <a:ext cx="6381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hu-HU" altLang="hu-HU" sz="1800">
                <a:latin typeface="Tahoma" panose="020B0604030504040204" pitchFamily="34" charset="0"/>
              </a:rPr>
              <a:t>User</a:t>
            </a:r>
            <a:endParaRPr lang="en-US" altLang="hu-HU" sz="1800">
              <a:latin typeface="Tahoma" panose="020B0604030504040204" pitchFamily="34" charset="0"/>
            </a:endParaRPr>
          </a:p>
        </p:txBody>
      </p:sp>
      <p:sp>
        <p:nvSpPr>
          <p:cNvPr id="7" name="Text Box 9">
            <a:extLst>
              <a:ext uri="{FF2B5EF4-FFF2-40B4-BE49-F238E27FC236}">
                <a16:creationId xmlns:a16="http://schemas.microsoft.com/office/drawing/2014/main" id="{46279C97-E1AF-6AAB-094E-67C336BF304D}"/>
              </a:ext>
            </a:extLst>
          </p:cNvPr>
          <p:cNvSpPr txBox="1">
            <a:spLocks noChangeArrowheads="1"/>
          </p:cNvSpPr>
          <p:nvPr/>
        </p:nvSpPr>
        <p:spPr bwMode="auto">
          <a:xfrm>
            <a:off x="1959099" y="5179583"/>
            <a:ext cx="6572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hu-HU" altLang="hu-HU" sz="1800">
                <a:latin typeface="Tahoma" panose="020B0604030504040204" pitchFamily="34" charset="0"/>
              </a:rPr>
              <a:t>Data</a:t>
            </a:r>
            <a:endParaRPr lang="en-US" altLang="hu-HU" sz="1800">
              <a:latin typeface="Tahoma" panose="020B0604030504040204" pitchFamily="34" charset="0"/>
            </a:endParaRPr>
          </a:p>
        </p:txBody>
      </p:sp>
      <p:sp>
        <p:nvSpPr>
          <p:cNvPr id="8" name="Text Box 10">
            <a:extLst>
              <a:ext uri="{FF2B5EF4-FFF2-40B4-BE49-F238E27FC236}">
                <a16:creationId xmlns:a16="http://schemas.microsoft.com/office/drawing/2014/main" id="{4ED40D96-B80C-EF96-61F8-55C04CAFA1BC}"/>
              </a:ext>
            </a:extLst>
          </p:cNvPr>
          <p:cNvSpPr txBox="1">
            <a:spLocks noChangeArrowheads="1"/>
          </p:cNvSpPr>
          <p:nvPr/>
        </p:nvSpPr>
        <p:spPr bwMode="auto">
          <a:xfrm>
            <a:off x="1979737" y="5668533"/>
            <a:ext cx="12509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hu-HU" altLang="hu-HU" sz="1800">
                <a:latin typeface="Tahoma" panose="020B0604030504040204" pitchFamily="34" charset="0"/>
              </a:rPr>
              <a:t>Processing</a:t>
            </a:r>
            <a:endParaRPr lang="en-US" altLang="hu-HU" sz="1800">
              <a:latin typeface="Tahoma" panose="020B0604030504040204" pitchFamily="34" charset="0"/>
            </a:endParaRPr>
          </a:p>
        </p:txBody>
      </p:sp>
      <p:sp>
        <p:nvSpPr>
          <p:cNvPr id="9" name="Text Box 11">
            <a:extLst>
              <a:ext uri="{FF2B5EF4-FFF2-40B4-BE49-F238E27FC236}">
                <a16:creationId xmlns:a16="http://schemas.microsoft.com/office/drawing/2014/main" id="{EDDD255A-1A03-E026-41B0-6C409CB7D048}"/>
              </a:ext>
            </a:extLst>
          </p:cNvPr>
          <p:cNvSpPr txBox="1">
            <a:spLocks noChangeArrowheads="1"/>
          </p:cNvSpPr>
          <p:nvPr/>
        </p:nvSpPr>
        <p:spPr bwMode="auto">
          <a:xfrm>
            <a:off x="1979737" y="6206696"/>
            <a:ext cx="63817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hu-HU" altLang="hu-HU" sz="1800">
                <a:latin typeface="Tahoma" panose="020B0604030504040204" pitchFamily="34" charset="0"/>
              </a:rPr>
              <a:t>User</a:t>
            </a:r>
            <a:endParaRPr lang="en-US" altLang="hu-HU" sz="1800">
              <a:latin typeface="Tahoma" panose="020B0604030504040204" pitchFamily="34" charset="0"/>
            </a:endParaRPr>
          </a:p>
        </p:txBody>
      </p:sp>
      <p:sp>
        <p:nvSpPr>
          <p:cNvPr id="10" name="AutoShape 12">
            <a:extLst>
              <a:ext uri="{FF2B5EF4-FFF2-40B4-BE49-F238E27FC236}">
                <a16:creationId xmlns:a16="http://schemas.microsoft.com/office/drawing/2014/main" id="{D25AFD97-3336-A01F-D24F-97424B434A80}"/>
              </a:ext>
            </a:extLst>
          </p:cNvPr>
          <p:cNvSpPr>
            <a:spLocks noChangeArrowheads="1"/>
          </p:cNvSpPr>
          <p:nvPr/>
        </p:nvSpPr>
        <p:spPr bwMode="auto">
          <a:xfrm>
            <a:off x="3492624" y="3687333"/>
            <a:ext cx="431800" cy="287338"/>
          </a:xfrm>
          <a:prstGeom prst="flowChartProcess">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hu-HU" altLang="hu-HU" sz="1800"/>
          </a:p>
        </p:txBody>
      </p:sp>
      <p:sp>
        <p:nvSpPr>
          <p:cNvPr id="11" name="Line 13">
            <a:extLst>
              <a:ext uri="{FF2B5EF4-FFF2-40B4-BE49-F238E27FC236}">
                <a16:creationId xmlns:a16="http://schemas.microsoft.com/office/drawing/2014/main" id="{14E2021B-3E27-3698-5634-E90A525B5984}"/>
              </a:ext>
            </a:extLst>
          </p:cNvPr>
          <p:cNvSpPr>
            <a:spLocks noChangeShapeType="1"/>
          </p:cNvSpPr>
          <p:nvPr/>
        </p:nvSpPr>
        <p:spPr bwMode="auto">
          <a:xfrm>
            <a:off x="3708524" y="3974671"/>
            <a:ext cx="0"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
        <p:nvSpPr>
          <p:cNvPr id="12" name="AutoShape 14">
            <a:extLst>
              <a:ext uri="{FF2B5EF4-FFF2-40B4-BE49-F238E27FC236}">
                <a16:creationId xmlns:a16="http://schemas.microsoft.com/office/drawing/2014/main" id="{141527AC-4B0F-FC65-B47A-03FB5050813A}"/>
              </a:ext>
            </a:extLst>
          </p:cNvPr>
          <p:cNvSpPr>
            <a:spLocks noChangeArrowheads="1"/>
          </p:cNvSpPr>
          <p:nvPr/>
        </p:nvSpPr>
        <p:spPr bwMode="auto">
          <a:xfrm>
            <a:off x="3492624" y="4119133"/>
            <a:ext cx="431800" cy="287338"/>
          </a:xfrm>
          <a:prstGeom prst="flowChartProcess">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hu-HU" altLang="hu-HU" sz="1800"/>
          </a:p>
        </p:txBody>
      </p:sp>
      <p:sp>
        <p:nvSpPr>
          <p:cNvPr id="13" name="Line 15">
            <a:extLst>
              <a:ext uri="{FF2B5EF4-FFF2-40B4-BE49-F238E27FC236}">
                <a16:creationId xmlns:a16="http://schemas.microsoft.com/office/drawing/2014/main" id="{DA93F220-E84A-4B4E-4290-339A26C502C8}"/>
              </a:ext>
            </a:extLst>
          </p:cNvPr>
          <p:cNvSpPr>
            <a:spLocks noChangeShapeType="1"/>
          </p:cNvSpPr>
          <p:nvPr/>
        </p:nvSpPr>
        <p:spPr bwMode="auto">
          <a:xfrm>
            <a:off x="3708524" y="4406471"/>
            <a:ext cx="0"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
        <p:nvSpPr>
          <p:cNvPr id="14" name="AutoShape 16">
            <a:extLst>
              <a:ext uri="{FF2B5EF4-FFF2-40B4-BE49-F238E27FC236}">
                <a16:creationId xmlns:a16="http://schemas.microsoft.com/office/drawing/2014/main" id="{6D9FD405-5238-7C8E-2987-B85632564122}"/>
              </a:ext>
            </a:extLst>
          </p:cNvPr>
          <p:cNvSpPr>
            <a:spLocks noChangeArrowheads="1"/>
          </p:cNvSpPr>
          <p:nvPr/>
        </p:nvSpPr>
        <p:spPr bwMode="auto">
          <a:xfrm>
            <a:off x="3492624" y="4550933"/>
            <a:ext cx="431800" cy="287338"/>
          </a:xfrm>
          <a:prstGeom prst="flowChartProcess">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hu-HU" altLang="hu-HU" sz="1800"/>
          </a:p>
        </p:txBody>
      </p:sp>
      <p:sp>
        <p:nvSpPr>
          <p:cNvPr id="15" name="AutoShape 17">
            <a:extLst>
              <a:ext uri="{FF2B5EF4-FFF2-40B4-BE49-F238E27FC236}">
                <a16:creationId xmlns:a16="http://schemas.microsoft.com/office/drawing/2014/main" id="{6B01E35B-C63E-1CEC-0A3D-9EA08A879830}"/>
              </a:ext>
            </a:extLst>
          </p:cNvPr>
          <p:cNvSpPr>
            <a:spLocks noChangeArrowheads="1"/>
          </p:cNvSpPr>
          <p:nvPr/>
        </p:nvSpPr>
        <p:spPr bwMode="auto">
          <a:xfrm>
            <a:off x="4788024" y="3687333"/>
            <a:ext cx="431800" cy="287338"/>
          </a:xfrm>
          <a:prstGeom prst="flowChartProcess">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hu-HU" altLang="hu-HU" sz="1800"/>
          </a:p>
        </p:txBody>
      </p:sp>
      <p:sp>
        <p:nvSpPr>
          <p:cNvPr id="16" name="Line 18">
            <a:extLst>
              <a:ext uri="{FF2B5EF4-FFF2-40B4-BE49-F238E27FC236}">
                <a16:creationId xmlns:a16="http://schemas.microsoft.com/office/drawing/2014/main" id="{135767D4-E885-6B3B-1E0B-02C759C08681}"/>
              </a:ext>
            </a:extLst>
          </p:cNvPr>
          <p:cNvSpPr>
            <a:spLocks noChangeShapeType="1"/>
          </p:cNvSpPr>
          <p:nvPr/>
        </p:nvSpPr>
        <p:spPr bwMode="auto">
          <a:xfrm>
            <a:off x="3708524" y="3974671"/>
            <a:ext cx="0"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
        <p:nvSpPr>
          <p:cNvPr id="17" name="AutoShape 19">
            <a:extLst>
              <a:ext uri="{FF2B5EF4-FFF2-40B4-BE49-F238E27FC236}">
                <a16:creationId xmlns:a16="http://schemas.microsoft.com/office/drawing/2014/main" id="{67AD7C68-DBA8-3C74-C8AA-19CA35597A39}"/>
              </a:ext>
            </a:extLst>
          </p:cNvPr>
          <p:cNvSpPr>
            <a:spLocks noChangeArrowheads="1"/>
          </p:cNvSpPr>
          <p:nvPr/>
        </p:nvSpPr>
        <p:spPr bwMode="auto">
          <a:xfrm>
            <a:off x="4788024" y="3687333"/>
            <a:ext cx="431800" cy="287338"/>
          </a:xfrm>
          <a:prstGeom prst="flowChartProcess">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hu-HU" altLang="hu-HU" sz="1800"/>
          </a:p>
        </p:txBody>
      </p:sp>
      <p:sp>
        <p:nvSpPr>
          <p:cNvPr id="18" name="Line 20">
            <a:extLst>
              <a:ext uri="{FF2B5EF4-FFF2-40B4-BE49-F238E27FC236}">
                <a16:creationId xmlns:a16="http://schemas.microsoft.com/office/drawing/2014/main" id="{772F8BC7-EABC-2610-A49F-9C87747054D6}"/>
              </a:ext>
            </a:extLst>
          </p:cNvPr>
          <p:cNvSpPr>
            <a:spLocks noChangeShapeType="1"/>
          </p:cNvSpPr>
          <p:nvPr/>
        </p:nvSpPr>
        <p:spPr bwMode="auto">
          <a:xfrm>
            <a:off x="5003924" y="3974671"/>
            <a:ext cx="0" cy="5762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
        <p:nvSpPr>
          <p:cNvPr id="19" name="AutoShape 21">
            <a:extLst>
              <a:ext uri="{FF2B5EF4-FFF2-40B4-BE49-F238E27FC236}">
                <a16:creationId xmlns:a16="http://schemas.microsoft.com/office/drawing/2014/main" id="{E0977177-2489-1CFC-2C15-C27D93CF4339}"/>
              </a:ext>
            </a:extLst>
          </p:cNvPr>
          <p:cNvSpPr>
            <a:spLocks noChangeArrowheads="1"/>
          </p:cNvSpPr>
          <p:nvPr/>
        </p:nvSpPr>
        <p:spPr bwMode="auto">
          <a:xfrm>
            <a:off x="4788024" y="4550933"/>
            <a:ext cx="431800" cy="287338"/>
          </a:xfrm>
          <a:prstGeom prst="flowChartProcess">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hu-HU" altLang="hu-HU" sz="1800"/>
          </a:p>
        </p:txBody>
      </p:sp>
      <p:sp>
        <p:nvSpPr>
          <p:cNvPr id="20" name="AutoShape 22">
            <a:extLst>
              <a:ext uri="{FF2B5EF4-FFF2-40B4-BE49-F238E27FC236}">
                <a16:creationId xmlns:a16="http://schemas.microsoft.com/office/drawing/2014/main" id="{5B861138-CD2E-7E96-F6D0-DE27FE4F1D8F}"/>
              </a:ext>
            </a:extLst>
          </p:cNvPr>
          <p:cNvSpPr>
            <a:spLocks noChangeArrowheads="1"/>
          </p:cNvSpPr>
          <p:nvPr/>
        </p:nvSpPr>
        <p:spPr bwMode="auto">
          <a:xfrm>
            <a:off x="6373937" y="3687333"/>
            <a:ext cx="431800" cy="287338"/>
          </a:xfrm>
          <a:prstGeom prst="flowChartProcess">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hu-HU" altLang="hu-HU" sz="1800"/>
          </a:p>
        </p:txBody>
      </p:sp>
      <p:sp>
        <p:nvSpPr>
          <p:cNvPr id="21" name="AutoShape 23">
            <a:extLst>
              <a:ext uri="{FF2B5EF4-FFF2-40B4-BE49-F238E27FC236}">
                <a16:creationId xmlns:a16="http://schemas.microsoft.com/office/drawing/2014/main" id="{97365896-C175-D06F-1650-60B4C74788F1}"/>
              </a:ext>
            </a:extLst>
          </p:cNvPr>
          <p:cNvSpPr>
            <a:spLocks noChangeArrowheads="1"/>
          </p:cNvSpPr>
          <p:nvPr/>
        </p:nvSpPr>
        <p:spPr bwMode="auto">
          <a:xfrm>
            <a:off x="7669337" y="3687333"/>
            <a:ext cx="431800" cy="287338"/>
          </a:xfrm>
          <a:prstGeom prst="flowChartProcess">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hu-HU" altLang="hu-HU" sz="1800"/>
          </a:p>
        </p:txBody>
      </p:sp>
      <p:sp>
        <p:nvSpPr>
          <p:cNvPr id="22" name="AutoShape 24">
            <a:extLst>
              <a:ext uri="{FF2B5EF4-FFF2-40B4-BE49-F238E27FC236}">
                <a16:creationId xmlns:a16="http://schemas.microsoft.com/office/drawing/2014/main" id="{40247118-8CC5-B080-6FC0-13DC6DD68FF9}"/>
              </a:ext>
            </a:extLst>
          </p:cNvPr>
          <p:cNvSpPr>
            <a:spLocks noChangeArrowheads="1"/>
          </p:cNvSpPr>
          <p:nvPr/>
        </p:nvSpPr>
        <p:spPr bwMode="auto">
          <a:xfrm>
            <a:off x="7020049" y="4119133"/>
            <a:ext cx="431800" cy="287338"/>
          </a:xfrm>
          <a:prstGeom prst="flowChartProcess">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hu-HU" altLang="hu-HU" sz="1800"/>
          </a:p>
        </p:txBody>
      </p:sp>
      <p:sp>
        <p:nvSpPr>
          <p:cNvPr id="23" name="AutoShape 25">
            <a:extLst>
              <a:ext uri="{FF2B5EF4-FFF2-40B4-BE49-F238E27FC236}">
                <a16:creationId xmlns:a16="http://schemas.microsoft.com/office/drawing/2014/main" id="{637B0D88-9FF3-20B5-24EA-9DA62EE98BAC}"/>
              </a:ext>
            </a:extLst>
          </p:cNvPr>
          <p:cNvSpPr>
            <a:spLocks noChangeArrowheads="1"/>
          </p:cNvSpPr>
          <p:nvPr/>
        </p:nvSpPr>
        <p:spPr bwMode="auto">
          <a:xfrm>
            <a:off x="7020049" y="4550933"/>
            <a:ext cx="431800" cy="287338"/>
          </a:xfrm>
          <a:prstGeom prst="flowChartProcess">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hu-HU" altLang="hu-HU" sz="1800"/>
          </a:p>
        </p:txBody>
      </p:sp>
      <p:sp>
        <p:nvSpPr>
          <p:cNvPr id="24" name="Line 26">
            <a:extLst>
              <a:ext uri="{FF2B5EF4-FFF2-40B4-BE49-F238E27FC236}">
                <a16:creationId xmlns:a16="http://schemas.microsoft.com/office/drawing/2014/main" id="{AE4C73ED-6430-A4B4-C50D-AD93C2B4F9A7}"/>
              </a:ext>
            </a:extLst>
          </p:cNvPr>
          <p:cNvSpPr>
            <a:spLocks noChangeShapeType="1"/>
          </p:cNvSpPr>
          <p:nvPr/>
        </p:nvSpPr>
        <p:spPr bwMode="auto">
          <a:xfrm>
            <a:off x="6588249" y="3974671"/>
            <a:ext cx="647700"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
        <p:nvSpPr>
          <p:cNvPr id="25" name="Line 27">
            <a:extLst>
              <a:ext uri="{FF2B5EF4-FFF2-40B4-BE49-F238E27FC236}">
                <a16:creationId xmlns:a16="http://schemas.microsoft.com/office/drawing/2014/main" id="{7C469829-5D2F-8DF5-2B11-4BB49A30D90F}"/>
              </a:ext>
            </a:extLst>
          </p:cNvPr>
          <p:cNvSpPr>
            <a:spLocks noChangeShapeType="1"/>
          </p:cNvSpPr>
          <p:nvPr/>
        </p:nvSpPr>
        <p:spPr bwMode="auto">
          <a:xfrm flipV="1">
            <a:off x="7235949" y="3974671"/>
            <a:ext cx="649288"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
        <p:nvSpPr>
          <p:cNvPr id="26" name="Line 28">
            <a:extLst>
              <a:ext uri="{FF2B5EF4-FFF2-40B4-BE49-F238E27FC236}">
                <a16:creationId xmlns:a16="http://schemas.microsoft.com/office/drawing/2014/main" id="{ECB92363-5E6F-6ED1-5FCE-584BDB895F7A}"/>
              </a:ext>
            </a:extLst>
          </p:cNvPr>
          <p:cNvSpPr>
            <a:spLocks noChangeShapeType="1"/>
          </p:cNvSpPr>
          <p:nvPr/>
        </p:nvSpPr>
        <p:spPr bwMode="auto">
          <a:xfrm>
            <a:off x="7235949" y="4406471"/>
            <a:ext cx="0"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
        <p:nvSpPr>
          <p:cNvPr id="27" name="AutoShape 29">
            <a:extLst>
              <a:ext uri="{FF2B5EF4-FFF2-40B4-BE49-F238E27FC236}">
                <a16:creationId xmlns:a16="http://schemas.microsoft.com/office/drawing/2014/main" id="{E453FC7B-4F94-17F4-400D-5C5C87C13BC5}"/>
              </a:ext>
            </a:extLst>
          </p:cNvPr>
          <p:cNvSpPr>
            <a:spLocks noChangeArrowheads="1"/>
          </p:cNvSpPr>
          <p:nvPr/>
        </p:nvSpPr>
        <p:spPr bwMode="auto">
          <a:xfrm>
            <a:off x="4211762" y="6208283"/>
            <a:ext cx="431800" cy="287338"/>
          </a:xfrm>
          <a:prstGeom prst="flowChartProcess">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hu-HU" altLang="hu-HU" sz="1800"/>
          </a:p>
        </p:txBody>
      </p:sp>
      <p:sp>
        <p:nvSpPr>
          <p:cNvPr id="28" name="AutoShape 30">
            <a:extLst>
              <a:ext uri="{FF2B5EF4-FFF2-40B4-BE49-F238E27FC236}">
                <a16:creationId xmlns:a16="http://schemas.microsoft.com/office/drawing/2014/main" id="{82E503DF-E9E2-5C45-DD6C-D999DA469D71}"/>
              </a:ext>
            </a:extLst>
          </p:cNvPr>
          <p:cNvSpPr>
            <a:spLocks noChangeArrowheads="1"/>
          </p:cNvSpPr>
          <p:nvPr/>
        </p:nvSpPr>
        <p:spPr bwMode="auto">
          <a:xfrm>
            <a:off x="3565649" y="5703458"/>
            <a:ext cx="431800" cy="287338"/>
          </a:xfrm>
          <a:prstGeom prst="flowChartProcess">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hu-HU" altLang="hu-HU" sz="1800"/>
          </a:p>
        </p:txBody>
      </p:sp>
      <p:sp>
        <p:nvSpPr>
          <p:cNvPr id="29" name="AutoShape 31">
            <a:extLst>
              <a:ext uri="{FF2B5EF4-FFF2-40B4-BE49-F238E27FC236}">
                <a16:creationId xmlns:a16="http://schemas.microsoft.com/office/drawing/2014/main" id="{0BE3CAE6-14F2-A95B-6FDB-76B77304EC7C}"/>
              </a:ext>
            </a:extLst>
          </p:cNvPr>
          <p:cNvSpPr>
            <a:spLocks noChangeArrowheads="1"/>
          </p:cNvSpPr>
          <p:nvPr/>
        </p:nvSpPr>
        <p:spPr bwMode="auto">
          <a:xfrm>
            <a:off x="4861049" y="5703458"/>
            <a:ext cx="431800" cy="287338"/>
          </a:xfrm>
          <a:prstGeom prst="flowChartProcess">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hu-HU" altLang="hu-HU" sz="1800"/>
          </a:p>
        </p:txBody>
      </p:sp>
      <p:sp>
        <p:nvSpPr>
          <p:cNvPr id="30" name="AutoShape 32">
            <a:extLst>
              <a:ext uri="{FF2B5EF4-FFF2-40B4-BE49-F238E27FC236}">
                <a16:creationId xmlns:a16="http://schemas.microsoft.com/office/drawing/2014/main" id="{86C8D66A-E106-E5C3-45EF-644CA58278AE}"/>
              </a:ext>
            </a:extLst>
          </p:cNvPr>
          <p:cNvSpPr>
            <a:spLocks noChangeArrowheads="1"/>
          </p:cNvSpPr>
          <p:nvPr/>
        </p:nvSpPr>
        <p:spPr bwMode="auto">
          <a:xfrm>
            <a:off x="4211762" y="5198633"/>
            <a:ext cx="431800" cy="287338"/>
          </a:xfrm>
          <a:prstGeom prst="flowChartProcess">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hu-HU" altLang="hu-HU" sz="1800"/>
          </a:p>
        </p:txBody>
      </p:sp>
      <p:sp>
        <p:nvSpPr>
          <p:cNvPr id="31" name="Line 33">
            <a:extLst>
              <a:ext uri="{FF2B5EF4-FFF2-40B4-BE49-F238E27FC236}">
                <a16:creationId xmlns:a16="http://schemas.microsoft.com/office/drawing/2014/main" id="{989A7166-7F97-0BC2-C2E4-260F4380AC71}"/>
              </a:ext>
            </a:extLst>
          </p:cNvPr>
          <p:cNvSpPr>
            <a:spLocks noChangeShapeType="1"/>
          </p:cNvSpPr>
          <p:nvPr/>
        </p:nvSpPr>
        <p:spPr bwMode="auto">
          <a:xfrm flipH="1">
            <a:off x="3779962" y="5487558"/>
            <a:ext cx="64770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
        <p:nvSpPr>
          <p:cNvPr id="32" name="Line 34">
            <a:extLst>
              <a:ext uri="{FF2B5EF4-FFF2-40B4-BE49-F238E27FC236}">
                <a16:creationId xmlns:a16="http://schemas.microsoft.com/office/drawing/2014/main" id="{62489569-4193-0D16-5FB9-607B18FF1792}"/>
              </a:ext>
            </a:extLst>
          </p:cNvPr>
          <p:cNvSpPr>
            <a:spLocks noChangeShapeType="1"/>
          </p:cNvSpPr>
          <p:nvPr/>
        </p:nvSpPr>
        <p:spPr bwMode="auto">
          <a:xfrm>
            <a:off x="4427662" y="5487558"/>
            <a:ext cx="649287"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
        <p:nvSpPr>
          <p:cNvPr id="33" name="Line 35">
            <a:extLst>
              <a:ext uri="{FF2B5EF4-FFF2-40B4-BE49-F238E27FC236}">
                <a16:creationId xmlns:a16="http://schemas.microsoft.com/office/drawing/2014/main" id="{42951CA8-564A-6D8C-6257-CE5E526D4659}"/>
              </a:ext>
            </a:extLst>
          </p:cNvPr>
          <p:cNvSpPr>
            <a:spLocks noChangeShapeType="1"/>
          </p:cNvSpPr>
          <p:nvPr/>
        </p:nvSpPr>
        <p:spPr bwMode="auto">
          <a:xfrm>
            <a:off x="3779962" y="5990796"/>
            <a:ext cx="64770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
        <p:nvSpPr>
          <p:cNvPr id="34" name="Line 36">
            <a:extLst>
              <a:ext uri="{FF2B5EF4-FFF2-40B4-BE49-F238E27FC236}">
                <a16:creationId xmlns:a16="http://schemas.microsoft.com/office/drawing/2014/main" id="{3A90D8F1-62B4-FFF0-55B2-C33656CBC772}"/>
              </a:ext>
            </a:extLst>
          </p:cNvPr>
          <p:cNvSpPr>
            <a:spLocks noChangeShapeType="1"/>
          </p:cNvSpPr>
          <p:nvPr/>
        </p:nvSpPr>
        <p:spPr bwMode="auto">
          <a:xfrm flipV="1">
            <a:off x="4427662" y="5990796"/>
            <a:ext cx="649287"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
        <p:nvSpPr>
          <p:cNvPr id="35" name="AutoShape 37">
            <a:extLst>
              <a:ext uri="{FF2B5EF4-FFF2-40B4-BE49-F238E27FC236}">
                <a16:creationId xmlns:a16="http://schemas.microsoft.com/office/drawing/2014/main" id="{6523915A-6011-6982-D7EA-9067FA34062B}"/>
              </a:ext>
            </a:extLst>
          </p:cNvPr>
          <p:cNvSpPr>
            <a:spLocks noChangeArrowheads="1"/>
          </p:cNvSpPr>
          <p:nvPr/>
        </p:nvSpPr>
        <p:spPr bwMode="auto">
          <a:xfrm>
            <a:off x="6085012" y="5198633"/>
            <a:ext cx="431800" cy="287338"/>
          </a:xfrm>
          <a:prstGeom prst="flowChartProcess">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hu-HU" altLang="hu-HU" sz="1800"/>
          </a:p>
        </p:txBody>
      </p:sp>
      <p:sp>
        <p:nvSpPr>
          <p:cNvPr id="36" name="AutoShape 38">
            <a:extLst>
              <a:ext uri="{FF2B5EF4-FFF2-40B4-BE49-F238E27FC236}">
                <a16:creationId xmlns:a16="http://schemas.microsoft.com/office/drawing/2014/main" id="{5BD5C95C-7F91-51DE-96E8-13C92EE88256}"/>
              </a:ext>
            </a:extLst>
          </p:cNvPr>
          <p:cNvSpPr>
            <a:spLocks noChangeArrowheads="1"/>
          </p:cNvSpPr>
          <p:nvPr/>
        </p:nvSpPr>
        <p:spPr bwMode="auto">
          <a:xfrm>
            <a:off x="6085012" y="5703458"/>
            <a:ext cx="431800" cy="287338"/>
          </a:xfrm>
          <a:prstGeom prst="flowChartProcess">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hu-HU" altLang="hu-HU" sz="1800"/>
          </a:p>
        </p:txBody>
      </p:sp>
      <p:sp>
        <p:nvSpPr>
          <p:cNvPr id="37" name="AutoShape 39">
            <a:extLst>
              <a:ext uri="{FF2B5EF4-FFF2-40B4-BE49-F238E27FC236}">
                <a16:creationId xmlns:a16="http://schemas.microsoft.com/office/drawing/2014/main" id="{D91A5742-CA00-AFE1-A9C2-57155D0CF54A}"/>
              </a:ext>
            </a:extLst>
          </p:cNvPr>
          <p:cNvSpPr>
            <a:spLocks noChangeArrowheads="1"/>
          </p:cNvSpPr>
          <p:nvPr/>
        </p:nvSpPr>
        <p:spPr bwMode="auto">
          <a:xfrm>
            <a:off x="7093074" y="5198633"/>
            <a:ext cx="431800" cy="287338"/>
          </a:xfrm>
          <a:prstGeom prst="flowChartProcess">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hu-HU" altLang="hu-HU" sz="1800"/>
          </a:p>
        </p:txBody>
      </p:sp>
      <p:sp>
        <p:nvSpPr>
          <p:cNvPr id="38" name="AutoShape 40">
            <a:extLst>
              <a:ext uri="{FF2B5EF4-FFF2-40B4-BE49-F238E27FC236}">
                <a16:creationId xmlns:a16="http://schemas.microsoft.com/office/drawing/2014/main" id="{903544DF-351D-3CCA-14B0-D379D20741E7}"/>
              </a:ext>
            </a:extLst>
          </p:cNvPr>
          <p:cNvSpPr>
            <a:spLocks noChangeArrowheads="1"/>
          </p:cNvSpPr>
          <p:nvPr/>
        </p:nvSpPr>
        <p:spPr bwMode="auto">
          <a:xfrm>
            <a:off x="7093074" y="5703458"/>
            <a:ext cx="431800" cy="287338"/>
          </a:xfrm>
          <a:prstGeom prst="flowChartProcess">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hu-HU" altLang="hu-HU" sz="1800"/>
          </a:p>
        </p:txBody>
      </p:sp>
      <p:sp>
        <p:nvSpPr>
          <p:cNvPr id="39" name="AutoShape 41">
            <a:extLst>
              <a:ext uri="{FF2B5EF4-FFF2-40B4-BE49-F238E27FC236}">
                <a16:creationId xmlns:a16="http://schemas.microsoft.com/office/drawing/2014/main" id="{46333AC4-325B-0F89-47BA-9270A0A37C7C}"/>
              </a:ext>
            </a:extLst>
          </p:cNvPr>
          <p:cNvSpPr>
            <a:spLocks noChangeArrowheads="1"/>
          </p:cNvSpPr>
          <p:nvPr/>
        </p:nvSpPr>
        <p:spPr bwMode="auto">
          <a:xfrm>
            <a:off x="8028112" y="5198633"/>
            <a:ext cx="431800" cy="287338"/>
          </a:xfrm>
          <a:prstGeom prst="flowChartProcess">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hu-HU" altLang="hu-HU" sz="1800"/>
          </a:p>
        </p:txBody>
      </p:sp>
      <p:sp>
        <p:nvSpPr>
          <p:cNvPr id="40" name="AutoShape 42">
            <a:extLst>
              <a:ext uri="{FF2B5EF4-FFF2-40B4-BE49-F238E27FC236}">
                <a16:creationId xmlns:a16="http://schemas.microsoft.com/office/drawing/2014/main" id="{D61CCD14-E787-2DC2-4331-EBB11905E4A9}"/>
              </a:ext>
            </a:extLst>
          </p:cNvPr>
          <p:cNvSpPr>
            <a:spLocks noChangeArrowheads="1"/>
          </p:cNvSpPr>
          <p:nvPr/>
        </p:nvSpPr>
        <p:spPr bwMode="auto">
          <a:xfrm>
            <a:off x="8028112" y="5703458"/>
            <a:ext cx="431800" cy="287338"/>
          </a:xfrm>
          <a:prstGeom prst="flowChartProcess">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hu-HU" altLang="hu-HU" sz="1800"/>
          </a:p>
        </p:txBody>
      </p:sp>
      <p:sp>
        <p:nvSpPr>
          <p:cNvPr id="41" name="AutoShape 43">
            <a:extLst>
              <a:ext uri="{FF2B5EF4-FFF2-40B4-BE49-F238E27FC236}">
                <a16:creationId xmlns:a16="http://schemas.microsoft.com/office/drawing/2014/main" id="{5ECAB992-482A-CE6D-CA04-8728115D9488}"/>
              </a:ext>
            </a:extLst>
          </p:cNvPr>
          <p:cNvSpPr>
            <a:spLocks noChangeArrowheads="1"/>
          </p:cNvSpPr>
          <p:nvPr/>
        </p:nvSpPr>
        <p:spPr bwMode="auto">
          <a:xfrm>
            <a:off x="6588249" y="6208283"/>
            <a:ext cx="431800" cy="287338"/>
          </a:xfrm>
          <a:prstGeom prst="flowChartProcess">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hu-HU" altLang="hu-HU" sz="1800"/>
          </a:p>
        </p:txBody>
      </p:sp>
      <p:sp>
        <p:nvSpPr>
          <p:cNvPr id="42" name="Line 44">
            <a:extLst>
              <a:ext uri="{FF2B5EF4-FFF2-40B4-BE49-F238E27FC236}">
                <a16:creationId xmlns:a16="http://schemas.microsoft.com/office/drawing/2014/main" id="{11DCE121-808A-3FE2-1B51-AC0EB0CA3D2A}"/>
              </a:ext>
            </a:extLst>
          </p:cNvPr>
          <p:cNvSpPr>
            <a:spLocks noChangeShapeType="1"/>
          </p:cNvSpPr>
          <p:nvPr/>
        </p:nvSpPr>
        <p:spPr bwMode="auto">
          <a:xfrm flipH="1">
            <a:off x="7524874" y="5343096"/>
            <a:ext cx="50323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
        <p:nvSpPr>
          <p:cNvPr id="43" name="Line 45">
            <a:extLst>
              <a:ext uri="{FF2B5EF4-FFF2-40B4-BE49-F238E27FC236}">
                <a16:creationId xmlns:a16="http://schemas.microsoft.com/office/drawing/2014/main" id="{78FB7EF2-04B2-4512-D8B3-E1B0DA9FF095}"/>
              </a:ext>
            </a:extLst>
          </p:cNvPr>
          <p:cNvSpPr>
            <a:spLocks noChangeShapeType="1"/>
          </p:cNvSpPr>
          <p:nvPr/>
        </p:nvSpPr>
        <p:spPr bwMode="auto">
          <a:xfrm>
            <a:off x="7308974" y="5487558"/>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
        <p:nvSpPr>
          <p:cNvPr id="44" name="Line 46">
            <a:extLst>
              <a:ext uri="{FF2B5EF4-FFF2-40B4-BE49-F238E27FC236}">
                <a16:creationId xmlns:a16="http://schemas.microsoft.com/office/drawing/2014/main" id="{821E3466-246B-27FC-52FF-C64C099389CC}"/>
              </a:ext>
            </a:extLst>
          </p:cNvPr>
          <p:cNvSpPr>
            <a:spLocks noChangeShapeType="1"/>
          </p:cNvSpPr>
          <p:nvPr/>
        </p:nvSpPr>
        <p:spPr bwMode="auto">
          <a:xfrm flipH="1">
            <a:off x="7524874" y="5846333"/>
            <a:ext cx="50323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
        <p:nvSpPr>
          <p:cNvPr id="45" name="Line 47">
            <a:extLst>
              <a:ext uri="{FF2B5EF4-FFF2-40B4-BE49-F238E27FC236}">
                <a16:creationId xmlns:a16="http://schemas.microsoft.com/office/drawing/2014/main" id="{E28E9209-B3A9-7EEB-B9CF-DA2B58D338BC}"/>
              </a:ext>
            </a:extLst>
          </p:cNvPr>
          <p:cNvSpPr>
            <a:spLocks noChangeShapeType="1"/>
          </p:cNvSpPr>
          <p:nvPr/>
        </p:nvSpPr>
        <p:spPr bwMode="auto">
          <a:xfrm>
            <a:off x="6300912" y="5990796"/>
            <a:ext cx="503237"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
        <p:nvSpPr>
          <p:cNvPr id="46" name="Line 48">
            <a:extLst>
              <a:ext uri="{FF2B5EF4-FFF2-40B4-BE49-F238E27FC236}">
                <a16:creationId xmlns:a16="http://schemas.microsoft.com/office/drawing/2014/main" id="{4E9C7F6B-F8A9-3467-9804-D1645665E76F}"/>
              </a:ext>
            </a:extLst>
          </p:cNvPr>
          <p:cNvSpPr>
            <a:spLocks noChangeShapeType="1"/>
          </p:cNvSpPr>
          <p:nvPr/>
        </p:nvSpPr>
        <p:spPr bwMode="auto">
          <a:xfrm flipV="1">
            <a:off x="6804149" y="5990796"/>
            <a:ext cx="504825"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
        <p:nvSpPr>
          <p:cNvPr id="47" name="Line 49">
            <a:extLst>
              <a:ext uri="{FF2B5EF4-FFF2-40B4-BE49-F238E27FC236}">
                <a16:creationId xmlns:a16="http://schemas.microsoft.com/office/drawing/2014/main" id="{45573CA7-350D-EB40-4917-61CE8E0D6E44}"/>
              </a:ext>
            </a:extLst>
          </p:cNvPr>
          <p:cNvSpPr>
            <a:spLocks noChangeShapeType="1"/>
          </p:cNvSpPr>
          <p:nvPr/>
        </p:nvSpPr>
        <p:spPr bwMode="auto">
          <a:xfrm>
            <a:off x="6300912" y="5487558"/>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9E13801B-CCC9-2DA4-8AEC-2E24E00C4B7D}"/>
              </a:ext>
            </a:extLst>
          </p:cNvPr>
          <p:cNvSpPr>
            <a:spLocks noChangeArrowheads="1"/>
          </p:cNvSpPr>
          <p:nvPr/>
        </p:nvSpPr>
        <p:spPr bwMode="auto">
          <a:xfrm>
            <a:off x="827088" y="1052513"/>
            <a:ext cx="7777162" cy="475297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hu-HU" altLang="hu-HU" sz="1800">
              <a:latin typeface="Tahoma" panose="020B0604030504040204" pitchFamily="34" charset="0"/>
            </a:endParaRPr>
          </a:p>
        </p:txBody>
      </p:sp>
      <p:sp>
        <p:nvSpPr>
          <p:cNvPr id="14339" name="Text Box 3">
            <a:extLst>
              <a:ext uri="{FF2B5EF4-FFF2-40B4-BE49-F238E27FC236}">
                <a16:creationId xmlns:a16="http://schemas.microsoft.com/office/drawing/2014/main" id="{A45E7257-707F-B116-FBEA-0D9A14F66E15}"/>
              </a:ext>
            </a:extLst>
          </p:cNvPr>
          <p:cNvSpPr txBox="1">
            <a:spLocks noChangeArrowheads="1"/>
          </p:cNvSpPr>
          <p:nvPr/>
        </p:nvSpPr>
        <p:spPr bwMode="auto">
          <a:xfrm>
            <a:off x="1116013" y="1268413"/>
            <a:ext cx="1222375"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hu-HU" altLang="hu-HU" sz="1800" b="1">
                <a:latin typeface="Tahoma" panose="020B0604030504040204" pitchFamily="34" charset="0"/>
              </a:rPr>
              <a:t>Hatáskör</a:t>
            </a:r>
          </a:p>
          <a:p>
            <a:pPr eaLnBrk="1" hangingPunct="1">
              <a:spcBef>
                <a:spcPct val="0"/>
              </a:spcBef>
              <a:buFontTx/>
              <a:buNone/>
            </a:pPr>
            <a:r>
              <a:rPr lang="hu-HU" altLang="hu-HU" sz="1800" b="1">
                <a:latin typeface="Tahoma" panose="020B0604030504040204" pitchFamily="34" charset="0"/>
              </a:rPr>
              <a:t>/típus</a:t>
            </a:r>
            <a:endParaRPr lang="en-US" altLang="hu-HU" sz="1800" b="1">
              <a:latin typeface="Tahoma" panose="020B0604030504040204" pitchFamily="34" charset="0"/>
            </a:endParaRPr>
          </a:p>
        </p:txBody>
      </p:sp>
      <p:sp>
        <p:nvSpPr>
          <p:cNvPr id="14340" name="Text Box 4">
            <a:extLst>
              <a:ext uri="{FF2B5EF4-FFF2-40B4-BE49-F238E27FC236}">
                <a16:creationId xmlns:a16="http://schemas.microsoft.com/office/drawing/2014/main" id="{DDDA046C-E2BA-7824-3C43-E78887F78B0C}"/>
              </a:ext>
            </a:extLst>
          </p:cNvPr>
          <p:cNvSpPr txBox="1">
            <a:spLocks noChangeArrowheads="1"/>
          </p:cNvSpPr>
          <p:nvPr/>
        </p:nvSpPr>
        <p:spPr bwMode="auto">
          <a:xfrm>
            <a:off x="1114425" y="2355850"/>
            <a:ext cx="1296988"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hu-HU" altLang="hu-HU" sz="1800" b="1">
                <a:latin typeface="Tahoma" panose="020B0604030504040204" pitchFamily="34" charset="0"/>
              </a:rPr>
              <a:t>Csoport, osztály</a:t>
            </a:r>
            <a:endParaRPr lang="en-US" altLang="hu-HU" sz="1800" b="1">
              <a:latin typeface="Tahoma" panose="020B0604030504040204" pitchFamily="34" charset="0"/>
            </a:endParaRPr>
          </a:p>
        </p:txBody>
      </p:sp>
      <p:sp>
        <p:nvSpPr>
          <p:cNvPr id="14341" name="Text Box 5">
            <a:extLst>
              <a:ext uri="{FF2B5EF4-FFF2-40B4-BE49-F238E27FC236}">
                <a16:creationId xmlns:a16="http://schemas.microsoft.com/office/drawing/2014/main" id="{E78113AA-DCCC-0362-BD1A-FEC82CC39CD7}"/>
              </a:ext>
            </a:extLst>
          </p:cNvPr>
          <p:cNvSpPr txBox="1">
            <a:spLocks noChangeArrowheads="1"/>
          </p:cNvSpPr>
          <p:nvPr/>
        </p:nvSpPr>
        <p:spPr bwMode="auto">
          <a:xfrm>
            <a:off x="1187450" y="3716338"/>
            <a:ext cx="1081088"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hu-HU" altLang="hu-HU" sz="1800" b="1">
                <a:latin typeface="Tahoma" panose="020B0604030504040204" pitchFamily="34" charset="0"/>
              </a:rPr>
              <a:t>Vállalat</a:t>
            </a:r>
            <a:endParaRPr lang="en-US" altLang="hu-HU" sz="1800" b="1">
              <a:latin typeface="Tahoma" panose="020B0604030504040204" pitchFamily="34" charset="0"/>
            </a:endParaRPr>
          </a:p>
        </p:txBody>
      </p:sp>
      <p:sp>
        <p:nvSpPr>
          <p:cNvPr id="14342" name="Text Box 6">
            <a:extLst>
              <a:ext uri="{FF2B5EF4-FFF2-40B4-BE49-F238E27FC236}">
                <a16:creationId xmlns:a16="http://schemas.microsoft.com/office/drawing/2014/main" id="{AE9D192B-5143-00CD-7213-7B6352BD69D6}"/>
              </a:ext>
            </a:extLst>
          </p:cNvPr>
          <p:cNvSpPr txBox="1">
            <a:spLocks noChangeArrowheads="1"/>
          </p:cNvSpPr>
          <p:nvPr/>
        </p:nvSpPr>
        <p:spPr bwMode="auto">
          <a:xfrm>
            <a:off x="971550" y="5006975"/>
            <a:ext cx="1655763"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hu-HU" altLang="hu-HU" sz="1800" b="1">
                <a:latin typeface="Tahoma" panose="020B0604030504040204" pitchFamily="34" charset="0"/>
              </a:rPr>
              <a:t>Vállalatközi</a:t>
            </a:r>
            <a:endParaRPr lang="en-US" altLang="hu-HU" sz="1800" b="1">
              <a:latin typeface="Tahoma" panose="020B0604030504040204" pitchFamily="34" charset="0"/>
            </a:endParaRPr>
          </a:p>
        </p:txBody>
      </p:sp>
      <p:sp>
        <p:nvSpPr>
          <p:cNvPr id="14343" name="Text Box 7">
            <a:extLst>
              <a:ext uri="{FF2B5EF4-FFF2-40B4-BE49-F238E27FC236}">
                <a16:creationId xmlns:a16="http://schemas.microsoft.com/office/drawing/2014/main" id="{2A439FAC-50B7-5CE2-EC69-2CAEDB05862B}"/>
              </a:ext>
            </a:extLst>
          </p:cNvPr>
          <p:cNvSpPr txBox="1">
            <a:spLocks noChangeArrowheads="1"/>
          </p:cNvSpPr>
          <p:nvPr/>
        </p:nvSpPr>
        <p:spPr bwMode="auto">
          <a:xfrm>
            <a:off x="2700338" y="1268413"/>
            <a:ext cx="1584325"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hu-HU" altLang="hu-HU" sz="1800" b="1">
                <a:latin typeface="Tahoma" panose="020B0604030504040204" pitchFamily="34" charset="0"/>
              </a:rPr>
              <a:t>Tranzakció feldolgozás</a:t>
            </a:r>
            <a:endParaRPr lang="en-US" altLang="hu-HU" sz="1800" b="1">
              <a:latin typeface="Tahoma" panose="020B0604030504040204" pitchFamily="34" charset="0"/>
            </a:endParaRPr>
          </a:p>
        </p:txBody>
      </p:sp>
      <p:sp>
        <p:nvSpPr>
          <p:cNvPr id="14344" name="Text Box 8">
            <a:extLst>
              <a:ext uri="{FF2B5EF4-FFF2-40B4-BE49-F238E27FC236}">
                <a16:creationId xmlns:a16="http://schemas.microsoft.com/office/drawing/2014/main" id="{E8CF7FBF-DFF7-3E75-F97D-7E144359822D}"/>
              </a:ext>
            </a:extLst>
          </p:cNvPr>
          <p:cNvSpPr txBox="1">
            <a:spLocks noChangeArrowheads="1"/>
          </p:cNvSpPr>
          <p:nvPr/>
        </p:nvSpPr>
        <p:spPr bwMode="auto">
          <a:xfrm>
            <a:off x="4716463" y="1268413"/>
            <a:ext cx="1584325"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hu-HU" altLang="hu-HU" sz="1800" b="1">
                <a:latin typeface="Tahoma" panose="020B0604030504040204" pitchFamily="34" charset="0"/>
              </a:rPr>
              <a:t>döntés előkészítés</a:t>
            </a:r>
            <a:endParaRPr lang="en-US" altLang="hu-HU" sz="1800" b="1">
              <a:latin typeface="Tahoma" panose="020B0604030504040204" pitchFamily="34" charset="0"/>
            </a:endParaRPr>
          </a:p>
        </p:txBody>
      </p:sp>
      <p:sp>
        <p:nvSpPr>
          <p:cNvPr id="14345" name="Text Box 9">
            <a:extLst>
              <a:ext uri="{FF2B5EF4-FFF2-40B4-BE49-F238E27FC236}">
                <a16:creationId xmlns:a16="http://schemas.microsoft.com/office/drawing/2014/main" id="{218EBDD5-C1F0-5C73-6384-4F2739AC7521}"/>
              </a:ext>
            </a:extLst>
          </p:cNvPr>
          <p:cNvSpPr txBox="1">
            <a:spLocks noChangeArrowheads="1"/>
          </p:cNvSpPr>
          <p:nvPr/>
        </p:nvSpPr>
        <p:spPr bwMode="auto">
          <a:xfrm>
            <a:off x="6804025" y="1268413"/>
            <a:ext cx="1584325"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hu-HU" altLang="hu-HU" sz="1800" b="1">
                <a:latin typeface="Tahoma" panose="020B0604030504040204" pitchFamily="34" charset="0"/>
              </a:rPr>
              <a:t>valós időben</a:t>
            </a:r>
            <a:endParaRPr lang="en-US" altLang="hu-HU" sz="1800" b="1">
              <a:latin typeface="Tahoma" panose="020B0604030504040204" pitchFamily="34" charset="0"/>
            </a:endParaRPr>
          </a:p>
        </p:txBody>
      </p:sp>
      <p:sp>
        <p:nvSpPr>
          <p:cNvPr id="14346" name="Line 10">
            <a:extLst>
              <a:ext uri="{FF2B5EF4-FFF2-40B4-BE49-F238E27FC236}">
                <a16:creationId xmlns:a16="http://schemas.microsoft.com/office/drawing/2014/main" id="{469DD781-0BA5-F736-B89B-660EDE91E6F1}"/>
              </a:ext>
            </a:extLst>
          </p:cNvPr>
          <p:cNvSpPr>
            <a:spLocks noChangeShapeType="1"/>
          </p:cNvSpPr>
          <p:nvPr/>
        </p:nvSpPr>
        <p:spPr bwMode="auto">
          <a:xfrm>
            <a:off x="827088" y="2060575"/>
            <a:ext cx="777716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
        <p:nvSpPr>
          <p:cNvPr id="14347" name="Text Box 11">
            <a:extLst>
              <a:ext uri="{FF2B5EF4-FFF2-40B4-BE49-F238E27FC236}">
                <a16:creationId xmlns:a16="http://schemas.microsoft.com/office/drawing/2014/main" id="{898A1941-0835-8CE9-6AB4-09827012BC6A}"/>
              </a:ext>
            </a:extLst>
          </p:cNvPr>
          <p:cNvSpPr txBox="1">
            <a:spLocks noChangeArrowheads="1"/>
          </p:cNvSpPr>
          <p:nvPr/>
        </p:nvSpPr>
        <p:spPr bwMode="auto">
          <a:xfrm>
            <a:off x="2843213" y="2420938"/>
            <a:ext cx="1296987"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hu-HU" altLang="hu-HU" sz="1800">
                <a:latin typeface="Tahoma" panose="020B0604030504040204" pitchFamily="34" charset="0"/>
              </a:rPr>
              <a:t>helyi leltár</a:t>
            </a:r>
            <a:endParaRPr lang="en-US" altLang="hu-HU" sz="1800">
              <a:latin typeface="Tahoma" panose="020B0604030504040204" pitchFamily="34" charset="0"/>
            </a:endParaRPr>
          </a:p>
        </p:txBody>
      </p:sp>
      <p:sp>
        <p:nvSpPr>
          <p:cNvPr id="14348" name="Text Box 12">
            <a:extLst>
              <a:ext uri="{FF2B5EF4-FFF2-40B4-BE49-F238E27FC236}">
                <a16:creationId xmlns:a16="http://schemas.microsoft.com/office/drawing/2014/main" id="{3F5DFFA7-C1DD-DB48-1922-49264AEB0F4B}"/>
              </a:ext>
            </a:extLst>
          </p:cNvPr>
          <p:cNvSpPr txBox="1">
            <a:spLocks noChangeArrowheads="1"/>
          </p:cNvSpPr>
          <p:nvPr/>
        </p:nvSpPr>
        <p:spPr bwMode="auto">
          <a:xfrm>
            <a:off x="2771775" y="3429000"/>
            <a:ext cx="1657350" cy="915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hu-HU" altLang="hu-HU" sz="1800">
                <a:latin typeface="Tahoma" panose="020B0604030504040204" pitchFamily="34" charset="0"/>
              </a:rPr>
              <a:t>vállalti pénzforgalmi rendszer</a:t>
            </a:r>
            <a:endParaRPr lang="en-US" altLang="hu-HU" sz="1800">
              <a:latin typeface="Tahoma" panose="020B0604030504040204" pitchFamily="34" charset="0"/>
            </a:endParaRPr>
          </a:p>
        </p:txBody>
      </p:sp>
      <p:sp>
        <p:nvSpPr>
          <p:cNvPr id="14349" name="Text Box 13">
            <a:extLst>
              <a:ext uri="{FF2B5EF4-FFF2-40B4-BE49-F238E27FC236}">
                <a16:creationId xmlns:a16="http://schemas.microsoft.com/office/drawing/2014/main" id="{22E2DD4C-E553-DB60-99E4-7FD5704777ED}"/>
              </a:ext>
            </a:extLst>
          </p:cNvPr>
          <p:cNvSpPr txBox="1">
            <a:spLocks noChangeArrowheads="1"/>
          </p:cNvSpPr>
          <p:nvPr/>
        </p:nvSpPr>
        <p:spPr bwMode="auto">
          <a:xfrm>
            <a:off x="4787900" y="2205038"/>
            <a:ext cx="1584325" cy="915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hu-HU" altLang="hu-HU" sz="1800">
                <a:latin typeface="Tahoma" panose="020B0604030504040204" pitchFamily="34" charset="0"/>
              </a:rPr>
              <a:t>körzeti piaci információs rendszer</a:t>
            </a:r>
            <a:endParaRPr lang="en-US" altLang="hu-HU" sz="1800">
              <a:latin typeface="Tahoma" panose="020B0604030504040204" pitchFamily="34" charset="0"/>
            </a:endParaRPr>
          </a:p>
        </p:txBody>
      </p:sp>
      <p:sp>
        <p:nvSpPr>
          <p:cNvPr id="14350" name="Text Box 14">
            <a:extLst>
              <a:ext uri="{FF2B5EF4-FFF2-40B4-BE49-F238E27FC236}">
                <a16:creationId xmlns:a16="http://schemas.microsoft.com/office/drawing/2014/main" id="{A9584C70-9E6C-A880-9074-5A66A49B7BBC}"/>
              </a:ext>
            </a:extLst>
          </p:cNvPr>
          <p:cNvSpPr txBox="1">
            <a:spLocks noChangeArrowheads="1"/>
          </p:cNvSpPr>
          <p:nvPr/>
        </p:nvSpPr>
        <p:spPr bwMode="auto">
          <a:xfrm>
            <a:off x="4787900" y="3579813"/>
            <a:ext cx="1584325"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hu-HU" altLang="hu-HU" sz="1800">
                <a:latin typeface="Tahoma" panose="020B0604030504040204" pitchFamily="34" charset="0"/>
              </a:rPr>
              <a:t>vállalati data warehouse</a:t>
            </a:r>
            <a:endParaRPr lang="en-US" altLang="hu-HU" sz="1800">
              <a:latin typeface="Tahoma" panose="020B0604030504040204" pitchFamily="34" charset="0"/>
            </a:endParaRPr>
          </a:p>
        </p:txBody>
      </p:sp>
      <p:sp>
        <p:nvSpPr>
          <p:cNvPr id="14351" name="Text Box 15">
            <a:extLst>
              <a:ext uri="{FF2B5EF4-FFF2-40B4-BE49-F238E27FC236}">
                <a16:creationId xmlns:a16="http://schemas.microsoft.com/office/drawing/2014/main" id="{5BA5B4F2-B098-5C7D-FDBD-3D1A37B8A082}"/>
              </a:ext>
            </a:extLst>
          </p:cNvPr>
          <p:cNvSpPr txBox="1">
            <a:spLocks noChangeArrowheads="1"/>
          </p:cNvSpPr>
          <p:nvPr/>
        </p:nvSpPr>
        <p:spPr bwMode="auto">
          <a:xfrm>
            <a:off x="4787900" y="4652963"/>
            <a:ext cx="1584325" cy="915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hu-HU" altLang="hu-HU" sz="1800">
                <a:latin typeface="Tahoma" panose="020B0604030504040204" pitchFamily="34" charset="0"/>
              </a:rPr>
              <a:t>Pl. adatbázisok az interneten</a:t>
            </a:r>
            <a:endParaRPr lang="en-US" altLang="hu-HU" sz="1800">
              <a:latin typeface="Tahoma" panose="020B0604030504040204" pitchFamily="34" charset="0"/>
            </a:endParaRPr>
          </a:p>
        </p:txBody>
      </p:sp>
      <p:sp>
        <p:nvSpPr>
          <p:cNvPr id="14352" name="Text Box 16">
            <a:extLst>
              <a:ext uri="{FF2B5EF4-FFF2-40B4-BE49-F238E27FC236}">
                <a16:creationId xmlns:a16="http://schemas.microsoft.com/office/drawing/2014/main" id="{66F2EB92-4F44-0B9A-2DE4-ACD7C3104F4E}"/>
              </a:ext>
            </a:extLst>
          </p:cNvPr>
          <p:cNvSpPr txBox="1">
            <a:spLocks noChangeArrowheads="1"/>
          </p:cNvSpPr>
          <p:nvPr/>
        </p:nvSpPr>
        <p:spPr bwMode="auto">
          <a:xfrm>
            <a:off x="2771775" y="4673600"/>
            <a:ext cx="1657350" cy="915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hu-HU" altLang="hu-HU" sz="1800">
                <a:latin typeface="Tahoma" panose="020B0604030504040204" pitchFamily="34" charset="0"/>
              </a:rPr>
              <a:t>elektronikus kereskedelem az interneten</a:t>
            </a:r>
            <a:endParaRPr lang="en-US" altLang="hu-HU" sz="1800">
              <a:latin typeface="Tahoma" panose="020B0604030504040204" pitchFamily="34" charset="0"/>
            </a:endParaRPr>
          </a:p>
        </p:txBody>
      </p:sp>
      <p:sp>
        <p:nvSpPr>
          <p:cNvPr id="14353" name="Text Box 17">
            <a:extLst>
              <a:ext uri="{FF2B5EF4-FFF2-40B4-BE49-F238E27FC236}">
                <a16:creationId xmlns:a16="http://schemas.microsoft.com/office/drawing/2014/main" id="{BECD7B35-C03E-F0E4-DD5C-41B8F4024D59}"/>
              </a:ext>
            </a:extLst>
          </p:cNvPr>
          <p:cNvSpPr txBox="1">
            <a:spLocks noChangeArrowheads="1"/>
          </p:cNvSpPr>
          <p:nvPr/>
        </p:nvSpPr>
        <p:spPr bwMode="auto">
          <a:xfrm>
            <a:off x="6588125" y="2349500"/>
            <a:ext cx="20891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hu-HU" altLang="hu-HU" sz="1800">
                <a:latin typeface="Tahoma" panose="020B0604030504040204" pitchFamily="34" charset="0"/>
              </a:rPr>
              <a:t>csoport videokonferencia</a:t>
            </a:r>
            <a:endParaRPr lang="en-US" altLang="hu-HU" sz="1800">
              <a:latin typeface="Tahoma" panose="020B0604030504040204" pitchFamily="34" charset="0"/>
            </a:endParaRPr>
          </a:p>
        </p:txBody>
      </p:sp>
      <p:sp>
        <p:nvSpPr>
          <p:cNvPr id="14354" name="Text Box 18">
            <a:extLst>
              <a:ext uri="{FF2B5EF4-FFF2-40B4-BE49-F238E27FC236}">
                <a16:creationId xmlns:a16="http://schemas.microsoft.com/office/drawing/2014/main" id="{A2D5FAAA-DF96-8BB5-4ECD-71B1FD137214}"/>
              </a:ext>
            </a:extLst>
          </p:cNvPr>
          <p:cNvSpPr txBox="1">
            <a:spLocks noChangeArrowheads="1"/>
          </p:cNvSpPr>
          <p:nvPr/>
        </p:nvSpPr>
        <p:spPr bwMode="auto">
          <a:xfrm>
            <a:off x="6588125" y="3573463"/>
            <a:ext cx="20891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hu-HU" altLang="hu-HU" sz="1800">
                <a:latin typeface="Tahoma" panose="020B0604030504040204" pitchFamily="34" charset="0"/>
              </a:rPr>
              <a:t>vállalati videokonferencia</a:t>
            </a:r>
            <a:endParaRPr lang="en-US" altLang="hu-HU" sz="1800">
              <a:latin typeface="Tahoma" panose="020B0604030504040204" pitchFamily="34" charset="0"/>
            </a:endParaRPr>
          </a:p>
        </p:txBody>
      </p:sp>
      <p:sp>
        <p:nvSpPr>
          <p:cNvPr id="14355" name="Text Box 19">
            <a:extLst>
              <a:ext uri="{FF2B5EF4-FFF2-40B4-BE49-F238E27FC236}">
                <a16:creationId xmlns:a16="http://schemas.microsoft.com/office/drawing/2014/main" id="{5B4A65F0-CE51-4306-C83B-635D1212596F}"/>
              </a:ext>
            </a:extLst>
          </p:cNvPr>
          <p:cNvSpPr txBox="1">
            <a:spLocks noChangeArrowheads="1"/>
          </p:cNvSpPr>
          <p:nvPr/>
        </p:nvSpPr>
        <p:spPr bwMode="auto">
          <a:xfrm>
            <a:off x="6516688" y="4652963"/>
            <a:ext cx="2089150" cy="915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hu-HU" altLang="hu-HU" sz="1800">
                <a:latin typeface="Tahoma" panose="020B0604030504040204" pitchFamily="34" charset="0"/>
              </a:rPr>
              <a:t>Megosztott multimédia az Interneten</a:t>
            </a:r>
            <a:endParaRPr lang="en-US" altLang="hu-HU" sz="1800">
              <a:latin typeface="Tahoma" panose="020B0604030504040204" pitchFamily="34" charset="0"/>
            </a:endParaRPr>
          </a:p>
        </p:txBody>
      </p:sp>
      <p:sp>
        <p:nvSpPr>
          <p:cNvPr id="14356" name="Line 20">
            <a:extLst>
              <a:ext uri="{FF2B5EF4-FFF2-40B4-BE49-F238E27FC236}">
                <a16:creationId xmlns:a16="http://schemas.microsoft.com/office/drawing/2014/main" id="{B6849145-5DE8-9CFC-7032-5CA1BD6CC226}"/>
              </a:ext>
            </a:extLst>
          </p:cNvPr>
          <p:cNvSpPr>
            <a:spLocks noChangeShapeType="1"/>
          </p:cNvSpPr>
          <p:nvPr/>
        </p:nvSpPr>
        <p:spPr bwMode="auto">
          <a:xfrm>
            <a:off x="827088" y="3213100"/>
            <a:ext cx="777716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
        <p:nvSpPr>
          <p:cNvPr id="14357" name="Line 21">
            <a:extLst>
              <a:ext uri="{FF2B5EF4-FFF2-40B4-BE49-F238E27FC236}">
                <a16:creationId xmlns:a16="http://schemas.microsoft.com/office/drawing/2014/main" id="{3A58BE30-2B3A-B43B-CD01-807D55CE3838}"/>
              </a:ext>
            </a:extLst>
          </p:cNvPr>
          <p:cNvSpPr>
            <a:spLocks noChangeShapeType="1"/>
          </p:cNvSpPr>
          <p:nvPr/>
        </p:nvSpPr>
        <p:spPr bwMode="auto">
          <a:xfrm>
            <a:off x="827088" y="4508500"/>
            <a:ext cx="777716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
        <p:nvSpPr>
          <p:cNvPr id="14358" name="Line 22">
            <a:extLst>
              <a:ext uri="{FF2B5EF4-FFF2-40B4-BE49-F238E27FC236}">
                <a16:creationId xmlns:a16="http://schemas.microsoft.com/office/drawing/2014/main" id="{3AFB8419-DCA8-520A-F308-38260EF2100D}"/>
              </a:ext>
            </a:extLst>
          </p:cNvPr>
          <p:cNvSpPr>
            <a:spLocks noChangeShapeType="1"/>
          </p:cNvSpPr>
          <p:nvPr/>
        </p:nvSpPr>
        <p:spPr bwMode="auto">
          <a:xfrm>
            <a:off x="2555875" y="1052513"/>
            <a:ext cx="0" cy="475297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
        <p:nvSpPr>
          <p:cNvPr id="14359" name="Line 23">
            <a:extLst>
              <a:ext uri="{FF2B5EF4-FFF2-40B4-BE49-F238E27FC236}">
                <a16:creationId xmlns:a16="http://schemas.microsoft.com/office/drawing/2014/main" id="{E1F36EA3-1DBA-84A8-9793-A6B16CB3697E}"/>
              </a:ext>
            </a:extLst>
          </p:cNvPr>
          <p:cNvSpPr>
            <a:spLocks noChangeShapeType="1"/>
          </p:cNvSpPr>
          <p:nvPr/>
        </p:nvSpPr>
        <p:spPr bwMode="auto">
          <a:xfrm>
            <a:off x="4500563" y="1052513"/>
            <a:ext cx="0" cy="475297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
        <p:nvSpPr>
          <p:cNvPr id="14360" name="Line 24">
            <a:extLst>
              <a:ext uri="{FF2B5EF4-FFF2-40B4-BE49-F238E27FC236}">
                <a16:creationId xmlns:a16="http://schemas.microsoft.com/office/drawing/2014/main" id="{FF116B52-B855-6256-6BBD-F0E5C7FDA251}"/>
              </a:ext>
            </a:extLst>
          </p:cNvPr>
          <p:cNvSpPr>
            <a:spLocks noChangeShapeType="1"/>
          </p:cNvSpPr>
          <p:nvPr/>
        </p:nvSpPr>
        <p:spPr bwMode="auto">
          <a:xfrm>
            <a:off x="6443663" y="1052513"/>
            <a:ext cx="0" cy="475297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hu-HU"/>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5367" name="Rectangle 15366">
            <a:extLst>
              <a:ext uri="{FF2B5EF4-FFF2-40B4-BE49-F238E27FC236}">
                <a16:creationId xmlns:a16="http://schemas.microsoft.com/office/drawing/2014/main" id="{40851669-7281-49C2-8BF0-67BA70EC1A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69" name="Freeform: Shape 15368">
            <a:extLst>
              <a:ext uri="{FF2B5EF4-FFF2-40B4-BE49-F238E27FC236}">
                <a16:creationId xmlns:a16="http://schemas.microsoft.com/office/drawing/2014/main" id="{16992B13-74C4-4370-93C5-F5403D944D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0"/>
            <a:ext cx="1706340" cy="6858000"/>
          </a:xfrm>
          <a:custGeom>
            <a:avLst/>
            <a:gdLst>
              <a:gd name="connsiteX0" fmla="*/ 0 w 2275119"/>
              <a:gd name="connsiteY0" fmla="*/ 0 h 6858000"/>
              <a:gd name="connsiteX1" fmla="*/ 1389294 w 2275119"/>
              <a:gd name="connsiteY1" fmla="*/ 0 h 6858000"/>
              <a:gd name="connsiteX2" fmla="*/ 1556068 w 2275119"/>
              <a:gd name="connsiteY2" fmla="*/ 0 h 6858000"/>
              <a:gd name="connsiteX3" fmla="*/ 2098907 w 2275119"/>
              <a:gd name="connsiteY3" fmla="*/ 0 h 6858000"/>
              <a:gd name="connsiteX4" fmla="*/ 2100494 w 2275119"/>
              <a:gd name="connsiteY4" fmla="*/ 68263 h 6858000"/>
              <a:gd name="connsiteX5" fmla="*/ 2108432 w 2275119"/>
              <a:gd name="connsiteY5" fmla="*/ 128588 h 6858000"/>
              <a:gd name="connsiteX6" fmla="*/ 2119544 w 2275119"/>
              <a:gd name="connsiteY6" fmla="*/ 180975 h 6858000"/>
              <a:gd name="connsiteX7" fmla="*/ 2133832 w 2275119"/>
              <a:gd name="connsiteY7" fmla="*/ 227013 h 6858000"/>
              <a:gd name="connsiteX8" fmla="*/ 2149707 w 2275119"/>
              <a:gd name="connsiteY8" fmla="*/ 268288 h 6858000"/>
              <a:gd name="connsiteX9" fmla="*/ 2168757 w 2275119"/>
              <a:gd name="connsiteY9" fmla="*/ 304800 h 6858000"/>
              <a:gd name="connsiteX10" fmla="*/ 2187807 w 2275119"/>
              <a:gd name="connsiteY10" fmla="*/ 342900 h 6858000"/>
              <a:gd name="connsiteX11" fmla="*/ 2206857 w 2275119"/>
              <a:gd name="connsiteY11" fmla="*/ 381000 h 6858000"/>
              <a:gd name="connsiteX12" fmla="*/ 2222732 w 2275119"/>
              <a:gd name="connsiteY12" fmla="*/ 417513 h 6858000"/>
              <a:gd name="connsiteX13" fmla="*/ 2238607 w 2275119"/>
              <a:gd name="connsiteY13" fmla="*/ 458788 h 6858000"/>
              <a:gd name="connsiteX14" fmla="*/ 2254482 w 2275119"/>
              <a:gd name="connsiteY14" fmla="*/ 504825 h 6858000"/>
              <a:gd name="connsiteX15" fmla="*/ 2265594 w 2275119"/>
              <a:gd name="connsiteY15" fmla="*/ 557213 h 6858000"/>
              <a:gd name="connsiteX16" fmla="*/ 2271944 w 2275119"/>
              <a:gd name="connsiteY16" fmla="*/ 617538 h 6858000"/>
              <a:gd name="connsiteX17" fmla="*/ 2275119 w 2275119"/>
              <a:gd name="connsiteY17" fmla="*/ 685800 h 6858000"/>
              <a:gd name="connsiteX18" fmla="*/ 2271944 w 2275119"/>
              <a:gd name="connsiteY18" fmla="*/ 754063 h 6858000"/>
              <a:gd name="connsiteX19" fmla="*/ 2265594 w 2275119"/>
              <a:gd name="connsiteY19" fmla="*/ 814388 h 6858000"/>
              <a:gd name="connsiteX20" fmla="*/ 2254482 w 2275119"/>
              <a:gd name="connsiteY20" fmla="*/ 866775 h 6858000"/>
              <a:gd name="connsiteX21" fmla="*/ 2238607 w 2275119"/>
              <a:gd name="connsiteY21" fmla="*/ 912813 h 6858000"/>
              <a:gd name="connsiteX22" fmla="*/ 2222732 w 2275119"/>
              <a:gd name="connsiteY22" fmla="*/ 954088 h 6858000"/>
              <a:gd name="connsiteX23" fmla="*/ 2206857 w 2275119"/>
              <a:gd name="connsiteY23" fmla="*/ 990600 h 6858000"/>
              <a:gd name="connsiteX24" fmla="*/ 2187807 w 2275119"/>
              <a:gd name="connsiteY24" fmla="*/ 1028700 h 6858000"/>
              <a:gd name="connsiteX25" fmla="*/ 2168757 w 2275119"/>
              <a:gd name="connsiteY25" fmla="*/ 1066800 h 6858000"/>
              <a:gd name="connsiteX26" fmla="*/ 2149707 w 2275119"/>
              <a:gd name="connsiteY26" fmla="*/ 1103313 h 6858000"/>
              <a:gd name="connsiteX27" fmla="*/ 2133832 w 2275119"/>
              <a:gd name="connsiteY27" fmla="*/ 1144588 h 6858000"/>
              <a:gd name="connsiteX28" fmla="*/ 2119544 w 2275119"/>
              <a:gd name="connsiteY28" fmla="*/ 1190625 h 6858000"/>
              <a:gd name="connsiteX29" fmla="*/ 2108432 w 2275119"/>
              <a:gd name="connsiteY29" fmla="*/ 1243013 h 6858000"/>
              <a:gd name="connsiteX30" fmla="*/ 2100494 w 2275119"/>
              <a:gd name="connsiteY30" fmla="*/ 1303338 h 6858000"/>
              <a:gd name="connsiteX31" fmla="*/ 2098907 w 2275119"/>
              <a:gd name="connsiteY31" fmla="*/ 1371600 h 6858000"/>
              <a:gd name="connsiteX32" fmla="*/ 2100494 w 2275119"/>
              <a:gd name="connsiteY32" fmla="*/ 1439863 h 6858000"/>
              <a:gd name="connsiteX33" fmla="*/ 2108432 w 2275119"/>
              <a:gd name="connsiteY33" fmla="*/ 1500188 h 6858000"/>
              <a:gd name="connsiteX34" fmla="*/ 2119544 w 2275119"/>
              <a:gd name="connsiteY34" fmla="*/ 1552575 h 6858000"/>
              <a:gd name="connsiteX35" fmla="*/ 2133832 w 2275119"/>
              <a:gd name="connsiteY35" fmla="*/ 1598613 h 6858000"/>
              <a:gd name="connsiteX36" fmla="*/ 2149707 w 2275119"/>
              <a:gd name="connsiteY36" fmla="*/ 1639888 h 6858000"/>
              <a:gd name="connsiteX37" fmla="*/ 2168757 w 2275119"/>
              <a:gd name="connsiteY37" fmla="*/ 1676400 h 6858000"/>
              <a:gd name="connsiteX38" fmla="*/ 2187807 w 2275119"/>
              <a:gd name="connsiteY38" fmla="*/ 1714500 h 6858000"/>
              <a:gd name="connsiteX39" fmla="*/ 2206857 w 2275119"/>
              <a:gd name="connsiteY39" fmla="*/ 1752600 h 6858000"/>
              <a:gd name="connsiteX40" fmla="*/ 2222732 w 2275119"/>
              <a:gd name="connsiteY40" fmla="*/ 1789113 h 6858000"/>
              <a:gd name="connsiteX41" fmla="*/ 2238607 w 2275119"/>
              <a:gd name="connsiteY41" fmla="*/ 1830388 h 6858000"/>
              <a:gd name="connsiteX42" fmla="*/ 2254482 w 2275119"/>
              <a:gd name="connsiteY42" fmla="*/ 1876425 h 6858000"/>
              <a:gd name="connsiteX43" fmla="*/ 2265594 w 2275119"/>
              <a:gd name="connsiteY43" fmla="*/ 1928813 h 6858000"/>
              <a:gd name="connsiteX44" fmla="*/ 2271944 w 2275119"/>
              <a:gd name="connsiteY44" fmla="*/ 1989138 h 6858000"/>
              <a:gd name="connsiteX45" fmla="*/ 2275119 w 2275119"/>
              <a:gd name="connsiteY45" fmla="*/ 2057400 h 6858000"/>
              <a:gd name="connsiteX46" fmla="*/ 2271944 w 2275119"/>
              <a:gd name="connsiteY46" fmla="*/ 2125663 h 6858000"/>
              <a:gd name="connsiteX47" fmla="*/ 2265594 w 2275119"/>
              <a:gd name="connsiteY47" fmla="*/ 2185988 h 6858000"/>
              <a:gd name="connsiteX48" fmla="*/ 2254482 w 2275119"/>
              <a:gd name="connsiteY48" fmla="*/ 2238375 h 6858000"/>
              <a:gd name="connsiteX49" fmla="*/ 2238607 w 2275119"/>
              <a:gd name="connsiteY49" fmla="*/ 2284413 h 6858000"/>
              <a:gd name="connsiteX50" fmla="*/ 2222732 w 2275119"/>
              <a:gd name="connsiteY50" fmla="*/ 2325688 h 6858000"/>
              <a:gd name="connsiteX51" fmla="*/ 2206857 w 2275119"/>
              <a:gd name="connsiteY51" fmla="*/ 2362200 h 6858000"/>
              <a:gd name="connsiteX52" fmla="*/ 2187807 w 2275119"/>
              <a:gd name="connsiteY52" fmla="*/ 2400300 h 6858000"/>
              <a:gd name="connsiteX53" fmla="*/ 2168757 w 2275119"/>
              <a:gd name="connsiteY53" fmla="*/ 2438400 h 6858000"/>
              <a:gd name="connsiteX54" fmla="*/ 2149707 w 2275119"/>
              <a:gd name="connsiteY54" fmla="*/ 2474913 h 6858000"/>
              <a:gd name="connsiteX55" fmla="*/ 2133832 w 2275119"/>
              <a:gd name="connsiteY55" fmla="*/ 2516188 h 6858000"/>
              <a:gd name="connsiteX56" fmla="*/ 2119544 w 2275119"/>
              <a:gd name="connsiteY56" fmla="*/ 2562225 h 6858000"/>
              <a:gd name="connsiteX57" fmla="*/ 2108432 w 2275119"/>
              <a:gd name="connsiteY57" fmla="*/ 2614613 h 6858000"/>
              <a:gd name="connsiteX58" fmla="*/ 2100494 w 2275119"/>
              <a:gd name="connsiteY58" fmla="*/ 2674938 h 6858000"/>
              <a:gd name="connsiteX59" fmla="*/ 2098907 w 2275119"/>
              <a:gd name="connsiteY59" fmla="*/ 2743200 h 6858000"/>
              <a:gd name="connsiteX60" fmla="*/ 2100494 w 2275119"/>
              <a:gd name="connsiteY60" fmla="*/ 2811463 h 6858000"/>
              <a:gd name="connsiteX61" fmla="*/ 2108432 w 2275119"/>
              <a:gd name="connsiteY61" fmla="*/ 2871788 h 6858000"/>
              <a:gd name="connsiteX62" fmla="*/ 2119544 w 2275119"/>
              <a:gd name="connsiteY62" fmla="*/ 2924175 h 6858000"/>
              <a:gd name="connsiteX63" fmla="*/ 2133832 w 2275119"/>
              <a:gd name="connsiteY63" fmla="*/ 2970213 h 6858000"/>
              <a:gd name="connsiteX64" fmla="*/ 2149707 w 2275119"/>
              <a:gd name="connsiteY64" fmla="*/ 3011488 h 6858000"/>
              <a:gd name="connsiteX65" fmla="*/ 2168757 w 2275119"/>
              <a:gd name="connsiteY65" fmla="*/ 3048000 h 6858000"/>
              <a:gd name="connsiteX66" fmla="*/ 2187807 w 2275119"/>
              <a:gd name="connsiteY66" fmla="*/ 3086100 h 6858000"/>
              <a:gd name="connsiteX67" fmla="*/ 2206857 w 2275119"/>
              <a:gd name="connsiteY67" fmla="*/ 3124200 h 6858000"/>
              <a:gd name="connsiteX68" fmla="*/ 2222732 w 2275119"/>
              <a:gd name="connsiteY68" fmla="*/ 3160713 h 6858000"/>
              <a:gd name="connsiteX69" fmla="*/ 2238607 w 2275119"/>
              <a:gd name="connsiteY69" fmla="*/ 3201988 h 6858000"/>
              <a:gd name="connsiteX70" fmla="*/ 2254482 w 2275119"/>
              <a:gd name="connsiteY70" fmla="*/ 3248025 h 6858000"/>
              <a:gd name="connsiteX71" fmla="*/ 2265594 w 2275119"/>
              <a:gd name="connsiteY71" fmla="*/ 3300413 h 6858000"/>
              <a:gd name="connsiteX72" fmla="*/ 2271944 w 2275119"/>
              <a:gd name="connsiteY72" fmla="*/ 3360738 h 6858000"/>
              <a:gd name="connsiteX73" fmla="*/ 2275119 w 2275119"/>
              <a:gd name="connsiteY73" fmla="*/ 3427413 h 6858000"/>
              <a:gd name="connsiteX74" fmla="*/ 2271944 w 2275119"/>
              <a:gd name="connsiteY74" fmla="*/ 3497263 h 6858000"/>
              <a:gd name="connsiteX75" fmla="*/ 2265594 w 2275119"/>
              <a:gd name="connsiteY75" fmla="*/ 3557588 h 6858000"/>
              <a:gd name="connsiteX76" fmla="*/ 2254482 w 2275119"/>
              <a:gd name="connsiteY76" fmla="*/ 3609975 h 6858000"/>
              <a:gd name="connsiteX77" fmla="*/ 2238607 w 2275119"/>
              <a:gd name="connsiteY77" fmla="*/ 3656013 h 6858000"/>
              <a:gd name="connsiteX78" fmla="*/ 2222732 w 2275119"/>
              <a:gd name="connsiteY78" fmla="*/ 3697288 h 6858000"/>
              <a:gd name="connsiteX79" fmla="*/ 2206857 w 2275119"/>
              <a:gd name="connsiteY79" fmla="*/ 3733800 h 6858000"/>
              <a:gd name="connsiteX80" fmla="*/ 2187807 w 2275119"/>
              <a:gd name="connsiteY80" fmla="*/ 3771900 h 6858000"/>
              <a:gd name="connsiteX81" fmla="*/ 2168757 w 2275119"/>
              <a:gd name="connsiteY81" fmla="*/ 3810000 h 6858000"/>
              <a:gd name="connsiteX82" fmla="*/ 2149707 w 2275119"/>
              <a:gd name="connsiteY82" fmla="*/ 3846513 h 6858000"/>
              <a:gd name="connsiteX83" fmla="*/ 2133832 w 2275119"/>
              <a:gd name="connsiteY83" fmla="*/ 3887788 h 6858000"/>
              <a:gd name="connsiteX84" fmla="*/ 2119544 w 2275119"/>
              <a:gd name="connsiteY84" fmla="*/ 3933825 h 6858000"/>
              <a:gd name="connsiteX85" fmla="*/ 2108432 w 2275119"/>
              <a:gd name="connsiteY85" fmla="*/ 3986213 h 6858000"/>
              <a:gd name="connsiteX86" fmla="*/ 2100494 w 2275119"/>
              <a:gd name="connsiteY86" fmla="*/ 4046538 h 6858000"/>
              <a:gd name="connsiteX87" fmla="*/ 2098907 w 2275119"/>
              <a:gd name="connsiteY87" fmla="*/ 4114800 h 6858000"/>
              <a:gd name="connsiteX88" fmla="*/ 2100494 w 2275119"/>
              <a:gd name="connsiteY88" fmla="*/ 4183063 h 6858000"/>
              <a:gd name="connsiteX89" fmla="*/ 2108432 w 2275119"/>
              <a:gd name="connsiteY89" fmla="*/ 4243388 h 6858000"/>
              <a:gd name="connsiteX90" fmla="*/ 2119544 w 2275119"/>
              <a:gd name="connsiteY90" fmla="*/ 4295775 h 6858000"/>
              <a:gd name="connsiteX91" fmla="*/ 2133832 w 2275119"/>
              <a:gd name="connsiteY91" fmla="*/ 4341813 h 6858000"/>
              <a:gd name="connsiteX92" fmla="*/ 2149707 w 2275119"/>
              <a:gd name="connsiteY92" fmla="*/ 4383088 h 6858000"/>
              <a:gd name="connsiteX93" fmla="*/ 2168757 w 2275119"/>
              <a:gd name="connsiteY93" fmla="*/ 4419600 h 6858000"/>
              <a:gd name="connsiteX94" fmla="*/ 2206857 w 2275119"/>
              <a:gd name="connsiteY94" fmla="*/ 4495800 h 6858000"/>
              <a:gd name="connsiteX95" fmla="*/ 2222732 w 2275119"/>
              <a:gd name="connsiteY95" fmla="*/ 4532313 h 6858000"/>
              <a:gd name="connsiteX96" fmla="*/ 2238607 w 2275119"/>
              <a:gd name="connsiteY96" fmla="*/ 4573588 h 6858000"/>
              <a:gd name="connsiteX97" fmla="*/ 2254482 w 2275119"/>
              <a:gd name="connsiteY97" fmla="*/ 4619625 h 6858000"/>
              <a:gd name="connsiteX98" fmla="*/ 2265594 w 2275119"/>
              <a:gd name="connsiteY98" fmla="*/ 4672013 h 6858000"/>
              <a:gd name="connsiteX99" fmla="*/ 2271944 w 2275119"/>
              <a:gd name="connsiteY99" fmla="*/ 4732338 h 6858000"/>
              <a:gd name="connsiteX100" fmla="*/ 2275119 w 2275119"/>
              <a:gd name="connsiteY100" fmla="*/ 4800600 h 6858000"/>
              <a:gd name="connsiteX101" fmla="*/ 2271944 w 2275119"/>
              <a:gd name="connsiteY101" fmla="*/ 4868863 h 6858000"/>
              <a:gd name="connsiteX102" fmla="*/ 2265594 w 2275119"/>
              <a:gd name="connsiteY102" fmla="*/ 4929188 h 6858000"/>
              <a:gd name="connsiteX103" fmla="*/ 2254482 w 2275119"/>
              <a:gd name="connsiteY103" fmla="*/ 4981575 h 6858000"/>
              <a:gd name="connsiteX104" fmla="*/ 2238607 w 2275119"/>
              <a:gd name="connsiteY104" fmla="*/ 5027613 h 6858000"/>
              <a:gd name="connsiteX105" fmla="*/ 2222732 w 2275119"/>
              <a:gd name="connsiteY105" fmla="*/ 5068888 h 6858000"/>
              <a:gd name="connsiteX106" fmla="*/ 2206857 w 2275119"/>
              <a:gd name="connsiteY106" fmla="*/ 5105400 h 6858000"/>
              <a:gd name="connsiteX107" fmla="*/ 2187807 w 2275119"/>
              <a:gd name="connsiteY107" fmla="*/ 5143500 h 6858000"/>
              <a:gd name="connsiteX108" fmla="*/ 2168757 w 2275119"/>
              <a:gd name="connsiteY108" fmla="*/ 5181600 h 6858000"/>
              <a:gd name="connsiteX109" fmla="*/ 2149707 w 2275119"/>
              <a:gd name="connsiteY109" fmla="*/ 5218113 h 6858000"/>
              <a:gd name="connsiteX110" fmla="*/ 2133832 w 2275119"/>
              <a:gd name="connsiteY110" fmla="*/ 5259388 h 6858000"/>
              <a:gd name="connsiteX111" fmla="*/ 2119544 w 2275119"/>
              <a:gd name="connsiteY111" fmla="*/ 5305425 h 6858000"/>
              <a:gd name="connsiteX112" fmla="*/ 2108432 w 2275119"/>
              <a:gd name="connsiteY112" fmla="*/ 5357813 h 6858000"/>
              <a:gd name="connsiteX113" fmla="*/ 2100494 w 2275119"/>
              <a:gd name="connsiteY113" fmla="*/ 5418138 h 6858000"/>
              <a:gd name="connsiteX114" fmla="*/ 2098907 w 2275119"/>
              <a:gd name="connsiteY114" fmla="*/ 5486400 h 6858000"/>
              <a:gd name="connsiteX115" fmla="*/ 2100494 w 2275119"/>
              <a:gd name="connsiteY115" fmla="*/ 5554663 h 6858000"/>
              <a:gd name="connsiteX116" fmla="*/ 2108432 w 2275119"/>
              <a:gd name="connsiteY116" fmla="*/ 5614988 h 6858000"/>
              <a:gd name="connsiteX117" fmla="*/ 2119544 w 2275119"/>
              <a:gd name="connsiteY117" fmla="*/ 5667375 h 6858000"/>
              <a:gd name="connsiteX118" fmla="*/ 2133832 w 2275119"/>
              <a:gd name="connsiteY118" fmla="*/ 5713413 h 6858000"/>
              <a:gd name="connsiteX119" fmla="*/ 2149707 w 2275119"/>
              <a:gd name="connsiteY119" fmla="*/ 5754688 h 6858000"/>
              <a:gd name="connsiteX120" fmla="*/ 2168757 w 2275119"/>
              <a:gd name="connsiteY120" fmla="*/ 5791200 h 6858000"/>
              <a:gd name="connsiteX121" fmla="*/ 2187807 w 2275119"/>
              <a:gd name="connsiteY121" fmla="*/ 5829300 h 6858000"/>
              <a:gd name="connsiteX122" fmla="*/ 2206857 w 2275119"/>
              <a:gd name="connsiteY122" fmla="*/ 5867400 h 6858000"/>
              <a:gd name="connsiteX123" fmla="*/ 2222732 w 2275119"/>
              <a:gd name="connsiteY123" fmla="*/ 5903913 h 6858000"/>
              <a:gd name="connsiteX124" fmla="*/ 2238607 w 2275119"/>
              <a:gd name="connsiteY124" fmla="*/ 5945188 h 6858000"/>
              <a:gd name="connsiteX125" fmla="*/ 2254482 w 2275119"/>
              <a:gd name="connsiteY125" fmla="*/ 5991225 h 6858000"/>
              <a:gd name="connsiteX126" fmla="*/ 2265594 w 2275119"/>
              <a:gd name="connsiteY126" fmla="*/ 6043613 h 6858000"/>
              <a:gd name="connsiteX127" fmla="*/ 2271944 w 2275119"/>
              <a:gd name="connsiteY127" fmla="*/ 6103938 h 6858000"/>
              <a:gd name="connsiteX128" fmla="*/ 2275119 w 2275119"/>
              <a:gd name="connsiteY128" fmla="*/ 6172200 h 6858000"/>
              <a:gd name="connsiteX129" fmla="*/ 2271944 w 2275119"/>
              <a:gd name="connsiteY129" fmla="*/ 6240463 h 6858000"/>
              <a:gd name="connsiteX130" fmla="*/ 2265594 w 2275119"/>
              <a:gd name="connsiteY130" fmla="*/ 6300788 h 6858000"/>
              <a:gd name="connsiteX131" fmla="*/ 2254482 w 2275119"/>
              <a:gd name="connsiteY131" fmla="*/ 6353175 h 6858000"/>
              <a:gd name="connsiteX132" fmla="*/ 2238607 w 2275119"/>
              <a:gd name="connsiteY132" fmla="*/ 6399213 h 6858000"/>
              <a:gd name="connsiteX133" fmla="*/ 2222732 w 2275119"/>
              <a:gd name="connsiteY133" fmla="*/ 6440488 h 6858000"/>
              <a:gd name="connsiteX134" fmla="*/ 2206857 w 2275119"/>
              <a:gd name="connsiteY134" fmla="*/ 6477000 h 6858000"/>
              <a:gd name="connsiteX135" fmla="*/ 2187807 w 2275119"/>
              <a:gd name="connsiteY135" fmla="*/ 6515100 h 6858000"/>
              <a:gd name="connsiteX136" fmla="*/ 2168757 w 2275119"/>
              <a:gd name="connsiteY136" fmla="*/ 6553200 h 6858000"/>
              <a:gd name="connsiteX137" fmla="*/ 2149707 w 2275119"/>
              <a:gd name="connsiteY137" fmla="*/ 6589713 h 6858000"/>
              <a:gd name="connsiteX138" fmla="*/ 2133832 w 2275119"/>
              <a:gd name="connsiteY138" fmla="*/ 6630988 h 6858000"/>
              <a:gd name="connsiteX139" fmla="*/ 2119544 w 2275119"/>
              <a:gd name="connsiteY139" fmla="*/ 6677025 h 6858000"/>
              <a:gd name="connsiteX140" fmla="*/ 2108432 w 2275119"/>
              <a:gd name="connsiteY140" fmla="*/ 6729413 h 6858000"/>
              <a:gd name="connsiteX141" fmla="*/ 2100494 w 2275119"/>
              <a:gd name="connsiteY141" fmla="*/ 6789738 h 6858000"/>
              <a:gd name="connsiteX142" fmla="*/ 2098907 w 2275119"/>
              <a:gd name="connsiteY142" fmla="*/ 6858000 h 6858000"/>
              <a:gd name="connsiteX143" fmla="*/ 1556068 w 2275119"/>
              <a:gd name="connsiteY143" fmla="*/ 6858000 h 6858000"/>
              <a:gd name="connsiteX144" fmla="*/ 1389294 w 2275119"/>
              <a:gd name="connsiteY144" fmla="*/ 6858000 h 6858000"/>
              <a:gd name="connsiteX145" fmla="*/ 0 w 2275119"/>
              <a:gd name="connsiteY14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Lst>
            <a:rect l="l" t="t" r="r" b="b"/>
            <a:pathLst>
              <a:path w="2275119" h="6858000">
                <a:moveTo>
                  <a:pt x="0" y="0"/>
                </a:moveTo>
                <a:lnTo>
                  <a:pt x="1389294" y="0"/>
                </a:lnTo>
                <a:lnTo>
                  <a:pt x="1556068" y="0"/>
                </a:lnTo>
                <a:lnTo>
                  <a:pt x="2098907" y="0"/>
                </a:lnTo>
                <a:lnTo>
                  <a:pt x="2100494" y="68263"/>
                </a:lnTo>
                <a:lnTo>
                  <a:pt x="2108432" y="128588"/>
                </a:lnTo>
                <a:lnTo>
                  <a:pt x="2119544" y="180975"/>
                </a:lnTo>
                <a:lnTo>
                  <a:pt x="2133832" y="227013"/>
                </a:lnTo>
                <a:lnTo>
                  <a:pt x="2149707" y="268288"/>
                </a:lnTo>
                <a:lnTo>
                  <a:pt x="2168757" y="304800"/>
                </a:lnTo>
                <a:lnTo>
                  <a:pt x="2187807" y="342900"/>
                </a:lnTo>
                <a:lnTo>
                  <a:pt x="2206857" y="381000"/>
                </a:lnTo>
                <a:lnTo>
                  <a:pt x="2222732" y="417513"/>
                </a:lnTo>
                <a:lnTo>
                  <a:pt x="2238607" y="458788"/>
                </a:lnTo>
                <a:lnTo>
                  <a:pt x="2254482" y="504825"/>
                </a:lnTo>
                <a:lnTo>
                  <a:pt x="2265594" y="557213"/>
                </a:lnTo>
                <a:lnTo>
                  <a:pt x="2271944" y="617538"/>
                </a:lnTo>
                <a:lnTo>
                  <a:pt x="2275119" y="685800"/>
                </a:lnTo>
                <a:lnTo>
                  <a:pt x="2271944" y="754063"/>
                </a:lnTo>
                <a:lnTo>
                  <a:pt x="2265594" y="814388"/>
                </a:lnTo>
                <a:lnTo>
                  <a:pt x="2254482" y="866775"/>
                </a:lnTo>
                <a:lnTo>
                  <a:pt x="2238607" y="912813"/>
                </a:lnTo>
                <a:lnTo>
                  <a:pt x="2222732" y="954088"/>
                </a:lnTo>
                <a:lnTo>
                  <a:pt x="2206857" y="990600"/>
                </a:lnTo>
                <a:lnTo>
                  <a:pt x="2187807" y="1028700"/>
                </a:lnTo>
                <a:lnTo>
                  <a:pt x="2168757" y="1066800"/>
                </a:lnTo>
                <a:lnTo>
                  <a:pt x="2149707" y="1103313"/>
                </a:lnTo>
                <a:lnTo>
                  <a:pt x="2133832" y="1144588"/>
                </a:lnTo>
                <a:lnTo>
                  <a:pt x="2119544" y="1190625"/>
                </a:lnTo>
                <a:lnTo>
                  <a:pt x="2108432" y="1243013"/>
                </a:lnTo>
                <a:lnTo>
                  <a:pt x="2100494" y="1303338"/>
                </a:lnTo>
                <a:lnTo>
                  <a:pt x="2098907" y="1371600"/>
                </a:lnTo>
                <a:lnTo>
                  <a:pt x="2100494" y="1439863"/>
                </a:lnTo>
                <a:lnTo>
                  <a:pt x="2108432" y="1500188"/>
                </a:lnTo>
                <a:lnTo>
                  <a:pt x="2119544" y="1552575"/>
                </a:lnTo>
                <a:lnTo>
                  <a:pt x="2133832" y="1598613"/>
                </a:lnTo>
                <a:lnTo>
                  <a:pt x="2149707" y="1639888"/>
                </a:lnTo>
                <a:lnTo>
                  <a:pt x="2168757" y="1676400"/>
                </a:lnTo>
                <a:lnTo>
                  <a:pt x="2187807" y="1714500"/>
                </a:lnTo>
                <a:lnTo>
                  <a:pt x="2206857" y="1752600"/>
                </a:lnTo>
                <a:lnTo>
                  <a:pt x="2222732" y="1789113"/>
                </a:lnTo>
                <a:lnTo>
                  <a:pt x="2238607" y="1830388"/>
                </a:lnTo>
                <a:lnTo>
                  <a:pt x="2254482" y="1876425"/>
                </a:lnTo>
                <a:lnTo>
                  <a:pt x="2265594" y="1928813"/>
                </a:lnTo>
                <a:lnTo>
                  <a:pt x="2271944" y="1989138"/>
                </a:lnTo>
                <a:lnTo>
                  <a:pt x="2275119" y="2057400"/>
                </a:lnTo>
                <a:lnTo>
                  <a:pt x="2271944" y="2125663"/>
                </a:lnTo>
                <a:lnTo>
                  <a:pt x="2265594" y="2185988"/>
                </a:lnTo>
                <a:lnTo>
                  <a:pt x="2254482" y="2238375"/>
                </a:lnTo>
                <a:lnTo>
                  <a:pt x="2238607" y="2284413"/>
                </a:lnTo>
                <a:lnTo>
                  <a:pt x="2222732" y="2325688"/>
                </a:lnTo>
                <a:lnTo>
                  <a:pt x="2206857" y="2362200"/>
                </a:lnTo>
                <a:lnTo>
                  <a:pt x="2187807" y="2400300"/>
                </a:lnTo>
                <a:lnTo>
                  <a:pt x="2168757" y="2438400"/>
                </a:lnTo>
                <a:lnTo>
                  <a:pt x="2149707" y="2474913"/>
                </a:lnTo>
                <a:lnTo>
                  <a:pt x="2133832" y="2516188"/>
                </a:lnTo>
                <a:lnTo>
                  <a:pt x="2119544" y="2562225"/>
                </a:lnTo>
                <a:lnTo>
                  <a:pt x="2108432" y="2614613"/>
                </a:lnTo>
                <a:lnTo>
                  <a:pt x="2100494" y="2674938"/>
                </a:lnTo>
                <a:lnTo>
                  <a:pt x="2098907" y="2743200"/>
                </a:lnTo>
                <a:lnTo>
                  <a:pt x="2100494" y="2811463"/>
                </a:lnTo>
                <a:lnTo>
                  <a:pt x="2108432" y="2871788"/>
                </a:lnTo>
                <a:lnTo>
                  <a:pt x="2119544" y="2924175"/>
                </a:lnTo>
                <a:lnTo>
                  <a:pt x="2133832" y="2970213"/>
                </a:lnTo>
                <a:lnTo>
                  <a:pt x="2149707" y="3011488"/>
                </a:lnTo>
                <a:lnTo>
                  <a:pt x="2168757" y="3048000"/>
                </a:lnTo>
                <a:lnTo>
                  <a:pt x="2187807" y="3086100"/>
                </a:lnTo>
                <a:lnTo>
                  <a:pt x="2206857" y="3124200"/>
                </a:lnTo>
                <a:lnTo>
                  <a:pt x="2222732" y="3160713"/>
                </a:lnTo>
                <a:lnTo>
                  <a:pt x="2238607" y="3201988"/>
                </a:lnTo>
                <a:lnTo>
                  <a:pt x="2254482" y="3248025"/>
                </a:lnTo>
                <a:lnTo>
                  <a:pt x="2265594" y="3300413"/>
                </a:lnTo>
                <a:lnTo>
                  <a:pt x="2271944" y="3360738"/>
                </a:lnTo>
                <a:lnTo>
                  <a:pt x="2275119" y="3427413"/>
                </a:lnTo>
                <a:lnTo>
                  <a:pt x="2271944" y="3497263"/>
                </a:lnTo>
                <a:lnTo>
                  <a:pt x="2265594" y="3557588"/>
                </a:lnTo>
                <a:lnTo>
                  <a:pt x="2254482" y="3609975"/>
                </a:lnTo>
                <a:lnTo>
                  <a:pt x="2238607" y="3656013"/>
                </a:lnTo>
                <a:lnTo>
                  <a:pt x="2222732" y="3697288"/>
                </a:lnTo>
                <a:lnTo>
                  <a:pt x="2206857" y="3733800"/>
                </a:lnTo>
                <a:lnTo>
                  <a:pt x="2187807" y="3771900"/>
                </a:lnTo>
                <a:lnTo>
                  <a:pt x="2168757" y="3810000"/>
                </a:lnTo>
                <a:lnTo>
                  <a:pt x="2149707" y="3846513"/>
                </a:lnTo>
                <a:lnTo>
                  <a:pt x="2133832" y="3887788"/>
                </a:lnTo>
                <a:lnTo>
                  <a:pt x="2119544" y="3933825"/>
                </a:lnTo>
                <a:lnTo>
                  <a:pt x="2108432" y="3986213"/>
                </a:lnTo>
                <a:lnTo>
                  <a:pt x="2100494" y="4046538"/>
                </a:lnTo>
                <a:lnTo>
                  <a:pt x="2098907" y="4114800"/>
                </a:lnTo>
                <a:lnTo>
                  <a:pt x="2100494" y="4183063"/>
                </a:lnTo>
                <a:lnTo>
                  <a:pt x="2108432" y="4243388"/>
                </a:lnTo>
                <a:lnTo>
                  <a:pt x="2119544" y="4295775"/>
                </a:lnTo>
                <a:lnTo>
                  <a:pt x="2133832" y="4341813"/>
                </a:lnTo>
                <a:lnTo>
                  <a:pt x="2149707" y="4383088"/>
                </a:lnTo>
                <a:lnTo>
                  <a:pt x="2168757" y="4419600"/>
                </a:lnTo>
                <a:lnTo>
                  <a:pt x="2206857" y="4495800"/>
                </a:lnTo>
                <a:lnTo>
                  <a:pt x="2222732" y="4532313"/>
                </a:lnTo>
                <a:lnTo>
                  <a:pt x="2238607" y="4573588"/>
                </a:lnTo>
                <a:lnTo>
                  <a:pt x="2254482" y="4619625"/>
                </a:lnTo>
                <a:lnTo>
                  <a:pt x="2265594" y="4672013"/>
                </a:lnTo>
                <a:lnTo>
                  <a:pt x="2271944" y="4732338"/>
                </a:lnTo>
                <a:lnTo>
                  <a:pt x="2275119" y="4800600"/>
                </a:lnTo>
                <a:lnTo>
                  <a:pt x="2271944" y="4868863"/>
                </a:lnTo>
                <a:lnTo>
                  <a:pt x="2265594" y="4929188"/>
                </a:lnTo>
                <a:lnTo>
                  <a:pt x="2254482" y="4981575"/>
                </a:lnTo>
                <a:lnTo>
                  <a:pt x="2238607" y="5027613"/>
                </a:lnTo>
                <a:lnTo>
                  <a:pt x="2222732" y="5068888"/>
                </a:lnTo>
                <a:lnTo>
                  <a:pt x="2206857" y="5105400"/>
                </a:lnTo>
                <a:lnTo>
                  <a:pt x="2187807" y="5143500"/>
                </a:lnTo>
                <a:lnTo>
                  <a:pt x="2168757" y="5181600"/>
                </a:lnTo>
                <a:lnTo>
                  <a:pt x="2149707" y="5218113"/>
                </a:lnTo>
                <a:lnTo>
                  <a:pt x="2133832" y="5259388"/>
                </a:lnTo>
                <a:lnTo>
                  <a:pt x="2119544" y="5305425"/>
                </a:lnTo>
                <a:lnTo>
                  <a:pt x="2108432" y="5357813"/>
                </a:lnTo>
                <a:lnTo>
                  <a:pt x="2100494" y="5418138"/>
                </a:lnTo>
                <a:lnTo>
                  <a:pt x="2098907" y="5486400"/>
                </a:lnTo>
                <a:lnTo>
                  <a:pt x="2100494" y="5554663"/>
                </a:lnTo>
                <a:lnTo>
                  <a:pt x="2108432" y="5614988"/>
                </a:lnTo>
                <a:lnTo>
                  <a:pt x="2119544" y="5667375"/>
                </a:lnTo>
                <a:lnTo>
                  <a:pt x="2133832" y="5713413"/>
                </a:lnTo>
                <a:lnTo>
                  <a:pt x="2149707" y="5754688"/>
                </a:lnTo>
                <a:lnTo>
                  <a:pt x="2168757" y="5791200"/>
                </a:lnTo>
                <a:lnTo>
                  <a:pt x="2187807" y="5829300"/>
                </a:lnTo>
                <a:lnTo>
                  <a:pt x="2206857" y="5867400"/>
                </a:lnTo>
                <a:lnTo>
                  <a:pt x="2222732" y="5903913"/>
                </a:lnTo>
                <a:lnTo>
                  <a:pt x="2238607" y="5945188"/>
                </a:lnTo>
                <a:lnTo>
                  <a:pt x="2254482" y="5991225"/>
                </a:lnTo>
                <a:lnTo>
                  <a:pt x="2265594" y="6043613"/>
                </a:lnTo>
                <a:lnTo>
                  <a:pt x="2271944" y="6103938"/>
                </a:lnTo>
                <a:lnTo>
                  <a:pt x="2275119" y="6172200"/>
                </a:lnTo>
                <a:lnTo>
                  <a:pt x="2271944" y="6240463"/>
                </a:lnTo>
                <a:lnTo>
                  <a:pt x="2265594" y="6300788"/>
                </a:lnTo>
                <a:lnTo>
                  <a:pt x="2254482" y="6353175"/>
                </a:lnTo>
                <a:lnTo>
                  <a:pt x="2238607" y="6399213"/>
                </a:lnTo>
                <a:lnTo>
                  <a:pt x="2222732" y="6440488"/>
                </a:lnTo>
                <a:lnTo>
                  <a:pt x="2206857" y="6477000"/>
                </a:lnTo>
                <a:lnTo>
                  <a:pt x="2187807" y="6515100"/>
                </a:lnTo>
                <a:lnTo>
                  <a:pt x="2168757" y="6553200"/>
                </a:lnTo>
                <a:lnTo>
                  <a:pt x="2149707" y="6589713"/>
                </a:lnTo>
                <a:lnTo>
                  <a:pt x="2133832" y="6630988"/>
                </a:lnTo>
                <a:lnTo>
                  <a:pt x="2119544" y="6677025"/>
                </a:lnTo>
                <a:lnTo>
                  <a:pt x="2108432" y="6729413"/>
                </a:lnTo>
                <a:lnTo>
                  <a:pt x="2100494" y="6789738"/>
                </a:lnTo>
                <a:lnTo>
                  <a:pt x="2098907" y="6858000"/>
                </a:lnTo>
                <a:lnTo>
                  <a:pt x="1556068" y="6858000"/>
                </a:lnTo>
                <a:lnTo>
                  <a:pt x="1389294" y="6858000"/>
                </a:lnTo>
                <a:lnTo>
                  <a:pt x="0" y="6858000"/>
                </a:lnTo>
                <a:close/>
              </a:path>
            </a:pathLst>
          </a:custGeom>
          <a:solidFill>
            <a:schemeClr val="accent1"/>
          </a:solidFill>
          <a:ln w="0">
            <a:noFill/>
            <a:prstDash val="solid"/>
            <a:round/>
            <a:headEnd/>
            <a:tailEnd/>
          </a:ln>
        </p:spPr>
        <p:txBody>
          <a:bodyPr/>
          <a:lstStyle/>
          <a:p>
            <a:endParaRPr lang="hu-HU"/>
          </a:p>
        </p:txBody>
      </p:sp>
      <p:sp>
        <p:nvSpPr>
          <p:cNvPr id="15371" name="Rectangle 15370">
            <a:extLst>
              <a:ext uri="{FF2B5EF4-FFF2-40B4-BE49-F238E27FC236}">
                <a16:creationId xmlns:a16="http://schemas.microsoft.com/office/drawing/2014/main" id="{A3AE1F77-1EC8-47BA-A381-B6618A2FCD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12598"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hu-HU"/>
          </a:p>
        </p:txBody>
      </p:sp>
      <p:sp>
        <p:nvSpPr>
          <p:cNvPr id="15362" name="Rectangle 2">
            <a:extLst>
              <a:ext uri="{FF2B5EF4-FFF2-40B4-BE49-F238E27FC236}">
                <a16:creationId xmlns:a16="http://schemas.microsoft.com/office/drawing/2014/main" id="{B17A9DEB-630A-D44E-CBE8-8D01DE121CB2}"/>
              </a:ext>
            </a:extLst>
          </p:cNvPr>
          <p:cNvSpPr>
            <a:spLocks noGrp="1" noChangeArrowheads="1"/>
          </p:cNvSpPr>
          <p:nvPr>
            <p:ph idx="1"/>
          </p:nvPr>
        </p:nvSpPr>
        <p:spPr>
          <a:xfrm>
            <a:off x="1907704" y="2132856"/>
            <a:ext cx="6400800" cy="3701065"/>
          </a:xfrm>
        </p:spPr>
        <p:txBody>
          <a:bodyPr>
            <a:normAutofit/>
          </a:bodyPr>
          <a:lstStyle/>
          <a:p>
            <a:pPr lvl="1" eaLnBrk="1" hangingPunct="1">
              <a:buFontTx/>
              <a:buNone/>
            </a:pPr>
            <a:endParaRPr lang="hu-HU" altLang="hu-HU" dirty="0"/>
          </a:p>
          <a:p>
            <a:pPr lvl="1"/>
            <a:r>
              <a:rPr lang="hu-HU" altLang="hu-HU" dirty="0"/>
              <a:t>a műveleteket az adatok pillanatnyi értékével kell végezni</a:t>
            </a:r>
          </a:p>
          <a:p>
            <a:pPr lvl="1"/>
            <a:r>
              <a:rPr lang="hu-HU" altLang="hu-HU" dirty="0"/>
              <a:t>az adatokat gyakran és nagyszámú felhasználó változtatja</a:t>
            </a:r>
          </a:p>
          <a:p>
            <a:pPr lvl="1"/>
            <a:r>
              <a:rPr lang="hu-HU" altLang="hu-HU" dirty="0"/>
              <a:t>az adatokon elvégzett műveletek előre ismertek</a:t>
            </a:r>
          </a:p>
          <a:p>
            <a:pPr lvl="1"/>
            <a:r>
              <a:rPr lang="hu-HU" altLang="hu-HU" dirty="0"/>
              <a:t>magas adatintegritási és egyidejűségi követelmények</a:t>
            </a:r>
          </a:p>
          <a:p>
            <a:pPr lvl="1"/>
            <a:r>
              <a:rPr lang="hu-HU" altLang="hu-HU" dirty="0"/>
              <a:t>gyors válaszidő</a:t>
            </a:r>
          </a:p>
          <a:p>
            <a:pPr lvl="1"/>
            <a:r>
              <a:rPr lang="hu-HU" altLang="hu-HU" dirty="0"/>
              <a:t>egyszerre kis mennyiségű adat</a:t>
            </a:r>
            <a:endParaRPr lang="en-US" altLang="hu-HU" dirty="0"/>
          </a:p>
        </p:txBody>
      </p:sp>
      <p:sp>
        <p:nvSpPr>
          <p:cNvPr id="2" name="Rectangle 2">
            <a:extLst>
              <a:ext uri="{FF2B5EF4-FFF2-40B4-BE49-F238E27FC236}">
                <a16:creationId xmlns:a16="http://schemas.microsoft.com/office/drawing/2014/main" id="{11D1317C-F210-24B6-4E9C-EE324BFE8E1D}"/>
              </a:ext>
            </a:extLst>
          </p:cNvPr>
          <p:cNvSpPr>
            <a:spLocks noGrp="1" noChangeArrowheads="1"/>
          </p:cNvSpPr>
          <p:nvPr>
            <p:ph type="title"/>
          </p:nvPr>
        </p:nvSpPr>
        <p:spPr>
          <a:xfrm>
            <a:off x="2205456" y="908720"/>
            <a:ext cx="6400799" cy="629281"/>
          </a:xfrm>
        </p:spPr>
        <p:txBody>
          <a:bodyPr anchor="b">
            <a:normAutofit fontScale="90000"/>
          </a:bodyPr>
          <a:lstStyle/>
          <a:p>
            <a:pPr eaLnBrk="1" hangingPunct="1"/>
            <a:r>
              <a:rPr lang="hu-HU" altLang="hu-HU" sz="3600" dirty="0"/>
              <a:t>On-line tranzakció feldolgozás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7415" name="Rectangle 17414">
            <a:extLst>
              <a:ext uri="{FF2B5EF4-FFF2-40B4-BE49-F238E27FC236}">
                <a16:creationId xmlns:a16="http://schemas.microsoft.com/office/drawing/2014/main" id="{40851669-7281-49C2-8BF0-67BA70EC1A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417" name="Freeform: Shape 17416">
            <a:extLst>
              <a:ext uri="{FF2B5EF4-FFF2-40B4-BE49-F238E27FC236}">
                <a16:creationId xmlns:a16="http://schemas.microsoft.com/office/drawing/2014/main" id="{16992B13-74C4-4370-93C5-F5403D944D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0"/>
            <a:ext cx="1706340" cy="6858000"/>
          </a:xfrm>
          <a:custGeom>
            <a:avLst/>
            <a:gdLst>
              <a:gd name="connsiteX0" fmla="*/ 0 w 2275119"/>
              <a:gd name="connsiteY0" fmla="*/ 0 h 6858000"/>
              <a:gd name="connsiteX1" fmla="*/ 1389294 w 2275119"/>
              <a:gd name="connsiteY1" fmla="*/ 0 h 6858000"/>
              <a:gd name="connsiteX2" fmla="*/ 1556068 w 2275119"/>
              <a:gd name="connsiteY2" fmla="*/ 0 h 6858000"/>
              <a:gd name="connsiteX3" fmla="*/ 2098907 w 2275119"/>
              <a:gd name="connsiteY3" fmla="*/ 0 h 6858000"/>
              <a:gd name="connsiteX4" fmla="*/ 2100494 w 2275119"/>
              <a:gd name="connsiteY4" fmla="*/ 68263 h 6858000"/>
              <a:gd name="connsiteX5" fmla="*/ 2108432 w 2275119"/>
              <a:gd name="connsiteY5" fmla="*/ 128588 h 6858000"/>
              <a:gd name="connsiteX6" fmla="*/ 2119544 w 2275119"/>
              <a:gd name="connsiteY6" fmla="*/ 180975 h 6858000"/>
              <a:gd name="connsiteX7" fmla="*/ 2133832 w 2275119"/>
              <a:gd name="connsiteY7" fmla="*/ 227013 h 6858000"/>
              <a:gd name="connsiteX8" fmla="*/ 2149707 w 2275119"/>
              <a:gd name="connsiteY8" fmla="*/ 268288 h 6858000"/>
              <a:gd name="connsiteX9" fmla="*/ 2168757 w 2275119"/>
              <a:gd name="connsiteY9" fmla="*/ 304800 h 6858000"/>
              <a:gd name="connsiteX10" fmla="*/ 2187807 w 2275119"/>
              <a:gd name="connsiteY10" fmla="*/ 342900 h 6858000"/>
              <a:gd name="connsiteX11" fmla="*/ 2206857 w 2275119"/>
              <a:gd name="connsiteY11" fmla="*/ 381000 h 6858000"/>
              <a:gd name="connsiteX12" fmla="*/ 2222732 w 2275119"/>
              <a:gd name="connsiteY12" fmla="*/ 417513 h 6858000"/>
              <a:gd name="connsiteX13" fmla="*/ 2238607 w 2275119"/>
              <a:gd name="connsiteY13" fmla="*/ 458788 h 6858000"/>
              <a:gd name="connsiteX14" fmla="*/ 2254482 w 2275119"/>
              <a:gd name="connsiteY14" fmla="*/ 504825 h 6858000"/>
              <a:gd name="connsiteX15" fmla="*/ 2265594 w 2275119"/>
              <a:gd name="connsiteY15" fmla="*/ 557213 h 6858000"/>
              <a:gd name="connsiteX16" fmla="*/ 2271944 w 2275119"/>
              <a:gd name="connsiteY16" fmla="*/ 617538 h 6858000"/>
              <a:gd name="connsiteX17" fmla="*/ 2275119 w 2275119"/>
              <a:gd name="connsiteY17" fmla="*/ 685800 h 6858000"/>
              <a:gd name="connsiteX18" fmla="*/ 2271944 w 2275119"/>
              <a:gd name="connsiteY18" fmla="*/ 754063 h 6858000"/>
              <a:gd name="connsiteX19" fmla="*/ 2265594 w 2275119"/>
              <a:gd name="connsiteY19" fmla="*/ 814388 h 6858000"/>
              <a:gd name="connsiteX20" fmla="*/ 2254482 w 2275119"/>
              <a:gd name="connsiteY20" fmla="*/ 866775 h 6858000"/>
              <a:gd name="connsiteX21" fmla="*/ 2238607 w 2275119"/>
              <a:gd name="connsiteY21" fmla="*/ 912813 h 6858000"/>
              <a:gd name="connsiteX22" fmla="*/ 2222732 w 2275119"/>
              <a:gd name="connsiteY22" fmla="*/ 954088 h 6858000"/>
              <a:gd name="connsiteX23" fmla="*/ 2206857 w 2275119"/>
              <a:gd name="connsiteY23" fmla="*/ 990600 h 6858000"/>
              <a:gd name="connsiteX24" fmla="*/ 2187807 w 2275119"/>
              <a:gd name="connsiteY24" fmla="*/ 1028700 h 6858000"/>
              <a:gd name="connsiteX25" fmla="*/ 2168757 w 2275119"/>
              <a:gd name="connsiteY25" fmla="*/ 1066800 h 6858000"/>
              <a:gd name="connsiteX26" fmla="*/ 2149707 w 2275119"/>
              <a:gd name="connsiteY26" fmla="*/ 1103313 h 6858000"/>
              <a:gd name="connsiteX27" fmla="*/ 2133832 w 2275119"/>
              <a:gd name="connsiteY27" fmla="*/ 1144588 h 6858000"/>
              <a:gd name="connsiteX28" fmla="*/ 2119544 w 2275119"/>
              <a:gd name="connsiteY28" fmla="*/ 1190625 h 6858000"/>
              <a:gd name="connsiteX29" fmla="*/ 2108432 w 2275119"/>
              <a:gd name="connsiteY29" fmla="*/ 1243013 h 6858000"/>
              <a:gd name="connsiteX30" fmla="*/ 2100494 w 2275119"/>
              <a:gd name="connsiteY30" fmla="*/ 1303338 h 6858000"/>
              <a:gd name="connsiteX31" fmla="*/ 2098907 w 2275119"/>
              <a:gd name="connsiteY31" fmla="*/ 1371600 h 6858000"/>
              <a:gd name="connsiteX32" fmla="*/ 2100494 w 2275119"/>
              <a:gd name="connsiteY32" fmla="*/ 1439863 h 6858000"/>
              <a:gd name="connsiteX33" fmla="*/ 2108432 w 2275119"/>
              <a:gd name="connsiteY33" fmla="*/ 1500188 h 6858000"/>
              <a:gd name="connsiteX34" fmla="*/ 2119544 w 2275119"/>
              <a:gd name="connsiteY34" fmla="*/ 1552575 h 6858000"/>
              <a:gd name="connsiteX35" fmla="*/ 2133832 w 2275119"/>
              <a:gd name="connsiteY35" fmla="*/ 1598613 h 6858000"/>
              <a:gd name="connsiteX36" fmla="*/ 2149707 w 2275119"/>
              <a:gd name="connsiteY36" fmla="*/ 1639888 h 6858000"/>
              <a:gd name="connsiteX37" fmla="*/ 2168757 w 2275119"/>
              <a:gd name="connsiteY37" fmla="*/ 1676400 h 6858000"/>
              <a:gd name="connsiteX38" fmla="*/ 2187807 w 2275119"/>
              <a:gd name="connsiteY38" fmla="*/ 1714500 h 6858000"/>
              <a:gd name="connsiteX39" fmla="*/ 2206857 w 2275119"/>
              <a:gd name="connsiteY39" fmla="*/ 1752600 h 6858000"/>
              <a:gd name="connsiteX40" fmla="*/ 2222732 w 2275119"/>
              <a:gd name="connsiteY40" fmla="*/ 1789113 h 6858000"/>
              <a:gd name="connsiteX41" fmla="*/ 2238607 w 2275119"/>
              <a:gd name="connsiteY41" fmla="*/ 1830388 h 6858000"/>
              <a:gd name="connsiteX42" fmla="*/ 2254482 w 2275119"/>
              <a:gd name="connsiteY42" fmla="*/ 1876425 h 6858000"/>
              <a:gd name="connsiteX43" fmla="*/ 2265594 w 2275119"/>
              <a:gd name="connsiteY43" fmla="*/ 1928813 h 6858000"/>
              <a:gd name="connsiteX44" fmla="*/ 2271944 w 2275119"/>
              <a:gd name="connsiteY44" fmla="*/ 1989138 h 6858000"/>
              <a:gd name="connsiteX45" fmla="*/ 2275119 w 2275119"/>
              <a:gd name="connsiteY45" fmla="*/ 2057400 h 6858000"/>
              <a:gd name="connsiteX46" fmla="*/ 2271944 w 2275119"/>
              <a:gd name="connsiteY46" fmla="*/ 2125663 h 6858000"/>
              <a:gd name="connsiteX47" fmla="*/ 2265594 w 2275119"/>
              <a:gd name="connsiteY47" fmla="*/ 2185988 h 6858000"/>
              <a:gd name="connsiteX48" fmla="*/ 2254482 w 2275119"/>
              <a:gd name="connsiteY48" fmla="*/ 2238375 h 6858000"/>
              <a:gd name="connsiteX49" fmla="*/ 2238607 w 2275119"/>
              <a:gd name="connsiteY49" fmla="*/ 2284413 h 6858000"/>
              <a:gd name="connsiteX50" fmla="*/ 2222732 w 2275119"/>
              <a:gd name="connsiteY50" fmla="*/ 2325688 h 6858000"/>
              <a:gd name="connsiteX51" fmla="*/ 2206857 w 2275119"/>
              <a:gd name="connsiteY51" fmla="*/ 2362200 h 6858000"/>
              <a:gd name="connsiteX52" fmla="*/ 2187807 w 2275119"/>
              <a:gd name="connsiteY52" fmla="*/ 2400300 h 6858000"/>
              <a:gd name="connsiteX53" fmla="*/ 2168757 w 2275119"/>
              <a:gd name="connsiteY53" fmla="*/ 2438400 h 6858000"/>
              <a:gd name="connsiteX54" fmla="*/ 2149707 w 2275119"/>
              <a:gd name="connsiteY54" fmla="*/ 2474913 h 6858000"/>
              <a:gd name="connsiteX55" fmla="*/ 2133832 w 2275119"/>
              <a:gd name="connsiteY55" fmla="*/ 2516188 h 6858000"/>
              <a:gd name="connsiteX56" fmla="*/ 2119544 w 2275119"/>
              <a:gd name="connsiteY56" fmla="*/ 2562225 h 6858000"/>
              <a:gd name="connsiteX57" fmla="*/ 2108432 w 2275119"/>
              <a:gd name="connsiteY57" fmla="*/ 2614613 h 6858000"/>
              <a:gd name="connsiteX58" fmla="*/ 2100494 w 2275119"/>
              <a:gd name="connsiteY58" fmla="*/ 2674938 h 6858000"/>
              <a:gd name="connsiteX59" fmla="*/ 2098907 w 2275119"/>
              <a:gd name="connsiteY59" fmla="*/ 2743200 h 6858000"/>
              <a:gd name="connsiteX60" fmla="*/ 2100494 w 2275119"/>
              <a:gd name="connsiteY60" fmla="*/ 2811463 h 6858000"/>
              <a:gd name="connsiteX61" fmla="*/ 2108432 w 2275119"/>
              <a:gd name="connsiteY61" fmla="*/ 2871788 h 6858000"/>
              <a:gd name="connsiteX62" fmla="*/ 2119544 w 2275119"/>
              <a:gd name="connsiteY62" fmla="*/ 2924175 h 6858000"/>
              <a:gd name="connsiteX63" fmla="*/ 2133832 w 2275119"/>
              <a:gd name="connsiteY63" fmla="*/ 2970213 h 6858000"/>
              <a:gd name="connsiteX64" fmla="*/ 2149707 w 2275119"/>
              <a:gd name="connsiteY64" fmla="*/ 3011488 h 6858000"/>
              <a:gd name="connsiteX65" fmla="*/ 2168757 w 2275119"/>
              <a:gd name="connsiteY65" fmla="*/ 3048000 h 6858000"/>
              <a:gd name="connsiteX66" fmla="*/ 2187807 w 2275119"/>
              <a:gd name="connsiteY66" fmla="*/ 3086100 h 6858000"/>
              <a:gd name="connsiteX67" fmla="*/ 2206857 w 2275119"/>
              <a:gd name="connsiteY67" fmla="*/ 3124200 h 6858000"/>
              <a:gd name="connsiteX68" fmla="*/ 2222732 w 2275119"/>
              <a:gd name="connsiteY68" fmla="*/ 3160713 h 6858000"/>
              <a:gd name="connsiteX69" fmla="*/ 2238607 w 2275119"/>
              <a:gd name="connsiteY69" fmla="*/ 3201988 h 6858000"/>
              <a:gd name="connsiteX70" fmla="*/ 2254482 w 2275119"/>
              <a:gd name="connsiteY70" fmla="*/ 3248025 h 6858000"/>
              <a:gd name="connsiteX71" fmla="*/ 2265594 w 2275119"/>
              <a:gd name="connsiteY71" fmla="*/ 3300413 h 6858000"/>
              <a:gd name="connsiteX72" fmla="*/ 2271944 w 2275119"/>
              <a:gd name="connsiteY72" fmla="*/ 3360738 h 6858000"/>
              <a:gd name="connsiteX73" fmla="*/ 2275119 w 2275119"/>
              <a:gd name="connsiteY73" fmla="*/ 3427413 h 6858000"/>
              <a:gd name="connsiteX74" fmla="*/ 2271944 w 2275119"/>
              <a:gd name="connsiteY74" fmla="*/ 3497263 h 6858000"/>
              <a:gd name="connsiteX75" fmla="*/ 2265594 w 2275119"/>
              <a:gd name="connsiteY75" fmla="*/ 3557588 h 6858000"/>
              <a:gd name="connsiteX76" fmla="*/ 2254482 w 2275119"/>
              <a:gd name="connsiteY76" fmla="*/ 3609975 h 6858000"/>
              <a:gd name="connsiteX77" fmla="*/ 2238607 w 2275119"/>
              <a:gd name="connsiteY77" fmla="*/ 3656013 h 6858000"/>
              <a:gd name="connsiteX78" fmla="*/ 2222732 w 2275119"/>
              <a:gd name="connsiteY78" fmla="*/ 3697288 h 6858000"/>
              <a:gd name="connsiteX79" fmla="*/ 2206857 w 2275119"/>
              <a:gd name="connsiteY79" fmla="*/ 3733800 h 6858000"/>
              <a:gd name="connsiteX80" fmla="*/ 2187807 w 2275119"/>
              <a:gd name="connsiteY80" fmla="*/ 3771900 h 6858000"/>
              <a:gd name="connsiteX81" fmla="*/ 2168757 w 2275119"/>
              <a:gd name="connsiteY81" fmla="*/ 3810000 h 6858000"/>
              <a:gd name="connsiteX82" fmla="*/ 2149707 w 2275119"/>
              <a:gd name="connsiteY82" fmla="*/ 3846513 h 6858000"/>
              <a:gd name="connsiteX83" fmla="*/ 2133832 w 2275119"/>
              <a:gd name="connsiteY83" fmla="*/ 3887788 h 6858000"/>
              <a:gd name="connsiteX84" fmla="*/ 2119544 w 2275119"/>
              <a:gd name="connsiteY84" fmla="*/ 3933825 h 6858000"/>
              <a:gd name="connsiteX85" fmla="*/ 2108432 w 2275119"/>
              <a:gd name="connsiteY85" fmla="*/ 3986213 h 6858000"/>
              <a:gd name="connsiteX86" fmla="*/ 2100494 w 2275119"/>
              <a:gd name="connsiteY86" fmla="*/ 4046538 h 6858000"/>
              <a:gd name="connsiteX87" fmla="*/ 2098907 w 2275119"/>
              <a:gd name="connsiteY87" fmla="*/ 4114800 h 6858000"/>
              <a:gd name="connsiteX88" fmla="*/ 2100494 w 2275119"/>
              <a:gd name="connsiteY88" fmla="*/ 4183063 h 6858000"/>
              <a:gd name="connsiteX89" fmla="*/ 2108432 w 2275119"/>
              <a:gd name="connsiteY89" fmla="*/ 4243388 h 6858000"/>
              <a:gd name="connsiteX90" fmla="*/ 2119544 w 2275119"/>
              <a:gd name="connsiteY90" fmla="*/ 4295775 h 6858000"/>
              <a:gd name="connsiteX91" fmla="*/ 2133832 w 2275119"/>
              <a:gd name="connsiteY91" fmla="*/ 4341813 h 6858000"/>
              <a:gd name="connsiteX92" fmla="*/ 2149707 w 2275119"/>
              <a:gd name="connsiteY92" fmla="*/ 4383088 h 6858000"/>
              <a:gd name="connsiteX93" fmla="*/ 2168757 w 2275119"/>
              <a:gd name="connsiteY93" fmla="*/ 4419600 h 6858000"/>
              <a:gd name="connsiteX94" fmla="*/ 2206857 w 2275119"/>
              <a:gd name="connsiteY94" fmla="*/ 4495800 h 6858000"/>
              <a:gd name="connsiteX95" fmla="*/ 2222732 w 2275119"/>
              <a:gd name="connsiteY95" fmla="*/ 4532313 h 6858000"/>
              <a:gd name="connsiteX96" fmla="*/ 2238607 w 2275119"/>
              <a:gd name="connsiteY96" fmla="*/ 4573588 h 6858000"/>
              <a:gd name="connsiteX97" fmla="*/ 2254482 w 2275119"/>
              <a:gd name="connsiteY97" fmla="*/ 4619625 h 6858000"/>
              <a:gd name="connsiteX98" fmla="*/ 2265594 w 2275119"/>
              <a:gd name="connsiteY98" fmla="*/ 4672013 h 6858000"/>
              <a:gd name="connsiteX99" fmla="*/ 2271944 w 2275119"/>
              <a:gd name="connsiteY99" fmla="*/ 4732338 h 6858000"/>
              <a:gd name="connsiteX100" fmla="*/ 2275119 w 2275119"/>
              <a:gd name="connsiteY100" fmla="*/ 4800600 h 6858000"/>
              <a:gd name="connsiteX101" fmla="*/ 2271944 w 2275119"/>
              <a:gd name="connsiteY101" fmla="*/ 4868863 h 6858000"/>
              <a:gd name="connsiteX102" fmla="*/ 2265594 w 2275119"/>
              <a:gd name="connsiteY102" fmla="*/ 4929188 h 6858000"/>
              <a:gd name="connsiteX103" fmla="*/ 2254482 w 2275119"/>
              <a:gd name="connsiteY103" fmla="*/ 4981575 h 6858000"/>
              <a:gd name="connsiteX104" fmla="*/ 2238607 w 2275119"/>
              <a:gd name="connsiteY104" fmla="*/ 5027613 h 6858000"/>
              <a:gd name="connsiteX105" fmla="*/ 2222732 w 2275119"/>
              <a:gd name="connsiteY105" fmla="*/ 5068888 h 6858000"/>
              <a:gd name="connsiteX106" fmla="*/ 2206857 w 2275119"/>
              <a:gd name="connsiteY106" fmla="*/ 5105400 h 6858000"/>
              <a:gd name="connsiteX107" fmla="*/ 2187807 w 2275119"/>
              <a:gd name="connsiteY107" fmla="*/ 5143500 h 6858000"/>
              <a:gd name="connsiteX108" fmla="*/ 2168757 w 2275119"/>
              <a:gd name="connsiteY108" fmla="*/ 5181600 h 6858000"/>
              <a:gd name="connsiteX109" fmla="*/ 2149707 w 2275119"/>
              <a:gd name="connsiteY109" fmla="*/ 5218113 h 6858000"/>
              <a:gd name="connsiteX110" fmla="*/ 2133832 w 2275119"/>
              <a:gd name="connsiteY110" fmla="*/ 5259388 h 6858000"/>
              <a:gd name="connsiteX111" fmla="*/ 2119544 w 2275119"/>
              <a:gd name="connsiteY111" fmla="*/ 5305425 h 6858000"/>
              <a:gd name="connsiteX112" fmla="*/ 2108432 w 2275119"/>
              <a:gd name="connsiteY112" fmla="*/ 5357813 h 6858000"/>
              <a:gd name="connsiteX113" fmla="*/ 2100494 w 2275119"/>
              <a:gd name="connsiteY113" fmla="*/ 5418138 h 6858000"/>
              <a:gd name="connsiteX114" fmla="*/ 2098907 w 2275119"/>
              <a:gd name="connsiteY114" fmla="*/ 5486400 h 6858000"/>
              <a:gd name="connsiteX115" fmla="*/ 2100494 w 2275119"/>
              <a:gd name="connsiteY115" fmla="*/ 5554663 h 6858000"/>
              <a:gd name="connsiteX116" fmla="*/ 2108432 w 2275119"/>
              <a:gd name="connsiteY116" fmla="*/ 5614988 h 6858000"/>
              <a:gd name="connsiteX117" fmla="*/ 2119544 w 2275119"/>
              <a:gd name="connsiteY117" fmla="*/ 5667375 h 6858000"/>
              <a:gd name="connsiteX118" fmla="*/ 2133832 w 2275119"/>
              <a:gd name="connsiteY118" fmla="*/ 5713413 h 6858000"/>
              <a:gd name="connsiteX119" fmla="*/ 2149707 w 2275119"/>
              <a:gd name="connsiteY119" fmla="*/ 5754688 h 6858000"/>
              <a:gd name="connsiteX120" fmla="*/ 2168757 w 2275119"/>
              <a:gd name="connsiteY120" fmla="*/ 5791200 h 6858000"/>
              <a:gd name="connsiteX121" fmla="*/ 2187807 w 2275119"/>
              <a:gd name="connsiteY121" fmla="*/ 5829300 h 6858000"/>
              <a:gd name="connsiteX122" fmla="*/ 2206857 w 2275119"/>
              <a:gd name="connsiteY122" fmla="*/ 5867400 h 6858000"/>
              <a:gd name="connsiteX123" fmla="*/ 2222732 w 2275119"/>
              <a:gd name="connsiteY123" fmla="*/ 5903913 h 6858000"/>
              <a:gd name="connsiteX124" fmla="*/ 2238607 w 2275119"/>
              <a:gd name="connsiteY124" fmla="*/ 5945188 h 6858000"/>
              <a:gd name="connsiteX125" fmla="*/ 2254482 w 2275119"/>
              <a:gd name="connsiteY125" fmla="*/ 5991225 h 6858000"/>
              <a:gd name="connsiteX126" fmla="*/ 2265594 w 2275119"/>
              <a:gd name="connsiteY126" fmla="*/ 6043613 h 6858000"/>
              <a:gd name="connsiteX127" fmla="*/ 2271944 w 2275119"/>
              <a:gd name="connsiteY127" fmla="*/ 6103938 h 6858000"/>
              <a:gd name="connsiteX128" fmla="*/ 2275119 w 2275119"/>
              <a:gd name="connsiteY128" fmla="*/ 6172200 h 6858000"/>
              <a:gd name="connsiteX129" fmla="*/ 2271944 w 2275119"/>
              <a:gd name="connsiteY129" fmla="*/ 6240463 h 6858000"/>
              <a:gd name="connsiteX130" fmla="*/ 2265594 w 2275119"/>
              <a:gd name="connsiteY130" fmla="*/ 6300788 h 6858000"/>
              <a:gd name="connsiteX131" fmla="*/ 2254482 w 2275119"/>
              <a:gd name="connsiteY131" fmla="*/ 6353175 h 6858000"/>
              <a:gd name="connsiteX132" fmla="*/ 2238607 w 2275119"/>
              <a:gd name="connsiteY132" fmla="*/ 6399213 h 6858000"/>
              <a:gd name="connsiteX133" fmla="*/ 2222732 w 2275119"/>
              <a:gd name="connsiteY133" fmla="*/ 6440488 h 6858000"/>
              <a:gd name="connsiteX134" fmla="*/ 2206857 w 2275119"/>
              <a:gd name="connsiteY134" fmla="*/ 6477000 h 6858000"/>
              <a:gd name="connsiteX135" fmla="*/ 2187807 w 2275119"/>
              <a:gd name="connsiteY135" fmla="*/ 6515100 h 6858000"/>
              <a:gd name="connsiteX136" fmla="*/ 2168757 w 2275119"/>
              <a:gd name="connsiteY136" fmla="*/ 6553200 h 6858000"/>
              <a:gd name="connsiteX137" fmla="*/ 2149707 w 2275119"/>
              <a:gd name="connsiteY137" fmla="*/ 6589713 h 6858000"/>
              <a:gd name="connsiteX138" fmla="*/ 2133832 w 2275119"/>
              <a:gd name="connsiteY138" fmla="*/ 6630988 h 6858000"/>
              <a:gd name="connsiteX139" fmla="*/ 2119544 w 2275119"/>
              <a:gd name="connsiteY139" fmla="*/ 6677025 h 6858000"/>
              <a:gd name="connsiteX140" fmla="*/ 2108432 w 2275119"/>
              <a:gd name="connsiteY140" fmla="*/ 6729413 h 6858000"/>
              <a:gd name="connsiteX141" fmla="*/ 2100494 w 2275119"/>
              <a:gd name="connsiteY141" fmla="*/ 6789738 h 6858000"/>
              <a:gd name="connsiteX142" fmla="*/ 2098907 w 2275119"/>
              <a:gd name="connsiteY142" fmla="*/ 6858000 h 6858000"/>
              <a:gd name="connsiteX143" fmla="*/ 1556068 w 2275119"/>
              <a:gd name="connsiteY143" fmla="*/ 6858000 h 6858000"/>
              <a:gd name="connsiteX144" fmla="*/ 1389294 w 2275119"/>
              <a:gd name="connsiteY144" fmla="*/ 6858000 h 6858000"/>
              <a:gd name="connsiteX145" fmla="*/ 0 w 2275119"/>
              <a:gd name="connsiteY14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Lst>
            <a:rect l="l" t="t" r="r" b="b"/>
            <a:pathLst>
              <a:path w="2275119" h="6858000">
                <a:moveTo>
                  <a:pt x="0" y="0"/>
                </a:moveTo>
                <a:lnTo>
                  <a:pt x="1389294" y="0"/>
                </a:lnTo>
                <a:lnTo>
                  <a:pt x="1556068" y="0"/>
                </a:lnTo>
                <a:lnTo>
                  <a:pt x="2098907" y="0"/>
                </a:lnTo>
                <a:lnTo>
                  <a:pt x="2100494" y="68263"/>
                </a:lnTo>
                <a:lnTo>
                  <a:pt x="2108432" y="128588"/>
                </a:lnTo>
                <a:lnTo>
                  <a:pt x="2119544" y="180975"/>
                </a:lnTo>
                <a:lnTo>
                  <a:pt x="2133832" y="227013"/>
                </a:lnTo>
                <a:lnTo>
                  <a:pt x="2149707" y="268288"/>
                </a:lnTo>
                <a:lnTo>
                  <a:pt x="2168757" y="304800"/>
                </a:lnTo>
                <a:lnTo>
                  <a:pt x="2187807" y="342900"/>
                </a:lnTo>
                <a:lnTo>
                  <a:pt x="2206857" y="381000"/>
                </a:lnTo>
                <a:lnTo>
                  <a:pt x="2222732" y="417513"/>
                </a:lnTo>
                <a:lnTo>
                  <a:pt x="2238607" y="458788"/>
                </a:lnTo>
                <a:lnTo>
                  <a:pt x="2254482" y="504825"/>
                </a:lnTo>
                <a:lnTo>
                  <a:pt x="2265594" y="557213"/>
                </a:lnTo>
                <a:lnTo>
                  <a:pt x="2271944" y="617538"/>
                </a:lnTo>
                <a:lnTo>
                  <a:pt x="2275119" y="685800"/>
                </a:lnTo>
                <a:lnTo>
                  <a:pt x="2271944" y="754063"/>
                </a:lnTo>
                <a:lnTo>
                  <a:pt x="2265594" y="814388"/>
                </a:lnTo>
                <a:lnTo>
                  <a:pt x="2254482" y="866775"/>
                </a:lnTo>
                <a:lnTo>
                  <a:pt x="2238607" y="912813"/>
                </a:lnTo>
                <a:lnTo>
                  <a:pt x="2222732" y="954088"/>
                </a:lnTo>
                <a:lnTo>
                  <a:pt x="2206857" y="990600"/>
                </a:lnTo>
                <a:lnTo>
                  <a:pt x="2187807" y="1028700"/>
                </a:lnTo>
                <a:lnTo>
                  <a:pt x="2168757" y="1066800"/>
                </a:lnTo>
                <a:lnTo>
                  <a:pt x="2149707" y="1103313"/>
                </a:lnTo>
                <a:lnTo>
                  <a:pt x="2133832" y="1144588"/>
                </a:lnTo>
                <a:lnTo>
                  <a:pt x="2119544" y="1190625"/>
                </a:lnTo>
                <a:lnTo>
                  <a:pt x="2108432" y="1243013"/>
                </a:lnTo>
                <a:lnTo>
                  <a:pt x="2100494" y="1303338"/>
                </a:lnTo>
                <a:lnTo>
                  <a:pt x="2098907" y="1371600"/>
                </a:lnTo>
                <a:lnTo>
                  <a:pt x="2100494" y="1439863"/>
                </a:lnTo>
                <a:lnTo>
                  <a:pt x="2108432" y="1500188"/>
                </a:lnTo>
                <a:lnTo>
                  <a:pt x="2119544" y="1552575"/>
                </a:lnTo>
                <a:lnTo>
                  <a:pt x="2133832" y="1598613"/>
                </a:lnTo>
                <a:lnTo>
                  <a:pt x="2149707" y="1639888"/>
                </a:lnTo>
                <a:lnTo>
                  <a:pt x="2168757" y="1676400"/>
                </a:lnTo>
                <a:lnTo>
                  <a:pt x="2187807" y="1714500"/>
                </a:lnTo>
                <a:lnTo>
                  <a:pt x="2206857" y="1752600"/>
                </a:lnTo>
                <a:lnTo>
                  <a:pt x="2222732" y="1789113"/>
                </a:lnTo>
                <a:lnTo>
                  <a:pt x="2238607" y="1830388"/>
                </a:lnTo>
                <a:lnTo>
                  <a:pt x="2254482" y="1876425"/>
                </a:lnTo>
                <a:lnTo>
                  <a:pt x="2265594" y="1928813"/>
                </a:lnTo>
                <a:lnTo>
                  <a:pt x="2271944" y="1989138"/>
                </a:lnTo>
                <a:lnTo>
                  <a:pt x="2275119" y="2057400"/>
                </a:lnTo>
                <a:lnTo>
                  <a:pt x="2271944" y="2125663"/>
                </a:lnTo>
                <a:lnTo>
                  <a:pt x="2265594" y="2185988"/>
                </a:lnTo>
                <a:lnTo>
                  <a:pt x="2254482" y="2238375"/>
                </a:lnTo>
                <a:lnTo>
                  <a:pt x="2238607" y="2284413"/>
                </a:lnTo>
                <a:lnTo>
                  <a:pt x="2222732" y="2325688"/>
                </a:lnTo>
                <a:lnTo>
                  <a:pt x="2206857" y="2362200"/>
                </a:lnTo>
                <a:lnTo>
                  <a:pt x="2187807" y="2400300"/>
                </a:lnTo>
                <a:lnTo>
                  <a:pt x="2168757" y="2438400"/>
                </a:lnTo>
                <a:lnTo>
                  <a:pt x="2149707" y="2474913"/>
                </a:lnTo>
                <a:lnTo>
                  <a:pt x="2133832" y="2516188"/>
                </a:lnTo>
                <a:lnTo>
                  <a:pt x="2119544" y="2562225"/>
                </a:lnTo>
                <a:lnTo>
                  <a:pt x="2108432" y="2614613"/>
                </a:lnTo>
                <a:lnTo>
                  <a:pt x="2100494" y="2674938"/>
                </a:lnTo>
                <a:lnTo>
                  <a:pt x="2098907" y="2743200"/>
                </a:lnTo>
                <a:lnTo>
                  <a:pt x="2100494" y="2811463"/>
                </a:lnTo>
                <a:lnTo>
                  <a:pt x="2108432" y="2871788"/>
                </a:lnTo>
                <a:lnTo>
                  <a:pt x="2119544" y="2924175"/>
                </a:lnTo>
                <a:lnTo>
                  <a:pt x="2133832" y="2970213"/>
                </a:lnTo>
                <a:lnTo>
                  <a:pt x="2149707" y="3011488"/>
                </a:lnTo>
                <a:lnTo>
                  <a:pt x="2168757" y="3048000"/>
                </a:lnTo>
                <a:lnTo>
                  <a:pt x="2187807" y="3086100"/>
                </a:lnTo>
                <a:lnTo>
                  <a:pt x="2206857" y="3124200"/>
                </a:lnTo>
                <a:lnTo>
                  <a:pt x="2222732" y="3160713"/>
                </a:lnTo>
                <a:lnTo>
                  <a:pt x="2238607" y="3201988"/>
                </a:lnTo>
                <a:lnTo>
                  <a:pt x="2254482" y="3248025"/>
                </a:lnTo>
                <a:lnTo>
                  <a:pt x="2265594" y="3300413"/>
                </a:lnTo>
                <a:lnTo>
                  <a:pt x="2271944" y="3360738"/>
                </a:lnTo>
                <a:lnTo>
                  <a:pt x="2275119" y="3427413"/>
                </a:lnTo>
                <a:lnTo>
                  <a:pt x="2271944" y="3497263"/>
                </a:lnTo>
                <a:lnTo>
                  <a:pt x="2265594" y="3557588"/>
                </a:lnTo>
                <a:lnTo>
                  <a:pt x="2254482" y="3609975"/>
                </a:lnTo>
                <a:lnTo>
                  <a:pt x="2238607" y="3656013"/>
                </a:lnTo>
                <a:lnTo>
                  <a:pt x="2222732" y="3697288"/>
                </a:lnTo>
                <a:lnTo>
                  <a:pt x="2206857" y="3733800"/>
                </a:lnTo>
                <a:lnTo>
                  <a:pt x="2187807" y="3771900"/>
                </a:lnTo>
                <a:lnTo>
                  <a:pt x="2168757" y="3810000"/>
                </a:lnTo>
                <a:lnTo>
                  <a:pt x="2149707" y="3846513"/>
                </a:lnTo>
                <a:lnTo>
                  <a:pt x="2133832" y="3887788"/>
                </a:lnTo>
                <a:lnTo>
                  <a:pt x="2119544" y="3933825"/>
                </a:lnTo>
                <a:lnTo>
                  <a:pt x="2108432" y="3986213"/>
                </a:lnTo>
                <a:lnTo>
                  <a:pt x="2100494" y="4046538"/>
                </a:lnTo>
                <a:lnTo>
                  <a:pt x="2098907" y="4114800"/>
                </a:lnTo>
                <a:lnTo>
                  <a:pt x="2100494" y="4183063"/>
                </a:lnTo>
                <a:lnTo>
                  <a:pt x="2108432" y="4243388"/>
                </a:lnTo>
                <a:lnTo>
                  <a:pt x="2119544" y="4295775"/>
                </a:lnTo>
                <a:lnTo>
                  <a:pt x="2133832" y="4341813"/>
                </a:lnTo>
                <a:lnTo>
                  <a:pt x="2149707" y="4383088"/>
                </a:lnTo>
                <a:lnTo>
                  <a:pt x="2168757" y="4419600"/>
                </a:lnTo>
                <a:lnTo>
                  <a:pt x="2206857" y="4495800"/>
                </a:lnTo>
                <a:lnTo>
                  <a:pt x="2222732" y="4532313"/>
                </a:lnTo>
                <a:lnTo>
                  <a:pt x="2238607" y="4573588"/>
                </a:lnTo>
                <a:lnTo>
                  <a:pt x="2254482" y="4619625"/>
                </a:lnTo>
                <a:lnTo>
                  <a:pt x="2265594" y="4672013"/>
                </a:lnTo>
                <a:lnTo>
                  <a:pt x="2271944" y="4732338"/>
                </a:lnTo>
                <a:lnTo>
                  <a:pt x="2275119" y="4800600"/>
                </a:lnTo>
                <a:lnTo>
                  <a:pt x="2271944" y="4868863"/>
                </a:lnTo>
                <a:lnTo>
                  <a:pt x="2265594" y="4929188"/>
                </a:lnTo>
                <a:lnTo>
                  <a:pt x="2254482" y="4981575"/>
                </a:lnTo>
                <a:lnTo>
                  <a:pt x="2238607" y="5027613"/>
                </a:lnTo>
                <a:lnTo>
                  <a:pt x="2222732" y="5068888"/>
                </a:lnTo>
                <a:lnTo>
                  <a:pt x="2206857" y="5105400"/>
                </a:lnTo>
                <a:lnTo>
                  <a:pt x="2187807" y="5143500"/>
                </a:lnTo>
                <a:lnTo>
                  <a:pt x="2168757" y="5181600"/>
                </a:lnTo>
                <a:lnTo>
                  <a:pt x="2149707" y="5218113"/>
                </a:lnTo>
                <a:lnTo>
                  <a:pt x="2133832" y="5259388"/>
                </a:lnTo>
                <a:lnTo>
                  <a:pt x="2119544" y="5305425"/>
                </a:lnTo>
                <a:lnTo>
                  <a:pt x="2108432" y="5357813"/>
                </a:lnTo>
                <a:lnTo>
                  <a:pt x="2100494" y="5418138"/>
                </a:lnTo>
                <a:lnTo>
                  <a:pt x="2098907" y="5486400"/>
                </a:lnTo>
                <a:lnTo>
                  <a:pt x="2100494" y="5554663"/>
                </a:lnTo>
                <a:lnTo>
                  <a:pt x="2108432" y="5614988"/>
                </a:lnTo>
                <a:lnTo>
                  <a:pt x="2119544" y="5667375"/>
                </a:lnTo>
                <a:lnTo>
                  <a:pt x="2133832" y="5713413"/>
                </a:lnTo>
                <a:lnTo>
                  <a:pt x="2149707" y="5754688"/>
                </a:lnTo>
                <a:lnTo>
                  <a:pt x="2168757" y="5791200"/>
                </a:lnTo>
                <a:lnTo>
                  <a:pt x="2187807" y="5829300"/>
                </a:lnTo>
                <a:lnTo>
                  <a:pt x="2206857" y="5867400"/>
                </a:lnTo>
                <a:lnTo>
                  <a:pt x="2222732" y="5903913"/>
                </a:lnTo>
                <a:lnTo>
                  <a:pt x="2238607" y="5945188"/>
                </a:lnTo>
                <a:lnTo>
                  <a:pt x="2254482" y="5991225"/>
                </a:lnTo>
                <a:lnTo>
                  <a:pt x="2265594" y="6043613"/>
                </a:lnTo>
                <a:lnTo>
                  <a:pt x="2271944" y="6103938"/>
                </a:lnTo>
                <a:lnTo>
                  <a:pt x="2275119" y="6172200"/>
                </a:lnTo>
                <a:lnTo>
                  <a:pt x="2271944" y="6240463"/>
                </a:lnTo>
                <a:lnTo>
                  <a:pt x="2265594" y="6300788"/>
                </a:lnTo>
                <a:lnTo>
                  <a:pt x="2254482" y="6353175"/>
                </a:lnTo>
                <a:lnTo>
                  <a:pt x="2238607" y="6399213"/>
                </a:lnTo>
                <a:lnTo>
                  <a:pt x="2222732" y="6440488"/>
                </a:lnTo>
                <a:lnTo>
                  <a:pt x="2206857" y="6477000"/>
                </a:lnTo>
                <a:lnTo>
                  <a:pt x="2187807" y="6515100"/>
                </a:lnTo>
                <a:lnTo>
                  <a:pt x="2168757" y="6553200"/>
                </a:lnTo>
                <a:lnTo>
                  <a:pt x="2149707" y="6589713"/>
                </a:lnTo>
                <a:lnTo>
                  <a:pt x="2133832" y="6630988"/>
                </a:lnTo>
                <a:lnTo>
                  <a:pt x="2119544" y="6677025"/>
                </a:lnTo>
                <a:lnTo>
                  <a:pt x="2108432" y="6729413"/>
                </a:lnTo>
                <a:lnTo>
                  <a:pt x="2100494" y="6789738"/>
                </a:lnTo>
                <a:lnTo>
                  <a:pt x="2098907" y="6858000"/>
                </a:lnTo>
                <a:lnTo>
                  <a:pt x="1556068" y="6858000"/>
                </a:lnTo>
                <a:lnTo>
                  <a:pt x="1389294" y="6858000"/>
                </a:lnTo>
                <a:lnTo>
                  <a:pt x="0" y="6858000"/>
                </a:lnTo>
                <a:close/>
              </a:path>
            </a:pathLst>
          </a:custGeom>
          <a:solidFill>
            <a:schemeClr val="accent1"/>
          </a:solidFill>
          <a:ln w="0">
            <a:noFill/>
            <a:prstDash val="solid"/>
            <a:round/>
            <a:headEnd/>
            <a:tailEnd/>
          </a:ln>
        </p:spPr>
        <p:txBody>
          <a:bodyPr/>
          <a:lstStyle/>
          <a:p>
            <a:endParaRPr lang="hu-HU"/>
          </a:p>
        </p:txBody>
      </p:sp>
      <p:sp>
        <p:nvSpPr>
          <p:cNvPr id="17419" name="Rectangle 17418">
            <a:extLst>
              <a:ext uri="{FF2B5EF4-FFF2-40B4-BE49-F238E27FC236}">
                <a16:creationId xmlns:a16="http://schemas.microsoft.com/office/drawing/2014/main" id="{A3AE1F77-1EC8-47BA-A381-B6618A2FCD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12598"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hu-HU"/>
          </a:p>
        </p:txBody>
      </p:sp>
      <p:sp>
        <p:nvSpPr>
          <p:cNvPr id="17410" name="Rectangle 2">
            <a:extLst>
              <a:ext uri="{FF2B5EF4-FFF2-40B4-BE49-F238E27FC236}">
                <a16:creationId xmlns:a16="http://schemas.microsoft.com/office/drawing/2014/main" id="{217249E5-145D-79B0-5FF2-B570883DA41C}"/>
              </a:ext>
            </a:extLst>
          </p:cNvPr>
          <p:cNvSpPr>
            <a:spLocks noGrp="1" noRot="1" noChangeArrowheads="1"/>
          </p:cNvSpPr>
          <p:nvPr>
            <p:ph idx="1"/>
          </p:nvPr>
        </p:nvSpPr>
        <p:spPr>
          <a:xfrm>
            <a:off x="2171700" y="2178528"/>
            <a:ext cx="6400800" cy="3701065"/>
          </a:xfrm>
        </p:spPr>
        <p:txBody>
          <a:bodyPr>
            <a:normAutofit/>
          </a:bodyPr>
          <a:lstStyle/>
          <a:p>
            <a:pPr lvl="1" eaLnBrk="1" hangingPunct="1">
              <a:lnSpc>
                <a:spcPct val="100000"/>
              </a:lnSpc>
            </a:pPr>
            <a:endParaRPr lang="hu-HU" altLang="hu-HU" dirty="0"/>
          </a:p>
          <a:p>
            <a:pPr lvl="1" eaLnBrk="1" hangingPunct="1">
              <a:lnSpc>
                <a:spcPct val="100000"/>
              </a:lnSpc>
            </a:pPr>
            <a:r>
              <a:rPr lang="hu-HU" altLang="hu-HU" dirty="0"/>
              <a:t>a műveleteket az archivált adatokkal végzik</a:t>
            </a:r>
          </a:p>
          <a:p>
            <a:pPr lvl="1" eaLnBrk="1" hangingPunct="1">
              <a:lnSpc>
                <a:spcPct val="100000"/>
              </a:lnSpc>
            </a:pPr>
            <a:r>
              <a:rPr lang="hu-HU" altLang="hu-HU" dirty="0"/>
              <a:t>nem felhasználói programokhoz kötött adatok, hanem felhasználásközi integráció</a:t>
            </a:r>
          </a:p>
          <a:p>
            <a:pPr lvl="1" eaLnBrk="1" hangingPunct="1">
              <a:lnSpc>
                <a:spcPct val="100000"/>
              </a:lnSpc>
            </a:pPr>
            <a:r>
              <a:rPr lang="hu-HU" altLang="hu-HU" dirty="0"/>
              <a:t>Ad hoc lekérdezések, felhasználási célzattal</a:t>
            </a:r>
          </a:p>
          <a:p>
            <a:pPr lvl="1" eaLnBrk="1" hangingPunct="1">
              <a:lnSpc>
                <a:spcPct val="100000"/>
              </a:lnSpc>
            </a:pPr>
            <a:r>
              <a:rPr lang="hu-HU" altLang="hu-HU" dirty="0"/>
              <a:t>a felhasználók köre elsősorban a döntésre alkalmasak köre</a:t>
            </a:r>
          </a:p>
          <a:p>
            <a:pPr lvl="1" eaLnBrk="1" hangingPunct="1">
              <a:lnSpc>
                <a:spcPct val="100000"/>
              </a:lnSpc>
            </a:pPr>
            <a:r>
              <a:rPr lang="hu-HU" altLang="hu-HU" dirty="0"/>
              <a:t>alacsony egyidejűségi követelmények</a:t>
            </a:r>
          </a:p>
          <a:p>
            <a:pPr lvl="1" eaLnBrk="1" hangingPunct="1">
              <a:lnSpc>
                <a:spcPct val="100000"/>
              </a:lnSpc>
            </a:pPr>
            <a:r>
              <a:rPr lang="hu-HU" altLang="hu-HU" dirty="0"/>
              <a:t>nem sürgető válaszidő</a:t>
            </a:r>
          </a:p>
          <a:p>
            <a:pPr lvl="1" eaLnBrk="1" hangingPunct="1">
              <a:lnSpc>
                <a:spcPct val="100000"/>
              </a:lnSpc>
            </a:pPr>
            <a:r>
              <a:rPr lang="hu-HU" altLang="hu-HU" dirty="0"/>
              <a:t>nagy a feldolgozásba bevont adatmennyiség</a:t>
            </a:r>
          </a:p>
          <a:p>
            <a:pPr lvl="1" eaLnBrk="1" hangingPunct="1">
              <a:lnSpc>
                <a:spcPct val="100000"/>
              </a:lnSpc>
            </a:pPr>
            <a:endParaRPr lang="hu-HU" altLang="hu-HU" dirty="0"/>
          </a:p>
          <a:p>
            <a:pPr lvl="1" eaLnBrk="1" hangingPunct="1">
              <a:lnSpc>
                <a:spcPct val="100000"/>
              </a:lnSpc>
            </a:pPr>
            <a:endParaRPr lang="hu-HU" altLang="hu-HU" dirty="0"/>
          </a:p>
        </p:txBody>
      </p:sp>
      <p:sp>
        <p:nvSpPr>
          <p:cNvPr id="2" name="Rectangle 2">
            <a:extLst>
              <a:ext uri="{FF2B5EF4-FFF2-40B4-BE49-F238E27FC236}">
                <a16:creationId xmlns:a16="http://schemas.microsoft.com/office/drawing/2014/main" id="{7056DC2A-6EFF-0FE4-91D6-F7ABD1BB654E}"/>
              </a:ext>
            </a:extLst>
          </p:cNvPr>
          <p:cNvSpPr>
            <a:spLocks noGrp="1" noChangeArrowheads="1"/>
          </p:cNvSpPr>
          <p:nvPr>
            <p:ph type="title"/>
          </p:nvPr>
        </p:nvSpPr>
        <p:spPr>
          <a:xfrm>
            <a:off x="2205456" y="908720"/>
            <a:ext cx="6400799" cy="629281"/>
          </a:xfrm>
        </p:spPr>
        <p:txBody>
          <a:bodyPr anchor="b">
            <a:normAutofit/>
          </a:bodyPr>
          <a:lstStyle/>
          <a:p>
            <a:pPr eaLnBrk="1" hangingPunct="1"/>
            <a:r>
              <a:rPr lang="hu-HU" altLang="hu-HU" sz="3600" dirty="0"/>
              <a:t>Döntés előkészítés</a:t>
            </a:r>
          </a:p>
        </p:txBody>
      </p:sp>
    </p:spTree>
  </p:cSld>
  <p:clrMapOvr>
    <a:masterClrMapping/>
  </p:clrMapOvr>
</p:sld>
</file>

<file path=ppt/theme/theme1.xml><?xml version="1.0" encoding="utf-8"?>
<a:theme xmlns:a="http://schemas.openxmlformats.org/drawingml/2006/main" name="Jelvény">
  <a:themeElements>
    <a:clrScheme name="Vörös–narancs">
      <a:dk1>
        <a:sysClr val="windowText" lastClr="000000"/>
      </a:dk1>
      <a:lt1>
        <a:sysClr val="window" lastClr="FFFFFF"/>
      </a:lt1>
      <a:dk2>
        <a:srgbClr val="505046"/>
      </a:dk2>
      <a:lt2>
        <a:srgbClr val="EEECE1"/>
      </a:lt2>
      <a:accent1>
        <a:srgbClr val="E84C22"/>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Jelvény">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Jelvény">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ppt/theme/theme2.xml><?xml version="1.0" encoding="utf-8"?>
<a:theme xmlns:a="http://schemas.openxmlformats.org/drawingml/2006/main" name="Office-té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Jelvény</Template>
  <TotalTime>685</TotalTime>
  <Words>5145</Words>
  <Application>Microsoft Office PowerPoint</Application>
  <PresentationFormat>Diavetítés a képernyőre (4:3 oldalarány)</PresentationFormat>
  <Paragraphs>372</Paragraphs>
  <Slides>27</Slides>
  <Notes>22</Notes>
  <HiddenSlides>0</HiddenSlides>
  <MMClips>0</MMClips>
  <ScaleCrop>false</ScaleCrop>
  <HeadingPairs>
    <vt:vector size="6" baseType="variant">
      <vt:variant>
        <vt:lpstr>Használt betűtípusok</vt:lpstr>
      </vt:variant>
      <vt:variant>
        <vt:i4>7</vt:i4>
      </vt:variant>
      <vt:variant>
        <vt:lpstr>Téma</vt:lpstr>
      </vt:variant>
      <vt:variant>
        <vt:i4>1</vt:i4>
      </vt:variant>
      <vt:variant>
        <vt:lpstr>Diacímek</vt:lpstr>
      </vt:variant>
      <vt:variant>
        <vt:i4>27</vt:i4>
      </vt:variant>
    </vt:vector>
  </HeadingPairs>
  <TitlesOfParts>
    <vt:vector size="35" baseType="lpstr">
      <vt:lpstr>Arial</vt:lpstr>
      <vt:lpstr>Calibri</vt:lpstr>
      <vt:lpstr>Calibri Light</vt:lpstr>
      <vt:lpstr>Gill Sans MT</vt:lpstr>
      <vt:lpstr>Impact</vt:lpstr>
      <vt:lpstr>Söhne</vt:lpstr>
      <vt:lpstr>Tahoma</vt:lpstr>
      <vt:lpstr>Jelvény</vt:lpstr>
      <vt:lpstr>TCP/IP</vt:lpstr>
      <vt:lpstr>Az informatikai háttér: a hardver és szoftver</vt:lpstr>
      <vt:lpstr>Az informatikai háttér: a hardver és szoftver</vt:lpstr>
      <vt:lpstr>Intranet</vt:lpstr>
      <vt:lpstr>Vállalti információs rendszer szerepe és elemei</vt:lpstr>
      <vt:lpstr>A felhasználói rendszer</vt:lpstr>
      <vt:lpstr>PowerPoint-bemutató</vt:lpstr>
      <vt:lpstr>On-line tranzakció feldolgozás</vt:lpstr>
      <vt:lpstr>Döntés előkészítés</vt:lpstr>
      <vt:lpstr>Valós idejű alkalmazások</vt:lpstr>
      <vt:lpstr>TCP/IP modell nyitott rendszerek kommunikációjához</vt:lpstr>
      <vt:lpstr>Request For Comments</vt:lpstr>
      <vt:lpstr>TCP/IP szerkezeti felépítése</vt:lpstr>
      <vt:lpstr>TCP/IP alkalmazási réteg</vt:lpstr>
      <vt:lpstr>TCP/IP alkalmazási réteg</vt:lpstr>
      <vt:lpstr>TCP/IP alkalmazási réteg</vt:lpstr>
      <vt:lpstr>TCP/IP szállítási réteg</vt:lpstr>
      <vt:lpstr>TCP/IP szállítási réteg</vt:lpstr>
      <vt:lpstr>TCP/IP szállítási réteg</vt:lpstr>
      <vt:lpstr>TCP/IP szállítási réteg</vt:lpstr>
      <vt:lpstr>TCP/IP internet réteg</vt:lpstr>
      <vt:lpstr>PowerPoint-bemutató</vt:lpstr>
      <vt:lpstr>TCP/IP internet réteg</vt:lpstr>
      <vt:lpstr>TCP/IP internet réteg</vt:lpstr>
      <vt:lpstr>TCP/IP hálózati csatoló réteg</vt:lpstr>
      <vt:lpstr>Példa</vt:lpstr>
      <vt:lpstr>Példa…</vt:lpstr>
    </vt:vector>
  </TitlesOfParts>
  <Company>AITME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Számítógépes vállalatirányítás 3. előadás</dc:title>
  <dc:creator>AITME</dc:creator>
  <cp:lastModifiedBy>Szabó Martin</cp:lastModifiedBy>
  <cp:revision>31</cp:revision>
  <dcterms:created xsi:type="dcterms:W3CDTF">2004-03-09T07:21:22Z</dcterms:created>
  <dcterms:modified xsi:type="dcterms:W3CDTF">2026-03-15T11:33:51Z</dcterms:modified>
</cp:coreProperties>
</file>