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0"/>
  </p:notesMasterIdLst>
  <p:sldIdLst>
    <p:sldId id="280" r:id="rId2"/>
    <p:sldId id="257" r:id="rId3"/>
    <p:sldId id="258" r:id="rId4"/>
    <p:sldId id="259" r:id="rId5"/>
    <p:sldId id="260" r:id="rId6"/>
    <p:sldId id="281" r:id="rId7"/>
    <p:sldId id="282" r:id="rId8"/>
    <p:sldId id="283" r:id="rId9"/>
    <p:sldId id="261" r:id="rId10"/>
    <p:sldId id="262" r:id="rId11"/>
    <p:sldId id="286" r:id="rId12"/>
    <p:sldId id="285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3" r:id="rId23"/>
    <p:sldId id="274" r:id="rId24"/>
    <p:sldId id="275" r:id="rId25"/>
    <p:sldId id="276" r:id="rId26"/>
    <p:sldId id="277" r:id="rId27"/>
    <p:sldId id="278" r:id="rId28"/>
    <p:sldId id="279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2930" autoAdjust="0"/>
  </p:normalViewPr>
  <p:slideViewPr>
    <p:cSldViewPr>
      <p:cViewPr varScale="1">
        <p:scale>
          <a:sx n="92" d="100"/>
          <a:sy n="92" d="100"/>
        </p:scale>
        <p:origin x="215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F252AD09-15DF-53A6-D18B-FA78BF949AF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hu-HU"/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F24C929D-03E7-F5D9-589D-C97E13D2E23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hu-HU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5497EFEA-DAE7-8523-1A99-9AB75747DDD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3013" name="Rectangle 5">
            <a:extLst>
              <a:ext uri="{FF2B5EF4-FFF2-40B4-BE49-F238E27FC236}">
                <a16:creationId xmlns:a16="http://schemas.microsoft.com/office/drawing/2014/main" id="{0AFCB4A6-5F2F-ACDD-544F-2CA1334914F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 noProof="0"/>
              <a:t>Mintaszöveg szerkesztése</a:t>
            </a:r>
          </a:p>
          <a:p>
            <a:pPr lvl="1"/>
            <a:r>
              <a:rPr lang="en-US" altLang="hu-HU" noProof="0"/>
              <a:t>Második szint</a:t>
            </a:r>
          </a:p>
          <a:p>
            <a:pPr lvl="2"/>
            <a:r>
              <a:rPr lang="en-US" altLang="hu-HU" noProof="0"/>
              <a:t>Harmadik szint</a:t>
            </a:r>
          </a:p>
          <a:p>
            <a:pPr lvl="3"/>
            <a:r>
              <a:rPr lang="en-US" altLang="hu-HU" noProof="0"/>
              <a:t>Negyedik szint</a:t>
            </a:r>
          </a:p>
          <a:p>
            <a:pPr lvl="4"/>
            <a:r>
              <a:rPr lang="en-US" altLang="hu-HU" noProof="0"/>
              <a:t>Ötödik szint</a:t>
            </a:r>
          </a:p>
        </p:txBody>
      </p:sp>
      <p:sp>
        <p:nvSpPr>
          <p:cNvPr id="43014" name="Rectangle 6">
            <a:extLst>
              <a:ext uri="{FF2B5EF4-FFF2-40B4-BE49-F238E27FC236}">
                <a16:creationId xmlns:a16="http://schemas.microsoft.com/office/drawing/2014/main" id="{A3D31141-3384-1994-5FB1-79BE3877B9F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hu-HU"/>
          </a:p>
        </p:txBody>
      </p:sp>
      <p:sp>
        <p:nvSpPr>
          <p:cNvPr id="43015" name="Rectangle 7">
            <a:extLst>
              <a:ext uri="{FF2B5EF4-FFF2-40B4-BE49-F238E27FC236}">
                <a16:creationId xmlns:a16="http://schemas.microsoft.com/office/drawing/2014/main" id="{B6574624-D5D0-674C-38FC-CA6BAD69E5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0142577C-3BDA-4C7A-AF5C-B12693E6F542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629A423F-003B-73B4-32AA-ED559E139C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B4946B3-70E4-412E-AF12-4B83E4A28217}" type="slidenum">
              <a:rPr lang="en-US" altLang="hu-HU"/>
              <a:pPr/>
              <a:t>1</a:t>
            </a:fld>
            <a:endParaRPr lang="en-US" altLang="hu-HU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91E60D6E-6B3B-6615-386F-26233F88FCA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4E3AEEA5-DE1B-C7DC-C9BD-71990FCB13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hu-HU" alt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iakép helye 1">
            <a:extLst>
              <a:ext uri="{FF2B5EF4-FFF2-40B4-BE49-F238E27FC236}">
                <a16:creationId xmlns:a16="http://schemas.microsoft.com/office/drawing/2014/main" id="{B928B61C-E0CC-2A4E-29A2-1AF472781C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Jegyzetek helye 2">
            <a:extLst>
              <a:ext uri="{FF2B5EF4-FFF2-40B4-BE49-F238E27FC236}">
                <a16:creationId xmlns:a16="http://schemas.microsoft.com/office/drawing/2014/main" id="{9745D700-047B-DF1E-7A2A-1A3CD63BF0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hu-HU" altLang="hu-HU">
                <a:solidFill>
                  <a:srgbClr val="D1D5DB"/>
                </a:solidFill>
                <a:latin typeface="Söhne"/>
              </a:rPr>
              <a:t>A 192.168.0.1 IP-cím az ún. privát IP-címek egyike, amelyeket a helyi hálózati eszközök automatikusan hozzárendelnek. Ezek az IP-címek nem egyediek az interneten, és csak a helyi hálózaton belül használhatók. Az IP-cím első számjegye, a 192 azt jelzi, hogy az IP-cím osztály C cím, ami azt jelenti, hogy a hálózat része 24 bit, vagyis a subnet mask 255.255.255.0. Az IP-cím utolsó számja, az 1 pedig az adott hálózaton belüli egyedi eszköz azonosítója.</a:t>
            </a:r>
          </a:p>
          <a:p>
            <a:pPr eaLnBrk="1" hangingPunct="1"/>
            <a:endParaRPr lang="hu-HU" altLang="hu-HU">
              <a:solidFill>
                <a:srgbClr val="D1D5DB"/>
              </a:solidFill>
              <a:latin typeface="Söhne"/>
            </a:endParaRPr>
          </a:p>
          <a:p>
            <a:pPr eaLnBrk="1" hangingPunct="1"/>
            <a:r>
              <a:rPr lang="hu-HU" altLang="hu-HU">
                <a:solidFill>
                  <a:srgbClr val="D1D5DB"/>
                </a:solidFill>
                <a:latin typeface="Söhne"/>
              </a:rPr>
              <a:t>tehát: Az 192.168.1.1 IP-cím esetében az első 8 bites csoport (192) határozza meg a hálózatot, a második 8 bites csoport (168) határozza meg a subnetet, a harmadik 8 bites csoport (1) az eszköz azonosítója a hálózaton belül, és a negyedik 8 bites csoport (1) az esetleges további azonosítóként szolgálhat.</a:t>
            </a:r>
          </a:p>
          <a:p>
            <a:pPr eaLnBrk="1" hangingPunct="1"/>
            <a:endParaRPr lang="hu-HU" altLang="hu-HU">
              <a:solidFill>
                <a:srgbClr val="D1D5DB"/>
              </a:solidFill>
              <a:latin typeface="Söhne"/>
            </a:endParaRPr>
          </a:p>
          <a:p>
            <a:pPr eaLnBrk="1" hangingPunct="1"/>
            <a:r>
              <a:rPr lang="hu-HU" altLang="hu-HU"/>
              <a:t>Az Internet hőskorában olyan kevés szervezetnek volt szüksége IP címekre, hogy úgy határozták meg az előbb említett felosztást, hogy az első 8 bit (első oktett) jelölje a hálózat címét, a többi pedig az egyes hostokat. Így meg tudtak címezni 256 különböző hálózatot, illetve azon belül 16 millió állomást. Az Internet gyors terjedésével azonban kevés lett a kiosztható hálózatok száma, ezért létrehozták a korábbi anyagokban is említett címosztályokat. </a:t>
            </a:r>
          </a:p>
          <a:p>
            <a:pPr eaLnBrk="1" hangingPunct="1"/>
            <a:endParaRPr lang="hu-HU" altLang="hu-HU"/>
          </a:p>
          <a:p>
            <a:pPr eaLnBrk="1" hangingPunct="1"/>
            <a:r>
              <a:rPr lang="hu-HU" altLang="hu-HU"/>
              <a:t>A osztály: ez éppen az előbbi leírásnak felel meg, tehát az első 8 bitet használjuk a hálózat azonosítására, a maradék 24-et pedig a hálózaton belüli hostok azonosítására.</a:t>
            </a:r>
          </a:p>
          <a:p>
            <a:pPr eaLnBrk="1" hangingPunct="1"/>
            <a:r>
              <a:rPr lang="hu-HU" altLang="hu-HU"/>
              <a:t>B osztály: itt az első 16 bit a hálózat címe, és a maradék 16 pedig a hálózaton belüli állomások címe.</a:t>
            </a:r>
          </a:p>
          <a:p>
            <a:pPr eaLnBrk="1" hangingPunct="1"/>
            <a:r>
              <a:rPr lang="hu-HU" altLang="hu-HU"/>
              <a:t>C osztály: ebben az osztályban az első 24 bitet használják a hálózat azonosítására, és a maradék 8-at az egyes hostok jelölésére. </a:t>
            </a:r>
          </a:p>
          <a:p>
            <a:pPr eaLnBrk="1" hangingPunct="1"/>
            <a:r>
              <a:rPr lang="hu-HU" altLang="hu-HU"/>
              <a:t>D osztály: ezek az úgynevezett többesküldéses (multicast) címek, amelyeknek speciális alakjuk van. </a:t>
            </a:r>
          </a:p>
          <a:p>
            <a:pPr eaLnBrk="1" hangingPunct="1"/>
            <a:r>
              <a:rPr lang="hu-HU" altLang="hu-HU"/>
              <a:t>E osztály: ez a tartomány speciális, jövőbeli felhasználásra szánt címek halmaza. </a:t>
            </a:r>
          </a:p>
        </p:txBody>
      </p:sp>
      <p:sp>
        <p:nvSpPr>
          <p:cNvPr id="6148" name="Dia számának helye 3">
            <a:extLst>
              <a:ext uri="{FF2B5EF4-FFF2-40B4-BE49-F238E27FC236}">
                <a16:creationId xmlns:a16="http://schemas.microsoft.com/office/drawing/2014/main" id="{5C8454F9-E781-EE50-659E-624F63C39C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5BB60CC-D735-4F7B-BCD7-4AD70F569BBA}" type="slidenum">
              <a:rPr lang="en-US" altLang="hu-HU"/>
              <a:pPr/>
              <a:t>2</a:t>
            </a:fld>
            <a:endParaRPr lang="en-US" alt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n-US" alt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n-US" alt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2750058F-89D0-414E-BEFD-E689F6F23E8C}" type="slidenum">
              <a:rPr lang="en-US" altLang="hu-HU" smtClean="0"/>
              <a:pPr>
                <a:defRPr/>
              </a:pPr>
              <a:t>‹#›</a:t>
            </a:fld>
            <a:endParaRPr lang="en-US" altLang="hu-HU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81552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DBF437-C0A2-46F4-A2C0-E1DCD500B295}" type="slidenum">
              <a:rPr lang="en-US" altLang="hu-HU" smtClean="0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1277394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4C6116-9DD7-4BF1-A124-D3C8A4AC2178}" type="slidenum">
              <a:rPr lang="en-US" altLang="hu-HU" smtClean="0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22890353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Cím, szöveg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531EA8F-6507-3FE3-97B3-1E3338F46D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u-H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72280EC-D41F-A554-1ABE-36B4426012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u-H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2C68E32-512A-71EB-207B-849B41FC7C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23BCB2-3B36-409E-A3B3-00B35BA08816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29500122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27B11E0-9A40-3894-B1BD-AF0E2DF6AA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u-H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65088D3-2FB9-F9EF-BAF3-177B740824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u-H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A58B36C-E944-F84D-6C7C-5856727F1C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9F20BF-50A3-4CD4-ABA5-01E53CC5448F}" type="slidenum">
              <a:rPr lang="en-US" altLang="hu-HU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291529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886E51-249C-4A8C-A73B-C0240EE97048}" type="slidenum">
              <a:rPr lang="en-US" altLang="hu-HU" smtClean="0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140909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E4ABFA0-2F4E-413A-965D-0EB2C50FD2F6}" type="slidenum">
              <a:rPr lang="en-US" altLang="hu-HU" smtClean="0"/>
              <a:pPr>
                <a:defRPr/>
              </a:pPr>
              <a:t>‹#›</a:t>
            </a:fld>
            <a:endParaRPr lang="en-US" altLang="hu-HU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908475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57324B-2C87-4EBE-BAC4-7A4597451159}" type="slidenum">
              <a:rPr lang="en-US" altLang="hu-HU" smtClean="0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18175584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7A96D8-3F87-4786-A47A-EB13210F4A4F}" type="slidenum">
              <a:rPr lang="en-US" altLang="hu-HU" smtClean="0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14783592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134EFE-E85B-46EC-A21D-12F33D591F87}" type="slidenum">
              <a:rPr lang="en-US" altLang="hu-HU" smtClean="0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982228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194821-E788-4F9A-8DB1-87C2ED931104}" type="slidenum">
              <a:rPr lang="en-US" altLang="hu-HU" smtClean="0"/>
              <a:pPr>
                <a:defRPr/>
              </a:pPr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1768807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pPr>
              <a:defRPr/>
            </a:pPr>
            <a:fld id="{EAA9B134-F1DE-4DCE-BE08-6E7F2E236AE1}" type="slidenum">
              <a:rPr lang="en-US" altLang="hu-HU" smtClean="0"/>
              <a:pPr>
                <a:defRPr/>
              </a:pPr>
              <a:t>‹#›</a:t>
            </a:fld>
            <a:endParaRPr lang="en-US" altLang="hu-HU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551750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pPr>
              <a:defRPr/>
            </a:pPr>
            <a:endParaRPr lang="en-US" alt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pPr>
              <a:defRPr/>
            </a:pPr>
            <a:fld id="{7D9E0CC9-D5DD-4E52-9C99-83D5FEF4689F}" type="slidenum">
              <a:rPr lang="en-US" altLang="hu-HU" smtClean="0"/>
              <a:pPr>
                <a:defRPr/>
              </a:pPr>
              <a:t>‹#›</a:t>
            </a:fld>
            <a:endParaRPr lang="en-US" altLang="hu-HU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38847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en-US" alt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en-US" alt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96BC3E7A-6ABF-48B1-8911-7E6954381B41}" type="slidenum">
              <a:rPr lang="en-US" altLang="hu-HU" smtClean="0"/>
              <a:pPr>
                <a:defRPr/>
              </a:pPr>
              <a:t>‹#›</a:t>
            </a:fld>
            <a:endParaRPr lang="en-US" altLang="hu-HU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213083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7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594">
          <p15:clr>
            <a:srgbClr val="F26B43"/>
          </p15:clr>
        </p15:guide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6C1009F9-27EC-13B2-E188-A11656E2BEE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560637"/>
            <a:ext cx="7772400" cy="1736725"/>
          </a:xfrm>
        </p:spPr>
        <p:txBody>
          <a:bodyPr anchor="ctr"/>
          <a:lstStyle/>
          <a:p>
            <a:pPr eaLnBrk="1" hangingPunct="1"/>
            <a:r>
              <a:rPr lang="hu-HU" altLang="hu-HU" sz="4400" b="1" dirty="0"/>
              <a:t>TCP/IP 2.</a:t>
            </a:r>
            <a:br>
              <a:rPr lang="hu-HU" altLang="hu-HU" sz="4400" b="1" dirty="0"/>
            </a:br>
            <a:endParaRPr lang="hu-HU" altLang="hu-HU" sz="4400" dirty="0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081FDCCD-7828-4677-A44D-816F03F0EE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344" name="Rectangle 14343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6B98A336-11C7-8160-7B5D-2746503A2A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 eaLnBrk="1" hangingPunct="1"/>
            <a:r>
              <a:rPr lang="hu-HU" altLang="hu-HU" sz="3800"/>
              <a:t>Hálózatok felosztása</a:t>
            </a:r>
            <a:endParaRPr lang="en-US" altLang="hu-HU" sz="3800"/>
          </a:p>
        </p:txBody>
      </p:sp>
      <p:sp>
        <p:nvSpPr>
          <p:cNvPr id="14346" name="Freeform: Shape 14345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4348" name="Rectangle 14347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3E9B84CB-FDAF-2572-1E1A-AD3BCA3D9EB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</a:pPr>
            <a:r>
              <a:rPr lang="hu-HU" altLang="hu-HU" sz="1500"/>
              <a:t>Alhálózati maszk (subnet mask): 32-bites szám amely megmutatja, hogy hány bit tartozik a hálózati azonosítóhoz.</a:t>
            </a:r>
          </a:p>
          <a:p>
            <a:pPr lvl="1" eaLnBrk="1" hangingPunct="1">
              <a:lnSpc>
                <a:spcPct val="100000"/>
              </a:lnSpc>
            </a:pPr>
            <a:r>
              <a:rPr lang="hu-HU" altLang="hu-HU" sz="1500"/>
              <a:t>pl: A osztályhoz: 255.0.0.0</a:t>
            </a:r>
          </a:p>
          <a:p>
            <a:pPr lvl="1" eaLnBrk="1" hangingPunct="1">
              <a:lnSpc>
                <a:spcPct val="100000"/>
              </a:lnSpc>
            </a:pPr>
            <a:r>
              <a:rPr lang="hu-HU" altLang="hu-HU" sz="1500"/>
              <a:t>B osztályhoz: 255.255.0.0</a:t>
            </a:r>
          </a:p>
          <a:p>
            <a:pPr lvl="1" eaLnBrk="1" hangingPunct="1">
              <a:lnSpc>
                <a:spcPct val="100000"/>
              </a:lnSpc>
            </a:pPr>
            <a:r>
              <a:rPr lang="hu-HU" altLang="hu-HU" sz="1500"/>
              <a:t>C osztályhoz: 255.255.255.0 </a:t>
            </a:r>
          </a:p>
          <a:p>
            <a:pPr lvl="1" eaLnBrk="1" hangingPunct="1">
              <a:lnSpc>
                <a:spcPct val="100000"/>
              </a:lnSpc>
              <a:buFontTx/>
              <a:buNone/>
            </a:pPr>
            <a:endParaRPr lang="hu-HU" altLang="hu-HU" sz="1500"/>
          </a:p>
          <a:p>
            <a:pPr lvl="1" eaLnBrk="1" hangingPunct="1">
              <a:lnSpc>
                <a:spcPct val="100000"/>
              </a:lnSpc>
              <a:buFontTx/>
              <a:buNone/>
            </a:pPr>
            <a:r>
              <a:rPr lang="hu-HU" altLang="hu-HU" sz="1500"/>
              <a:t>A maskot és az IP címet bekapcsoláskor AND-elik és a memóriában  tárolják. Egy küldendő csomag IP címével ugyanezt a műveletet elvégezve, ha az eredmény különböző, mint a letárolt érték, akkor az alapértelmezett átjáróra továbbítja a rendszer a csomagot, ha az eredmény megegyezik, akkor az alhálózatban marad a csomag.</a:t>
            </a:r>
            <a:endParaRPr lang="en-US" altLang="hu-HU" sz="15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368" name="Rectangle 15367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62" name="Cím 1">
            <a:extLst>
              <a:ext uri="{FF2B5EF4-FFF2-40B4-BE49-F238E27FC236}">
                <a16:creationId xmlns:a16="http://schemas.microsoft.com/office/drawing/2014/main" id="{99729CD6-44CB-9EFD-742B-5A35F8CDC6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 eaLnBrk="1" hangingPunct="1"/>
            <a:r>
              <a:rPr lang="hu-HU" altLang="hu-HU" sz="3800"/>
              <a:t>Alhálózatok</a:t>
            </a:r>
          </a:p>
        </p:txBody>
      </p:sp>
      <p:sp>
        <p:nvSpPr>
          <p:cNvPr id="15370" name="Freeform: Shape 15369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5372" name="Rectangle 15371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15363" name="Tartalom helye 2">
            <a:extLst>
              <a:ext uri="{FF2B5EF4-FFF2-40B4-BE49-F238E27FC236}">
                <a16:creationId xmlns:a16="http://schemas.microsoft.com/office/drawing/2014/main" id="{44BE16B3-ABEE-D659-AE96-D0D8317AD0E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</a:pPr>
            <a:r>
              <a:rPr lang="hu-HU" altLang="hu-HU" sz="1500" dirty="0"/>
              <a:t>Annak érdekében, hogy szemmel is viszonylag könnyen és pontosan be lehessen határolni egy IP címet, egy külön jelölést vezettek be: a cím után odaírják egy perjellel elválasztva, hogy hány bit alkotja az alhálózati maszkot, tehát hány bit jelöli a hálózatot és az alhálózatot. Pl. 192.168.11.24/26 azt jelenti, hogy 24 a hálózat, 2 az alhálózat és 6 a </a:t>
            </a:r>
            <a:r>
              <a:rPr lang="hu-HU" altLang="hu-HU" sz="1500" dirty="0" err="1"/>
              <a:t>hostok</a:t>
            </a:r>
            <a:r>
              <a:rPr lang="hu-HU" altLang="hu-HU" sz="1500" dirty="0"/>
              <a:t> címzésére szánt bitek száma. </a:t>
            </a:r>
          </a:p>
          <a:p>
            <a:pPr lvl="1" eaLnBrk="1" hangingPunct="1">
              <a:lnSpc>
                <a:spcPct val="100000"/>
              </a:lnSpc>
            </a:pPr>
            <a:r>
              <a:rPr lang="hu-HU" altLang="hu-HU" sz="1500" dirty="0"/>
              <a:t>Az alhálózatra bontás technikájával nem csak a címeket osztottuk fel, hanem létrehoztunk mindegyik tartományban újabb különleges címeket is, mint például a hálózatot jelölő csupa nullás, vagy a szórási cím csupa egyes címei. A lenti ábrán jól látszik, hogy a szórási cím utolsó </a:t>
            </a:r>
            <a:r>
              <a:rPr lang="hu-HU" altLang="hu-HU" sz="1500" dirty="0" err="1"/>
              <a:t>oktettje</a:t>
            </a:r>
            <a:r>
              <a:rPr lang="hu-HU" altLang="hu-HU" sz="1500" dirty="0"/>
              <a:t> a 0 alhálózat esetén 127, mivel binárisan ábrázolva 01111111 lesz, amiből az első az alhálózat, a többi pedig a </a:t>
            </a:r>
            <a:r>
              <a:rPr lang="hu-HU" altLang="hu-HU" sz="1500" dirty="0" err="1"/>
              <a:t>host</a:t>
            </a:r>
            <a:r>
              <a:rPr lang="hu-HU" altLang="hu-HU" sz="1500" dirty="0"/>
              <a:t> címe, és ez utóbbit számítjuk csak. </a:t>
            </a:r>
          </a:p>
        </p:txBody>
      </p:sp>
      <p:pic>
        <p:nvPicPr>
          <p:cNvPr id="2" name="Kép 4">
            <a:extLst>
              <a:ext uri="{FF2B5EF4-FFF2-40B4-BE49-F238E27FC236}">
                <a16:creationId xmlns:a16="http://schemas.microsoft.com/office/drawing/2014/main" id="{83135E01-786D-2D64-4E38-00F7A32108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1700" y="5646940"/>
            <a:ext cx="633412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ím 1">
            <a:extLst>
              <a:ext uri="{FF2B5EF4-FFF2-40B4-BE49-F238E27FC236}">
                <a16:creationId xmlns:a16="http://schemas.microsoft.com/office/drawing/2014/main" id="{5F4AEE08-49A0-3DD1-5DC5-398F53DBEC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/>
              <a:t>Hálózati maszk használata</a:t>
            </a:r>
          </a:p>
        </p:txBody>
      </p:sp>
      <p:pic>
        <p:nvPicPr>
          <p:cNvPr id="16387" name="Tartalom helye 4">
            <a:extLst>
              <a:ext uri="{FF2B5EF4-FFF2-40B4-BE49-F238E27FC236}">
                <a16:creationId xmlns:a16="http://schemas.microsoft.com/office/drawing/2014/main" id="{CB727E84-6E43-1709-41A9-43A0189C3E9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74912" y="2060848"/>
            <a:ext cx="5361434" cy="4228939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416" name="Rectangle 17415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342842F2-BBD7-465F-9246-F75DA76D78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 eaLnBrk="1" hangingPunct="1"/>
            <a:r>
              <a:rPr lang="hu-HU" altLang="hu-HU" sz="3800"/>
              <a:t>Alhálózatok egy példa alapján</a:t>
            </a:r>
            <a:endParaRPr lang="en-US" altLang="hu-HU" sz="3800"/>
          </a:p>
        </p:txBody>
      </p:sp>
      <p:sp>
        <p:nvSpPr>
          <p:cNvPr id="17418" name="Freeform: Shape 17417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7420" name="Rectangle 17419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D8E7E0F8-1044-2707-19E0-66C8E9B79D5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/>
            <a:r>
              <a:rPr lang="hu-HU" altLang="hu-HU"/>
              <a:t>Faladat: vállalatunk számítógépes rendszere három fizikailag elkülönülő hálózatból áll és a 192.168.24.0 hálózati címmel rendelkezünk. Ezen a címtartományon belül legalább három alhálózatot kell létrehoznunk. Az alapértelmezés szerinti alhálózati mask: 255.255.255.0</a:t>
            </a:r>
          </a:p>
          <a:p>
            <a:pPr eaLnBrk="1" hangingPunct="1"/>
            <a:r>
              <a:rPr lang="hu-HU" altLang="hu-HU"/>
              <a:t>Hogyan lehet a hálózati mask segítségével ezt megoldani?</a:t>
            </a:r>
            <a:endParaRPr lang="en-US" altLang="hu-H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7BA1A52A-0E39-B63B-352C-4717C73622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/>
              <a:t>A példa megoldása</a:t>
            </a:r>
            <a:endParaRPr lang="en-US" altLang="hu-HU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408D09D7-25DF-CAF6-9DF4-8F3161B3076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735011" y="1600200"/>
            <a:ext cx="8229601" cy="2765425"/>
          </a:xfrm>
        </p:spPr>
        <p:txBody>
          <a:bodyPr/>
          <a:lstStyle/>
          <a:p>
            <a:pPr eaLnBrk="1" hangingPunct="1"/>
            <a:r>
              <a:rPr lang="hu-HU" altLang="hu-HU" sz="2400" dirty="0"/>
              <a:t>A </a:t>
            </a:r>
            <a:r>
              <a:rPr lang="hu-HU" altLang="hu-HU" sz="2400" dirty="0" err="1"/>
              <a:t>mask</a:t>
            </a:r>
            <a:r>
              <a:rPr lang="hu-HU" altLang="hu-HU" sz="2400" dirty="0"/>
              <a:t>-ot pl. három bittel ki kell bővíteni. E három bitet csak a gépazonosítókból lehet elvenni. </a:t>
            </a:r>
          </a:p>
          <a:p>
            <a:pPr eaLnBrk="1" hangingPunct="1"/>
            <a:r>
              <a:rPr lang="hu-HU" altLang="hu-HU" sz="1800" dirty="0"/>
              <a:t>Az új </a:t>
            </a:r>
            <a:r>
              <a:rPr lang="hu-HU" altLang="hu-HU" sz="1800" dirty="0" err="1"/>
              <a:t>mask</a:t>
            </a:r>
            <a:r>
              <a:rPr lang="hu-HU" altLang="hu-HU" sz="1800" dirty="0"/>
              <a:t>: 255.255.255.224 – 11111111 11111111 11111111 11100000</a:t>
            </a:r>
          </a:p>
          <a:p>
            <a:pPr eaLnBrk="1" hangingPunct="1"/>
            <a:r>
              <a:rPr lang="hu-HU" altLang="hu-HU" sz="1800" dirty="0"/>
              <a:t>Ez után hat alhálózat használható: 001, 010, 011, 100, 101, 110. A 000 és 111 nem használhatóak!!</a:t>
            </a:r>
          </a:p>
          <a:p>
            <a:pPr eaLnBrk="1" hangingPunct="1"/>
            <a:endParaRPr lang="en-US" altLang="hu-HU" sz="1800" dirty="0"/>
          </a:p>
        </p:txBody>
      </p:sp>
      <p:graphicFrame>
        <p:nvGraphicFramePr>
          <p:cNvPr id="25604" name="Group 4">
            <a:extLst>
              <a:ext uri="{FF2B5EF4-FFF2-40B4-BE49-F238E27FC236}">
                <a16:creationId xmlns:a16="http://schemas.microsoft.com/office/drawing/2014/main" id="{9AD37AB9-6820-1F3F-419E-1B042585CB4A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351487723"/>
              </p:ext>
            </p:extLst>
          </p:nvPr>
        </p:nvGraphicFramePr>
        <p:xfrm>
          <a:off x="827584" y="3861048"/>
          <a:ext cx="7865965" cy="2560635"/>
        </p:xfrm>
        <a:graphic>
          <a:graphicData uri="http://schemas.openxmlformats.org/drawingml/2006/table">
            <a:tbl>
              <a:tblPr/>
              <a:tblGrid>
                <a:gridCol w="18500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692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66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80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IP cím</a:t>
                      </a:r>
                      <a:endParaRPr kumimoji="0" lang="en-US" altLang="hu-H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hálózati azonosító</a:t>
                      </a:r>
                      <a:endParaRPr kumimoji="0" lang="en-US" altLang="hu-H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gép</a:t>
                      </a:r>
                      <a:endParaRPr kumimoji="0" lang="en-US" altLang="hu-H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0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192.168.24.33</a:t>
                      </a:r>
                      <a:endParaRPr kumimoji="0" lang="en-US" altLang="hu-H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11000000.10101000.00011000.001(32)</a:t>
                      </a:r>
                      <a:endParaRPr kumimoji="0" lang="en-US" altLang="hu-H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00001</a:t>
                      </a:r>
                      <a:endParaRPr kumimoji="0" lang="en-US" altLang="hu-H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0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192.168.24.65</a:t>
                      </a:r>
                      <a:endParaRPr kumimoji="0" lang="en-US" altLang="hu-H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11000000.10101000.00011000.010 (64</a:t>
                      </a:r>
                      <a:endParaRPr kumimoji="0" lang="en-US" altLang="hu-H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00001</a:t>
                      </a:r>
                      <a:endParaRPr kumimoji="0" lang="en-US" altLang="hu-H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0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192.168.24.97</a:t>
                      </a:r>
                      <a:endParaRPr kumimoji="0" lang="en-US" altLang="hu-H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11000000.10101000.00011000.011 (96)</a:t>
                      </a:r>
                      <a:endParaRPr kumimoji="0" lang="en-US" altLang="hu-H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00001</a:t>
                      </a:r>
                      <a:endParaRPr kumimoji="0" lang="en-US" altLang="hu-H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0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192.168.24.129</a:t>
                      </a:r>
                      <a:endParaRPr kumimoji="0" lang="en-US" altLang="hu-H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11000000.10101000.00011000.100 (128)</a:t>
                      </a:r>
                      <a:endParaRPr kumimoji="0" lang="en-US" altLang="hu-H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00001</a:t>
                      </a:r>
                      <a:endParaRPr kumimoji="0" lang="en-US" altLang="hu-H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80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192.168.24.161</a:t>
                      </a:r>
                      <a:endParaRPr kumimoji="0" lang="en-US" altLang="hu-H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11000000.10101000.00011000.101 (160)</a:t>
                      </a:r>
                      <a:endParaRPr kumimoji="0" lang="en-US" altLang="hu-H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00001</a:t>
                      </a:r>
                      <a:endParaRPr kumimoji="0" lang="en-US" altLang="hu-H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80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192.168.24.193</a:t>
                      </a:r>
                      <a:endParaRPr kumimoji="0" lang="en-US" altLang="hu-H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11000000.10101000.00011000.110 (192)</a:t>
                      </a:r>
                      <a:endParaRPr kumimoji="0" lang="en-US" altLang="hu-H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u-HU" altLang="hu-H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00001</a:t>
                      </a:r>
                      <a:endParaRPr kumimoji="0" lang="en-US" altLang="hu-H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464" name="Rectangle 19463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4531E225-4450-30D4-ABEE-4669F1AD78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 eaLnBrk="1" hangingPunct="1"/>
            <a:r>
              <a:rPr lang="hu-HU" altLang="hu-HU" sz="3800"/>
              <a:t>A példa megoldása</a:t>
            </a:r>
            <a:endParaRPr lang="en-US" altLang="hu-HU" sz="3800"/>
          </a:p>
        </p:txBody>
      </p:sp>
      <p:sp>
        <p:nvSpPr>
          <p:cNvPr id="19466" name="Freeform: Shape 19465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9468" name="Rectangle 19467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62E7583F-3672-2496-6840-C09A8F32E68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/>
            <a:r>
              <a:rPr lang="hu-HU" altLang="hu-HU"/>
              <a:t>A példában szereplő 255.255.255.224 alhálózati maszk esetében az alhálózatban felhasználható gépek száma 30 (32-2). 6*30=180 az egész hálózatban.</a:t>
            </a:r>
          </a:p>
          <a:p>
            <a:pPr lvl="1" eaLnBrk="1" hangingPunct="1"/>
            <a:r>
              <a:rPr lang="hu-HU" altLang="hu-HU"/>
              <a:t>2^n – 2 képlet alapján számíthatók az alhálózatra bontás után használható gépek száma, ahol n: azon bitek száma amelyek a hálózati azonosító utolsó oktettjében szerepelnek. (-2: hálózat címe és a szélessávú címe)</a:t>
            </a:r>
            <a:endParaRPr lang="en-US" altLang="hu-H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488" name="Rectangle 20487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9FF6DAD3-986E-4C46-0835-B4E5E2FDDC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 eaLnBrk="1" hangingPunct="1"/>
            <a:r>
              <a:rPr lang="hu-HU" altLang="hu-HU" sz="3800"/>
              <a:t>Tűzfal</a:t>
            </a:r>
            <a:endParaRPr lang="en-US" altLang="hu-HU" sz="3800"/>
          </a:p>
        </p:txBody>
      </p:sp>
      <p:sp>
        <p:nvSpPr>
          <p:cNvPr id="20490" name="Freeform: Shape 20489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20492" name="Rectangle 20491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08D6A8A9-9B3F-468A-17F8-AA06F655204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</a:pPr>
            <a:r>
              <a:rPr lang="hu-HU" altLang="hu-HU" sz="1400"/>
              <a:t>A </a:t>
            </a:r>
            <a:r>
              <a:rPr lang="hu-HU" altLang="hu-HU" sz="1400" u="sng"/>
              <a:t>tűzfal</a:t>
            </a:r>
            <a:r>
              <a:rPr lang="hu-HU" altLang="hu-HU" sz="1400"/>
              <a:t> a hálózat és az azon kívül elhelyezkedő számítógépek közötti védelmi rendszer. Az internetkapcsolat tűzfala lehet </a:t>
            </a:r>
            <a:r>
              <a:rPr lang="hu-HU" altLang="hu-HU" sz="1400" u="sng"/>
              <a:t>szoftver</a:t>
            </a:r>
            <a:r>
              <a:rPr lang="hu-HU" altLang="hu-HU" sz="1400"/>
              <a:t> vagy </a:t>
            </a:r>
            <a:r>
              <a:rPr lang="hu-HU" altLang="hu-HU" sz="1400" u="sng"/>
              <a:t>hardver</a:t>
            </a:r>
            <a:r>
              <a:rPr lang="hu-HU" altLang="hu-HU" sz="1400"/>
              <a:t>, ami korlátozhatja, hogy milyen adatok kerüljenek az helyi hálózatról az internetre, illetve az internetről a hálózatra. (Windowsnak van beépített tűzfala) Az adatforgalmat a hálózaton kívül elhelyezkedő proxykiszolgálón vezeti át. A proxykiszolgáló állapítja meg, hogy egy adott fájlt biztonságos-e a hálózatra juttatni. A tűzfalat biztonsági átjárónak is nevezik. </a:t>
            </a:r>
            <a:br>
              <a:rPr lang="hu-HU" altLang="hu-HU" sz="1400"/>
            </a:br>
            <a:endParaRPr lang="hu-HU" altLang="hu-HU" sz="1400"/>
          </a:p>
          <a:p>
            <a:pPr eaLnBrk="1" hangingPunct="1">
              <a:lnSpc>
                <a:spcPct val="100000"/>
              </a:lnSpc>
            </a:pPr>
            <a:r>
              <a:rPr lang="hu-HU" altLang="hu-HU" sz="1400"/>
              <a:t>Működése: Az </a:t>
            </a:r>
            <a:r>
              <a:rPr lang="hu-HU" altLang="hu-HU" sz="1400" u="sng"/>
              <a:t>állapot-nyilvántartó</a:t>
            </a:r>
            <a:r>
              <a:rPr lang="hu-HU" altLang="hu-HU" sz="1400"/>
              <a:t> tűzfalak minden szempontból vizsgálják az áthaladó kommunikációt, és ellenőrzik az összes üzenet forrás- és célcímét. Az Internetről bejövő minden forgalom összevetésre kerül a táblázatban szereplő bejegyzésekkel. A tűzfal csak abban az esetben engedi tovább az Internetről jövő forgalmat a saját hálózatban lévő célszámítógépre, ha a táblázatban olyan bejegyzést talál, amely bizonyítja, hogy az adatkapcsolatot a saját számítógépről vagy a magánhálózaton belülről kezdeményezték.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0F726937-D4DC-D4BB-4E8A-4D524B8054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27583" y="260648"/>
            <a:ext cx="8014791" cy="782340"/>
          </a:xfrm>
        </p:spPr>
        <p:txBody>
          <a:bodyPr/>
          <a:lstStyle/>
          <a:p>
            <a:pPr eaLnBrk="1" hangingPunct="1"/>
            <a:r>
              <a:rPr lang="hu-HU" altLang="hu-HU" sz="4000" dirty="0"/>
              <a:t>Gyakorlat</a:t>
            </a:r>
            <a:endParaRPr lang="en-US" altLang="hu-HU" sz="4000" dirty="0"/>
          </a:p>
        </p:txBody>
      </p:sp>
      <p:pic>
        <p:nvPicPr>
          <p:cNvPr id="21507" name="Picture 3">
            <a:extLst>
              <a:ext uri="{FF2B5EF4-FFF2-40B4-BE49-F238E27FC236}">
                <a16:creationId xmlns:a16="http://schemas.microsoft.com/office/drawing/2014/main" id="{B3383628-602D-3618-333B-71500F5186F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79613" y="1268759"/>
            <a:ext cx="5327650" cy="4781203"/>
          </a:xfrm>
          <a:noFill/>
        </p:spPr>
      </p:pic>
      <p:sp>
        <p:nvSpPr>
          <p:cNvPr id="21508" name="AutoShape 4">
            <a:extLst>
              <a:ext uri="{FF2B5EF4-FFF2-40B4-BE49-F238E27FC236}">
                <a16:creationId xmlns:a16="http://schemas.microsoft.com/office/drawing/2014/main" id="{36963F05-6990-1F31-20EF-0F205FBF19E6}"/>
              </a:ext>
            </a:extLst>
          </p:cNvPr>
          <p:cNvSpPr>
            <a:spLocks noChangeArrowheads="1"/>
          </p:cNvSpPr>
          <p:nvPr/>
        </p:nvSpPr>
        <p:spPr bwMode="auto">
          <a:xfrm rot="1734901" flipH="1">
            <a:off x="4427538" y="3284538"/>
            <a:ext cx="2519362" cy="215900"/>
          </a:xfrm>
          <a:prstGeom prst="rightArrow">
            <a:avLst>
              <a:gd name="adj1" fmla="val 50000"/>
              <a:gd name="adj2" fmla="val 2917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hu-HU" altLang="hu-HU"/>
          </a:p>
        </p:txBody>
      </p:sp>
      <p:sp>
        <p:nvSpPr>
          <p:cNvPr id="21509" name="Text Box 5">
            <a:extLst>
              <a:ext uri="{FF2B5EF4-FFF2-40B4-BE49-F238E27FC236}">
                <a16:creationId xmlns:a16="http://schemas.microsoft.com/office/drawing/2014/main" id="{E1B3C794-BF60-CE1D-56AA-BDBF19F36D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3800" y="4076700"/>
            <a:ext cx="23034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u-HU" altLang="hu-HU">
                <a:solidFill>
                  <a:schemeClr val="bg1"/>
                </a:solidFill>
                <a:latin typeface="Tahoma" panose="020B0604030504040204" pitchFamily="34" charset="0"/>
              </a:rPr>
              <a:t>Több kapcsolat is lehet egyszerre!</a:t>
            </a:r>
            <a:endParaRPr lang="en-US" altLang="hu-HU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  <p:sp>
        <p:nvSpPr>
          <p:cNvPr id="28678" name="Rectangle 6">
            <a:extLst>
              <a:ext uri="{FF2B5EF4-FFF2-40B4-BE49-F238E27FC236}">
                <a16:creationId xmlns:a16="http://schemas.microsoft.com/office/drawing/2014/main" id="{893D05E4-EEEA-C38E-50E9-E8B767B7C5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1413" y="6157913"/>
            <a:ext cx="4321175" cy="36671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hu-HU" altLang="hu-HU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Hálózat beállítás Windows XP rendszeren</a:t>
            </a:r>
            <a:endParaRPr lang="en-US" altLang="hu-HU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CA02D698-9270-65C8-07DB-784EB8471A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z="4000" dirty="0"/>
              <a:t>Hálózat beállítás Windows XP rendszeren</a:t>
            </a:r>
            <a:endParaRPr lang="en-US" altLang="hu-HU" sz="4000" dirty="0"/>
          </a:p>
        </p:txBody>
      </p:sp>
      <p:sp>
        <p:nvSpPr>
          <p:cNvPr id="22532" name="AutoShape 4">
            <a:extLst>
              <a:ext uri="{FF2B5EF4-FFF2-40B4-BE49-F238E27FC236}">
                <a16:creationId xmlns:a16="http://schemas.microsoft.com/office/drawing/2014/main" id="{6E980994-7160-4486-1ABE-F47864D0A0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99" y="3717032"/>
            <a:ext cx="2232025" cy="215900"/>
          </a:xfrm>
          <a:prstGeom prst="rightArrow">
            <a:avLst>
              <a:gd name="adj1" fmla="val 50000"/>
              <a:gd name="adj2" fmla="val 25845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hu-HU" altLang="hu-HU"/>
          </a:p>
        </p:txBody>
      </p:sp>
      <p:sp>
        <p:nvSpPr>
          <p:cNvPr id="22533" name="AutoShape 5">
            <a:extLst>
              <a:ext uri="{FF2B5EF4-FFF2-40B4-BE49-F238E27FC236}">
                <a16:creationId xmlns:a16="http://schemas.microsoft.com/office/drawing/2014/main" id="{F345997A-2D71-9A3F-D0E3-8A581B319C3D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6281975" y="2852936"/>
            <a:ext cx="2179399" cy="287338"/>
          </a:xfrm>
          <a:prstGeom prst="rightArrow">
            <a:avLst>
              <a:gd name="adj1" fmla="val 50000"/>
              <a:gd name="adj2" fmla="val 23798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hu-HU" altLang="hu-HU"/>
          </a:p>
        </p:txBody>
      </p:sp>
      <p:sp>
        <p:nvSpPr>
          <p:cNvPr id="22534" name="Text Box 6">
            <a:extLst>
              <a:ext uri="{FF2B5EF4-FFF2-40B4-BE49-F238E27FC236}">
                <a16:creationId xmlns:a16="http://schemas.microsoft.com/office/drawing/2014/main" id="{6DBC74F7-280C-030C-7E5A-6625437F0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8224" y="2367212"/>
            <a:ext cx="17287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u-HU" altLang="hu-HU" dirty="0">
                <a:latin typeface="Tahoma" panose="020B0604030504040204" pitchFamily="34" charset="0"/>
              </a:rPr>
              <a:t>Hálózati kártya</a:t>
            </a:r>
            <a:endParaRPr lang="en-US" altLang="hu-HU" dirty="0">
              <a:latin typeface="Tahoma" panose="020B0604030504040204" pitchFamily="34" charset="0"/>
            </a:endParaRPr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54870596-D687-8491-B9D0-5221BBAA23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2024" y="2007766"/>
            <a:ext cx="3419952" cy="4467849"/>
          </a:xfrm>
          <a:prstGeom prst="rect">
            <a:avLst/>
          </a:prstGeom>
        </p:spPr>
      </p:pic>
      <p:sp>
        <p:nvSpPr>
          <p:cNvPr id="6" name="AutoShape 4">
            <a:extLst>
              <a:ext uri="{FF2B5EF4-FFF2-40B4-BE49-F238E27FC236}">
                <a16:creationId xmlns:a16="http://schemas.microsoft.com/office/drawing/2014/main" id="{D6353C66-0A07-175A-A0EB-BF219ADAEB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134" y="4241690"/>
            <a:ext cx="2232025" cy="215900"/>
          </a:xfrm>
          <a:prstGeom prst="rightArrow">
            <a:avLst>
              <a:gd name="adj1" fmla="val 50000"/>
              <a:gd name="adj2" fmla="val 25845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hu-HU" altLang="hu-HU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5509594D-7B04-560C-623B-48A76AD17D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z="4000" dirty="0"/>
              <a:t>Hálózat beállítás Windows XP rendszeren</a:t>
            </a:r>
            <a:endParaRPr lang="en-US" altLang="hu-HU" sz="4000" dirty="0"/>
          </a:p>
        </p:txBody>
      </p:sp>
      <p:sp>
        <p:nvSpPr>
          <p:cNvPr id="23557" name="Text Box 5">
            <a:extLst>
              <a:ext uri="{FF2B5EF4-FFF2-40B4-BE49-F238E27FC236}">
                <a16:creationId xmlns:a16="http://schemas.microsoft.com/office/drawing/2014/main" id="{7A0DE081-923B-C1AA-B3CD-6FE2B439C5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915" y="2574440"/>
            <a:ext cx="345643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u-HU" altLang="hu-HU" dirty="0">
                <a:latin typeface="Tahoma" panose="020B0604030504040204" pitchFamily="34" charset="0"/>
              </a:rPr>
              <a:t>DHCP esetén ezt kell beállítani. </a:t>
            </a:r>
            <a:endParaRPr lang="en-US" altLang="hu-HU" dirty="0">
              <a:latin typeface="Tahoma" panose="020B0604030504040204" pitchFamily="34" charset="0"/>
            </a:endParaRPr>
          </a:p>
        </p:txBody>
      </p:sp>
      <p:sp>
        <p:nvSpPr>
          <p:cNvPr id="23559" name="Text Box 7">
            <a:extLst>
              <a:ext uri="{FF2B5EF4-FFF2-40B4-BE49-F238E27FC236}">
                <a16:creationId xmlns:a16="http://schemas.microsoft.com/office/drawing/2014/main" id="{A0F7A9F8-9931-ACEE-678D-54E785231C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0279" y="4444712"/>
            <a:ext cx="35988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u-HU" altLang="hu-HU" dirty="0">
                <a:latin typeface="Tahoma" panose="020B0604030504040204" pitchFamily="34" charset="0"/>
              </a:rPr>
              <a:t>A </a:t>
            </a:r>
            <a:r>
              <a:rPr lang="hu-HU" altLang="hu-HU" dirty="0" err="1">
                <a:latin typeface="Tahoma" panose="020B0604030504040204" pitchFamily="34" charset="0"/>
              </a:rPr>
              <a:t>queen</a:t>
            </a:r>
            <a:r>
              <a:rPr lang="hu-HU" altLang="hu-HU" dirty="0">
                <a:latin typeface="Tahoma" panose="020B0604030504040204" pitchFamily="34" charset="0"/>
              </a:rPr>
              <a:t> és a gold.uni-miskolc.hu szerverek mint </a:t>
            </a:r>
            <a:r>
              <a:rPr lang="hu-HU" altLang="hu-HU" dirty="0" err="1">
                <a:latin typeface="Tahoma" panose="020B0604030504040204" pitchFamily="34" charset="0"/>
              </a:rPr>
              <a:t>name</a:t>
            </a:r>
            <a:r>
              <a:rPr lang="hu-HU" altLang="hu-HU" dirty="0">
                <a:latin typeface="Tahoma" panose="020B0604030504040204" pitchFamily="34" charset="0"/>
              </a:rPr>
              <a:t> serverek</a:t>
            </a:r>
            <a:endParaRPr lang="en-US" altLang="hu-HU" dirty="0">
              <a:latin typeface="Tahoma" panose="020B0604030504040204" pitchFamily="34" charset="0"/>
            </a:endParaRPr>
          </a:p>
        </p:txBody>
      </p:sp>
      <p:sp>
        <p:nvSpPr>
          <p:cNvPr id="23561" name="Text Box 9">
            <a:extLst>
              <a:ext uri="{FF2B5EF4-FFF2-40B4-BE49-F238E27FC236}">
                <a16:creationId xmlns:a16="http://schemas.microsoft.com/office/drawing/2014/main" id="{CD192E41-F004-2729-B7E6-595D774A1B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152" y="5850704"/>
            <a:ext cx="3598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u-HU" altLang="hu-HU" dirty="0">
                <a:latin typeface="Tahoma" panose="020B0604030504040204" pitchFamily="34" charset="0"/>
              </a:rPr>
              <a:t>Lásd a köv. fóliát</a:t>
            </a:r>
            <a:endParaRPr lang="en-US" altLang="hu-HU" dirty="0">
              <a:latin typeface="Tahoma" panose="020B0604030504040204" pitchFamily="34" charset="0"/>
            </a:endParaRPr>
          </a:p>
        </p:txBody>
      </p:sp>
      <p:pic>
        <p:nvPicPr>
          <p:cNvPr id="7" name="Kép 6">
            <a:extLst>
              <a:ext uri="{FF2B5EF4-FFF2-40B4-BE49-F238E27FC236}">
                <a16:creationId xmlns:a16="http://schemas.microsoft.com/office/drawing/2014/main" id="{5038C053-79F4-591E-7D30-E77B002C7F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649" y="1696434"/>
            <a:ext cx="4133626" cy="4691666"/>
          </a:xfrm>
          <a:prstGeom prst="rect">
            <a:avLst/>
          </a:prstGeom>
        </p:spPr>
      </p:pic>
      <p:sp>
        <p:nvSpPr>
          <p:cNvPr id="23556" name="AutoShape 4">
            <a:extLst>
              <a:ext uri="{FF2B5EF4-FFF2-40B4-BE49-F238E27FC236}">
                <a16:creationId xmlns:a16="http://schemas.microsoft.com/office/drawing/2014/main" id="{529E6F8D-10F7-FD45-BACF-05BBE8C1CF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0406" y="2998212"/>
            <a:ext cx="4249737" cy="144462"/>
          </a:xfrm>
          <a:prstGeom prst="leftArrow">
            <a:avLst>
              <a:gd name="adj1" fmla="val 50000"/>
              <a:gd name="adj2" fmla="val 73544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hu-HU" altLang="hu-HU"/>
          </a:p>
        </p:txBody>
      </p:sp>
      <p:sp>
        <p:nvSpPr>
          <p:cNvPr id="23558" name="AutoShape 6">
            <a:extLst>
              <a:ext uri="{FF2B5EF4-FFF2-40B4-BE49-F238E27FC236}">
                <a16:creationId xmlns:a16="http://schemas.microsoft.com/office/drawing/2014/main" id="{244540EC-C390-E82C-835C-E302BCC501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6100" y="5157788"/>
            <a:ext cx="4249738" cy="144462"/>
          </a:xfrm>
          <a:prstGeom prst="leftArrow">
            <a:avLst>
              <a:gd name="adj1" fmla="val 50000"/>
              <a:gd name="adj2" fmla="val 73544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hu-HU" altLang="hu-HU"/>
          </a:p>
        </p:txBody>
      </p:sp>
      <p:sp>
        <p:nvSpPr>
          <p:cNvPr id="23560" name="AutoShape 8">
            <a:extLst>
              <a:ext uri="{FF2B5EF4-FFF2-40B4-BE49-F238E27FC236}">
                <a16:creationId xmlns:a16="http://schemas.microsoft.com/office/drawing/2014/main" id="{592D1114-3C3D-5642-9D26-F87C611ED1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194" y="5660737"/>
            <a:ext cx="4249737" cy="144463"/>
          </a:xfrm>
          <a:prstGeom prst="leftArrow">
            <a:avLst>
              <a:gd name="adj1" fmla="val 50000"/>
              <a:gd name="adj2" fmla="val 73543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hu-HU" altLang="hu-H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28" name="Rectangle 5127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4438850E-AAE8-8D32-6DAC-693A36D550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 eaLnBrk="1" hangingPunct="1"/>
            <a:r>
              <a:rPr lang="hu-HU" altLang="hu-HU" sz="3800"/>
              <a:t>IP címzés</a:t>
            </a:r>
            <a:endParaRPr lang="en-US" altLang="hu-HU" sz="3800"/>
          </a:p>
        </p:txBody>
      </p:sp>
      <p:sp>
        <p:nvSpPr>
          <p:cNvPr id="5130" name="Freeform: Shape 5129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5132" name="Rectangle 5131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12B147EA-C908-5D19-F16D-32D1899FE38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/>
            <a:r>
              <a:rPr lang="hu-HU" altLang="hu-HU"/>
              <a:t>32 bites szám (4*8 bit), egyedi azonosító</a:t>
            </a:r>
          </a:p>
          <a:p>
            <a:pPr lvl="1" eaLnBrk="1" hangingPunct="1">
              <a:buFontTx/>
              <a:buNone/>
            </a:pPr>
            <a:r>
              <a:rPr lang="hu-HU" altLang="hu-HU"/>
              <a:t>pl. 192.168.0.1 – vagy bináris formában</a:t>
            </a:r>
          </a:p>
          <a:p>
            <a:pPr lvl="1" eaLnBrk="1" hangingPunct="1">
              <a:buFontTx/>
              <a:buNone/>
            </a:pPr>
            <a:r>
              <a:rPr lang="hu-HU" altLang="hu-HU"/>
              <a:t>11000000101010000000000000000001</a:t>
            </a:r>
          </a:p>
          <a:p>
            <a:pPr eaLnBrk="1" hangingPunct="1"/>
            <a:r>
              <a:rPr lang="hu-HU" altLang="hu-HU"/>
              <a:t>Címosztályok:</a:t>
            </a:r>
          </a:p>
          <a:p>
            <a:pPr lvl="1" eaLnBrk="1" hangingPunct="1"/>
            <a:r>
              <a:rPr lang="hu-HU" altLang="hu-HU"/>
              <a:t>A,B,C,D,E címosztályok léteznek a címkiosztás elősegítése érdekében</a:t>
            </a:r>
          </a:p>
          <a:p>
            <a:pPr lvl="1" eaLnBrk="1" hangingPunct="1"/>
            <a:r>
              <a:rPr lang="hu-HU" altLang="hu-HU"/>
              <a:t>a címek osztályokba sorolása azért szükséges, hogy egy alhálózat annyi IP címet kapjon amennyi (éppen vagy maximum) szükséges.</a:t>
            </a:r>
            <a:endParaRPr lang="en-US" altLang="hu-H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7828DE56-0AAD-3C8F-8F16-8327C5BD64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sz="4000"/>
              <a:t>Hálózat beállítás Windows XP rendszeren</a:t>
            </a:r>
            <a:endParaRPr lang="en-US" altLang="hu-HU" sz="4000"/>
          </a:p>
        </p:txBody>
      </p:sp>
      <p:sp>
        <p:nvSpPr>
          <p:cNvPr id="7" name="Tartalom helye 6">
            <a:extLst>
              <a:ext uri="{FF2B5EF4-FFF2-40B4-BE49-F238E27FC236}">
                <a16:creationId xmlns:a16="http://schemas.microsoft.com/office/drawing/2014/main" id="{C34F4E75-AB10-603E-A39C-4FE6E7369D6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9" name="Kép 8">
            <a:extLst>
              <a:ext uri="{FF2B5EF4-FFF2-40B4-BE49-F238E27FC236}">
                <a16:creationId xmlns:a16="http://schemas.microsoft.com/office/drawing/2014/main" id="{05C27967-E1CE-42A6-8314-B11990A947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6457" y="1785615"/>
            <a:ext cx="3820058" cy="4620270"/>
          </a:xfrm>
          <a:prstGeom prst="rect">
            <a:avLst/>
          </a:prstGeom>
        </p:spPr>
      </p:pic>
      <p:sp>
        <p:nvSpPr>
          <p:cNvPr id="11" name="Tartalom helye 10">
            <a:extLst>
              <a:ext uri="{FF2B5EF4-FFF2-40B4-BE49-F238E27FC236}">
                <a16:creationId xmlns:a16="http://schemas.microsoft.com/office/drawing/2014/main" id="{5E0ECE96-7473-89F8-9808-88674838DC6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13" name="Kép 12">
            <a:extLst>
              <a:ext uri="{FF2B5EF4-FFF2-40B4-BE49-F238E27FC236}">
                <a16:creationId xmlns:a16="http://schemas.microsoft.com/office/drawing/2014/main" id="{CF2DD4FD-EAC7-40BE-8BB9-D77B54B479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4620" y="1795141"/>
            <a:ext cx="3791479" cy="4601217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781993EA-F0A5-93EB-A973-5EA0132BF9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u-HU" altLang="hu-HU" dirty="0"/>
              <a:t>Modem beállítása (2000)</a:t>
            </a:r>
            <a:endParaRPr lang="en-US" altLang="hu-HU" dirty="0"/>
          </a:p>
        </p:txBody>
      </p:sp>
      <p:pic>
        <p:nvPicPr>
          <p:cNvPr id="25603" name="Picture 3">
            <a:extLst>
              <a:ext uri="{FF2B5EF4-FFF2-40B4-BE49-F238E27FC236}">
                <a16:creationId xmlns:a16="http://schemas.microsoft.com/office/drawing/2014/main" id="{DA27DC7F-659A-56B1-E508-40C0F0DF2F6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1412776"/>
            <a:ext cx="4113948" cy="4987434"/>
          </a:xfr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656" name="Rectangle 27655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EB02F0ED-7CEC-3DD1-1550-473630BC71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 eaLnBrk="1" hangingPunct="1"/>
            <a:r>
              <a:rPr lang="hu-HU" altLang="hu-HU" sz="3800"/>
              <a:t>Win11 konfigurációs fájlok</a:t>
            </a:r>
            <a:endParaRPr lang="en-US" altLang="hu-HU" sz="3800"/>
          </a:p>
        </p:txBody>
      </p:sp>
      <p:sp>
        <p:nvSpPr>
          <p:cNvPr id="27658" name="Freeform: Shape 27657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27660" name="Rectangle 27659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70EC6A7B-156E-E9B1-5E2B-C350126B6AD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/>
            <a:endParaRPr lang="hu-HU" altLang="hu-HU"/>
          </a:p>
          <a:p>
            <a:pPr eaLnBrk="1" hangingPunct="1"/>
            <a:r>
              <a:rPr lang="hu-HU" altLang="hu-HU"/>
              <a:t>IP címek és NT számítógépnevek (NetBIOS nevek) egymáshoz rendelése:</a:t>
            </a:r>
            <a:br>
              <a:rPr lang="hu-HU" altLang="hu-HU"/>
            </a:br>
            <a:r>
              <a:rPr lang="en-US" altLang="hu-HU"/>
              <a:t>c:\WINDOWS\system32\drivers\etc\hosts</a:t>
            </a:r>
            <a:br>
              <a:rPr lang="hu-HU" altLang="hu-HU"/>
            </a:br>
            <a:endParaRPr lang="hu-HU" altLang="hu-HU"/>
          </a:p>
          <a:p>
            <a:pPr eaLnBrk="1" hangingPunct="1"/>
            <a:r>
              <a:rPr lang="hu-HU" altLang="hu-HU"/>
              <a:t>TCP/IP szolgáltatások:</a:t>
            </a:r>
            <a:br>
              <a:rPr lang="hu-HU" altLang="hu-HU"/>
            </a:br>
            <a:r>
              <a:rPr lang="en-US" altLang="hu-HU"/>
              <a:t>c:\WINDOWS\system32\drivers\etc\</a:t>
            </a:r>
            <a:r>
              <a:rPr lang="hu-HU" altLang="hu-HU"/>
              <a:t>services</a:t>
            </a:r>
            <a:br>
              <a:rPr lang="hu-HU" altLang="hu-HU"/>
            </a:br>
            <a:endParaRPr lang="hu-HU" altLang="hu-HU"/>
          </a:p>
          <a:p>
            <a:pPr eaLnBrk="1" hangingPunct="1"/>
            <a:r>
              <a:rPr lang="hu-HU" altLang="hu-HU"/>
              <a:t>Lokális hálózat IP címek és nevek egymáshoz rendelése:</a:t>
            </a:r>
            <a:br>
              <a:rPr lang="hu-HU" altLang="hu-HU"/>
            </a:br>
            <a:r>
              <a:rPr lang="en-US" altLang="hu-HU"/>
              <a:t>c:\WINDOWS\system32\drivers\etc\</a:t>
            </a:r>
            <a:r>
              <a:rPr lang="hu-HU" altLang="hu-HU"/>
              <a:t>networks</a:t>
            </a:r>
            <a:r>
              <a:rPr lang="en-US" altLang="hu-HU"/>
              <a:t>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680" name="Rectangle 28679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2DBFE121-9817-8129-6263-AE0362DABE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 eaLnBrk="1" hangingPunct="1"/>
            <a:r>
              <a:rPr lang="hu-HU" altLang="hu-HU" sz="3800"/>
              <a:t>Gyakorlat</a:t>
            </a:r>
            <a:endParaRPr lang="en-US" altLang="hu-HU" sz="3800"/>
          </a:p>
        </p:txBody>
      </p:sp>
      <p:sp>
        <p:nvSpPr>
          <p:cNvPr id="28682" name="Freeform: Shape 28681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28684" name="Rectangle 28683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F5119F2C-2ADC-9677-E10B-BBC79F18B3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marL="609600" indent="-609600" eaLnBrk="1" hangingPunct="1">
              <a:lnSpc>
                <a:spcPct val="100000"/>
              </a:lnSpc>
            </a:pPr>
            <a:r>
              <a:rPr lang="hu-HU" altLang="hu-HU"/>
              <a:t>Hálózati hibaelhárítás alapjai:</a:t>
            </a:r>
          </a:p>
          <a:p>
            <a:pPr marL="990600" lvl="1" indent="-533400" eaLnBrk="1" hangingPunct="1">
              <a:lnSpc>
                <a:spcPct val="100000"/>
              </a:lnSpc>
              <a:buFontTx/>
              <a:buAutoNum type="arabicPeriod"/>
            </a:pPr>
            <a:r>
              <a:rPr lang="hu-HU" altLang="hu-HU"/>
              <a:t>ipconfig parancs</a:t>
            </a:r>
          </a:p>
          <a:p>
            <a:pPr marL="990600" lvl="1" indent="-533400" eaLnBrk="1" hangingPunct="1">
              <a:lnSpc>
                <a:spcPct val="100000"/>
              </a:lnSpc>
              <a:buFontTx/>
              <a:buAutoNum type="arabicPeriod"/>
            </a:pPr>
            <a:r>
              <a:rPr lang="hu-HU" altLang="hu-HU"/>
              <a:t>ping parancs</a:t>
            </a:r>
          </a:p>
          <a:p>
            <a:pPr marL="609600" indent="-609600" eaLnBrk="1" hangingPunct="1">
              <a:lnSpc>
                <a:spcPct val="100000"/>
              </a:lnSpc>
            </a:pPr>
            <a:r>
              <a:rPr lang="hu-HU" altLang="hu-HU"/>
              <a:t>Az intranet (internet) egyes kommunikációs lehetőségei a gyakorlatban</a:t>
            </a:r>
          </a:p>
          <a:p>
            <a:pPr marL="1371600" lvl="2" indent="-457200" eaLnBrk="1" hangingPunct="1">
              <a:lnSpc>
                <a:spcPct val="100000"/>
              </a:lnSpc>
              <a:buFontTx/>
              <a:buAutoNum type="arabicPeriod"/>
            </a:pPr>
            <a:r>
              <a:rPr lang="hu-HU" altLang="hu-HU"/>
              <a:t>netbios</a:t>
            </a:r>
          </a:p>
          <a:p>
            <a:pPr marL="1371600" lvl="2" indent="-457200" eaLnBrk="1" hangingPunct="1">
              <a:lnSpc>
                <a:spcPct val="100000"/>
              </a:lnSpc>
              <a:buFontTx/>
              <a:buAutoNum type="arabicPeriod"/>
            </a:pPr>
            <a:r>
              <a:rPr lang="hu-HU" altLang="hu-HU"/>
              <a:t>telnet (ssh – secure shell) </a:t>
            </a:r>
          </a:p>
          <a:p>
            <a:pPr marL="1371600" lvl="2" indent="-457200" eaLnBrk="1" hangingPunct="1">
              <a:lnSpc>
                <a:spcPct val="100000"/>
              </a:lnSpc>
              <a:buFont typeface="Wingdings" panose="05000000000000000000" pitchFamily="2" charset="2"/>
              <a:buAutoNum type="arabicPeriod"/>
            </a:pPr>
            <a:r>
              <a:rPr lang="hu-HU" altLang="hu-HU"/>
              <a:t>ftp (file transfer)</a:t>
            </a:r>
          </a:p>
          <a:p>
            <a:pPr marL="1371600" lvl="2" indent="-457200" eaLnBrk="1" hangingPunct="1">
              <a:lnSpc>
                <a:spcPct val="100000"/>
              </a:lnSpc>
              <a:buFont typeface="Wingdings" panose="05000000000000000000" pitchFamily="2" charset="2"/>
              <a:buAutoNum type="arabicPeriod"/>
            </a:pPr>
            <a:r>
              <a:rPr lang="hu-HU" altLang="hu-HU"/>
              <a:t>távoli asztal kapcsolat</a:t>
            </a:r>
          </a:p>
          <a:p>
            <a:pPr marL="1371600" lvl="2" indent="-457200" eaLnBrk="1" hangingPunct="1">
              <a:lnSpc>
                <a:spcPct val="100000"/>
              </a:lnSpc>
              <a:buFont typeface="Wingdings" panose="05000000000000000000" pitchFamily="2" charset="2"/>
              <a:buAutoNum type="arabicPeriod"/>
            </a:pPr>
            <a:r>
              <a:rPr lang="hu-HU" altLang="hu-HU"/>
              <a:t>virtuális magánhálózat (VPN – virtual private network)</a:t>
            </a:r>
            <a:endParaRPr lang="en-US" altLang="hu-HU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704" name="Rectangle 29703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24440579-92EC-3031-F9F6-5E3417B535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 eaLnBrk="1" hangingPunct="1"/>
            <a:r>
              <a:rPr lang="hu-HU" altLang="hu-HU" sz="3800"/>
              <a:t>Internet alapjai</a:t>
            </a:r>
            <a:endParaRPr lang="en-US" altLang="hu-HU" sz="3800"/>
          </a:p>
        </p:txBody>
      </p:sp>
      <p:sp>
        <p:nvSpPr>
          <p:cNvPr id="29706" name="Freeform: Shape 29705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29708" name="Rectangle 29707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7C3BF257-5FFB-AB21-1D2B-90BE4729235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/>
            <a:r>
              <a:rPr lang="hu-HU" altLang="hu-HU"/>
              <a:t>A mai Internet nem köthető kizárólag egyetlen kutatócsoporthoz. </a:t>
            </a:r>
          </a:p>
          <a:p>
            <a:pPr eaLnBrk="1" hangingPunct="1"/>
            <a:r>
              <a:rPr lang="hu-HU" altLang="hu-HU"/>
              <a:t>1957 - </a:t>
            </a:r>
            <a:r>
              <a:rPr lang="en-US" altLang="hu-HU"/>
              <a:t>Advanced Research Projects Agency (ARPA) </a:t>
            </a:r>
            <a:r>
              <a:rPr lang="hu-HU" altLang="hu-HU"/>
              <a:t> </a:t>
            </a:r>
          </a:p>
          <a:p>
            <a:pPr eaLnBrk="1" hangingPunct="1"/>
            <a:r>
              <a:rPr lang="hu-HU" altLang="hu-HU"/>
              <a:t>1968 – Hogyan lehet biztosítani egy nukleáris támadás esetén a katonai hálózatok biztonságát?</a:t>
            </a:r>
          </a:p>
          <a:p>
            <a:pPr lvl="1" eaLnBrk="1" hangingPunct="1"/>
            <a:r>
              <a:rPr lang="hu-HU" altLang="hu-HU"/>
              <a:t>válasz: csomag kapcsolt hálózatok.</a:t>
            </a:r>
          </a:p>
          <a:p>
            <a:pPr eaLnBrk="1" hangingPunct="1">
              <a:buFontTx/>
              <a:buNone/>
            </a:pPr>
            <a:endParaRPr lang="en-US" altLang="hu-HU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28" name="Rectangle 30727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FD8B8DE7-9BD0-2664-B21B-336447E06B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 eaLnBrk="1" hangingPunct="1"/>
            <a:r>
              <a:rPr lang="hu-HU" altLang="hu-HU" sz="3800"/>
              <a:t>Internet alapjai</a:t>
            </a:r>
            <a:endParaRPr lang="en-US" altLang="hu-HU" sz="3800"/>
          </a:p>
        </p:txBody>
      </p:sp>
      <p:sp>
        <p:nvSpPr>
          <p:cNvPr id="30730" name="Freeform: Shape 30729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30732" name="Rectangle 30731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CEAF4FCB-39DD-BB2F-0E73-7AFEF2E8F44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altLang="hu-HU" sz="1300" b="1"/>
              <a:t>1983</a:t>
            </a:r>
            <a:r>
              <a:rPr lang="en-US" altLang="hu-HU" sz="1300"/>
              <a:t> </a:t>
            </a:r>
            <a:r>
              <a:rPr lang="hu-HU" altLang="hu-HU" sz="1300"/>
              <a:t>- </a:t>
            </a:r>
            <a:r>
              <a:rPr lang="en-US" altLang="hu-HU" sz="1300" b="1" i="1"/>
              <a:t>T</a:t>
            </a:r>
            <a:r>
              <a:rPr lang="en-US" altLang="hu-HU" sz="1300" i="1"/>
              <a:t>ransmission </a:t>
            </a:r>
            <a:r>
              <a:rPr lang="en-US" altLang="hu-HU" sz="1300" b="1" i="1"/>
              <a:t>C</a:t>
            </a:r>
            <a:r>
              <a:rPr lang="en-US" altLang="hu-HU" sz="1300" i="1"/>
              <a:t>ontrol </a:t>
            </a:r>
            <a:r>
              <a:rPr lang="en-US" altLang="hu-HU" sz="1300" b="1" i="1"/>
              <a:t>P</a:t>
            </a:r>
            <a:r>
              <a:rPr lang="en-US" altLang="hu-HU" sz="1300" i="1"/>
              <a:t>rotocol/</a:t>
            </a:r>
            <a:r>
              <a:rPr lang="en-US" altLang="hu-HU" sz="1300" b="1" i="1"/>
              <a:t>I</a:t>
            </a:r>
            <a:r>
              <a:rPr lang="en-US" altLang="hu-HU" sz="1300" i="1"/>
              <a:t>nternet </a:t>
            </a:r>
            <a:r>
              <a:rPr lang="en-US" altLang="hu-HU" sz="1300" b="1" i="1"/>
              <a:t>P</a:t>
            </a:r>
            <a:r>
              <a:rPr lang="en-US" altLang="hu-HU" sz="1300" i="1"/>
              <a:t>rotocol</a:t>
            </a:r>
            <a:r>
              <a:rPr lang="hu-HU" altLang="hu-HU" sz="1300" i="1"/>
              <a:t> </a:t>
            </a:r>
            <a:r>
              <a:rPr lang="en-US" altLang="hu-HU" sz="1300" b="1"/>
              <a:t>TCP/IP</a:t>
            </a:r>
            <a:r>
              <a:rPr lang="hu-HU" altLang="hu-HU" sz="1300" b="1"/>
              <a:t> </a:t>
            </a:r>
            <a:r>
              <a:rPr lang="hu-HU" altLang="hu-HU" sz="1300"/>
              <a:t>megjelenése</a:t>
            </a:r>
            <a:r>
              <a:rPr lang="en-US" altLang="hu-HU" sz="1300"/>
              <a:t> </a:t>
            </a:r>
            <a:br>
              <a:rPr lang="hu-HU" altLang="hu-HU" sz="1300"/>
            </a:br>
            <a:endParaRPr lang="hu-HU" altLang="hu-HU" sz="1300"/>
          </a:p>
          <a:p>
            <a:pPr eaLnBrk="1" hangingPunct="1">
              <a:lnSpc>
                <a:spcPct val="100000"/>
              </a:lnSpc>
            </a:pPr>
            <a:r>
              <a:rPr lang="en-US" altLang="hu-HU" sz="1300" b="1"/>
              <a:t>1992 </a:t>
            </a:r>
            <a:r>
              <a:rPr lang="hu-HU" altLang="hu-HU" sz="1300" b="1"/>
              <a:t>- </a:t>
            </a:r>
            <a:r>
              <a:rPr lang="en-US" altLang="hu-HU" sz="1300" b="1"/>
              <a:t>W</a:t>
            </a:r>
            <a:r>
              <a:rPr lang="en-US" altLang="hu-HU" sz="1300"/>
              <a:t>orld </a:t>
            </a:r>
            <a:r>
              <a:rPr lang="en-US" altLang="hu-HU" sz="1300" b="1"/>
              <a:t>W</a:t>
            </a:r>
            <a:r>
              <a:rPr lang="en-US" altLang="hu-HU" sz="1300"/>
              <a:t>ide </a:t>
            </a:r>
            <a:r>
              <a:rPr lang="en-US" altLang="hu-HU" sz="1300" b="1"/>
              <a:t>W</a:t>
            </a:r>
            <a:r>
              <a:rPr lang="en-US" altLang="hu-HU" sz="1300"/>
              <a:t>eb </a:t>
            </a:r>
            <a:r>
              <a:rPr lang="hu-HU" altLang="hu-HU" sz="1300"/>
              <a:t>(világméretű hálózat)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hu-HU" sz="1300"/>
              <a:t>Tim Berners-Lee</a:t>
            </a:r>
            <a:r>
              <a:rPr lang="hu-HU" altLang="hu-HU" sz="1300"/>
              <a:t> CERN a </a:t>
            </a:r>
            <a:r>
              <a:rPr lang="hu-HU" altLang="hu-HU" sz="1300" i="1"/>
              <a:t>hypertext</a:t>
            </a:r>
            <a:r>
              <a:rPr lang="hu-HU" altLang="hu-HU" sz="1300"/>
              <a:t> (hiperszöveg) kutatója</a:t>
            </a:r>
          </a:p>
          <a:p>
            <a:pPr lvl="1" eaLnBrk="1" hangingPunct="1">
              <a:lnSpc>
                <a:spcPct val="100000"/>
              </a:lnSpc>
              <a:buFontTx/>
              <a:buNone/>
            </a:pPr>
            <a:r>
              <a:rPr lang="hu-HU" altLang="hu-HU" sz="1300"/>
              <a:t>	html – (hypertext meta language – meta nyelv – szintaktikai szint)</a:t>
            </a:r>
            <a:r>
              <a:rPr lang="en-US" altLang="hu-HU" sz="1300"/>
              <a:t> </a:t>
            </a:r>
            <a:endParaRPr lang="hu-HU" altLang="hu-HU" sz="1300"/>
          </a:p>
          <a:p>
            <a:pPr lvl="1" eaLnBrk="1" hangingPunct="1">
              <a:lnSpc>
                <a:spcPct val="100000"/>
              </a:lnSpc>
            </a:pPr>
            <a:r>
              <a:rPr lang="hu-HU" altLang="hu-HU" sz="1300"/>
              <a:t>hypertext – lehetővé tesz szövegek összekapcsolását kapcsolatok (linkek) segítségével</a:t>
            </a:r>
          </a:p>
          <a:p>
            <a:pPr lvl="1" eaLnBrk="1" hangingPunct="1">
              <a:lnSpc>
                <a:spcPct val="100000"/>
              </a:lnSpc>
            </a:pPr>
            <a:r>
              <a:rPr lang="hu-HU" altLang="hu-HU" sz="1300"/>
              <a:t>hypermedia – képek, videofilmek, hangok</a:t>
            </a:r>
          </a:p>
          <a:p>
            <a:pPr lvl="1" eaLnBrk="1" hangingPunct="1">
              <a:lnSpc>
                <a:spcPct val="100000"/>
              </a:lnSpc>
            </a:pPr>
            <a:endParaRPr lang="hu-HU" altLang="hu-HU" sz="1300"/>
          </a:p>
          <a:p>
            <a:pPr eaLnBrk="1" hangingPunct="1">
              <a:lnSpc>
                <a:spcPct val="100000"/>
              </a:lnSpc>
            </a:pPr>
            <a:r>
              <a:rPr lang="hu-HU" altLang="hu-HU" sz="1300" b="1"/>
              <a:t>1991</a:t>
            </a:r>
            <a:r>
              <a:rPr lang="hu-HU" altLang="hu-HU" sz="1300"/>
              <a:t> – Magyarország is csatlakozik az internethez</a:t>
            </a:r>
          </a:p>
          <a:p>
            <a:pPr lvl="1" eaLnBrk="1" hangingPunct="1">
              <a:lnSpc>
                <a:spcPct val="100000"/>
              </a:lnSpc>
              <a:buFontTx/>
              <a:buNone/>
            </a:pPr>
            <a:endParaRPr lang="hu-HU" altLang="hu-HU" sz="1300"/>
          </a:p>
          <a:p>
            <a:pPr eaLnBrk="1" hangingPunct="1">
              <a:lnSpc>
                <a:spcPct val="100000"/>
              </a:lnSpc>
            </a:pPr>
            <a:r>
              <a:rPr lang="en-US" altLang="hu-HU" sz="1300" b="1"/>
              <a:t>199</a:t>
            </a:r>
            <a:r>
              <a:rPr lang="hu-HU" altLang="hu-HU" sz="1300" b="1"/>
              <a:t>7</a:t>
            </a:r>
            <a:r>
              <a:rPr lang="en-US" altLang="hu-HU" sz="1300" b="1"/>
              <a:t> </a:t>
            </a:r>
            <a:r>
              <a:rPr lang="hu-HU" altLang="hu-HU" sz="1300" b="1"/>
              <a:t>– </a:t>
            </a:r>
            <a:r>
              <a:rPr lang="hu-HU" altLang="hu-HU" sz="1300"/>
              <a:t>modern internet – több százmillió felhasználó</a:t>
            </a:r>
            <a:endParaRPr lang="en-US" altLang="hu-HU" sz="13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752" name="Rectangle 31751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11F6C957-6D70-F7B9-2A40-390923FD94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 eaLnBrk="1" hangingPunct="1"/>
            <a:r>
              <a:rPr lang="hu-HU" altLang="hu-HU" sz="3800"/>
              <a:t>Internet alapjai</a:t>
            </a:r>
            <a:endParaRPr lang="en-US" altLang="hu-HU" sz="3800"/>
          </a:p>
        </p:txBody>
      </p:sp>
      <p:sp>
        <p:nvSpPr>
          <p:cNvPr id="31754" name="Freeform: Shape 31753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31756" name="Rectangle 31755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8CD3EFDD-11E0-F840-CE4A-02E5EC5EC1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/>
            <a:r>
              <a:rPr lang="hu-HU" altLang="hu-HU"/>
              <a:t>Sávszélesség: (bandwith)</a:t>
            </a:r>
          </a:p>
          <a:p>
            <a:pPr lvl="1" eaLnBrk="1" hangingPunct="1"/>
            <a:r>
              <a:rPr lang="hu-HU" altLang="hu-HU"/>
              <a:t>Telefonos (dial-up) kapcsolat 14400 bit/sec – 56000 bit/sec (56 kbit/sec)</a:t>
            </a:r>
          </a:p>
          <a:p>
            <a:pPr lvl="1" eaLnBrk="1" hangingPunct="1"/>
            <a:r>
              <a:rPr lang="hu-HU" altLang="hu-HU"/>
              <a:t>UPC kábelmodem / ADSL kapcsolat </a:t>
            </a:r>
            <a:r>
              <a:rPr lang="en-US" altLang="hu-HU">
                <a:cs typeface="Times New Roman" panose="02020603050405020304" pitchFamily="18" charset="0"/>
              </a:rPr>
              <a:t>~</a:t>
            </a:r>
            <a:r>
              <a:rPr lang="hu-HU" altLang="hu-HU">
                <a:cs typeface="Times New Roman" panose="02020603050405020304" pitchFamily="18" charset="0"/>
              </a:rPr>
              <a:t> </a:t>
            </a:r>
            <a:r>
              <a:rPr lang="hu-HU" altLang="hu-HU"/>
              <a:t>512000 bit/sec – 0.5 megabit/sec</a:t>
            </a:r>
          </a:p>
          <a:p>
            <a:pPr lvl="1" eaLnBrk="1" hangingPunct="1"/>
            <a:r>
              <a:rPr lang="hu-HU" altLang="hu-HU"/>
              <a:t>Akadémiai hálózat – 2.5 gigabit/sec </a:t>
            </a:r>
          </a:p>
          <a:p>
            <a:pPr lvl="1" eaLnBrk="1" hangingPunct="1"/>
            <a:endParaRPr lang="hu-HU" altLang="hu-HU"/>
          </a:p>
          <a:p>
            <a:pPr eaLnBrk="1" hangingPunct="1"/>
            <a:r>
              <a:rPr lang="hu-HU" altLang="hu-HU"/>
              <a:t>Miskolci Egyetemi Hálózat - 1995</a:t>
            </a:r>
          </a:p>
          <a:p>
            <a:pPr eaLnBrk="1" hangingPunct="1">
              <a:buFontTx/>
              <a:buNone/>
            </a:pPr>
            <a:endParaRPr lang="en-US" altLang="hu-HU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>
            <a:extLst>
              <a:ext uri="{FF2B5EF4-FFF2-40B4-BE49-F238E27FC236}">
                <a16:creationId xmlns:a16="http://schemas.microsoft.com/office/drawing/2014/main" id="{6750B1B9-D744-5BC3-3573-E384038CBBC0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6285" y="1367067"/>
            <a:ext cx="6171429" cy="3666667"/>
          </a:xfr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800" name="Rectangle 33799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25673137-9617-0920-89A4-0D7873EB75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 eaLnBrk="1" hangingPunct="1"/>
            <a:r>
              <a:rPr lang="hu-HU" altLang="hu-HU" sz="3800"/>
              <a:t>Az internet (jellegzetes) alkalmazásai</a:t>
            </a:r>
            <a:endParaRPr lang="en-US" altLang="hu-HU" sz="3800"/>
          </a:p>
        </p:txBody>
      </p:sp>
      <p:sp>
        <p:nvSpPr>
          <p:cNvPr id="33802" name="Freeform: Shape 33801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33804" name="Rectangle 33803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A0FC958A-6DEB-57B8-5340-568E1D6E05E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/>
            <a:r>
              <a:rPr lang="hu-HU" altLang="hu-HU"/>
              <a:t>WWW - böngészés</a:t>
            </a:r>
          </a:p>
          <a:p>
            <a:pPr eaLnBrk="1" hangingPunct="1"/>
            <a:r>
              <a:rPr lang="hu-HU" altLang="hu-HU"/>
              <a:t>Online televízió adások (&gt;512 kbit/sec)</a:t>
            </a:r>
          </a:p>
          <a:p>
            <a:pPr eaLnBrk="1" hangingPunct="1"/>
            <a:r>
              <a:rPr lang="hu-HU" altLang="hu-HU"/>
              <a:t>Online rádió adások (&gt;54kbit/sec)</a:t>
            </a:r>
          </a:p>
          <a:p>
            <a:pPr eaLnBrk="1" hangingPunct="1"/>
            <a:r>
              <a:rPr lang="hu-HU" altLang="hu-HU"/>
              <a:t>email</a:t>
            </a:r>
          </a:p>
          <a:p>
            <a:pPr eaLnBrk="1" hangingPunct="1"/>
            <a:r>
              <a:rPr lang="hu-HU" altLang="hu-HU"/>
              <a:t>ftp (állomány transzport)</a:t>
            </a:r>
          </a:p>
          <a:p>
            <a:pPr eaLnBrk="1" hangingPunct="1"/>
            <a:r>
              <a:rPr lang="hu-HU" altLang="hu-HU"/>
              <a:t>telnet (gépek távoli elérése) </a:t>
            </a:r>
          </a:p>
          <a:p>
            <a:pPr eaLnBrk="1" hangingPunct="1"/>
            <a:r>
              <a:rPr lang="hu-HU" altLang="hu-HU"/>
              <a:t>E-business (elektronikus kereskedelem)</a:t>
            </a:r>
          </a:p>
          <a:p>
            <a:pPr eaLnBrk="1" hangingPunct="1"/>
            <a:r>
              <a:rPr lang="hu-HU" altLang="hu-HU"/>
              <a:t>stb…</a:t>
            </a:r>
          </a:p>
          <a:p>
            <a:pPr eaLnBrk="1" hangingPunct="1">
              <a:buFontTx/>
              <a:buNone/>
            </a:pPr>
            <a:endParaRPr lang="en-US" altLang="hu-H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76" name="Rectangle 7175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3A7E3AD4-0973-B40B-9C81-AF68A1C130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 eaLnBrk="1" hangingPunct="1"/>
            <a:r>
              <a:rPr lang="hu-HU" altLang="hu-HU" sz="3800"/>
              <a:t>IP címzés</a:t>
            </a:r>
            <a:endParaRPr lang="en-US" altLang="hu-HU" sz="3800"/>
          </a:p>
        </p:txBody>
      </p:sp>
      <p:sp>
        <p:nvSpPr>
          <p:cNvPr id="7178" name="Freeform: Shape 7177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7180" name="Rectangle 7179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ADA7440A-7179-BFD2-0102-FC43A047990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/>
            <a:r>
              <a:rPr lang="hu-HU" altLang="hu-HU"/>
              <a:t>‘A’ osztályú címek: az első bájt használható a hálózat azonosítására, a másik három, pedig a gépek azonosítására. A legmagasabb helyi értékű bit mindig 0. Ezek a címek kifogytak. (az amerikai hadsereg és egyetemek részére)</a:t>
            </a:r>
          </a:p>
          <a:p>
            <a:pPr lvl="1" eaLnBrk="1" hangingPunct="1"/>
            <a:r>
              <a:rPr lang="hu-HU" altLang="hu-HU"/>
              <a:t>pl: 1-126.x.y.z – 126 hálózat – 16777214 gép</a:t>
            </a:r>
          </a:p>
          <a:p>
            <a:pPr lvl="1" eaLnBrk="1" hangingPunct="1"/>
            <a:r>
              <a:rPr lang="hu-HU" altLang="hu-HU"/>
              <a:t>1.0.0.0-tól 127.255.255.255</a:t>
            </a:r>
          </a:p>
          <a:p>
            <a:pPr eaLnBrk="1" hangingPunct="1">
              <a:buFontTx/>
              <a:buNone/>
            </a:pPr>
            <a:endParaRPr lang="en-US" altLang="hu-HU"/>
          </a:p>
        </p:txBody>
      </p:sp>
      <p:pic>
        <p:nvPicPr>
          <p:cNvPr id="2" name="Kép 4">
            <a:extLst>
              <a:ext uri="{FF2B5EF4-FFF2-40B4-BE49-F238E27FC236}">
                <a16:creationId xmlns:a16="http://schemas.microsoft.com/office/drawing/2014/main" id="{34269C7F-60C8-ED24-C506-8880471C26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1700" y="5021780"/>
            <a:ext cx="622935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200" name="Rectangle 8199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A0F1F786-BC04-7DA5-58BA-4A2695491B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 eaLnBrk="1" hangingPunct="1"/>
            <a:r>
              <a:rPr lang="hu-HU" altLang="hu-HU" sz="3800"/>
              <a:t>IP címzés</a:t>
            </a:r>
            <a:endParaRPr lang="en-US" altLang="hu-HU" sz="3800"/>
          </a:p>
        </p:txBody>
      </p:sp>
      <p:sp>
        <p:nvSpPr>
          <p:cNvPr id="8202" name="Freeform: Shape 8201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8204" name="Rectangle 8203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9EF6D42A-367B-287A-B55A-4CC36F61242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/>
            <a:r>
              <a:rPr lang="hu-HU" altLang="hu-HU"/>
              <a:t>‘B’ osztályú címek: első és második bájt a hálózati azonosító meghatározására, maradék kettő pedig a gép azonosítására. A legmagasabb értékű bitek 10-ra vannak állítva.</a:t>
            </a:r>
          </a:p>
          <a:p>
            <a:pPr lvl="1" eaLnBrk="1" hangingPunct="1"/>
            <a:r>
              <a:rPr lang="hu-HU" altLang="hu-HU"/>
              <a:t>pl:  128-191.x.y.z – 16384 hálózat – 65534 gép</a:t>
            </a:r>
          </a:p>
          <a:p>
            <a:pPr lvl="1" eaLnBrk="1" hangingPunct="1"/>
            <a:r>
              <a:rPr lang="hu-HU" altLang="hu-HU"/>
              <a:t>128.0.0.0-tól 191.255.255.255</a:t>
            </a:r>
          </a:p>
          <a:p>
            <a:pPr lvl="1" eaLnBrk="1" hangingPunct="1">
              <a:buFontTx/>
              <a:buNone/>
            </a:pPr>
            <a:endParaRPr lang="en-US" altLang="hu-HU"/>
          </a:p>
        </p:txBody>
      </p:sp>
      <p:pic>
        <p:nvPicPr>
          <p:cNvPr id="2" name="Kép 4">
            <a:extLst>
              <a:ext uri="{FF2B5EF4-FFF2-40B4-BE49-F238E27FC236}">
                <a16:creationId xmlns:a16="http://schemas.microsoft.com/office/drawing/2014/main" id="{94DF2726-6F89-9D60-76F9-4731F0D727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1700" y="5061858"/>
            <a:ext cx="6210300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224" name="Rectangle 9223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4516C4E2-FF12-8AC0-3197-DB88BCA5A8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 eaLnBrk="1" hangingPunct="1"/>
            <a:r>
              <a:rPr lang="hu-HU" altLang="hu-HU" sz="3800"/>
              <a:t>IP címzés</a:t>
            </a:r>
            <a:endParaRPr lang="en-US" altLang="hu-HU" sz="3800"/>
          </a:p>
        </p:txBody>
      </p:sp>
      <p:sp>
        <p:nvSpPr>
          <p:cNvPr id="9226" name="Freeform: Shape 9225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9228" name="Rectangle 9227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63E19864-A54E-7C2E-1418-8452ADA6707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/>
            <a:r>
              <a:rPr lang="hu-HU" altLang="hu-HU"/>
              <a:t>‘C’ osztályú címek: első és második és harmadik bájt a hálózati azonosító meghatározására, egy pedig a gép azonosítására. A legmagasabb értékű bitek 110-ra vannak állítva.</a:t>
            </a:r>
          </a:p>
          <a:p>
            <a:pPr lvl="1" eaLnBrk="1" hangingPunct="1"/>
            <a:r>
              <a:rPr lang="hu-HU" altLang="hu-HU"/>
              <a:t>pl:  192-223.x.y.z – 2097152 hálózat – 254 gép</a:t>
            </a:r>
          </a:p>
          <a:p>
            <a:pPr lvl="1" eaLnBrk="1" hangingPunct="1"/>
            <a:r>
              <a:rPr lang="hu-HU" altLang="hu-HU"/>
              <a:t>192.0.0.0-tól egészen 223.255.255.255</a:t>
            </a:r>
            <a:endParaRPr lang="en-US" altLang="hu-HU"/>
          </a:p>
        </p:txBody>
      </p:sp>
      <p:pic>
        <p:nvPicPr>
          <p:cNvPr id="2" name="Kép 4">
            <a:extLst>
              <a:ext uri="{FF2B5EF4-FFF2-40B4-BE49-F238E27FC236}">
                <a16:creationId xmlns:a16="http://schemas.microsoft.com/office/drawing/2014/main" id="{F22695BB-22FE-92D4-E3B1-EF1632E92A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8005" y="5058410"/>
            <a:ext cx="625792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48" name="Rectangle 10247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42" name="Cím 1">
            <a:extLst>
              <a:ext uri="{FF2B5EF4-FFF2-40B4-BE49-F238E27FC236}">
                <a16:creationId xmlns:a16="http://schemas.microsoft.com/office/drawing/2014/main" id="{5466A9C0-2BDD-740B-9BAC-8180881951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 eaLnBrk="1" hangingPunct="1"/>
            <a:r>
              <a:rPr lang="hu-HU" altLang="hu-HU" sz="3800"/>
              <a:t>IP címzés</a:t>
            </a:r>
          </a:p>
        </p:txBody>
      </p:sp>
      <p:sp>
        <p:nvSpPr>
          <p:cNvPr id="10250" name="Freeform: Shape 10249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0252" name="Rectangle 10251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10243" name="Tartalom helye 2">
            <a:extLst>
              <a:ext uri="{FF2B5EF4-FFF2-40B4-BE49-F238E27FC236}">
                <a16:creationId xmlns:a16="http://schemas.microsoft.com/office/drawing/2014/main" id="{E4CC674A-9FC7-113B-CCEC-58B4E5F85B9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/>
            <a:r>
              <a:rPr lang="hu-HU" altLang="hu-HU"/>
              <a:t>‚D’ osztályú címek:</a:t>
            </a:r>
          </a:p>
          <a:p>
            <a:pPr lvl="1" eaLnBrk="1" hangingPunct="1"/>
            <a:r>
              <a:rPr lang="hu-HU" altLang="hu-HU"/>
              <a:t>A többesküldés, azaz multicast hasonló a korábban már tárgyalt üzenetszóráshoz, azzal a kivétellel, hogy itt nem az összes állomáshoz, hanem csak azok egy csoportjához küldjük el az üzenetet. Így tehát, akinek a megfelelő multicast címe van, az kapja meg az üzenetet. </a:t>
            </a:r>
          </a:p>
          <a:p>
            <a:pPr lvl="1" eaLnBrk="1" hangingPunct="1"/>
            <a:r>
              <a:rPr lang="hu-HU" altLang="hu-HU"/>
              <a:t>Például mindegyik 224.10.10.10-es IP-vel rendelkező címzett megkapja a 224.10.10.10-re küldött üzeneteket.</a:t>
            </a:r>
          </a:p>
          <a:p>
            <a:pPr lvl="1" eaLnBrk="1" hangingPunct="1"/>
            <a:r>
              <a:rPr lang="hu-HU" altLang="hu-HU"/>
              <a:t>224.0.0.0-től 239.255.255.255-ig</a:t>
            </a:r>
          </a:p>
          <a:p>
            <a:pPr lvl="1" eaLnBrk="1" hangingPunct="1"/>
            <a:endParaRPr lang="hu-HU" altLang="hu-HU"/>
          </a:p>
        </p:txBody>
      </p:sp>
      <p:pic>
        <p:nvPicPr>
          <p:cNvPr id="2" name="Kép 4">
            <a:extLst>
              <a:ext uri="{FF2B5EF4-FFF2-40B4-BE49-F238E27FC236}">
                <a16:creationId xmlns:a16="http://schemas.microsoft.com/office/drawing/2014/main" id="{604E2D23-83F2-B86A-EC10-EF1F6B4206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2712" y="5377555"/>
            <a:ext cx="6353175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72" name="Rectangle 11271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66" name="Cím 1">
            <a:extLst>
              <a:ext uri="{FF2B5EF4-FFF2-40B4-BE49-F238E27FC236}">
                <a16:creationId xmlns:a16="http://schemas.microsoft.com/office/drawing/2014/main" id="{A16B7EDE-3099-D166-CADF-7751E9C1CB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 eaLnBrk="1" hangingPunct="1"/>
            <a:r>
              <a:rPr lang="hu-HU" altLang="hu-HU" sz="3800"/>
              <a:t>IP címzés</a:t>
            </a:r>
          </a:p>
        </p:txBody>
      </p:sp>
      <p:sp>
        <p:nvSpPr>
          <p:cNvPr id="11274" name="Freeform: Shape 11273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1276" name="Rectangle 11275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11267" name="Tartalom helye 2">
            <a:extLst>
              <a:ext uri="{FF2B5EF4-FFF2-40B4-BE49-F238E27FC236}">
                <a16:creationId xmlns:a16="http://schemas.microsoft.com/office/drawing/2014/main" id="{1D09BADE-D771-8259-41CB-9F415D7C590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/>
            <a:r>
              <a:rPr lang="hu-HU" altLang="hu-HU"/>
              <a:t>‚E’ osztályú címek:</a:t>
            </a:r>
          </a:p>
          <a:p>
            <a:pPr lvl="1" eaLnBrk="1" hangingPunct="1"/>
            <a:r>
              <a:rPr lang="hu-HU" altLang="hu-HU"/>
              <a:t>Ezt az osztályt csak néhány kutatás-fejlesztési szervezet használja kísérleti céllal. Ha éles helyen egy ilyen IP címet állítunk be, akkor lehet, hogy nem fog megfelelően működni a hálózatunk.</a:t>
            </a:r>
          </a:p>
          <a:p>
            <a:pPr lvl="1" eaLnBrk="1" hangingPunct="1"/>
            <a:r>
              <a:rPr lang="pt-BR" altLang="hu-HU"/>
              <a:t>240.0.0.0-tól 255.255.255.255-ig</a:t>
            </a:r>
            <a:endParaRPr lang="hu-HU" altLang="hu-HU"/>
          </a:p>
        </p:txBody>
      </p:sp>
      <p:pic>
        <p:nvPicPr>
          <p:cNvPr id="2" name="Kép 5">
            <a:extLst>
              <a:ext uri="{FF2B5EF4-FFF2-40B4-BE49-F238E27FC236}">
                <a16:creationId xmlns:a16="http://schemas.microsoft.com/office/drawing/2014/main" id="{D7277CEE-B6B4-A894-8452-6307D544D2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7330" y="4941168"/>
            <a:ext cx="626745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296" name="Rectangle 12295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90" name="Cím 1">
            <a:extLst>
              <a:ext uri="{FF2B5EF4-FFF2-40B4-BE49-F238E27FC236}">
                <a16:creationId xmlns:a16="http://schemas.microsoft.com/office/drawing/2014/main" id="{2C2F8875-0FA6-772F-07C0-98DE0992C0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 eaLnBrk="1" hangingPunct="1"/>
            <a:r>
              <a:rPr lang="hu-HU" altLang="hu-HU" sz="3800"/>
              <a:t>Különleges címek</a:t>
            </a:r>
          </a:p>
        </p:txBody>
      </p:sp>
      <p:sp>
        <p:nvSpPr>
          <p:cNvPr id="12298" name="Freeform: Shape 12297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2300" name="Rectangle 12299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12291" name="Tartalom helye 2">
            <a:extLst>
              <a:ext uri="{FF2B5EF4-FFF2-40B4-BE49-F238E27FC236}">
                <a16:creationId xmlns:a16="http://schemas.microsoft.com/office/drawing/2014/main" id="{06305B31-BC9F-1730-63CF-41A88A6F09A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</a:pPr>
            <a:r>
              <a:rPr lang="hu-HU" altLang="hu-HU" sz="1400"/>
              <a:t>A fentieken kívül alkalmazhatunk még egyes gépek azonosítására más módszereket is. Ezek a következők: </a:t>
            </a:r>
          </a:p>
          <a:p>
            <a:pPr lvl="1" eaLnBrk="1" hangingPunct="1">
              <a:lnSpc>
                <a:spcPct val="100000"/>
              </a:lnSpc>
            </a:pPr>
            <a:r>
              <a:rPr lang="hu-HU" altLang="hu-HU" sz="1400"/>
              <a:t>0.0.0.0 (csupa nulla cím): „ez a host”, tehát saját magát címezhetjük vele</a:t>
            </a:r>
          </a:p>
          <a:p>
            <a:pPr lvl="1" eaLnBrk="1" hangingPunct="1">
              <a:lnSpc>
                <a:spcPct val="100000"/>
              </a:lnSpc>
            </a:pPr>
            <a:r>
              <a:rPr lang="hu-HU" altLang="hu-HU" sz="1400"/>
              <a:t>a hálózat része nulla, a host része nem nulla: egy bizonyos host ezen az alhálózaton, pl. a 192.168.1.34-es cím (255.255.255.0 hálózati maszkkal) a 192.168.1.0 alhálózaton jelenti a 34-es gépet, tehát a 0.0.0.34 a jelenlegi alhálózaton a 34-es gépet jelöli. Ez feltételezi, hogy mi is az adott alhálózatban vagyunk. </a:t>
            </a:r>
          </a:p>
          <a:p>
            <a:pPr lvl="1" eaLnBrk="1" hangingPunct="1">
              <a:lnSpc>
                <a:spcPct val="100000"/>
              </a:lnSpc>
            </a:pPr>
            <a:r>
              <a:rPr lang="hu-HU" altLang="hu-HU" sz="1400"/>
              <a:t>255.255.255.255 (csupa 1-es cím): ez a helyi alhálózaton történő adatszórás.</a:t>
            </a:r>
          </a:p>
          <a:p>
            <a:pPr lvl="1" eaLnBrk="1" hangingPunct="1">
              <a:lnSpc>
                <a:spcPct val="100000"/>
              </a:lnSpc>
            </a:pPr>
            <a:r>
              <a:rPr lang="hu-HU" altLang="hu-HU" sz="1400"/>
              <a:t>A hálózat címe érvényes cím, a host címe pedig csupa 1-es: ez adatszórás a távoli hálózaton. Egy ilyen cím például a 192.168.1.255. Ez azt jelenti, hogy a csomag, amit küldünk, az a 192.168.1.0-s alhálózaton végez majd adatszórást.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320" name="Rectangle 13319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C6E8051D-CDE1-2BA4-CE81-E30BD4FDC7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 eaLnBrk="1" hangingPunct="1"/>
            <a:r>
              <a:rPr lang="hu-HU" altLang="hu-HU" sz="3800"/>
              <a:t>IP hálózat tervezése</a:t>
            </a:r>
            <a:endParaRPr lang="en-US" altLang="hu-HU" sz="3800"/>
          </a:p>
        </p:txBody>
      </p:sp>
      <p:sp>
        <p:nvSpPr>
          <p:cNvPr id="13322" name="Freeform: Shape 13321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3324" name="Rectangle 13323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4276374C-93C5-E945-3B64-40422C5E230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marL="457200" indent="-457200" eaLnBrk="1" hangingPunct="1">
              <a:buFont typeface="+mj-lt"/>
              <a:buAutoNum type="arabicPeriod"/>
            </a:pPr>
            <a:r>
              <a:rPr lang="hu-HU" altLang="hu-HU" dirty="0"/>
              <a:t>Minden gép egyedi címet kap</a:t>
            </a:r>
            <a:endParaRPr lang="hu-HU" altLang="hu-HU"/>
          </a:p>
          <a:p>
            <a:pPr marL="457200" indent="-457200" eaLnBrk="1" hangingPunct="1">
              <a:buFont typeface="+mj-lt"/>
              <a:buAutoNum type="arabicPeriod"/>
            </a:pPr>
            <a:r>
              <a:rPr lang="hu-HU" altLang="hu-HU" dirty="0"/>
              <a:t>Tiltott címek: A 0 és 255 használata a gépazonosítók esetén. pl. 192.168.0.0 </a:t>
            </a:r>
            <a:endParaRPr lang="hu-HU" altLang="hu-HU"/>
          </a:p>
          <a:p>
            <a:pPr marL="457200" indent="-457200" eaLnBrk="1" hangingPunct="1">
              <a:buFont typeface="+mj-lt"/>
              <a:buAutoNum type="arabicPeriod"/>
            </a:pPr>
            <a:r>
              <a:rPr lang="hu-HU" altLang="hu-HU" dirty="0"/>
              <a:t>Egyedi, következetes módszer a gépazonosításra: alacsony gépazonosítók az útválasztók, magasakat a kiszolgálók, a maradék pedig a munkaállomások. Például:</a:t>
            </a:r>
            <a:endParaRPr lang="hu-HU" altLang="hu-HU"/>
          </a:p>
          <a:p>
            <a:pPr marL="800100" lvl="1" indent="-342900" eaLnBrk="1" hangingPunct="1">
              <a:buFont typeface="+mj-lt"/>
              <a:buAutoNum type="arabicPeriod"/>
            </a:pPr>
            <a:r>
              <a:rPr lang="hu-HU" altLang="hu-HU" dirty="0"/>
              <a:t>Útválasztók: 192.168.0.1 – 192.168.0.5</a:t>
            </a:r>
            <a:endParaRPr lang="hu-HU" altLang="hu-HU"/>
          </a:p>
          <a:p>
            <a:pPr marL="800100" lvl="1" indent="-342900" eaLnBrk="1" hangingPunct="1">
              <a:buFont typeface="+mj-lt"/>
              <a:buAutoNum type="arabicPeriod"/>
            </a:pPr>
            <a:r>
              <a:rPr lang="hu-HU" altLang="hu-HU" dirty="0"/>
              <a:t>Munkaállomások: 192.168.0.6 - 192.168.0.245</a:t>
            </a:r>
            <a:endParaRPr lang="hu-HU" altLang="hu-HU"/>
          </a:p>
          <a:p>
            <a:pPr marL="800100" lvl="1" indent="-342900" eaLnBrk="1" hangingPunct="1">
              <a:buFont typeface="+mj-lt"/>
              <a:buAutoNum type="arabicPeriod"/>
            </a:pPr>
            <a:r>
              <a:rPr lang="hu-HU" altLang="hu-HU" dirty="0"/>
              <a:t>Kiszolgálók: 192.168.0.246 - 192.168.0.254 </a:t>
            </a:r>
            <a:endParaRPr lang="en-US" altLang="hu-H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Jelvény">
  <a:themeElements>
    <a:clrScheme name="Vörös–narancs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Jelvény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Jelvény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Jelvény</Template>
  <TotalTime>119</TotalTime>
  <Words>1879</Words>
  <Application>Microsoft Office PowerPoint</Application>
  <PresentationFormat>Diavetítés a képernyőre (4:3 oldalarány)</PresentationFormat>
  <Paragraphs>158</Paragraphs>
  <Slides>28</Slides>
  <Notes>2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8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28</vt:i4>
      </vt:variant>
    </vt:vector>
  </HeadingPairs>
  <TitlesOfParts>
    <vt:vector size="37" baseType="lpstr">
      <vt:lpstr>Arial</vt:lpstr>
      <vt:lpstr>Calibri</vt:lpstr>
      <vt:lpstr>Gill Sans MT</vt:lpstr>
      <vt:lpstr>Impact</vt:lpstr>
      <vt:lpstr>Söhne</vt:lpstr>
      <vt:lpstr>Tahoma</vt:lpstr>
      <vt:lpstr>Times New Roman</vt:lpstr>
      <vt:lpstr>Wingdings</vt:lpstr>
      <vt:lpstr>Jelvény</vt:lpstr>
      <vt:lpstr>TCP/IP 2. </vt:lpstr>
      <vt:lpstr>IP címzés</vt:lpstr>
      <vt:lpstr>IP címzés</vt:lpstr>
      <vt:lpstr>IP címzés</vt:lpstr>
      <vt:lpstr>IP címzés</vt:lpstr>
      <vt:lpstr>IP címzés</vt:lpstr>
      <vt:lpstr>IP címzés</vt:lpstr>
      <vt:lpstr>Különleges címek</vt:lpstr>
      <vt:lpstr>IP hálózat tervezése</vt:lpstr>
      <vt:lpstr>Hálózatok felosztása</vt:lpstr>
      <vt:lpstr>Alhálózatok</vt:lpstr>
      <vt:lpstr>Hálózati maszk használata</vt:lpstr>
      <vt:lpstr>Alhálózatok egy példa alapján</vt:lpstr>
      <vt:lpstr>A példa megoldása</vt:lpstr>
      <vt:lpstr>A példa megoldása</vt:lpstr>
      <vt:lpstr>Tűzfal</vt:lpstr>
      <vt:lpstr>Gyakorlat</vt:lpstr>
      <vt:lpstr>Hálózat beállítás Windows XP rendszeren</vt:lpstr>
      <vt:lpstr>Hálózat beállítás Windows XP rendszeren</vt:lpstr>
      <vt:lpstr>Hálózat beállítás Windows XP rendszeren</vt:lpstr>
      <vt:lpstr>Modem beállítása (2000)</vt:lpstr>
      <vt:lpstr>Win11 konfigurációs fájlok</vt:lpstr>
      <vt:lpstr>Gyakorlat</vt:lpstr>
      <vt:lpstr>Internet alapjai</vt:lpstr>
      <vt:lpstr>Internet alapjai</vt:lpstr>
      <vt:lpstr>Internet alapjai</vt:lpstr>
      <vt:lpstr>PowerPoint-bemutató</vt:lpstr>
      <vt:lpstr>Az internet (jellegzetes) alkalmazásai</vt:lpstr>
    </vt:vector>
  </TitlesOfParts>
  <Company>AITME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AITME</dc:creator>
  <cp:lastModifiedBy>Szabó Martin</cp:lastModifiedBy>
  <cp:revision>16</cp:revision>
  <dcterms:created xsi:type="dcterms:W3CDTF">2004-03-09T07:24:38Z</dcterms:created>
  <dcterms:modified xsi:type="dcterms:W3CDTF">2025-03-25T08:16:53Z</dcterms:modified>
</cp:coreProperties>
</file>