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9"/>
  </p:notesMasterIdLst>
  <p:sldIdLst>
    <p:sldId id="267" r:id="rId2"/>
    <p:sldId id="257" r:id="rId3"/>
    <p:sldId id="258" r:id="rId4"/>
    <p:sldId id="259" r:id="rId5"/>
    <p:sldId id="260" r:id="rId6"/>
    <p:sldId id="282" r:id="rId7"/>
    <p:sldId id="272" r:id="rId8"/>
    <p:sldId id="261" r:id="rId9"/>
    <p:sldId id="283" r:id="rId10"/>
    <p:sldId id="262" r:id="rId11"/>
    <p:sldId id="279" r:id="rId12"/>
    <p:sldId id="263" r:id="rId13"/>
    <p:sldId id="264" r:id="rId14"/>
    <p:sldId id="265" r:id="rId15"/>
    <p:sldId id="266" r:id="rId16"/>
    <p:sldId id="281" r:id="rId17"/>
    <p:sldId id="268" r:id="rId18"/>
    <p:sldId id="269" r:id="rId19"/>
    <p:sldId id="270" r:id="rId20"/>
    <p:sldId id="271" r:id="rId21"/>
    <p:sldId id="280" r:id="rId22"/>
    <p:sldId id="273" r:id="rId23"/>
    <p:sldId id="274" r:id="rId24"/>
    <p:sldId id="275" r:id="rId25"/>
    <p:sldId id="276" r:id="rId26"/>
    <p:sldId id="277" r:id="rId27"/>
    <p:sldId id="278"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966" autoAdjust="0"/>
  </p:normalViewPr>
  <p:slideViewPr>
    <p:cSldViewPr>
      <p:cViewPr varScale="1">
        <p:scale>
          <a:sx n="86" d="100"/>
          <a:sy n="86" d="100"/>
        </p:scale>
        <p:origin x="23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5C0A5A6-566D-AB8D-E135-1194EB77F9D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hu-HU"/>
          </a:p>
        </p:txBody>
      </p:sp>
      <p:sp>
        <p:nvSpPr>
          <p:cNvPr id="14339" name="Rectangle 3">
            <a:extLst>
              <a:ext uri="{FF2B5EF4-FFF2-40B4-BE49-F238E27FC236}">
                <a16:creationId xmlns:a16="http://schemas.microsoft.com/office/drawing/2014/main" id="{9E9495B0-C5FC-5E79-4016-A33D08AE50AD}"/>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hu-HU"/>
          </a:p>
        </p:txBody>
      </p:sp>
      <p:sp>
        <p:nvSpPr>
          <p:cNvPr id="2052" name="Rectangle 4">
            <a:extLst>
              <a:ext uri="{FF2B5EF4-FFF2-40B4-BE49-F238E27FC236}">
                <a16:creationId xmlns:a16="http://schemas.microsoft.com/office/drawing/2014/main" id="{9424D37B-3C57-7BCC-6F8D-5F21BBB460F3}"/>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a:extLst>
              <a:ext uri="{FF2B5EF4-FFF2-40B4-BE49-F238E27FC236}">
                <a16:creationId xmlns:a16="http://schemas.microsoft.com/office/drawing/2014/main" id="{31B1BE1D-10FE-2F6F-7C17-839D010682F9}"/>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hu-HU" noProof="0"/>
              <a:t>Mintaszöveg szerkesztése</a:t>
            </a:r>
          </a:p>
          <a:p>
            <a:pPr lvl="1"/>
            <a:r>
              <a:rPr lang="en-US" altLang="hu-HU" noProof="0"/>
              <a:t>Második szint</a:t>
            </a:r>
          </a:p>
          <a:p>
            <a:pPr lvl="2"/>
            <a:r>
              <a:rPr lang="en-US" altLang="hu-HU" noProof="0"/>
              <a:t>Harmadik szint</a:t>
            </a:r>
          </a:p>
          <a:p>
            <a:pPr lvl="3"/>
            <a:r>
              <a:rPr lang="en-US" altLang="hu-HU" noProof="0"/>
              <a:t>Negyedik szint</a:t>
            </a:r>
          </a:p>
          <a:p>
            <a:pPr lvl="4"/>
            <a:r>
              <a:rPr lang="en-US" altLang="hu-HU" noProof="0"/>
              <a:t>Ötödik szint</a:t>
            </a:r>
          </a:p>
        </p:txBody>
      </p:sp>
      <p:sp>
        <p:nvSpPr>
          <p:cNvPr id="14342" name="Rectangle 6">
            <a:extLst>
              <a:ext uri="{FF2B5EF4-FFF2-40B4-BE49-F238E27FC236}">
                <a16:creationId xmlns:a16="http://schemas.microsoft.com/office/drawing/2014/main" id="{AFA14661-ADE1-7924-0B6A-1FB2DE743722}"/>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hu-HU"/>
          </a:p>
        </p:txBody>
      </p:sp>
      <p:sp>
        <p:nvSpPr>
          <p:cNvPr id="14343" name="Rectangle 7">
            <a:extLst>
              <a:ext uri="{FF2B5EF4-FFF2-40B4-BE49-F238E27FC236}">
                <a16:creationId xmlns:a16="http://schemas.microsoft.com/office/drawing/2014/main" id="{3C34D078-BB73-0210-1C65-A9F18596D5A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79DFA4-0215-4F94-8515-33CE5B68677D}" type="slidenum">
              <a:rPr lang="en-US" altLang="hu-HU"/>
              <a:pPr>
                <a:defRPr/>
              </a:pPr>
              <a:t>‹#›</a:t>
            </a:fld>
            <a:endParaRPr lang="en-US" alt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C291996-BA6B-79A6-88C9-36EE52417DF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52519A7-D9E2-473C-B023-EC7719485A2A}" type="slidenum">
              <a:rPr lang="en-US" altLang="hu-HU" smtClean="0"/>
              <a:pPr/>
              <a:t>1</a:t>
            </a:fld>
            <a:endParaRPr lang="en-US" altLang="hu-HU"/>
          </a:p>
        </p:txBody>
      </p:sp>
      <p:sp>
        <p:nvSpPr>
          <p:cNvPr id="4099" name="Rectangle 2">
            <a:extLst>
              <a:ext uri="{FF2B5EF4-FFF2-40B4-BE49-F238E27FC236}">
                <a16:creationId xmlns:a16="http://schemas.microsoft.com/office/drawing/2014/main" id="{0ACDE449-6997-8274-34BA-9781C2BE9EBC}"/>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6442396F-E8C9-37F3-1BD8-33F9A3915C9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iakép helye 1">
            <a:extLst>
              <a:ext uri="{FF2B5EF4-FFF2-40B4-BE49-F238E27FC236}">
                <a16:creationId xmlns:a16="http://schemas.microsoft.com/office/drawing/2014/main" id="{25413771-2379-8B84-3E6E-7528EE890F23}"/>
              </a:ext>
            </a:extLst>
          </p:cNvPr>
          <p:cNvSpPr>
            <a:spLocks noGrp="1" noRot="1" noChangeAspect="1" noChangeArrowheads="1" noTextEdit="1"/>
          </p:cNvSpPr>
          <p:nvPr>
            <p:ph type="sldImg"/>
          </p:nvPr>
        </p:nvSpPr>
        <p:spPr>
          <a:ln/>
        </p:spPr>
      </p:sp>
      <p:sp>
        <p:nvSpPr>
          <p:cNvPr id="23555" name="Jegyzetek helye 2">
            <a:extLst>
              <a:ext uri="{FF2B5EF4-FFF2-40B4-BE49-F238E27FC236}">
                <a16:creationId xmlns:a16="http://schemas.microsoft.com/office/drawing/2014/main" id="{8BE10578-29B0-5247-242A-7DA11696CB5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u-HU" altLang="hu-HU">
                <a:solidFill>
                  <a:srgbClr val="D1D5DB"/>
                </a:solidFill>
                <a:latin typeface="Söhne"/>
              </a:rPr>
              <a:t>JSP (JavaServer Pages) egy Java alapú technológia, amely lehetővé teszi a dinamikus weboldalak készítését. A weboldlalak dinamikus tartalmat tartalmaznak a Java nyelven. Tehát A JSP fájlok olyan HTML oldalak, amelyek Java kódot tartalmaznak. Ez a kód oldja meg az adatok lekérdezését, feldolgozását és megjelenítését.</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A JSP-k a webkiszolgálónak a szerver oldali komponensei, amelyeket a kiszolgáló generál és szolgáltat a webböngészőnek, amikor az oldalra kérés érkezik.</a:t>
            </a:r>
          </a:p>
          <a:p>
            <a:endParaRPr lang="hu-HU" altLang="hu-HU"/>
          </a:p>
        </p:txBody>
      </p:sp>
      <p:sp>
        <p:nvSpPr>
          <p:cNvPr id="23556" name="Dia számának helye 3">
            <a:extLst>
              <a:ext uri="{FF2B5EF4-FFF2-40B4-BE49-F238E27FC236}">
                <a16:creationId xmlns:a16="http://schemas.microsoft.com/office/drawing/2014/main" id="{E95BBBCE-C6CB-86BE-90DD-5D7648DC150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205A4E-37CD-4960-8718-2BAC532AFE98}" type="slidenum">
              <a:rPr lang="en-US" altLang="hu-HU" smtClean="0"/>
              <a:pPr/>
              <a:t>11</a:t>
            </a:fld>
            <a:endParaRPr lang="en-US" altLang="hu-H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akép helye 1">
            <a:extLst>
              <a:ext uri="{FF2B5EF4-FFF2-40B4-BE49-F238E27FC236}">
                <a16:creationId xmlns:a16="http://schemas.microsoft.com/office/drawing/2014/main" id="{A33DDCC6-B0B3-34F3-20D5-02A637CC9FF9}"/>
              </a:ext>
            </a:extLst>
          </p:cNvPr>
          <p:cNvSpPr>
            <a:spLocks noGrp="1" noRot="1" noChangeAspect="1" noChangeArrowheads="1" noTextEdit="1"/>
          </p:cNvSpPr>
          <p:nvPr>
            <p:ph type="sldImg"/>
          </p:nvPr>
        </p:nvSpPr>
        <p:spPr>
          <a:ln/>
        </p:spPr>
      </p:sp>
      <p:sp>
        <p:nvSpPr>
          <p:cNvPr id="25603" name="Jegyzetek helye 2">
            <a:extLst>
              <a:ext uri="{FF2B5EF4-FFF2-40B4-BE49-F238E27FC236}">
                <a16:creationId xmlns:a16="http://schemas.microsoft.com/office/drawing/2014/main" id="{F5E3DE6E-5F8A-B0CF-0A6E-B2447D50AE9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p>
        </p:txBody>
      </p:sp>
      <p:sp>
        <p:nvSpPr>
          <p:cNvPr id="25604" name="Dia számának helye 3">
            <a:extLst>
              <a:ext uri="{FF2B5EF4-FFF2-40B4-BE49-F238E27FC236}">
                <a16:creationId xmlns:a16="http://schemas.microsoft.com/office/drawing/2014/main" id="{15393C24-E05A-4446-2ECA-CEE079FD064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F41EC0-0AD0-499F-B369-3F05FBBF313D}" type="slidenum">
              <a:rPr lang="en-US" altLang="hu-HU" smtClean="0"/>
              <a:pPr/>
              <a:t>12</a:t>
            </a:fld>
            <a:endParaRPr lang="en-US" altLang="hu-H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kép helye 1">
            <a:extLst>
              <a:ext uri="{FF2B5EF4-FFF2-40B4-BE49-F238E27FC236}">
                <a16:creationId xmlns:a16="http://schemas.microsoft.com/office/drawing/2014/main" id="{EBA08591-03F1-0A61-C8D9-D0C2583EA62D}"/>
              </a:ext>
            </a:extLst>
          </p:cNvPr>
          <p:cNvSpPr>
            <a:spLocks noGrp="1" noRot="1" noChangeAspect="1" noChangeArrowheads="1" noTextEdit="1"/>
          </p:cNvSpPr>
          <p:nvPr>
            <p:ph type="sldImg"/>
          </p:nvPr>
        </p:nvSpPr>
        <p:spPr>
          <a:ln/>
        </p:spPr>
      </p:sp>
      <p:sp>
        <p:nvSpPr>
          <p:cNvPr id="30723" name="Jegyzetek helye 2">
            <a:extLst>
              <a:ext uri="{FF2B5EF4-FFF2-40B4-BE49-F238E27FC236}">
                <a16:creationId xmlns:a16="http://schemas.microsoft.com/office/drawing/2014/main" id="{7A4541ED-7938-4AE1-29C4-C5AC759CC85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Font typeface="Calibri Light" panose="020F0302020204030204" pitchFamily="34" charset="0"/>
              <a:buAutoNum type="arabicPeriod"/>
            </a:pPr>
            <a:r>
              <a:rPr lang="hu-HU" altLang="hu-HU">
                <a:solidFill>
                  <a:srgbClr val="D1D5DB"/>
                </a:solidFill>
                <a:latin typeface="Söhne"/>
              </a:rPr>
              <a:t>Az Apache HTTP szerverhez csatolt konfigurációs fájlokat meg lehet nyitni és szerkeszteni bármilyen szövegszerkesztővel.</a:t>
            </a:r>
          </a:p>
          <a:p>
            <a:pPr eaLnBrk="1" hangingPunct="1">
              <a:buFont typeface="Calibri Light" panose="020F0302020204030204" pitchFamily="34" charset="0"/>
              <a:buAutoNum type="arabicPeriod"/>
            </a:pPr>
            <a:r>
              <a:rPr lang="hu-HU" altLang="hu-HU">
                <a:solidFill>
                  <a:srgbClr val="D1D5DB"/>
                </a:solidFill>
                <a:latin typeface="Söhne"/>
              </a:rPr>
              <a:t>Az Apache HTTP szervernek szüksége van egy gyökérkönyvtárra, amelyben a weboldalak és az egyéb fájlok találhatók. Ez a könyvtár általában a /var/www/html nevű könyvtárban található.</a:t>
            </a:r>
          </a:p>
          <a:p>
            <a:pPr eaLnBrk="1" hangingPunct="1">
              <a:buFont typeface="Calibri Light" panose="020F0302020204030204" pitchFamily="34" charset="0"/>
              <a:buAutoNum type="arabicPeriod"/>
            </a:pPr>
            <a:r>
              <a:rPr lang="hu-HU" altLang="hu-HU">
                <a:solidFill>
                  <a:srgbClr val="D1D5DB"/>
                </a:solidFill>
                <a:latin typeface="Söhne"/>
              </a:rPr>
              <a:t>Az Apache HTTP szerver a kiszolgálás során különböző információkat rögzít a log fájlokba, például a kérések időpontját és a kiszolgált fájlok nevét. A logokat általában a /var/log/apache2 nevű könyvtárban tárolják.</a:t>
            </a:r>
          </a:p>
          <a:p>
            <a:pPr eaLnBrk="1" hangingPunct="1">
              <a:buFont typeface="Calibri Light" panose="020F0302020204030204" pitchFamily="34" charset="0"/>
              <a:buAutoNum type="arabicPeriod"/>
            </a:pPr>
            <a:r>
              <a:rPr lang="hu-HU" altLang="hu-HU">
                <a:solidFill>
                  <a:srgbClr val="D1D5DB"/>
                </a:solidFill>
                <a:latin typeface="Söhne"/>
              </a:rPr>
              <a:t>szervernek szüksége van egy portra, amelyen keresztül az ügyfelek kapcsolódni tudnak a szerverhez. Az alapértelmezett port 80, de a konfigurációs fájlban meg lehet határozni más portokat is.</a:t>
            </a:r>
          </a:p>
          <a:p>
            <a:pPr eaLnBrk="1" hangingPunct="1">
              <a:buFont typeface="Calibri Light" panose="020F0302020204030204" pitchFamily="34" charset="0"/>
              <a:buAutoNum type="arabicPeriod"/>
            </a:pPr>
            <a:r>
              <a:rPr lang="hu-HU" altLang="hu-HU">
                <a:solidFill>
                  <a:srgbClr val="D1D5DB"/>
                </a:solidFill>
                <a:latin typeface="Söhne"/>
              </a:rPr>
              <a:t>a virtuális szerverek különböző weboldalakat szolgálnak ki különböző domainneveken keresztül.</a:t>
            </a:r>
          </a:p>
          <a:p>
            <a:pPr eaLnBrk="1" hangingPunct="1">
              <a:buFont typeface="Calibri Light" panose="020F0302020204030204" pitchFamily="34" charset="0"/>
              <a:buAutoNum type="arabicPeriod"/>
            </a:pPr>
            <a:r>
              <a:rPr lang="hu-HU" altLang="hu-HU">
                <a:solidFill>
                  <a:srgbClr val="D1D5DB"/>
                </a:solidFill>
                <a:latin typeface="Söhne"/>
              </a:rPr>
              <a:t>lehetővé teszi a weboldalak könnyebb elérést és kezelését.</a:t>
            </a:r>
          </a:p>
          <a:p>
            <a:pPr eaLnBrk="1" hangingPunct="1">
              <a:buFont typeface="Calibri Light" panose="020F0302020204030204" pitchFamily="34" charset="0"/>
              <a:buAutoNum type="arabicPeriod"/>
            </a:pPr>
            <a:r>
              <a:rPr lang="hu-HU" altLang="hu-HU">
                <a:solidFill>
                  <a:srgbClr val="D1D5DB"/>
                </a:solidFill>
                <a:latin typeface="Söhne"/>
              </a:rPr>
              <a:t>meg kell határoznia, hogy milyen hozzáférési jogokkal rendelkeznek a különböző felhasználók a weboldalakhoz és az egyéb fájlokhoz.</a:t>
            </a:r>
          </a:p>
          <a:p>
            <a:pPr eaLnBrk="1" hangingPunct="1">
              <a:buFont typeface="Calibri Light" panose="020F0302020204030204" pitchFamily="34" charset="0"/>
              <a:buAutoNum type="arabicPeriod"/>
            </a:pPr>
            <a:r>
              <a:rPr lang="hu-HU" altLang="hu-HU">
                <a:solidFill>
                  <a:srgbClr val="D1D5DB"/>
                </a:solidFill>
                <a:latin typeface="Söhne"/>
              </a:rPr>
              <a:t>Miután a konfigurációs fájl beállításait végrehajtottuk, ellenőrizni kell a fájlt: sudo apachectl configtest paranc</a:t>
            </a:r>
          </a:p>
          <a:p>
            <a:pPr eaLnBrk="1" hangingPunct="1">
              <a:buFont typeface="Calibri Light" panose="020F0302020204030204" pitchFamily="34" charset="0"/>
              <a:buAutoNum type="arabicPeriod" startAt="9"/>
            </a:pPr>
            <a:r>
              <a:rPr lang="hu-HU" altLang="hu-HU">
                <a:solidFill>
                  <a:srgbClr val="D1D5DB"/>
                </a:solidFill>
                <a:latin typeface="Söhne"/>
              </a:rPr>
              <a:t>Miután ellenőriztük a konfigurációs fájlt, újraindíthatjuk az Apache HTTP szervert a változtatások életbe léptetéséhez. Ehhez futtassuk a sudo systemctl restart apache2 parancsot (ha az Apache HTTP szerver systemd alapú rendszert használ).</a:t>
            </a:r>
          </a:p>
          <a:p>
            <a:pPr eaLnBrk="1" hangingPunct="1">
              <a:buFont typeface="Calibri Light" panose="020F0302020204030204" pitchFamily="34" charset="0"/>
              <a:buAutoNum type="arabicPeriod" startAt="9"/>
            </a:pPr>
            <a:r>
              <a:rPr lang="hu-HU" altLang="hu-HU">
                <a:solidFill>
                  <a:srgbClr val="D1D5DB"/>
                </a:solidFill>
                <a:latin typeface="Söhne"/>
              </a:rPr>
              <a:t>Miután az Apache HTTP szerver újraindult, teszteljük a szerver működését a webböngészőnkben. A szerver elérhetősége általában a http://localhost vagy az http://&lt;szerver_ip_címe&gt; címen keresztül történik.</a:t>
            </a:r>
          </a:p>
          <a:p>
            <a:pPr eaLnBrk="1" hangingPunct="1"/>
            <a:endParaRPr lang="hu-HU" altLang="hu-HU"/>
          </a:p>
        </p:txBody>
      </p:sp>
      <p:sp>
        <p:nvSpPr>
          <p:cNvPr id="30724" name="Dia számának helye 3">
            <a:extLst>
              <a:ext uri="{FF2B5EF4-FFF2-40B4-BE49-F238E27FC236}">
                <a16:creationId xmlns:a16="http://schemas.microsoft.com/office/drawing/2014/main" id="{6CA129DB-80C5-BA44-D49E-53B74E5993C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3622E3-6096-4B36-BE7C-1675229297A6}" type="slidenum">
              <a:rPr lang="en-US" altLang="hu-HU" smtClean="0"/>
              <a:pPr/>
              <a:t>16</a:t>
            </a:fld>
            <a:endParaRPr lang="en-US" altLang="hu-H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iakép helye 1">
            <a:extLst>
              <a:ext uri="{FF2B5EF4-FFF2-40B4-BE49-F238E27FC236}">
                <a16:creationId xmlns:a16="http://schemas.microsoft.com/office/drawing/2014/main" id="{B947B986-DADA-C9CB-1515-E02E04CF6647}"/>
              </a:ext>
            </a:extLst>
          </p:cNvPr>
          <p:cNvSpPr>
            <a:spLocks noGrp="1" noRot="1" noChangeAspect="1" noChangeArrowheads="1" noTextEdit="1"/>
          </p:cNvSpPr>
          <p:nvPr>
            <p:ph type="sldImg"/>
          </p:nvPr>
        </p:nvSpPr>
        <p:spPr>
          <a:ln/>
        </p:spPr>
      </p:sp>
      <p:sp>
        <p:nvSpPr>
          <p:cNvPr id="36867" name="Jegyzetek helye 2">
            <a:extLst>
              <a:ext uri="{FF2B5EF4-FFF2-40B4-BE49-F238E27FC236}">
                <a16:creationId xmlns:a16="http://schemas.microsoft.com/office/drawing/2014/main" id="{27D11533-7D82-E293-E5EE-4115CFB15BD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.htaccess egy olyan konfigurációs fájl, amelyet az Apache webszerver használ. Az .htaccess fájlban található beállítások lehetővé teszik a felhasználók számára, hogy finomhangolják a webszerver működését a weboldalukhoz. Az .htaccess fájlok nagyon rugalmasak és számos beállítást támogatnak</a:t>
            </a:r>
          </a:p>
          <a:p>
            <a:endParaRPr lang="hu-HU" altLang="hu-HU">
              <a:solidFill>
                <a:srgbClr val="D1D5DB"/>
              </a:solidFill>
              <a:latin typeface="Söhne"/>
            </a:endParaRPr>
          </a:p>
          <a:p>
            <a:r>
              <a:rPr lang="hu-HU" altLang="hu-HU">
                <a:solidFill>
                  <a:srgbClr val="D1D5DB"/>
                </a:solidFill>
                <a:latin typeface="Söhne"/>
              </a:rPr>
              <a:t>Az .htaccess fájlok helyi fájlokként találhatók a webszerveren, és bármely könyvtárban elhelyezhetők. Az Apache webszerver minden HTTP kérés előtt keresi az .htaccess fájlt, és ha talál egyet, akkor az abban található beállításokat alkalmazza a kérésre.</a:t>
            </a:r>
          </a:p>
          <a:p>
            <a:endParaRPr lang="hu-HU" altLang="hu-HU">
              <a:solidFill>
                <a:srgbClr val="D1D5DB"/>
              </a:solidFill>
              <a:latin typeface="Söhne"/>
            </a:endParaRPr>
          </a:p>
          <a:p>
            <a:r>
              <a:rPr lang="hu-HU" altLang="hu-HU">
                <a:solidFill>
                  <a:srgbClr val="D1D5DB"/>
                </a:solidFill>
                <a:latin typeface="Söhne"/>
              </a:rPr>
              <a:t>Az .htaccess fájlok használata azonban nem ajánlott minden esetben, mivel a szerver teljesítménye csökkenhet, ha túl sok fájlt kell keresnie minden kérés előtt. Továbbá, ha a felhasználók hibásan konfigurálják az .htaccess fájlokat, az a webszerver hibáihoz és biztonsági réséhez vezethet.</a:t>
            </a:r>
            <a:endParaRPr lang="hu-HU" altLang="hu-HU"/>
          </a:p>
        </p:txBody>
      </p:sp>
      <p:sp>
        <p:nvSpPr>
          <p:cNvPr id="36868" name="Dia számának helye 3">
            <a:extLst>
              <a:ext uri="{FF2B5EF4-FFF2-40B4-BE49-F238E27FC236}">
                <a16:creationId xmlns:a16="http://schemas.microsoft.com/office/drawing/2014/main" id="{9F88FF0D-3207-BBD0-18A9-41EDBE776C9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BEAE81C-0FCE-4F56-BB48-992C98C76D02}" type="slidenum">
              <a:rPr lang="en-US" altLang="hu-HU" smtClean="0"/>
              <a:pPr/>
              <a:t>21</a:t>
            </a:fld>
            <a:endParaRPr lang="en-US"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iakép helye 1">
            <a:extLst>
              <a:ext uri="{FF2B5EF4-FFF2-40B4-BE49-F238E27FC236}">
                <a16:creationId xmlns:a16="http://schemas.microsoft.com/office/drawing/2014/main" id="{7932335D-19B0-9120-FFC1-F26060F40709}"/>
              </a:ext>
            </a:extLst>
          </p:cNvPr>
          <p:cNvSpPr>
            <a:spLocks noGrp="1" noRot="1" noChangeAspect="1" noChangeArrowheads="1" noTextEdit="1"/>
          </p:cNvSpPr>
          <p:nvPr>
            <p:ph type="sldImg"/>
          </p:nvPr>
        </p:nvSpPr>
        <p:spPr>
          <a:ln/>
        </p:spPr>
      </p:sp>
      <p:sp>
        <p:nvSpPr>
          <p:cNvPr id="6147" name="Jegyzetek helye 2">
            <a:extLst>
              <a:ext uri="{FF2B5EF4-FFF2-40B4-BE49-F238E27FC236}">
                <a16:creationId xmlns:a16="http://schemas.microsoft.com/office/drawing/2014/main" id="{BCD437AE-16AE-CA93-11E8-D2DB97BEC48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a:solidFill>
                  <a:srgbClr val="D1D5DB"/>
                </a:solidFill>
                <a:latin typeface="Söhne"/>
              </a:rPr>
              <a:t>Az Apache HTTP Server egy nyílt forráskódú, ingyenesen elérhető webkiszolgáló szoftver, amelyet a legtöbb operációs rendszeren használhatunk. Az Apache szoftver lehetővé teszi, hogy a felhasználók weboldalakat tegyenek elérhetővé az interneten. Az Apache egy moduláris rendszer, amelynek segítségével könnyen bővíthető a funkcionalitása.</a:t>
            </a:r>
          </a:p>
          <a:p>
            <a:pPr eaLnBrk="1" hangingPunct="1"/>
            <a:r>
              <a:rPr lang="hu-HU" altLang="hu-HU">
                <a:solidFill>
                  <a:srgbClr val="D1D5DB"/>
                </a:solidFill>
                <a:latin typeface="Söhne"/>
              </a:rPr>
              <a:t>Az Apache HTTP Server könnyen telepíthető és konfigurálható. A konfiguráció lehetőséget ad a felhasználóknak arra, hogy testreszabhassák a kiszolgáló beállításait, például a portokat, a virtual hostokat, az autentikációt és a hozzáférési jogokat.</a:t>
            </a:r>
          </a:p>
          <a:p>
            <a:pPr eaLnBrk="1" hangingPunct="1"/>
            <a:endParaRPr lang="hu-HU" altLang="hu-HU"/>
          </a:p>
        </p:txBody>
      </p:sp>
      <p:sp>
        <p:nvSpPr>
          <p:cNvPr id="6148" name="Dia számának helye 3">
            <a:extLst>
              <a:ext uri="{FF2B5EF4-FFF2-40B4-BE49-F238E27FC236}">
                <a16:creationId xmlns:a16="http://schemas.microsoft.com/office/drawing/2014/main" id="{F19E3540-0812-E170-EBE0-1B87B55009B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2CD03C-2BCB-47D8-8F02-49495B354DDB}" type="slidenum">
              <a:rPr lang="en-US" altLang="hu-HU" smtClean="0"/>
              <a:pPr/>
              <a:t>2</a:t>
            </a:fld>
            <a:endParaRPr lang="en-US" alt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iakép helye 1">
            <a:extLst>
              <a:ext uri="{FF2B5EF4-FFF2-40B4-BE49-F238E27FC236}">
                <a16:creationId xmlns:a16="http://schemas.microsoft.com/office/drawing/2014/main" id="{A6A3AECF-6CA6-4A8D-CEA2-DE9947E9F5DB}"/>
              </a:ext>
            </a:extLst>
          </p:cNvPr>
          <p:cNvSpPr>
            <a:spLocks noGrp="1" noRot="1" noChangeAspect="1" noChangeArrowheads="1" noTextEdit="1"/>
          </p:cNvSpPr>
          <p:nvPr>
            <p:ph type="sldImg"/>
          </p:nvPr>
        </p:nvSpPr>
        <p:spPr>
          <a:ln/>
        </p:spPr>
      </p:sp>
      <p:sp>
        <p:nvSpPr>
          <p:cNvPr id="8195" name="Jegyzetek helye 2">
            <a:extLst>
              <a:ext uri="{FF2B5EF4-FFF2-40B4-BE49-F238E27FC236}">
                <a16:creationId xmlns:a16="http://schemas.microsoft.com/office/drawing/2014/main" id="{6C93E737-FB39-4E07-ABA1-FA1E44EDA17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a:solidFill>
                  <a:srgbClr val="D1D5DB"/>
                </a:solidFill>
                <a:latin typeface="Söhne"/>
              </a:rPr>
              <a:t>Az Apache szoftver konfigurálható a felhasználók igényeihez, és dinamikus és statikus weboldalak támogatása is jó, CGI és FastCGI támogatás, valamint PHP, Python, Perl és más programozási nyelvek használata. támogatja az SSL és TLS protokollokat is, amelyek biztonságosabbá teszik a weboldalakat. </a:t>
            </a:r>
          </a:p>
          <a:p>
            <a:pPr eaLnBrk="1" hangingPunct="1"/>
            <a:endParaRPr lang="hu-HU" altLang="hu-HU"/>
          </a:p>
          <a:p>
            <a:r>
              <a:rPr lang="hu-HU" altLang="hu-HU">
                <a:solidFill>
                  <a:srgbClr val="D1D5DB"/>
                </a:solidFill>
                <a:latin typeface="Söhne"/>
              </a:rPr>
              <a:t>CGI (Common Gateway Interface) egy olyan protokoll, amely lehetővé teszi, hogy egy weboldal dinamikus tartalmat jelenítsen meg. A CGI az HTTP-kérés és a program közötti kommunikációs interfészt definiálja. A CGI-programok általában különálló szkriptek, amelyeket az Apache és más webszerverek támogatnak. A CGI-programok lehetnek írva különböző programozási nyelveken, például Perl, C, Python, Ruby vagy más scriptnyelveken. Amikor a webszerver CGI programot futtat, a program elindul, feldolgozza a bemeneti adatokat, és kimeneti adatokat küld a webszervernek, amelyeket a böngésző megjelenít a felhasználónak.</a:t>
            </a:r>
          </a:p>
          <a:p>
            <a:pPr eaLnBrk="1" hangingPunct="1"/>
            <a:endParaRPr lang="hu-HU" altLang="hu-HU"/>
          </a:p>
        </p:txBody>
      </p:sp>
      <p:sp>
        <p:nvSpPr>
          <p:cNvPr id="8196" name="Dia számának helye 3">
            <a:extLst>
              <a:ext uri="{FF2B5EF4-FFF2-40B4-BE49-F238E27FC236}">
                <a16:creationId xmlns:a16="http://schemas.microsoft.com/office/drawing/2014/main" id="{543AB716-E7A2-A997-C7D6-848551ECF95C}"/>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17D281E-C91B-4258-B12D-7802268DB0BC}" type="slidenum">
              <a:rPr lang="en-US" altLang="hu-HU" smtClean="0"/>
              <a:pPr/>
              <a:t>3</a:t>
            </a:fld>
            <a:endParaRPr lang="en-US" alt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iakép helye 1">
            <a:extLst>
              <a:ext uri="{FF2B5EF4-FFF2-40B4-BE49-F238E27FC236}">
                <a16:creationId xmlns:a16="http://schemas.microsoft.com/office/drawing/2014/main" id="{235AD013-0752-9B5D-F2F1-55AFEDB1E88E}"/>
              </a:ext>
            </a:extLst>
          </p:cNvPr>
          <p:cNvSpPr>
            <a:spLocks noGrp="1" noRot="1" noChangeAspect="1" noChangeArrowheads="1" noTextEdit="1"/>
          </p:cNvSpPr>
          <p:nvPr>
            <p:ph type="sldImg"/>
          </p:nvPr>
        </p:nvSpPr>
        <p:spPr>
          <a:ln/>
        </p:spPr>
      </p:sp>
      <p:sp>
        <p:nvSpPr>
          <p:cNvPr id="10243" name="Jegyzetek helye 2">
            <a:extLst>
              <a:ext uri="{FF2B5EF4-FFF2-40B4-BE49-F238E27FC236}">
                <a16:creationId xmlns:a16="http://schemas.microsoft.com/office/drawing/2014/main" id="{A7343782-BFD0-6378-B928-3A1F3FA460E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dirty="0"/>
          </a:p>
        </p:txBody>
      </p:sp>
      <p:sp>
        <p:nvSpPr>
          <p:cNvPr id="10244" name="Dia számának helye 3">
            <a:extLst>
              <a:ext uri="{FF2B5EF4-FFF2-40B4-BE49-F238E27FC236}">
                <a16:creationId xmlns:a16="http://schemas.microsoft.com/office/drawing/2014/main" id="{CE2EB68C-16C8-69CC-B713-9AB789F61C9C}"/>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45406D-DDCE-494D-B703-DD7E95910618}" type="slidenum">
              <a:rPr lang="en-US" altLang="hu-HU" smtClean="0"/>
              <a:pPr/>
              <a:t>4</a:t>
            </a:fld>
            <a:endParaRPr lang="en-US" altLang="hu-H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iakép helye 1">
            <a:extLst>
              <a:ext uri="{FF2B5EF4-FFF2-40B4-BE49-F238E27FC236}">
                <a16:creationId xmlns:a16="http://schemas.microsoft.com/office/drawing/2014/main" id="{5EC3B60F-EB59-B3E2-10F0-146AB325CC8E}"/>
              </a:ext>
            </a:extLst>
          </p:cNvPr>
          <p:cNvSpPr>
            <a:spLocks noGrp="1" noRot="1" noChangeAspect="1" noChangeArrowheads="1" noTextEdit="1"/>
          </p:cNvSpPr>
          <p:nvPr>
            <p:ph type="sldImg"/>
          </p:nvPr>
        </p:nvSpPr>
        <p:spPr>
          <a:ln/>
        </p:spPr>
      </p:sp>
      <p:sp>
        <p:nvSpPr>
          <p:cNvPr id="12291" name="Jegyzetek helye 2">
            <a:extLst>
              <a:ext uri="{FF2B5EF4-FFF2-40B4-BE49-F238E27FC236}">
                <a16:creationId xmlns:a16="http://schemas.microsoft.com/office/drawing/2014/main" id="{E5548B48-0E2C-B81B-DF10-A448E23FA56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dirty="0">
                <a:solidFill>
                  <a:srgbClr val="D1D5DB"/>
                </a:solidFill>
                <a:latin typeface="Söhne"/>
              </a:rPr>
              <a:t>A </a:t>
            </a:r>
            <a:r>
              <a:rPr lang="hu-HU" altLang="hu-HU" dirty="0" err="1">
                <a:solidFill>
                  <a:srgbClr val="D1D5DB"/>
                </a:solidFill>
                <a:latin typeface="Söhne"/>
              </a:rPr>
              <a:t>FastCGI</a:t>
            </a:r>
            <a:r>
              <a:rPr lang="hu-HU" altLang="hu-HU" dirty="0">
                <a:solidFill>
                  <a:srgbClr val="D1D5DB"/>
                </a:solidFill>
                <a:latin typeface="Söhne"/>
              </a:rPr>
              <a:t> egy kliens/szerver protokoll, amely lehetővé teszi a webkiszolgáló számára, hogy az alkalmazás folyamatosan fusson, így gyorsabb és hatékonyabb válaszidőket biztosítva a felhasználók számára. Gyakorlatilag egy protokoll a dinamikus webes alkalmazások futtatására.</a:t>
            </a:r>
          </a:p>
          <a:p>
            <a:pPr eaLnBrk="1" hangingPunct="1"/>
            <a:endParaRPr lang="hu-HU" altLang="hu-HU" dirty="0">
              <a:solidFill>
                <a:srgbClr val="D1D5DB"/>
              </a:solidFill>
              <a:latin typeface="Söhne"/>
            </a:endParaRPr>
          </a:p>
          <a:p>
            <a:pPr eaLnBrk="1" hangingPunct="1"/>
            <a:r>
              <a:rPr lang="hu-HU" altLang="hu-HU" dirty="0">
                <a:solidFill>
                  <a:srgbClr val="D1D5DB"/>
                </a:solidFill>
                <a:latin typeface="Söhne"/>
              </a:rPr>
              <a:t>A </a:t>
            </a:r>
            <a:r>
              <a:rPr lang="hu-HU" altLang="hu-HU" dirty="0" err="1">
                <a:solidFill>
                  <a:srgbClr val="D1D5DB"/>
                </a:solidFill>
                <a:latin typeface="Söhne"/>
              </a:rPr>
              <a:t>FastCGI</a:t>
            </a:r>
            <a:r>
              <a:rPr lang="hu-HU" altLang="hu-HU" dirty="0">
                <a:solidFill>
                  <a:srgbClr val="D1D5DB"/>
                </a:solidFill>
                <a:latin typeface="Söhne"/>
              </a:rPr>
              <a:t>-t gyakran használják PHP, Python, </a:t>
            </a:r>
            <a:r>
              <a:rPr lang="hu-HU" altLang="hu-HU" dirty="0" err="1">
                <a:solidFill>
                  <a:srgbClr val="D1D5DB"/>
                </a:solidFill>
                <a:latin typeface="Söhne"/>
              </a:rPr>
              <a:t>Ruby</a:t>
            </a:r>
            <a:r>
              <a:rPr lang="hu-HU" altLang="hu-HU" dirty="0">
                <a:solidFill>
                  <a:srgbClr val="D1D5DB"/>
                </a:solidFill>
                <a:latin typeface="Söhne"/>
              </a:rPr>
              <a:t> és más dinamikus webes alkalmazások futtatására. Az alkalmazások futtatása a szerveren történik, és a </a:t>
            </a:r>
            <a:r>
              <a:rPr lang="hu-HU" altLang="hu-HU" dirty="0" err="1">
                <a:solidFill>
                  <a:srgbClr val="D1D5DB"/>
                </a:solidFill>
                <a:latin typeface="Söhne"/>
              </a:rPr>
              <a:t>FastCGI</a:t>
            </a:r>
            <a:r>
              <a:rPr lang="hu-HU" altLang="hu-HU" dirty="0">
                <a:solidFill>
                  <a:srgbClr val="D1D5DB"/>
                </a:solidFill>
                <a:latin typeface="Söhne"/>
              </a:rPr>
              <a:t> segítségével kommunikál az </a:t>
            </a:r>
            <a:r>
              <a:rPr lang="hu-HU" altLang="hu-HU" dirty="0" err="1">
                <a:solidFill>
                  <a:srgbClr val="D1D5DB"/>
                </a:solidFill>
                <a:latin typeface="Söhne"/>
              </a:rPr>
              <a:t>Apache</a:t>
            </a:r>
            <a:r>
              <a:rPr lang="hu-HU" altLang="hu-HU" dirty="0">
                <a:solidFill>
                  <a:srgbClr val="D1D5DB"/>
                </a:solidFill>
                <a:latin typeface="Söhne"/>
              </a:rPr>
              <a:t> vagy más webkiszolgáló szerverrel.</a:t>
            </a:r>
          </a:p>
          <a:p>
            <a:pPr eaLnBrk="1" hangingPunct="1"/>
            <a:endParaRPr lang="hu-HU" altLang="hu-HU" dirty="0">
              <a:solidFill>
                <a:srgbClr val="D1D5DB"/>
              </a:solidFill>
              <a:latin typeface="Söhne"/>
            </a:endParaRPr>
          </a:p>
          <a:p>
            <a:pPr eaLnBrk="1" hangingPunct="1"/>
            <a:r>
              <a:rPr lang="hu-HU" altLang="hu-HU" dirty="0">
                <a:solidFill>
                  <a:srgbClr val="D1D5DB"/>
                </a:solidFill>
                <a:latin typeface="Söhne"/>
              </a:rPr>
              <a:t>Előnye </a:t>
            </a:r>
            <a:r>
              <a:rPr lang="hu-HU" altLang="hu-HU" dirty="0" err="1">
                <a:solidFill>
                  <a:srgbClr val="D1D5DB"/>
                </a:solidFill>
                <a:latin typeface="Söhne"/>
              </a:rPr>
              <a:t>cgi-al</a:t>
            </a:r>
            <a:r>
              <a:rPr lang="hu-HU" altLang="hu-HU" dirty="0">
                <a:solidFill>
                  <a:srgbClr val="D1D5DB"/>
                </a:solidFill>
                <a:latin typeface="Söhne"/>
              </a:rPr>
              <a:t> szemben, hogy állandóan futó folyamatokat használ az alkalmazások futtatásához, így csökkenti a várakozási időt, amikor egy kérést küldenek az alkalmazásnak. Így az alkalmazások gyorsabban válaszolnak a felhasználók kéréseire, és nagyobb terhelésnek is ellenállnak.</a:t>
            </a:r>
          </a:p>
          <a:p>
            <a:pPr eaLnBrk="1" hangingPunct="1"/>
            <a:endParaRPr lang="hu-HU" altLang="hu-HU" dirty="0"/>
          </a:p>
        </p:txBody>
      </p:sp>
      <p:sp>
        <p:nvSpPr>
          <p:cNvPr id="12292" name="Dia számának helye 3">
            <a:extLst>
              <a:ext uri="{FF2B5EF4-FFF2-40B4-BE49-F238E27FC236}">
                <a16:creationId xmlns:a16="http://schemas.microsoft.com/office/drawing/2014/main" id="{3E60D41D-7898-5905-0028-E10B2C8BEFE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F321D7-519E-4EB7-B95B-2D4977AEEE0D}" type="slidenum">
              <a:rPr lang="en-US" altLang="hu-HU" smtClean="0"/>
              <a:pPr/>
              <a:t>5</a:t>
            </a:fld>
            <a:endParaRPr lang="en-US" altLang="hu-H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iakép helye 1">
            <a:extLst>
              <a:ext uri="{FF2B5EF4-FFF2-40B4-BE49-F238E27FC236}">
                <a16:creationId xmlns:a16="http://schemas.microsoft.com/office/drawing/2014/main" id="{631E32F0-59F1-F09A-0B98-191F6F0007FC}"/>
              </a:ext>
            </a:extLst>
          </p:cNvPr>
          <p:cNvSpPr>
            <a:spLocks noGrp="1" noRot="1" noChangeAspect="1" noChangeArrowheads="1" noTextEdit="1"/>
          </p:cNvSpPr>
          <p:nvPr>
            <p:ph type="sldImg"/>
          </p:nvPr>
        </p:nvSpPr>
        <p:spPr>
          <a:ln/>
        </p:spPr>
      </p:sp>
      <p:sp>
        <p:nvSpPr>
          <p:cNvPr id="14339" name="Jegyzetek helye 2">
            <a:extLst>
              <a:ext uri="{FF2B5EF4-FFF2-40B4-BE49-F238E27FC236}">
                <a16:creationId xmlns:a16="http://schemas.microsoft.com/office/drawing/2014/main" id="{B62F797F-F72B-6435-3723-C8EE3EFC4C7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14340" name="Dia számának helye 3">
            <a:extLst>
              <a:ext uri="{FF2B5EF4-FFF2-40B4-BE49-F238E27FC236}">
                <a16:creationId xmlns:a16="http://schemas.microsoft.com/office/drawing/2014/main" id="{33FCF358-F950-DE08-09DD-DE91A3CB354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B033DBD-E606-42E5-B707-DDBBA9B85AF3}" type="slidenum">
              <a:rPr lang="en-US" altLang="hu-HU" smtClean="0"/>
              <a:pPr/>
              <a:t>6</a:t>
            </a:fld>
            <a:endParaRPr lang="en-US" altLang="hu-H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iakép helye 1">
            <a:extLst>
              <a:ext uri="{FF2B5EF4-FFF2-40B4-BE49-F238E27FC236}">
                <a16:creationId xmlns:a16="http://schemas.microsoft.com/office/drawing/2014/main" id="{B00AE021-3FFB-7A0B-DD44-2555B88DAC15}"/>
              </a:ext>
            </a:extLst>
          </p:cNvPr>
          <p:cNvSpPr>
            <a:spLocks noGrp="1" noRot="1" noChangeAspect="1" noChangeArrowheads="1" noTextEdit="1"/>
          </p:cNvSpPr>
          <p:nvPr>
            <p:ph type="sldImg"/>
          </p:nvPr>
        </p:nvSpPr>
        <p:spPr>
          <a:ln/>
        </p:spPr>
      </p:sp>
      <p:sp>
        <p:nvSpPr>
          <p:cNvPr id="17411" name="Jegyzetek helye 2">
            <a:extLst>
              <a:ext uri="{FF2B5EF4-FFF2-40B4-BE49-F238E27FC236}">
                <a16:creationId xmlns:a16="http://schemas.microsoft.com/office/drawing/2014/main" id="{BC99BE4E-7799-279D-B74D-2847DCBB995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Virtual Host egy olyan funkció, amely lehetővé teszi a webszerver számára, hogy több weboldalt fogadjon a saját IP-címén és portján keresztül. A virtual host megoldja azt a problémát, hogy azonos IP-címmel rendelkező szerverek több domain nevet is kezeljenek, és azonos porton keresztül kapcsolódjanak a weboldalakhoz.</a:t>
            </a:r>
          </a:p>
        </p:txBody>
      </p:sp>
      <p:sp>
        <p:nvSpPr>
          <p:cNvPr id="17412" name="Dia számának helye 3">
            <a:extLst>
              <a:ext uri="{FF2B5EF4-FFF2-40B4-BE49-F238E27FC236}">
                <a16:creationId xmlns:a16="http://schemas.microsoft.com/office/drawing/2014/main" id="{D476D32D-9326-64F5-A722-09A94E01565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2FA8648-5E47-4E5E-B60D-26C2ADB3C6AA}" type="slidenum">
              <a:rPr lang="en-US" altLang="hu-HU" smtClean="0"/>
              <a:pPr/>
              <a:t>8</a:t>
            </a:fld>
            <a:endParaRPr lang="en-US" altLang="hu-H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iakép helye 1">
            <a:extLst>
              <a:ext uri="{FF2B5EF4-FFF2-40B4-BE49-F238E27FC236}">
                <a16:creationId xmlns:a16="http://schemas.microsoft.com/office/drawing/2014/main" id="{395953D6-C0CA-E31A-117B-B875AEC33AC8}"/>
              </a:ext>
            </a:extLst>
          </p:cNvPr>
          <p:cNvSpPr>
            <a:spLocks noGrp="1" noRot="1" noChangeAspect="1" noChangeArrowheads="1" noTextEdit="1"/>
          </p:cNvSpPr>
          <p:nvPr>
            <p:ph type="sldImg"/>
          </p:nvPr>
        </p:nvSpPr>
        <p:spPr>
          <a:ln/>
        </p:spPr>
      </p:sp>
      <p:sp>
        <p:nvSpPr>
          <p:cNvPr id="19459" name="Jegyzetek helye 2">
            <a:extLst>
              <a:ext uri="{FF2B5EF4-FFF2-40B4-BE49-F238E27FC236}">
                <a16:creationId xmlns:a16="http://schemas.microsoft.com/office/drawing/2014/main" id="{E8714FCF-C139-D50A-4947-C6AC4BA79BE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dirty="0">
                <a:solidFill>
                  <a:srgbClr val="D1D5DB"/>
                </a:solidFill>
                <a:latin typeface="Söhne"/>
              </a:rPr>
              <a:t>Az </a:t>
            </a:r>
            <a:r>
              <a:rPr lang="hu-HU" altLang="hu-HU" dirty="0" err="1">
                <a:solidFill>
                  <a:srgbClr val="D1D5DB"/>
                </a:solidFill>
                <a:latin typeface="Söhne"/>
              </a:rPr>
              <a:t>Apache</a:t>
            </a:r>
            <a:r>
              <a:rPr lang="hu-HU" altLang="hu-HU" dirty="0">
                <a:solidFill>
                  <a:srgbClr val="D1D5DB"/>
                </a:solidFill>
                <a:latin typeface="Söhne"/>
              </a:rPr>
              <a:t> webszerver esetében a </a:t>
            </a:r>
            <a:r>
              <a:rPr lang="hu-HU" altLang="hu-HU" dirty="0" err="1">
                <a:solidFill>
                  <a:srgbClr val="D1D5DB"/>
                </a:solidFill>
                <a:latin typeface="Söhne"/>
              </a:rPr>
              <a:t>virtual</a:t>
            </a:r>
            <a:r>
              <a:rPr lang="hu-HU" altLang="hu-HU" dirty="0">
                <a:solidFill>
                  <a:srgbClr val="D1D5DB"/>
                </a:solidFill>
                <a:latin typeface="Söhne"/>
              </a:rPr>
              <a:t> </a:t>
            </a:r>
            <a:r>
              <a:rPr lang="hu-HU" altLang="hu-HU" dirty="0" err="1">
                <a:solidFill>
                  <a:srgbClr val="D1D5DB"/>
                </a:solidFill>
                <a:latin typeface="Söhne"/>
              </a:rPr>
              <a:t>hostot</a:t>
            </a:r>
            <a:r>
              <a:rPr lang="hu-HU" altLang="hu-HU" dirty="0">
                <a:solidFill>
                  <a:srgbClr val="D1D5DB"/>
                </a:solidFill>
                <a:latin typeface="Söhne"/>
              </a:rPr>
              <a:t> konfigurációs fájlban hozzuk létre. </a:t>
            </a:r>
            <a:endParaRPr lang="hu-HU" altLang="hu-HU" dirty="0"/>
          </a:p>
          <a:p>
            <a:endParaRPr lang="hu-HU" altLang="hu-HU" dirty="0">
              <a:solidFill>
                <a:srgbClr val="D1D5DB"/>
              </a:solidFill>
              <a:latin typeface="Söhne"/>
            </a:endParaRPr>
          </a:p>
          <a:p>
            <a:r>
              <a:rPr lang="hu-HU" altLang="hu-HU" dirty="0">
                <a:solidFill>
                  <a:srgbClr val="D1D5DB"/>
                </a:solidFill>
                <a:latin typeface="Söhne"/>
              </a:rPr>
              <a:t>….</a:t>
            </a:r>
          </a:p>
          <a:p>
            <a:endParaRPr lang="hu-HU" altLang="hu-HU" dirty="0">
              <a:solidFill>
                <a:srgbClr val="D1D5DB"/>
              </a:solidFill>
              <a:latin typeface="Söhne"/>
            </a:endParaRPr>
          </a:p>
          <a:p>
            <a:r>
              <a:rPr lang="hu-HU" altLang="hu-HU" dirty="0">
                <a:solidFill>
                  <a:srgbClr val="D1D5DB"/>
                </a:solidFill>
                <a:latin typeface="Söhne"/>
              </a:rPr>
              <a:t>Ezután az új </a:t>
            </a:r>
            <a:r>
              <a:rPr lang="hu-HU" altLang="hu-HU" dirty="0" err="1">
                <a:solidFill>
                  <a:srgbClr val="D1D5DB"/>
                </a:solidFill>
                <a:latin typeface="Söhne"/>
              </a:rPr>
              <a:t>virtual</a:t>
            </a:r>
            <a:r>
              <a:rPr lang="hu-HU" altLang="hu-HU" dirty="0">
                <a:solidFill>
                  <a:srgbClr val="D1D5DB"/>
                </a:solidFill>
                <a:latin typeface="Söhne"/>
              </a:rPr>
              <a:t> </a:t>
            </a:r>
            <a:r>
              <a:rPr lang="hu-HU" altLang="hu-HU" dirty="0" err="1">
                <a:solidFill>
                  <a:srgbClr val="D1D5DB"/>
                </a:solidFill>
                <a:latin typeface="Söhne"/>
              </a:rPr>
              <a:t>host</a:t>
            </a:r>
            <a:r>
              <a:rPr lang="hu-HU" altLang="hu-HU" dirty="0">
                <a:solidFill>
                  <a:srgbClr val="D1D5DB"/>
                </a:solidFill>
                <a:latin typeface="Söhne"/>
              </a:rPr>
              <a:t> elérhető lesz a webszerveren a megadott </a:t>
            </a:r>
            <a:r>
              <a:rPr lang="hu-HU" altLang="hu-HU" dirty="0" err="1">
                <a:solidFill>
                  <a:srgbClr val="D1D5DB"/>
                </a:solidFill>
                <a:latin typeface="Söhne"/>
              </a:rPr>
              <a:t>domain</a:t>
            </a:r>
            <a:r>
              <a:rPr lang="hu-HU" altLang="hu-HU" dirty="0">
                <a:solidFill>
                  <a:srgbClr val="D1D5DB"/>
                </a:solidFill>
                <a:latin typeface="Söhne"/>
              </a:rPr>
              <a:t> név alatt. A </a:t>
            </a:r>
            <a:r>
              <a:rPr lang="hu-HU" altLang="hu-HU" dirty="0" err="1">
                <a:solidFill>
                  <a:srgbClr val="D1D5DB"/>
                </a:solidFill>
                <a:latin typeface="Söhne"/>
              </a:rPr>
              <a:t>virtual</a:t>
            </a:r>
            <a:r>
              <a:rPr lang="hu-HU" altLang="hu-HU" dirty="0">
                <a:solidFill>
                  <a:srgbClr val="D1D5DB"/>
                </a:solidFill>
                <a:latin typeface="Söhne"/>
              </a:rPr>
              <a:t> </a:t>
            </a:r>
            <a:r>
              <a:rPr lang="hu-HU" altLang="hu-HU" dirty="0" err="1">
                <a:solidFill>
                  <a:srgbClr val="D1D5DB"/>
                </a:solidFill>
                <a:latin typeface="Söhne"/>
              </a:rPr>
              <a:t>hostok</a:t>
            </a:r>
            <a:r>
              <a:rPr lang="hu-HU" altLang="hu-HU" dirty="0">
                <a:solidFill>
                  <a:srgbClr val="D1D5DB"/>
                </a:solidFill>
                <a:latin typeface="Söhne"/>
              </a:rPr>
              <a:t> használatával egyetlen szerveren több weboldalt is futtathatunk, ami nagyon hasznos lehet, ha több </a:t>
            </a:r>
            <a:r>
              <a:rPr lang="hu-HU" altLang="hu-HU" dirty="0" err="1">
                <a:solidFill>
                  <a:srgbClr val="D1D5DB"/>
                </a:solidFill>
                <a:latin typeface="Söhne"/>
              </a:rPr>
              <a:t>domain</a:t>
            </a:r>
            <a:r>
              <a:rPr lang="hu-HU" altLang="hu-HU" dirty="0">
                <a:solidFill>
                  <a:srgbClr val="D1D5DB"/>
                </a:solidFill>
                <a:latin typeface="Söhne"/>
              </a:rPr>
              <a:t> nevünk van vagy szolgáltatásokat nyújtunk másoknak.</a:t>
            </a:r>
          </a:p>
          <a:p>
            <a:endParaRPr lang="hu-HU" altLang="hu-HU" dirty="0"/>
          </a:p>
        </p:txBody>
      </p:sp>
      <p:sp>
        <p:nvSpPr>
          <p:cNvPr id="19460" name="Dia számának helye 3">
            <a:extLst>
              <a:ext uri="{FF2B5EF4-FFF2-40B4-BE49-F238E27FC236}">
                <a16:creationId xmlns:a16="http://schemas.microsoft.com/office/drawing/2014/main" id="{E2EA35CD-CF70-F207-97D6-54411744F90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89ACD9C-AD71-4D2C-B054-867C48C6602D}" type="slidenum">
              <a:rPr lang="en-US" altLang="hu-HU" smtClean="0"/>
              <a:pPr/>
              <a:t>9</a:t>
            </a:fld>
            <a:endParaRPr lang="en-US" altLang="hu-H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iakép helye 1">
            <a:extLst>
              <a:ext uri="{FF2B5EF4-FFF2-40B4-BE49-F238E27FC236}">
                <a16:creationId xmlns:a16="http://schemas.microsoft.com/office/drawing/2014/main" id="{533375E3-CA44-2BC9-61DF-10ED1499E8DE}"/>
              </a:ext>
            </a:extLst>
          </p:cNvPr>
          <p:cNvSpPr>
            <a:spLocks noGrp="1" noRot="1" noChangeAspect="1" noChangeArrowheads="1" noTextEdit="1"/>
          </p:cNvSpPr>
          <p:nvPr>
            <p:ph type="sldImg"/>
          </p:nvPr>
        </p:nvSpPr>
        <p:spPr>
          <a:ln/>
        </p:spPr>
      </p:sp>
      <p:sp>
        <p:nvSpPr>
          <p:cNvPr id="21507" name="Jegyzetek helye 2">
            <a:extLst>
              <a:ext uri="{FF2B5EF4-FFF2-40B4-BE49-F238E27FC236}">
                <a16:creationId xmlns:a16="http://schemas.microsoft.com/office/drawing/2014/main" id="{FCF8E309-FF34-57A8-660C-0A2FD02A61F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a:t>1. </a:t>
            </a:r>
            <a:r>
              <a:rPr lang="hu-HU" altLang="hu-HU">
                <a:solidFill>
                  <a:srgbClr val="D1D5DB"/>
                </a:solidFill>
                <a:latin typeface="Söhne"/>
              </a:rPr>
              <a:t>A kliens (általában egy webböngésző) elküldi a HTTP kérést a szervernek. Ez a kérés tartalmazza a kliens által kért adatokat, mint például a weboldal URL-címét, a paramétereket és a kívánt művelet típusát (GET, POST, stb.).</a:t>
            </a:r>
          </a:p>
          <a:p>
            <a:pPr eaLnBrk="1" hangingPunct="1"/>
            <a:endParaRPr lang="hu-HU" altLang="hu-HU"/>
          </a:p>
          <a:p>
            <a:pPr eaLnBrk="1" hangingPunct="1"/>
            <a:endParaRPr lang="hu-HU" altLang="hu-HU"/>
          </a:p>
          <a:p>
            <a:pPr eaLnBrk="1" hangingPunct="1"/>
            <a:r>
              <a:rPr lang="hu-HU" altLang="hu-HU">
                <a:solidFill>
                  <a:srgbClr val="D1D5DB"/>
                </a:solidFill>
                <a:latin typeface="Söhne"/>
              </a:rPr>
              <a:t>Az azonosítás folyamata két lehetőséggel is bővíthető:</a:t>
            </a:r>
          </a:p>
          <a:p>
            <a:pPr eaLnBrk="1" hangingPunct="1">
              <a:buFontTx/>
              <a:buChar char="•"/>
            </a:pPr>
            <a:r>
              <a:rPr lang="hu-HU" altLang="hu-HU">
                <a:solidFill>
                  <a:srgbClr val="D1D5DB"/>
                </a:solidFill>
                <a:latin typeface="Söhne"/>
              </a:rPr>
              <a:t>Cookie-k használata: Azonosító információkat tárolnak a felhasználó oldalon, és a kliens a szerver felé továbbítja őket az oldal betöltésekor.</a:t>
            </a:r>
          </a:p>
          <a:p>
            <a:pPr eaLnBrk="1" hangingPunct="1">
              <a:buFontTx/>
              <a:buChar char="•"/>
            </a:pPr>
            <a:r>
              <a:rPr lang="hu-HU" altLang="hu-HU">
                <a:solidFill>
                  <a:srgbClr val="D1D5DB"/>
                </a:solidFill>
                <a:latin typeface="Söhne"/>
              </a:rPr>
              <a:t>HTTPS használata: Az adatok titkosítása HTTPS protokollal, hogy a küldött azonosítási információk ne kerüljenek illetéktelen kezekbe.</a:t>
            </a:r>
          </a:p>
          <a:p>
            <a:pPr eaLnBrk="1" hangingPunct="1"/>
            <a:endParaRPr lang="hu-HU" altLang="hu-HU"/>
          </a:p>
        </p:txBody>
      </p:sp>
      <p:sp>
        <p:nvSpPr>
          <p:cNvPr id="21508" name="Dia számának helye 3">
            <a:extLst>
              <a:ext uri="{FF2B5EF4-FFF2-40B4-BE49-F238E27FC236}">
                <a16:creationId xmlns:a16="http://schemas.microsoft.com/office/drawing/2014/main" id="{11C3B048-CCE4-2CB9-1B51-D33EBC23298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00879F-728D-4ED0-B9BB-C000E9EEDFA9}" type="slidenum">
              <a:rPr lang="en-US" altLang="hu-HU" smtClean="0"/>
              <a:pPr/>
              <a:t>10</a:t>
            </a:fld>
            <a:endParaRPr lang="en-US"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hu-HU"/>
              <a:t>Mintacím szerkesztése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ltLang="hu-HU"/>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en-US" altLang="hu-H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5AFD357A-6B98-4C52-8482-EE50145962DF}" type="slidenum">
              <a:rPr lang="en-US" altLang="hu-HU" smtClean="0"/>
              <a:pPr>
                <a:defRPr/>
              </a:pPr>
              <a:t>‹#›</a:t>
            </a:fld>
            <a:endParaRPr lang="en-US" altLang="hu-H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715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1562D386-E102-4AC7-98DD-8DEEAD5B8476}" type="slidenum">
              <a:rPr lang="en-US" altLang="hu-HU" smtClean="0"/>
              <a:pPr>
                <a:defRPr/>
              </a:pPr>
              <a:t>‹#›</a:t>
            </a:fld>
            <a:endParaRPr lang="en-US" altLang="hu-HU"/>
          </a:p>
        </p:txBody>
      </p:sp>
    </p:spTree>
    <p:extLst>
      <p:ext uri="{BB962C8B-B14F-4D97-AF65-F5344CB8AC3E}">
        <p14:creationId xmlns:p14="http://schemas.microsoft.com/office/powerpoint/2010/main" val="1713373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F19FE4A9-80B7-44F4-BD94-7A0E2F23735B}" type="slidenum">
              <a:rPr lang="en-US" altLang="hu-HU" smtClean="0"/>
              <a:pPr>
                <a:defRPr/>
              </a:pPr>
              <a:t>‹#›</a:t>
            </a:fld>
            <a:endParaRPr lang="en-US" altLang="hu-HU"/>
          </a:p>
        </p:txBody>
      </p:sp>
    </p:spTree>
    <p:extLst>
      <p:ext uri="{BB962C8B-B14F-4D97-AF65-F5344CB8AC3E}">
        <p14:creationId xmlns:p14="http://schemas.microsoft.com/office/powerpoint/2010/main" val="3477156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Cím, szöveg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p:spPr>
        <p:txBody>
          <a:bodyPr/>
          <a:lstStyle/>
          <a:p>
            <a:r>
              <a:rPr lang="hu-HU"/>
              <a:t>Mintacím szerkesztése</a:t>
            </a:r>
          </a:p>
        </p:txBody>
      </p:sp>
      <p:sp>
        <p:nvSpPr>
          <p:cNvPr id="3" name="Szöveg helye 2"/>
          <p:cNvSpPr>
            <a:spLocks noGrp="1"/>
          </p:cNvSpPr>
          <p:nvPr>
            <p:ph type="body" sz="half" idx="1"/>
          </p:nvPr>
        </p:nvSpPr>
        <p:spPr>
          <a:xfrm>
            <a:off x="457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a:extLst>
              <a:ext uri="{FF2B5EF4-FFF2-40B4-BE49-F238E27FC236}">
                <a16:creationId xmlns:a16="http://schemas.microsoft.com/office/drawing/2014/main" id="{2700F014-2E90-EAC2-83EA-A8885CD71ECD}"/>
              </a:ext>
            </a:extLst>
          </p:cNvPr>
          <p:cNvSpPr>
            <a:spLocks noGrp="1" noChangeArrowheads="1"/>
          </p:cNvSpPr>
          <p:nvPr>
            <p:ph type="dt" sz="half" idx="10"/>
          </p:nvPr>
        </p:nvSpPr>
        <p:spPr>
          <a:ln/>
        </p:spPr>
        <p:txBody>
          <a:bodyPr/>
          <a:lstStyle>
            <a:lvl1pPr>
              <a:defRPr/>
            </a:lvl1pPr>
          </a:lstStyle>
          <a:p>
            <a:pPr>
              <a:defRPr/>
            </a:pPr>
            <a:endParaRPr lang="en-US" altLang="hu-HU"/>
          </a:p>
        </p:txBody>
      </p:sp>
      <p:sp>
        <p:nvSpPr>
          <p:cNvPr id="6" name="Rectangle 5">
            <a:extLst>
              <a:ext uri="{FF2B5EF4-FFF2-40B4-BE49-F238E27FC236}">
                <a16:creationId xmlns:a16="http://schemas.microsoft.com/office/drawing/2014/main" id="{1CC7B713-CA1A-ACBD-6099-BA79112108D0}"/>
              </a:ext>
            </a:extLst>
          </p:cNvPr>
          <p:cNvSpPr>
            <a:spLocks noGrp="1" noChangeArrowheads="1"/>
          </p:cNvSpPr>
          <p:nvPr>
            <p:ph type="ftr" sz="quarter" idx="11"/>
          </p:nvPr>
        </p:nvSpPr>
        <p:spPr>
          <a:ln/>
        </p:spPr>
        <p:txBody>
          <a:bodyPr/>
          <a:lstStyle>
            <a:lvl1pPr>
              <a:defRPr/>
            </a:lvl1pPr>
          </a:lstStyle>
          <a:p>
            <a:pPr>
              <a:defRPr/>
            </a:pPr>
            <a:endParaRPr lang="en-US" altLang="hu-HU"/>
          </a:p>
        </p:txBody>
      </p:sp>
      <p:sp>
        <p:nvSpPr>
          <p:cNvPr id="7" name="Rectangle 6">
            <a:extLst>
              <a:ext uri="{FF2B5EF4-FFF2-40B4-BE49-F238E27FC236}">
                <a16:creationId xmlns:a16="http://schemas.microsoft.com/office/drawing/2014/main" id="{3C3F1975-969D-482A-190A-C720C6A5592D}"/>
              </a:ext>
            </a:extLst>
          </p:cNvPr>
          <p:cNvSpPr>
            <a:spLocks noGrp="1" noChangeArrowheads="1"/>
          </p:cNvSpPr>
          <p:nvPr>
            <p:ph type="sldNum" sz="quarter" idx="12"/>
          </p:nvPr>
        </p:nvSpPr>
        <p:spPr>
          <a:ln/>
        </p:spPr>
        <p:txBody>
          <a:bodyPr/>
          <a:lstStyle>
            <a:lvl1pPr>
              <a:defRPr/>
            </a:lvl1pPr>
          </a:lstStyle>
          <a:p>
            <a:pPr>
              <a:defRPr/>
            </a:pPr>
            <a:fld id="{49D2D582-31C8-4B37-814A-067FD7E3C2A9}" type="slidenum">
              <a:rPr lang="en-US" altLang="hu-HU"/>
              <a:pPr>
                <a:defRPr/>
              </a:pPr>
              <a:t>‹#›</a:t>
            </a:fld>
            <a:endParaRPr lang="en-US" altLang="hu-HU"/>
          </a:p>
        </p:txBody>
      </p:sp>
    </p:spTree>
    <p:extLst>
      <p:ext uri="{BB962C8B-B14F-4D97-AF65-F5344CB8AC3E}">
        <p14:creationId xmlns:p14="http://schemas.microsoft.com/office/powerpoint/2010/main" val="425686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9D6A2114-2631-46C7-AA64-D59D050ED9C9}" type="slidenum">
              <a:rPr lang="en-US" altLang="hu-HU" smtClean="0"/>
              <a:pPr>
                <a:defRPr/>
              </a:pPr>
              <a:t>‹#›</a:t>
            </a:fld>
            <a:endParaRPr lang="en-US" altLang="hu-HU"/>
          </a:p>
        </p:txBody>
      </p:sp>
    </p:spTree>
    <p:extLst>
      <p:ext uri="{BB962C8B-B14F-4D97-AF65-F5344CB8AC3E}">
        <p14:creationId xmlns:p14="http://schemas.microsoft.com/office/powerpoint/2010/main" val="2967513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ltLang="hu-HU"/>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en-US" altLang="hu-H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28F98EA2-E6E2-42FD-BF7C-77FDFBD9E295}" type="slidenum">
              <a:rPr lang="en-US" altLang="hu-HU" smtClean="0"/>
              <a:pPr>
                <a:defRPr/>
              </a:pPr>
              <a:t>‹#›</a:t>
            </a:fld>
            <a:endParaRPr lang="en-US" altLang="hu-H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8243353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pPr>
              <a:defRPr/>
            </a:pPr>
            <a:endParaRPr lang="en-US" altLang="hu-HU"/>
          </a:p>
        </p:txBody>
      </p:sp>
      <p:sp>
        <p:nvSpPr>
          <p:cNvPr id="6" name="Footer Placeholder 5"/>
          <p:cNvSpPr>
            <a:spLocks noGrp="1"/>
          </p:cNvSpPr>
          <p:nvPr>
            <p:ph type="ftr" sz="quarter" idx="11"/>
          </p:nvPr>
        </p:nvSpPr>
        <p:spPr/>
        <p:txBody>
          <a:bodyPr/>
          <a:lstStyle/>
          <a:p>
            <a:pPr>
              <a:defRPr/>
            </a:pPr>
            <a:endParaRPr lang="en-US" altLang="hu-HU"/>
          </a:p>
        </p:txBody>
      </p:sp>
      <p:sp>
        <p:nvSpPr>
          <p:cNvPr id="7" name="Slide Number Placeholder 6"/>
          <p:cNvSpPr>
            <a:spLocks noGrp="1"/>
          </p:cNvSpPr>
          <p:nvPr>
            <p:ph type="sldNum" sz="quarter" idx="12"/>
          </p:nvPr>
        </p:nvSpPr>
        <p:spPr/>
        <p:txBody>
          <a:bodyPr/>
          <a:lstStyle/>
          <a:p>
            <a:pPr>
              <a:defRPr/>
            </a:pPr>
            <a:fld id="{24556B33-EA35-46EB-9C97-F187B56F5513}" type="slidenum">
              <a:rPr lang="en-US" altLang="hu-HU" smtClean="0"/>
              <a:pPr>
                <a:defRPr/>
              </a:pPr>
              <a:t>‹#›</a:t>
            </a:fld>
            <a:endParaRPr lang="en-US" altLang="hu-HU"/>
          </a:p>
        </p:txBody>
      </p:sp>
    </p:spTree>
    <p:extLst>
      <p:ext uri="{BB962C8B-B14F-4D97-AF65-F5344CB8AC3E}">
        <p14:creationId xmlns:p14="http://schemas.microsoft.com/office/powerpoint/2010/main" val="6087424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hu-HU"/>
              <a:t>Mintacím szerkesztése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4" name="Content Placeholder 3"/>
          <p:cNvSpPr>
            <a:spLocks noGrp="1"/>
          </p:cNvSpPr>
          <p:nvPr>
            <p:ph sz="half" idx="2"/>
          </p:nvPr>
        </p:nvSpPr>
        <p:spPr>
          <a:xfrm>
            <a:off x="941832"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6" name="Content Placeholder 5"/>
          <p:cNvSpPr>
            <a:spLocks noGrp="1"/>
          </p:cNvSpPr>
          <p:nvPr>
            <p:ph sz="quarter" idx="4"/>
          </p:nvPr>
        </p:nvSpPr>
        <p:spPr>
          <a:xfrm>
            <a:off x="4975398"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pPr>
              <a:defRPr/>
            </a:pPr>
            <a:endParaRPr lang="en-US" altLang="hu-HU"/>
          </a:p>
        </p:txBody>
      </p:sp>
      <p:sp>
        <p:nvSpPr>
          <p:cNvPr id="8" name="Footer Placeholder 7"/>
          <p:cNvSpPr>
            <a:spLocks noGrp="1"/>
          </p:cNvSpPr>
          <p:nvPr>
            <p:ph type="ftr" sz="quarter" idx="11"/>
          </p:nvPr>
        </p:nvSpPr>
        <p:spPr/>
        <p:txBody>
          <a:bodyPr/>
          <a:lstStyle/>
          <a:p>
            <a:pPr>
              <a:defRPr/>
            </a:pPr>
            <a:endParaRPr lang="en-US" altLang="hu-HU"/>
          </a:p>
        </p:txBody>
      </p:sp>
      <p:sp>
        <p:nvSpPr>
          <p:cNvPr id="9" name="Slide Number Placeholder 8"/>
          <p:cNvSpPr>
            <a:spLocks noGrp="1"/>
          </p:cNvSpPr>
          <p:nvPr>
            <p:ph type="sldNum" sz="quarter" idx="12"/>
          </p:nvPr>
        </p:nvSpPr>
        <p:spPr/>
        <p:txBody>
          <a:bodyPr/>
          <a:lstStyle/>
          <a:p>
            <a:pPr>
              <a:defRPr/>
            </a:pPr>
            <a:fld id="{3B6F97C6-F295-45A6-BC3D-BAD08C21E6CC}" type="slidenum">
              <a:rPr lang="en-US" altLang="hu-HU" smtClean="0"/>
              <a:pPr>
                <a:defRPr/>
              </a:pPr>
              <a:t>‹#›</a:t>
            </a:fld>
            <a:endParaRPr lang="en-US" altLang="hu-HU"/>
          </a:p>
        </p:txBody>
      </p:sp>
    </p:spTree>
    <p:extLst>
      <p:ext uri="{BB962C8B-B14F-4D97-AF65-F5344CB8AC3E}">
        <p14:creationId xmlns:p14="http://schemas.microsoft.com/office/powerpoint/2010/main" val="386218351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pPr>
              <a:defRPr/>
            </a:pPr>
            <a:endParaRPr lang="en-US" altLang="hu-HU"/>
          </a:p>
        </p:txBody>
      </p:sp>
      <p:sp>
        <p:nvSpPr>
          <p:cNvPr id="4" name="Footer Placeholder 3"/>
          <p:cNvSpPr>
            <a:spLocks noGrp="1"/>
          </p:cNvSpPr>
          <p:nvPr>
            <p:ph type="ftr" sz="quarter" idx="11"/>
          </p:nvPr>
        </p:nvSpPr>
        <p:spPr/>
        <p:txBody>
          <a:bodyPr/>
          <a:lstStyle/>
          <a:p>
            <a:pPr>
              <a:defRPr/>
            </a:pPr>
            <a:endParaRPr lang="en-US" altLang="hu-HU"/>
          </a:p>
        </p:txBody>
      </p:sp>
      <p:sp>
        <p:nvSpPr>
          <p:cNvPr id="5" name="Slide Number Placeholder 4"/>
          <p:cNvSpPr>
            <a:spLocks noGrp="1"/>
          </p:cNvSpPr>
          <p:nvPr>
            <p:ph type="sldNum" sz="quarter" idx="12"/>
          </p:nvPr>
        </p:nvSpPr>
        <p:spPr/>
        <p:txBody>
          <a:bodyPr/>
          <a:lstStyle/>
          <a:p>
            <a:pPr>
              <a:defRPr/>
            </a:pPr>
            <a:fld id="{F155770E-7825-4853-A27D-A14CA21CD313}" type="slidenum">
              <a:rPr lang="en-US" altLang="hu-HU" smtClean="0"/>
              <a:pPr>
                <a:defRPr/>
              </a:pPr>
              <a:t>‹#›</a:t>
            </a:fld>
            <a:endParaRPr lang="en-US" altLang="hu-HU"/>
          </a:p>
        </p:txBody>
      </p:sp>
    </p:spTree>
    <p:extLst>
      <p:ext uri="{BB962C8B-B14F-4D97-AF65-F5344CB8AC3E}">
        <p14:creationId xmlns:p14="http://schemas.microsoft.com/office/powerpoint/2010/main" val="226482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hu-HU"/>
          </a:p>
        </p:txBody>
      </p:sp>
      <p:sp>
        <p:nvSpPr>
          <p:cNvPr id="3" name="Footer Placeholder 2"/>
          <p:cNvSpPr>
            <a:spLocks noGrp="1"/>
          </p:cNvSpPr>
          <p:nvPr>
            <p:ph type="ftr" sz="quarter" idx="11"/>
          </p:nvPr>
        </p:nvSpPr>
        <p:spPr/>
        <p:txBody>
          <a:bodyPr/>
          <a:lstStyle/>
          <a:p>
            <a:pPr>
              <a:defRPr/>
            </a:pPr>
            <a:endParaRPr lang="en-US" altLang="hu-HU"/>
          </a:p>
        </p:txBody>
      </p:sp>
      <p:sp>
        <p:nvSpPr>
          <p:cNvPr id="4" name="Slide Number Placeholder 3"/>
          <p:cNvSpPr>
            <a:spLocks noGrp="1"/>
          </p:cNvSpPr>
          <p:nvPr>
            <p:ph type="sldNum" sz="quarter" idx="12"/>
          </p:nvPr>
        </p:nvSpPr>
        <p:spPr/>
        <p:txBody>
          <a:bodyPr/>
          <a:lstStyle/>
          <a:p>
            <a:pPr>
              <a:defRPr/>
            </a:pPr>
            <a:fld id="{B749A75E-4731-4E80-A522-7FFFE85200E1}" type="slidenum">
              <a:rPr lang="en-US" altLang="hu-HU" smtClean="0"/>
              <a:pPr>
                <a:defRPr/>
              </a:pPr>
              <a:t>‹#›</a:t>
            </a:fld>
            <a:endParaRPr lang="en-US" altLang="hu-HU"/>
          </a:p>
        </p:txBody>
      </p:sp>
    </p:spTree>
    <p:extLst>
      <p:ext uri="{BB962C8B-B14F-4D97-AF65-F5344CB8AC3E}">
        <p14:creationId xmlns:p14="http://schemas.microsoft.com/office/powerpoint/2010/main" val="386326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hu-HU"/>
              <a:t>Mintacím szerkesztése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68261" y="6375679"/>
            <a:ext cx="924342" cy="345796"/>
          </a:xfrm>
        </p:spPr>
        <p:txBody>
          <a:bodyPr/>
          <a:lstStyle/>
          <a:p>
            <a:pPr>
              <a:defRPr/>
            </a:pPr>
            <a:fld id="{4C9F70A1-F15E-4C0C-9F26-E1F126B6C365}" type="slidenum">
              <a:rPr lang="en-US" altLang="hu-HU" smtClean="0"/>
              <a:pPr>
                <a:defRPr/>
              </a:pPr>
              <a:t>‹#›</a:t>
            </a:fld>
            <a:endParaRPr lang="en-US" altLang="hu-H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6755616"/>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u-HU"/>
              <a:t>Kép beszúrásához kattintson az ikonra</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hu-HU"/>
              <a:t>Mintacím szerkesztése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56153" y="6375679"/>
            <a:ext cx="947460" cy="345796"/>
          </a:xfrm>
        </p:spPr>
        <p:txBody>
          <a:bodyPr/>
          <a:lstStyle/>
          <a:p>
            <a:pPr>
              <a:defRPr/>
            </a:pPr>
            <a:fld id="{C93793CB-AEAA-45F5-B957-2E1023100803}" type="slidenum">
              <a:rPr lang="en-US" altLang="hu-HU" smtClean="0"/>
              <a:pPr>
                <a:defRPr/>
              </a:pPr>
              <a:t>‹#›</a:t>
            </a:fld>
            <a:endParaRPr lang="en-US" altLang="hu-H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399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ltLang="hu-HU"/>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ltLang="hu-H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60ECAC00-4B0A-4CF9-A8C4-81F20BF7DDB2}" type="slidenum">
              <a:rPr lang="en-US" altLang="hu-HU" smtClean="0"/>
              <a:pPr>
                <a:defRPr/>
              </a:pPr>
              <a:t>‹#›</a:t>
            </a:fld>
            <a:endParaRPr lang="en-US" altLang="hu-H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246920759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apache.org/"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uni-miskolc.hu/membe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ni-miskolc.h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vhost2.server.com/" TargetMode="External"/><Relationship Id="rId4" Type="http://schemas.openxmlformats.org/officeDocument/2006/relationships/hyperlink" Target="http://vhost1.server.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13BEEF4-AB37-D46E-8EA8-F2AC501F3FB6}"/>
              </a:ext>
            </a:extLst>
          </p:cNvPr>
          <p:cNvSpPr>
            <a:spLocks noGrp="1" noChangeArrowheads="1"/>
          </p:cNvSpPr>
          <p:nvPr>
            <p:ph type="ctrTitle"/>
          </p:nvPr>
        </p:nvSpPr>
        <p:spPr>
          <a:xfrm>
            <a:off x="2878099" y="2636912"/>
            <a:ext cx="3600400" cy="1736725"/>
          </a:xfrm>
        </p:spPr>
        <p:txBody>
          <a:bodyPr anchor="ctr"/>
          <a:lstStyle/>
          <a:p>
            <a:pPr eaLnBrk="1" hangingPunct="1"/>
            <a:r>
              <a:rPr lang="hu-HU" altLang="hu-HU" sz="4400" b="1" dirty="0" err="1"/>
              <a:t>Apache</a:t>
            </a:r>
            <a:r>
              <a:rPr lang="hu-HU" altLang="hu-HU" sz="4400" b="1" dirty="0"/>
              <a:t> web kiszolgáló</a:t>
            </a:r>
            <a:br>
              <a:rPr lang="hu-HU" altLang="hu-HU" sz="4400" b="1" dirty="0"/>
            </a:br>
            <a:endParaRPr lang="hu-HU" altLang="hu-HU" sz="4400" dirty="0"/>
          </a:p>
        </p:txBody>
      </p:sp>
      <p:sp>
        <p:nvSpPr>
          <p:cNvPr id="2" name="Alcím 1">
            <a:extLst>
              <a:ext uri="{FF2B5EF4-FFF2-40B4-BE49-F238E27FC236}">
                <a16:creationId xmlns:a16="http://schemas.microsoft.com/office/drawing/2014/main" id="{B544B971-17A7-6983-9ED1-112064567C4E}"/>
              </a:ext>
            </a:extLst>
          </p:cNvPr>
          <p:cNvSpPr>
            <a:spLocks noGrp="1"/>
          </p:cNvSpPr>
          <p:nvPr>
            <p:ph type="subTitle" idx="1"/>
          </p:nvPr>
        </p:nvSpPr>
        <p:spPr/>
        <p:txBody>
          <a:bodyPr/>
          <a:lstStyle/>
          <a:p>
            <a:endParaRPr lang="hu-H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C539124-03FE-2772-A17E-5D70FFB88F9E}"/>
              </a:ext>
            </a:extLst>
          </p:cNvPr>
          <p:cNvSpPr>
            <a:spLocks noGrp="1" noChangeArrowheads="1"/>
          </p:cNvSpPr>
          <p:nvPr>
            <p:ph type="title"/>
          </p:nvPr>
        </p:nvSpPr>
        <p:spPr/>
        <p:txBody>
          <a:bodyPr/>
          <a:lstStyle/>
          <a:p>
            <a:pPr eaLnBrk="1" hangingPunct="1"/>
            <a:r>
              <a:rPr lang="hu-HU" altLang="hu-HU" sz="4000"/>
              <a:t>HTTP azonosítás (authentication) (7) </a:t>
            </a:r>
            <a:endParaRPr lang="en-US" altLang="hu-HU" sz="4000"/>
          </a:p>
        </p:txBody>
      </p:sp>
      <p:sp>
        <p:nvSpPr>
          <p:cNvPr id="20485" name="Text Box 32">
            <a:extLst>
              <a:ext uri="{FF2B5EF4-FFF2-40B4-BE49-F238E27FC236}">
                <a16:creationId xmlns:a16="http://schemas.microsoft.com/office/drawing/2014/main" id="{842ADBC5-55B2-A510-4775-2C5FD03F0076}"/>
              </a:ext>
            </a:extLst>
          </p:cNvPr>
          <p:cNvSpPr txBox="1">
            <a:spLocks noChangeArrowheads="1"/>
          </p:cNvSpPr>
          <p:nvPr/>
        </p:nvSpPr>
        <p:spPr bwMode="auto">
          <a:xfrm>
            <a:off x="3851275" y="1622425"/>
            <a:ext cx="25923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védett fájl lekérése (1)</a:t>
            </a:r>
            <a:endParaRPr lang="en-US" altLang="hu-HU" sz="1800">
              <a:latin typeface="Tahoma" panose="020B0604030504040204" pitchFamily="34" charset="0"/>
            </a:endParaRPr>
          </a:p>
        </p:txBody>
      </p:sp>
      <p:grpSp>
        <p:nvGrpSpPr>
          <p:cNvPr id="20486" name="Group 33">
            <a:extLst>
              <a:ext uri="{FF2B5EF4-FFF2-40B4-BE49-F238E27FC236}">
                <a16:creationId xmlns:a16="http://schemas.microsoft.com/office/drawing/2014/main" id="{4A57CB29-EEBD-9E0F-8417-A0D31047FD71}"/>
              </a:ext>
            </a:extLst>
          </p:cNvPr>
          <p:cNvGrpSpPr>
            <a:grpSpLocks/>
          </p:cNvGrpSpPr>
          <p:nvPr/>
        </p:nvGrpSpPr>
        <p:grpSpPr bwMode="auto">
          <a:xfrm>
            <a:off x="938758" y="1989140"/>
            <a:ext cx="7633743" cy="4679954"/>
            <a:chOff x="249" y="1253"/>
            <a:chExt cx="4718" cy="2948"/>
          </a:xfrm>
        </p:grpSpPr>
        <p:sp>
          <p:nvSpPr>
            <p:cNvPr id="20487" name="AutoShape 34">
              <a:extLst>
                <a:ext uri="{FF2B5EF4-FFF2-40B4-BE49-F238E27FC236}">
                  <a16:creationId xmlns:a16="http://schemas.microsoft.com/office/drawing/2014/main" id="{DC8D33A5-A427-18C4-0531-E995F5701676}"/>
                </a:ext>
              </a:extLst>
            </p:cNvPr>
            <p:cNvSpPr>
              <a:spLocks noChangeArrowheads="1"/>
            </p:cNvSpPr>
            <p:nvPr/>
          </p:nvSpPr>
          <p:spPr bwMode="auto">
            <a:xfrm>
              <a:off x="1428" y="1253"/>
              <a:ext cx="1044" cy="363"/>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böngésző</a:t>
              </a:r>
              <a:endParaRPr lang="en-US" altLang="hu-HU" sz="1800">
                <a:latin typeface="Tahoma" panose="020B0604030504040204" pitchFamily="34" charset="0"/>
              </a:endParaRPr>
            </a:p>
          </p:txBody>
        </p:sp>
        <p:sp>
          <p:nvSpPr>
            <p:cNvPr id="20488" name="AutoShape 35">
              <a:extLst>
                <a:ext uri="{FF2B5EF4-FFF2-40B4-BE49-F238E27FC236}">
                  <a16:creationId xmlns:a16="http://schemas.microsoft.com/office/drawing/2014/main" id="{E57987C2-34A6-2191-4721-690840B4C693}"/>
                </a:ext>
              </a:extLst>
            </p:cNvPr>
            <p:cNvSpPr>
              <a:spLocks noChangeArrowheads="1"/>
            </p:cNvSpPr>
            <p:nvPr/>
          </p:nvSpPr>
          <p:spPr bwMode="auto">
            <a:xfrm>
              <a:off x="3923" y="2387"/>
              <a:ext cx="1044" cy="363"/>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20489" name="Line 36">
              <a:extLst>
                <a:ext uri="{FF2B5EF4-FFF2-40B4-BE49-F238E27FC236}">
                  <a16:creationId xmlns:a16="http://schemas.microsoft.com/office/drawing/2014/main" id="{F010D0EC-095F-F77D-109F-904AF1BCF646}"/>
                </a:ext>
              </a:extLst>
            </p:cNvPr>
            <p:cNvSpPr>
              <a:spLocks noChangeShapeType="1"/>
            </p:cNvSpPr>
            <p:nvPr/>
          </p:nvSpPr>
          <p:spPr bwMode="auto">
            <a:xfrm>
              <a:off x="2472" y="1299"/>
              <a:ext cx="136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490" name="Line 37">
              <a:extLst>
                <a:ext uri="{FF2B5EF4-FFF2-40B4-BE49-F238E27FC236}">
                  <a16:creationId xmlns:a16="http://schemas.microsoft.com/office/drawing/2014/main" id="{E92167AA-CA81-47CC-27B2-99E86EB3D049}"/>
                </a:ext>
              </a:extLst>
            </p:cNvPr>
            <p:cNvSpPr>
              <a:spLocks noChangeShapeType="1"/>
            </p:cNvSpPr>
            <p:nvPr/>
          </p:nvSpPr>
          <p:spPr bwMode="auto">
            <a:xfrm flipH="1">
              <a:off x="2472" y="1571"/>
              <a:ext cx="140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491" name="Text Box 38">
              <a:extLst>
                <a:ext uri="{FF2B5EF4-FFF2-40B4-BE49-F238E27FC236}">
                  <a16:creationId xmlns:a16="http://schemas.microsoft.com/office/drawing/2014/main" id="{87BAD290-3028-0D14-38BD-2BA00E841495}"/>
                </a:ext>
              </a:extLst>
            </p:cNvPr>
            <p:cNvSpPr txBox="1">
              <a:spLocks noChangeArrowheads="1"/>
            </p:cNvSpPr>
            <p:nvPr/>
          </p:nvSpPr>
          <p:spPr bwMode="auto">
            <a:xfrm>
              <a:off x="2472" y="1707"/>
              <a:ext cx="1633"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(2) Status: 401 „Authorization required”</a:t>
              </a:r>
              <a:endParaRPr lang="en-US" altLang="hu-HU" sz="1800">
                <a:latin typeface="Tahoma" panose="020B0604030504040204" pitchFamily="34" charset="0"/>
              </a:endParaRPr>
            </a:p>
          </p:txBody>
        </p:sp>
        <p:grpSp>
          <p:nvGrpSpPr>
            <p:cNvPr id="20492" name="Group 39">
              <a:extLst>
                <a:ext uri="{FF2B5EF4-FFF2-40B4-BE49-F238E27FC236}">
                  <a16:creationId xmlns:a16="http://schemas.microsoft.com/office/drawing/2014/main" id="{BD944862-8595-5E3E-AD48-DD6D28FF234E}"/>
                </a:ext>
              </a:extLst>
            </p:cNvPr>
            <p:cNvGrpSpPr>
              <a:grpSpLocks/>
            </p:cNvGrpSpPr>
            <p:nvPr/>
          </p:nvGrpSpPr>
          <p:grpSpPr bwMode="auto">
            <a:xfrm>
              <a:off x="431" y="2115"/>
              <a:ext cx="1951" cy="907"/>
              <a:chOff x="1247" y="2115"/>
              <a:chExt cx="1951" cy="907"/>
            </a:xfrm>
          </p:grpSpPr>
          <p:sp>
            <p:nvSpPr>
              <p:cNvPr id="20508" name="Rectangle 40">
                <a:extLst>
                  <a:ext uri="{FF2B5EF4-FFF2-40B4-BE49-F238E27FC236}">
                    <a16:creationId xmlns:a16="http://schemas.microsoft.com/office/drawing/2014/main" id="{017D2296-C5AB-A88E-CBC9-6013D984D89F}"/>
                  </a:ext>
                </a:extLst>
              </p:cNvPr>
              <p:cNvSpPr>
                <a:spLocks noChangeArrowheads="1"/>
              </p:cNvSpPr>
              <p:nvPr/>
            </p:nvSpPr>
            <p:spPr bwMode="auto">
              <a:xfrm>
                <a:off x="1247" y="2115"/>
                <a:ext cx="1951" cy="90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0509" name="AutoShape 41">
                <a:extLst>
                  <a:ext uri="{FF2B5EF4-FFF2-40B4-BE49-F238E27FC236}">
                    <a16:creationId xmlns:a16="http://schemas.microsoft.com/office/drawing/2014/main" id="{15C638A7-A805-8D05-9BC7-7D4A4252F42E}"/>
                  </a:ext>
                </a:extLst>
              </p:cNvPr>
              <p:cNvSpPr>
                <a:spLocks noChangeArrowheads="1"/>
              </p:cNvSpPr>
              <p:nvPr/>
            </p:nvSpPr>
            <p:spPr bwMode="auto">
              <a:xfrm>
                <a:off x="1338" y="2296"/>
                <a:ext cx="952" cy="227"/>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felhasználó</a:t>
                </a:r>
                <a:endParaRPr lang="en-US" altLang="hu-HU" sz="1800">
                  <a:latin typeface="Tahoma" panose="020B0604030504040204" pitchFamily="34" charset="0"/>
                </a:endParaRPr>
              </a:p>
            </p:txBody>
          </p:sp>
          <p:sp>
            <p:nvSpPr>
              <p:cNvPr id="20510" name="AutoShape 42">
                <a:extLst>
                  <a:ext uri="{FF2B5EF4-FFF2-40B4-BE49-F238E27FC236}">
                    <a16:creationId xmlns:a16="http://schemas.microsoft.com/office/drawing/2014/main" id="{171BF879-24C7-073A-9223-9951419C57B1}"/>
                  </a:ext>
                </a:extLst>
              </p:cNvPr>
              <p:cNvSpPr>
                <a:spLocks noChangeArrowheads="1"/>
              </p:cNvSpPr>
              <p:nvPr/>
            </p:nvSpPr>
            <p:spPr bwMode="auto">
              <a:xfrm>
                <a:off x="1338" y="2614"/>
                <a:ext cx="952" cy="227"/>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jelszó</a:t>
                </a:r>
                <a:endParaRPr lang="en-US" altLang="hu-HU" sz="1800">
                  <a:latin typeface="Tahoma" panose="020B0604030504040204" pitchFamily="34" charset="0"/>
                </a:endParaRPr>
              </a:p>
            </p:txBody>
          </p:sp>
          <p:sp>
            <p:nvSpPr>
              <p:cNvPr id="20511" name="Rectangle 43">
                <a:extLst>
                  <a:ext uri="{FF2B5EF4-FFF2-40B4-BE49-F238E27FC236}">
                    <a16:creationId xmlns:a16="http://schemas.microsoft.com/office/drawing/2014/main" id="{8AF27A44-C011-6FCA-2344-04186DC0B937}"/>
                  </a:ext>
                </a:extLst>
              </p:cNvPr>
              <p:cNvSpPr>
                <a:spLocks noChangeArrowheads="1"/>
              </p:cNvSpPr>
              <p:nvPr/>
            </p:nvSpPr>
            <p:spPr bwMode="auto">
              <a:xfrm>
                <a:off x="2381" y="2296"/>
                <a:ext cx="635" cy="227"/>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0512" name="Rectangle 44">
                <a:extLst>
                  <a:ext uri="{FF2B5EF4-FFF2-40B4-BE49-F238E27FC236}">
                    <a16:creationId xmlns:a16="http://schemas.microsoft.com/office/drawing/2014/main" id="{50A5E6CA-4BD9-0380-B892-F86D07AA0BC0}"/>
                  </a:ext>
                </a:extLst>
              </p:cNvPr>
              <p:cNvSpPr>
                <a:spLocks noChangeArrowheads="1"/>
              </p:cNvSpPr>
              <p:nvPr/>
            </p:nvSpPr>
            <p:spPr bwMode="auto">
              <a:xfrm>
                <a:off x="2381" y="2614"/>
                <a:ext cx="635" cy="227"/>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grpSp>
        <p:sp>
          <p:nvSpPr>
            <p:cNvPr id="20493" name="Line 45">
              <a:extLst>
                <a:ext uri="{FF2B5EF4-FFF2-40B4-BE49-F238E27FC236}">
                  <a16:creationId xmlns:a16="http://schemas.microsoft.com/office/drawing/2014/main" id="{23041054-299A-3DA7-1450-90BCC741B4DD}"/>
                </a:ext>
              </a:extLst>
            </p:cNvPr>
            <p:cNvSpPr>
              <a:spLocks noChangeShapeType="1"/>
            </p:cNvSpPr>
            <p:nvPr/>
          </p:nvSpPr>
          <p:spPr bwMode="auto">
            <a:xfrm>
              <a:off x="1746" y="1616"/>
              <a:ext cx="0" cy="49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494" name="Text Box 46">
              <a:extLst>
                <a:ext uri="{FF2B5EF4-FFF2-40B4-BE49-F238E27FC236}">
                  <a16:creationId xmlns:a16="http://schemas.microsoft.com/office/drawing/2014/main" id="{8A393D7F-0D9D-0B2A-75BB-C17FDC518668}"/>
                </a:ext>
              </a:extLst>
            </p:cNvPr>
            <p:cNvSpPr txBox="1">
              <a:spLocks noChangeArrowheads="1"/>
            </p:cNvSpPr>
            <p:nvPr/>
          </p:nvSpPr>
          <p:spPr bwMode="auto">
            <a:xfrm>
              <a:off x="1292" y="1752"/>
              <a:ext cx="4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(3)</a:t>
              </a:r>
              <a:endParaRPr lang="en-US" altLang="hu-HU" sz="1800">
                <a:latin typeface="Tahoma" panose="020B0604030504040204" pitchFamily="34" charset="0"/>
              </a:endParaRPr>
            </a:p>
          </p:txBody>
        </p:sp>
        <p:sp>
          <p:nvSpPr>
            <p:cNvPr id="20495" name="Line 47">
              <a:extLst>
                <a:ext uri="{FF2B5EF4-FFF2-40B4-BE49-F238E27FC236}">
                  <a16:creationId xmlns:a16="http://schemas.microsoft.com/office/drawing/2014/main" id="{7390E3E0-C62B-E223-C1AC-5998C3CD8A82}"/>
                </a:ext>
              </a:extLst>
            </p:cNvPr>
            <p:cNvSpPr>
              <a:spLocks noChangeShapeType="1"/>
            </p:cNvSpPr>
            <p:nvPr/>
          </p:nvSpPr>
          <p:spPr bwMode="auto">
            <a:xfrm>
              <a:off x="2381" y="2568"/>
              <a:ext cx="149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496" name="Text Box 48">
              <a:extLst>
                <a:ext uri="{FF2B5EF4-FFF2-40B4-BE49-F238E27FC236}">
                  <a16:creationId xmlns:a16="http://schemas.microsoft.com/office/drawing/2014/main" id="{B3BB1B1E-175E-E1C2-0145-A77F0DCBA02F}"/>
                </a:ext>
              </a:extLst>
            </p:cNvPr>
            <p:cNvSpPr txBox="1">
              <a:spLocks noChangeArrowheads="1"/>
            </p:cNvSpPr>
            <p:nvPr/>
          </p:nvSpPr>
          <p:spPr bwMode="auto">
            <a:xfrm>
              <a:off x="2336" y="2568"/>
              <a:ext cx="163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(4) név és jelszó küldés</a:t>
              </a:r>
              <a:endParaRPr lang="en-US" altLang="hu-HU" sz="1800">
                <a:latin typeface="Tahoma" panose="020B0604030504040204" pitchFamily="34" charset="0"/>
              </a:endParaRPr>
            </a:p>
          </p:txBody>
        </p:sp>
        <p:sp>
          <p:nvSpPr>
            <p:cNvPr id="20497" name="Text Box 49">
              <a:extLst>
                <a:ext uri="{FF2B5EF4-FFF2-40B4-BE49-F238E27FC236}">
                  <a16:creationId xmlns:a16="http://schemas.microsoft.com/office/drawing/2014/main" id="{D6BD5F9E-6BE1-49FB-F673-16773FDFEC82}"/>
                </a:ext>
              </a:extLst>
            </p:cNvPr>
            <p:cNvSpPr txBox="1">
              <a:spLocks noChangeArrowheads="1"/>
            </p:cNvSpPr>
            <p:nvPr/>
          </p:nvSpPr>
          <p:spPr bwMode="auto">
            <a:xfrm>
              <a:off x="2472" y="2341"/>
              <a:ext cx="163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védett fájl lekérése</a:t>
              </a:r>
              <a:endParaRPr lang="en-US" altLang="hu-HU" sz="1800">
                <a:latin typeface="Tahoma" panose="020B0604030504040204" pitchFamily="34" charset="0"/>
              </a:endParaRPr>
            </a:p>
          </p:txBody>
        </p:sp>
        <p:sp>
          <p:nvSpPr>
            <p:cNvPr id="20498" name="Line 50">
              <a:extLst>
                <a:ext uri="{FF2B5EF4-FFF2-40B4-BE49-F238E27FC236}">
                  <a16:creationId xmlns:a16="http://schemas.microsoft.com/office/drawing/2014/main" id="{3956269F-100E-E750-010C-E8C36112EF1D}"/>
                </a:ext>
              </a:extLst>
            </p:cNvPr>
            <p:cNvSpPr>
              <a:spLocks noChangeShapeType="1"/>
            </p:cNvSpPr>
            <p:nvPr/>
          </p:nvSpPr>
          <p:spPr bwMode="auto">
            <a:xfrm>
              <a:off x="4422" y="2750"/>
              <a:ext cx="0" cy="90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499" name="Rectangle 51">
              <a:extLst>
                <a:ext uri="{FF2B5EF4-FFF2-40B4-BE49-F238E27FC236}">
                  <a16:creationId xmlns:a16="http://schemas.microsoft.com/office/drawing/2014/main" id="{810851D9-B022-B270-44B1-2BC0862DEB47}"/>
                </a:ext>
              </a:extLst>
            </p:cNvPr>
            <p:cNvSpPr>
              <a:spLocks noChangeArrowheads="1"/>
            </p:cNvSpPr>
            <p:nvPr/>
          </p:nvSpPr>
          <p:spPr bwMode="auto">
            <a:xfrm>
              <a:off x="3969" y="3702"/>
              <a:ext cx="952" cy="49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azonosítás</a:t>
              </a:r>
              <a:endParaRPr lang="en-US" altLang="hu-HU" sz="1800">
                <a:latin typeface="Tahoma" panose="020B0604030504040204" pitchFamily="34" charset="0"/>
              </a:endParaRPr>
            </a:p>
          </p:txBody>
        </p:sp>
        <p:sp>
          <p:nvSpPr>
            <p:cNvPr id="20500" name="Line 52">
              <a:extLst>
                <a:ext uri="{FF2B5EF4-FFF2-40B4-BE49-F238E27FC236}">
                  <a16:creationId xmlns:a16="http://schemas.microsoft.com/office/drawing/2014/main" id="{B21180BF-ECBF-2ECD-0949-DE3C468451B6}"/>
                </a:ext>
              </a:extLst>
            </p:cNvPr>
            <p:cNvSpPr>
              <a:spLocks noChangeShapeType="1"/>
            </p:cNvSpPr>
            <p:nvPr/>
          </p:nvSpPr>
          <p:spPr bwMode="auto">
            <a:xfrm flipH="1">
              <a:off x="249" y="4110"/>
              <a:ext cx="372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501" name="Line 53">
              <a:extLst>
                <a:ext uri="{FF2B5EF4-FFF2-40B4-BE49-F238E27FC236}">
                  <a16:creationId xmlns:a16="http://schemas.microsoft.com/office/drawing/2014/main" id="{D4228651-8F72-7790-BFA6-3DB3F9C860AC}"/>
                </a:ext>
              </a:extLst>
            </p:cNvPr>
            <p:cNvSpPr>
              <a:spLocks noChangeShapeType="1"/>
            </p:cNvSpPr>
            <p:nvPr/>
          </p:nvSpPr>
          <p:spPr bwMode="auto">
            <a:xfrm flipV="1">
              <a:off x="249" y="1434"/>
              <a:ext cx="0" cy="26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502" name="Text Box 54">
              <a:extLst>
                <a:ext uri="{FF2B5EF4-FFF2-40B4-BE49-F238E27FC236}">
                  <a16:creationId xmlns:a16="http://schemas.microsoft.com/office/drawing/2014/main" id="{6E5153E5-71CE-DB64-CA10-DAA7465FBE9E}"/>
                </a:ext>
              </a:extLst>
            </p:cNvPr>
            <p:cNvSpPr txBox="1">
              <a:spLocks noChangeArrowheads="1"/>
            </p:cNvSpPr>
            <p:nvPr/>
          </p:nvSpPr>
          <p:spPr bwMode="auto">
            <a:xfrm>
              <a:off x="295" y="3385"/>
              <a:ext cx="1633"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(5) védett fájl elküldése sikeres azonosítás esetén</a:t>
              </a:r>
              <a:endParaRPr lang="en-US" altLang="hu-HU" sz="1800">
                <a:latin typeface="Tahoma" panose="020B0604030504040204" pitchFamily="34" charset="0"/>
              </a:endParaRPr>
            </a:p>
          </p:txBody>
        </p:sp>
        <p:sp>
          <p:nvSpPr>
            <p:cNvPr id="20503" name="Line 55">
              <a:extLst>
                <a:ext uri="{FF2B5EF4-FFF2-40B4-BE49-F238E27FC236}">
                  <a16:creationId xmlns:a16="http://schemas.microsoft.com/office/drawing/2014/main" id="{773E5E0F-A763-515B-9608-55D9C231241F}"/>
                </a:ext>
              </a:extLst>
            </p:cNvPr>
            <p:cNvSpPr>
              <a:spLocks noChangeShapeType="1"/>
            </p:cNvSpPr>
            <p:nvPr/>
          </p:nvSpPr>
          <p:spPr bwMode="auto">
            <a:xfrm>
              <a:off x="249" y="1434"/>
              <a:ext cx="11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504" name="Line 56">
              <a:extLst>
                <a:ext uri="{FF2B5EF4-FFF2-40B4-BE49-F238E27FC236}">
                  <a16:creationId xmlns:a16="http://schemas.microsoft.com/office/drawing/2014/main" id="{41B68532-A2AB-8483-EB9B-4D2FE7B3AF32}"/>
                </a:ext>
              </a:extLst>
            </p:cNvPr>
            <p:cNvSpPr>
              <a:spLocks noChangeShapeType="1"/>
            </p:cNvSpPr>
            <p:nvPr/>
          </p:nvSpPr>
          <p:spPr bwMode="auto">
            <a:xfrm flipH="1">
              <a:off x="2290" y="3793"/>
              <a:ext cx="167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505" name="Line 57">
              <a:extLst>
                <a:ext uri="{FF2B5EF4-FFF2-40B4-BE49-F238E27FC236}">
                  <a16:creationId xmlns:a16="http://schemas.microsoft.com/office/drawing/2014/main" id="{F395411E-F8AC-AE33-872C-97F2CCFAA98F}"/>
                </a:ext>
              </a:extLst>
            </p:cNvPr>
            <p:cNvSpPr>
              <a:spLocks noChangeShapeType="1"/>
            </p:cNvSpPr>
            <p:nvPr/>
          </p:nvSpPr>
          <p:spPr bwMode="auto">
            <a:xfrm flipV="1">
              <a:off x="2290" y="3022"/>
              <a:ext cx="0" cy="77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0506" name="Text Box 58">
              <a:extLst>
                <a:ext uri="{FF2B5EF4-FFF2-40B4-BE49-F238E27FC236}">
                  <a16:creationId xmlns:a16="http://schemas.microsoft.com/office/drawing/2014/main" id="{22CCE3B9-953D-3BAD-A38C-E114D1B3FE37}"/>
                </a:ext>
              </a:extLst>
            </p:cNvPr>
            <p:cNvSpPr txBox="1">
              <a:spLocks noChangeArrowheads="1"/>
            </p:cNvSpPr>
            <p:nvPr/>
          </p:nvSpPr>
          <p:spPr bwMode="auto">
            <a:xfrm>
              <a:off x="2336" y="3203"/>
              <a:ext cx="1633"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(5) sikertelen azonosítás esetén újra jelszókérés</a:t>
              </a:r>
              <a:endParaRPr lang="en-US" altLang="hu-HU" sz="1800">
                <a:latin typeface="Tahoma" panose="020B0604030504040204" pitchFamily="34" charset="0"/>
              </a:endParaRPr>
            </a:p>
          </p:txBody>
        </p:sp>
        <p:sp>
          <p:nvSpPr>
            <p:cNvPr id="20507" name="AutoShape 59">
              <a:extLst>
                <a:ext uri="{FF2B5EF4-FFF2-40B4-BE49-F238E27FC236}">
                  <a16:creationId xmlns:a16="http://schemas.microsoft.com/office/drawing/2014/main" id="{060EB1F7-C7E0-27FB-D172-7942DBAFC90E}"/>
                </a:ext>
              </a:extLst>
            </p:cNvPr>
            <p:cNvSpPr>
              <a:spLocks noChangeArrowheads="1"/>
            </p:cNvSpPr>
            <p:nvPr/>
          </p:nvSpPr>
          <p:spPr bwMode="auto">
            <a:xfrm>
              <a:off x="3878" y="1253"/>
              <a:ext cx="1044" cy="363"/>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536" name="Rectangle 2253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30" name="Cím 1">
            <a:extLst>
              <a:ext uri="{FF2B5EF4-FFF2-40B4-BE49-F238E27FC236}">
                <a16:creationId xmlns:a16="http://schemas.microsoft.com/office/drawing/2014/main" id="{C40D597C-2314-5A50-E923-FD63987B1C7C}"/>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JSP</a:t>
            </a:r>
          </a:p>
        </p:txBody>
      </p:sp>
      <p:sp>
        <p:nvSpPr>
          <p:cNvPr id="22538" name="Freeform: Shape 2253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2540" name="Rectangle 2253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2531" name="Tartalom helye 2">
            <a:extLst>
              <a:ext uri="{FF2B5EF4-FFF2-40B4-BE49-F238E27FC236}">
                <a16:creationId xmlns:a16="http://schemas.microsoft.com/office/drawing/2014/main" id="{D435BA6D-3175-86A0-2FCF-262B60EFA67C}"/>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a:cs typeface="Arial" panose="020B0604020202020204" pitchFamily="34" charset="0"/>
              </a:rPr>
              <a:t>Az általánosan használt HTML, XML és Java programozási nyelvekkel kombinálva lehetővé teszi az oldalak tartalmának könnyű készítését és dinamikus tartalmuk hozzáadását.</a:t>
            </a:r>
          </a:p>
          <a:p>
            <a:pPr eaLnBrk="1" hangingPunct="1"/>
            <a:r>
              <a:rPr lang="hu-HU" altLang="hu-HU">
                <a:cs typeface="Arial" panose="020B0604020202020204" pitchFamily="34" charset="0"/>
              </a:rPr>
              <a:t>A JSP-k lehetővé teszik az adatokat az adatbázisokból vagy más adatforrásokból való lekérdezését, az adatok feldolgozását és az oldalak dinamikus megjelenítését.</a:t>
            </a:r>
          </a:p>
          <a:p>
            <a:pPr eaLnBrk="1" hangingPunct="1"/>
            <a:r>
              <a:rPr lang="hu-HU" altLang="hu-HU">
                <a:cs typeface="Arial" panose="020B0604020202020204" pitchFamily="34" charset="0"/>
              </a:rPr>
              <a:t>A JSP-k kiszolgálása és generálása hasonló az egyszerű HTML oldalakhoz, ezért a JSP-k könnyen érthetőek és karbantarthatóak.</a:t>
            </a:r>
          </a:p>
          <a:p>
            <a:pPr eaLnBrk="1" hangingPunct="1"/>
            <a:endParaRPr lang="hu-HU" altLang="hu-H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584" name="Rectangle 2458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8" name="Rectangle 2">
            <a:extLst>
              <a:ext uri="{FF2B5EF4-FFF2-40B4-BE49-F238E27FC236}">
                <a16:creationId xmlns:a16="http://schemas.microsoft.com/office/drawing/2014/main" id="{7893BD38-FF25-E5B6-709C-D2C690DB95A6}"/>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JSP támogatás előnyei</a:t>
            </a:r>
            <a:endParaRPr lang="en-US" altLang="hu-HU" sz="3800"/>
          </a:p>
        </p:txBody>
      </p:sp>
      <p:sp>
        <p:nvSpPr>
          <p:cNvPr id="24586" name="Freeform: Shape 2458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4588" name="Rectangle 2458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4579" name="Rectangle 3">
            <a:extLst>
              <a:ext uri="{FF2B5EF4-FFF2-40B4-BE49-F238E27FC236}">
                <a16:creationId xmlns:a16="http://schemas.microsoft.com/office/drawing/2014/main" id="{01BA40B4-56FA-D3F4-C5DB-66266CEE85F8}"/>
              </a:ext>
            </a:extLst>
          </p:cNvPr>
          <p:cNvSpPr>
            <a:spLocks noGrp="1" noChangeArrowheads="1"/>
          </p:cNvSpPr>
          <p:nvPr>
            <p:ph idx="1"/>
          </p:nvPr>
        </p:nvSpPr>
        <p:spPr>
          <a:xfrm>
            <a:off x="2171700" y="2178528"/>
            <a:ext cx="6400800" cy="3701065"/>
          </a:xfrm>
        </p:spPr>
        <p:txBody>
          <a:bodyPr>
            <a:normAutofit/>
          </a:bodyPr>
          <a:lstStyle/>
          <a:p>
            <a:pPr>
              <a:lnSpc>
                <a:spcPct val="100000"/>
              </a:lnSpc>
              <a:buFontTx/>
              <a:buAutoNum type="arabicPeriod"/>
            </a:pPr>
            <a:r>
              <a:rPr lang="hu-HU" altLang="hu-HU" sz="1300"/>
              <a:t>Moduláris architektúra: A JPS segítségével a portleteket modulárisan lehet építeni, ami lehetővé teszi, hogy a portletek könnyen bővíthetők és módosíthatók legyenek, anélkül hogy a többi portlettel összeütközésbe kerülnének.</a:t>
            </a:r>
          </a:p>
          <a:p>
            <a:pPr>
              <a:lnSpc>
                <a:spcPct val="100000"/>
              </a:lnSpc>
              <a:buFontTx/>
              <a:buAutoNum type="arabicPeriod"/>
            </a:pPr>
            <a:r>
              <a:rPr lang="hu-HU" altLang="hu-HU" sz="1300"/>
              <a:t>Portabilitás: A JPS specifikáció lehetővé teszi, hogy a portletek áthelyezhetők legyenek egyik portálról a másikra, így a fejlesztők nem kell aggódniuk azon, hogy a portletek jól működnek-e különböző portálokon.</a:t>
            </a:r>
          </a:p>
          <a:p>
            <a:pPr>
              <a:lnSpc>
                <a:spcPct val="100000"/>
              </a:lnSpc>
              <a:buFontTx/>
              <a:buAutoNum type="arabicPeriod"/>
            </a:pPr>
            <a:r>
              <a:rPr lang="hu-HU" altLang="hu-HU" sz="1300"/>
              <a:t>Skálázhatóság: A portletek általában több felhasználó számára szolgáltatnak személyre szabott tartalmakat, így a JPS támogatás lehetővé teszi a portletek könnyű skálázhatóságát és jobb teljesítményét.</a:t>
            </a:r>
          </a:p>
          <a:p>
            <a:pPr>
              <a:lnSpc>
                <a:spcPct val="100000"/>
              </a:lnSpc>
              <a:buFontTx/>
              <a:buAutoNum type="arabicPeriod"/>
            </a:pPr>
            <a:r>
              <a:rPr lang="hu-HU" altLang="hu-HU" sz="1300"/>
              <a:t>Egyszerű fejlesztés: A JPS lehetővé teszi a portletek egyszerű fejlesztését, mivel a fejlesztőknek nem kell aggódniuk a portálra vonatkozó részletekkel, mivel a portálok végrehajtási környezetet biztosítanak a portletek számára.</a:t>
            </a:r>
          </a:p>
          <a:p>
            <a:pPr>
              <a:lnSpc>
                <a:spcPct val="100000"/>
              </a:lnSpc>
              <a:buFontTx/>
              <a:buAutoNum type="arabicPeriod"/>
            </a:pPr>
            <a:r>
              <a:rPr lang="hu-HU" altLang="hu-HU" sz="1300"/>
              <a:t>Biztonság: A JPS specifikáció biztosítja a portletek biztonságát és azok elkülönítését egymástól, így a portálokon futó portletek nem tudják befolyásolni vagy megzavarni egymást.</a:t>
            </a:r>
          </a:p>
          <a:p>
            <a:pPr lvl="1" eaLnBrk="1" hangingPunct="1">
              <a:lnSpc>
                <a:spcPct val="100000"/>
              </a:lnSpc>
            </a:pPr>
            <a:endParaRPr lang="hu-HU" altLang="hu-HU" sz="1300"/>
          </a:p>
          <a:p>
            <a:pPr lvl="1" eaLnBrk="1" hangingPunct="1">
              <a:lnSpc>
                <a:spcPct val="100000"/>
              </a:lnSpc>
            </a:pPr>
            <a:endParaRPr lang="en-US" altLang="hu-HU" sz="13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655" name="Rectangle 26654">
            <a:extLst>
              <a:ext uri="{FF2B5EF4-FFF2-40B4-BE49-F238E27FC236}">
                <a16:creationId xmlns:a16="http://schemas.microsoft.com/office/drawing/2014/main" id="{A2805736-925B-4E6B-9FAB-73BA23E1E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626" name="Rectangle 2">
            <a:extLst>
              <a:ext uri="{FF2B5EF4-FFF2-40B4-BE49-F238E27FC236}">
                <a16:creationId xmlns:a16="http://schemas.microsoft.com/office/drawing/2014/main" id="{D676E34C-65C0-8687-DDCF-210A0A2180CE}"/>
              </a:ext>
            </a:extLst>
          </p:cNvPr>
          <p:cNvSpPr>
            <a:spLocks noGrp="1" noChangeArrowheads="1"/>
          </p:cNvSpPr>
          <p:nvPr>
            <p:ph type="title"/>
          </p:nvPr>
        </p:nvSpPr>
        <p:spPr>
          <a:xfrm>
            <a:off x="453897" y="382385"/>
            <a:ext cx="2333752" cy="899780"/>
          </a:xfrm>
        </p:spPr>
        <p:txBody>
          <a:bodyPr anchor="b">
            <a:normAutofit/>
          </a:bodyPr>
          <a:lstStyle/>
          <a:p>
            <a:pPr eaLnBrk="1" hangingPunct="1"/>
            <a:r>
              <a:rPr lang="hu-HU" altLang="hu-HU" sz="1700"/>
              <a:t>Proxy szerver</a:t>
            </a:r>
            <a:endParaRPr lang="en-US" altLang="hu-HU" sz="1700"/>
          </a:p>
        </p:txBody>
      </p:sp>
      <p:sp>
        <p:nvSpPr>
          <p:cNvPr id="26657" name="Rectangle 26656">
            <a:extLst>
              <a:ext uri="{FF2B5EF4-FFF2-40B4-BE49-F238E27FC236}">
                <a16:creationId xmlns:a16="http://schemas.microsoft.com/office/drawing/2014/main" id="{E9EA2B43-8884-423C-B0EB-8949B0462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6627" name="Rectangle 3">
            <a:extLst>
              <a:ext uri="{FF2B5EF4-FFF2-40B4-BE49-F238E27FC236}">
                <a16:creationId xmlns:a16="http://schemas.microsoft.com/office/drawing/2014/main" id="{4C13712B-2DC6-D17A-CE00-8DA1DA0518AC}"/>
              </a:ext>
            </a:extLst>
          </p:cNvPr>
          <p:cNvSpPr>
            <a:spLocks noGrp="1" noChangeArrowheads="1"/>
          </p:cNvSpPr>
          <p:nvPr>
            <p:ph idx="1"/>
          </p:nvPr>
        </p:nvSpPr>
        <p:spPr>
          <a:xfrm>
            <a:off x="453897" y="1613434"/>
            <a:ext cx="2333751" cy="4594953"/>
          </a:xfrm>
        </p:spPr>
        <p:txBody>
          <a:bodyPr>
            <a:normAutofit/>
          </a:bodyPr>
          <a:lstStyle/>
          <a:p>
            <a:pPr eaLnBrk="1" hangingPunct="1"/>
            <a:r>
              <a:rPr lang="hu-HU" altLang="hu-HU" sz="1400"/>
              <a:t>Forward proxy server</a:t>
            </a:r>
          </a:p>
          <a:p>
            <a:pPr lvl="1" eaLnBrk="1" hangingPunct="1"/>
            <a:r>
              <a:rPr lang="hu-HU" altLang="hu-HU" sz="1400"/>
              <a:t>a felhasználó hostokon be kell állítani a proxy szervert</a:t>
            </a:r>
          </a:p>
          <a:p>
            <a:pPr lvl="1" eaLnBrk="1" hangingPunct="1"/>
            <a:r>
              <a:rPr lang="hu-HU" altLang="hu-HU" sz="1400"/>
              <a:t>a távoli gépek a proxy szervert látják, a hostokat nem</a:t>
            </a:r>
          </a:p>
          <a:p>
            <a:pPr lvl="1" eaLnBrk="1" hangingPunct="1"/>
            <a:r>
              <a:rPr lang="hu-HU" altLang="hu-HU" sz="1400"/>
              <a:t>a proxy csak akkor kér új adatot, ha szükséges</a:t>
            </a:r>
            <a:endParaRPr lang="en-US" altLang="hu-HU" sz="1400"/>
          </a:p>
        </p:txBody>
      </p:sp>
      <p:sp>
        <p:nvSpPr>
          <p:cNvPr id="26659" name="Rectangle 26658">
            <a:extLst>
              <a:ext uri="{FF2B5EF4-FFF2-40B4-BE49-F238E27FC236}">
                <a16:creationId xmlns:a16="http://schemas.microsoft.com/office/drawing/2014/main" id="{F884A938-C405-4F09-AA12-590BEE1DE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8950" y="643467"/>
            <a:ext cx="5543550" cy="5564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628" name="Group 4">
            <a:extLst>
              <a:ext uri="{FF2B5EF4-FFF2-40B4-BE49-F238E27FC236}">
                <a16:creationId xmlns:a16="http://schemas.microsoft.com/office/drawing/2014/main" id="{C8D557BB-113B-59BC-0455-DBC7870145A9}"/>
              </a:ext>
            </a:extLst>
          </p:cNvPr>
          <p:cNvGrpSpPr>
            <a:grpSpLocks/>
          </p:cNvGrpSpPr>
          <p:nvPr/>
        </p:nvGrpSpPr>
        <p:grpSpPr bwMode="auto">
          <a:xfrm>
            <a:off x="3533811" y="2340713"/>
            <a:ext cx="4556086" cy="2170427"/>
            <a:chOff x="612" y="1706"/>
            <a:chExt cx="4763" cy="2269"/>
          </a:xfrm>
        </p:grpSpPr>
        <p:sp>
          <p:nvSpPr>
            <p:cNvPr id="26629" name="AutoShape 5">
              <a:extLst>
                <a:ext uri="{FF2B5EF4-FFF2-40B4-BE49-F238E27FC236}">
                  <a16:creationId xmlns:a16="http://schemas.microsoft.com/office/drawing/2014/main" id="{58CDA2BC-0ECB-875E-25EE-1536CD0E5BAA}"/>
                </a:ext>
              </a:extLst>
            </p:cNvPr>
            <p:cNvSpPr>
              <a:spLocks noChangeArrowheads="1"/>
            </p:cNvSpPr>
            <p:nvPr/>
          </p:nvSpPr>
          <p:spPr bwMode="auto">
            <a:xfrm>
              <a:off x="612" y="1706"/>
              <a:ext cx="1134" cy="726"/>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Internet</a:t>
              </a:r>
              <a:endParaRPr lang="en-US" altLang="hu-HU" sz="1800">
                <a:latin typeface="Tahoma" panose="020B0604030504040204" pitchFamily="34" charset="0"/>
              </a:endParaRPr>
            </a:p>
          </p:txBody>
        </p:sp>
        <p:sp>
          <p:nvSpPr>
            <p:cNvPr id="26630" name="Rectangle 6">
              <a:extLst>
                <a:ext uri="{FF2B5EF4-FFF2-40B4-BE49-F238E27FC236}">
                  <a16:creationId xmlns:a16="http://schemas.microsoft.com/office/drawing/2014/main" id="{72E36C00-3939-61A8-93BA-0182EFBCA3BE}"/>
                </a:ext>
              </a:extLst>
            </p:cNvPr>
            <p:cNvSpPr>
              <a:spLocks noChangeArrowheads="1"/>
            </p:cNvSpPr>
            <p:nvPr/>
          </p:nvSpPr>
          <p:spPr bwMode="auto">
            <a:xfrm>
              <a:off x="793" y="2931"/>
              <a:ext cx="998"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Router</a:t>
              </a:r>
              <a:endParaRPr lang="en-US" altLang="hu-HU" sz="1800">
                <a:latin typeface="Tahoma" panose="020B0604030504040204" pitchFamily="34" charset="0"/>
              </a:endParaRPr>
            </a:p>
          </p:txBody>
        </p:sp>
        <p:sp>
          <p:nvSpPr>
            <p:cNvPr id="26631" name="Rectangle 7">
              <a:extLst>
                <a:ext uri="{FF2B5EF4-FFF2-40B4-BE49-F238E27FC236}">
                  <a16:creationId xmlns:a16="http://schemas.microsoft.com/office/drawing/2014/main" id="{CDBB8D26-D001-2DB3-1730-AB8B1D29EB40}"/>
                </a:ext>
              </a:extLst>
            </p:cNvPr>
            <p:cNvSpPr>
              <a:spLocks noChangeArrowheads="1"/>
            </p:cNvSpPr>
            <p:nvPr/>
          </p:nvSpPr>
          <p:spPr bwMode="auto">
            <a:xfrm>
              <a:off x="2064" y="2931"/>
              <a:ext cx="998"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Forward Proxy</a:t>
              </a:r>
            </a:p>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Server</a:t>
              </a:r>
              <a:endParaRPr lang="en-US" altLang="hu-HU" sz="1800">
                <a:latin typeface="Tahoma" panose="020B0604030504040204" pitchFamily="34" charset="0"/>
              </a:endParaRPr>
            </a:p>
          </p:txBody>
        </p:sp>
        <p:sp>
          <p:nvSpPr>
            <p:cNvPr id="26632" name="Rectangle 8">
              <a:extLst>
                <a:ext uri="{FF2B5EF4-FFF2-40B4-BE49-F238E27FC236}">
                  <a16:creationId xmlns:a16="http://schemas.microsoft.com/office/drawing/2014/main" id="{B74C4DB5-398A-EC7E-C162-4B668A7599A4}"/>
                </a:ext>
              </a:extLst>
            </p:cNvPr>
            <p:cNvSpPr>
              <a:spLocks noChangeArrowheads="1"/>
            </p:cNvSpPr>
            <p:nvPr/>
          </p:nvSpPr>
          <p:spPr bwMode="auto">
            <a:xfrm>
              <a:off x="3560" y="2931"/>
              <a:ext cx="726"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HUB</a:t>
              </a:r>
              <a:endParaRPr lang="en-US" altLang="hu-HU" sz="1800">
                <a:latin typeface="Tahoma" panose="020B0604030504040204" pitchFamily="34" charset="0"/>
              </a:endParaRPr>
            </a:p>
          </p:txBody>
        </p:sp>
        <p:sp>
          <p:nvSpPr>
            <p:cNvPr id="26633" name="Rectangle 9">
              <a:extLst>
                <a:ext uri="{FF2B5EF4-FFF2-40B4-BE49-F238E27FC236}">
                  <a16:creationId xmlns:a16="http://schemas.microsoft.com/office/drawing/2014/main" id="{103563C6-C366-7D82-54E5-2CDFE3FF293F}"/>
                </a:ext>
              </a:extLst>
            </p:cNvPr>
            <p:cNvSpPr>
              <a:spLocks noChangeArrowheads="1"/>
            </p:cNvSpPr>
            <p:nvPr/>
          </p:nvSpPr>
          <p:spPr bwMode="auto">
            <a:xfrm>
              <a:off x="3560" y="2160"/>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6634" name="Rectangle 10">
              <a:extLst>
                <a:ext uri="{FF2B5EF4-FFF2-40B4-BE49-F238E27FC236}">
                  <a16:creationId xmlns:a16="http://schemas.microsoft.com/office/drawing/2014/main" id="{A8DB4981-7C02-A0B4-5FA1-354252C1747A}"/>
                </a:ext>
              </a:extLst>
            </p:cNvPr>
            <p:cNvSpPr>
              <a:spLocks noChangeArrowheads="1"/>
            </p:cNvSpPr>
            <p:nvPr/>
          </p:nvSpPr>
          <p:spPr bwMode="auto">
            <a:xfrm>
              <a:off x="4694" y="2931"/>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6635" name="Rectangle 11">
              <a:extLst>
                <a:ext uri="{FF2B5EF4-FFF2-40B4-BE49-F238E27FC236}">
                  <a16:creationId xmlns:a16="http://schemas.microsoft.com/office/drawing/2014/main" id="{BCD23875-03B3-A827-18F7-60119F9694E5}"/>
                </a:ext>
              </a:extLst>
            </p:cNvPr>
            <p:cNvSpPr>
              <a:spLocks noChangeArrowheads="1"/>
            </p:cNvSpPr>
            <p:nvPr/>
          </p:nvSpPr>
          <p:spPr bwMode="auto">
            <a:xfrm>
              <a:off x="3560" y="3657"/>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70945">
                <a:spcBef>
                  <a:spcPct val="0"/>
                </a:spcBef>
                <a:spcAft>
                  <a:spcPts val="697"/>
                </a:spcAft>
                <a:buNone/>
              </a:pPr>
              <a:r>
                <a:rPr lang="hu-HU" altLang="hu-HU" sz="1067"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6636" name="Line 12">
              <a:extLst>
                <a:ext uri="{FF2B5EF4-FFF2-40B4-BE49-F238E27FC236}">
                  <a16:creationId xmlns:a16="http://schemas.microsoft.com/office/drawing/2014/main" id="{E0129C3C-DD5F-C9D1-D135-B275BEEF85AF}"/>
                </a:ext>
              </a:extLst>
            </p:cNvPr>
            <p:cNvSpPr>
              <a:spLocks noChangeShapeType="1"/>
            </p:cNvSpPr>
            <p:nvPr/>
          </p:nvSpPr>
          <p:spPr bwMode="auto">
            <a:xfrm>
              <a:off x="3878" y="2478"/>
              <a:ext cx="0" cy="45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637" name="Line 13">
              <a:extLst>
                <a:ext uri="{FF2B5EF4-FFF2-40B4-BE49-F238E27FC236}">
                  <a16:creationId xmlns:a16="http://schemas.microsoft.com/office/drawing/2014/main" id="{258B9852-BE35-C3AB-A678-4FCB5F525B62}"/>
                </a:ext>
              </a:extLst>
            </p:cNvPr>
            <p:cNvSpPr>
              <a:spLocks noChangeShapeType="1"/>
            </p:cNvSpPr>
            <p:nvPr/>
          </p:nvSpPr>
          <p:spPr bwMode="auto">
            <a:xfrm flipH="1">
              <a:off x="4286" y="3113"/>
              <a:ext cx="40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638" name="Line 14">
              <a:extLst>
                <a:ext uri="{FF2B5EF4-FFF2-40B4-BE49-F238E27FC236}">
                  <a16:creationId xmlns:a16="http://schemas.microsoft.com/office/drawing/2014/main" id="{3DEC4EA6-F8C9-8D58-E6E1-A89B357FCE8D}"/>
                </a:ext>
              </a:extLst>
            </p:cNvPr>
            <p:cNvSpPr>
              <a:spLocks noChangeShapeType="1"/>
            </p:cNvSpPr>
            <p:nvPr/>
          </p:nvSpPr>
          <p:spPr bwMode="auto">
            <a:xfrm>
              <a:off x="3878" y="3294"/>
              <a:ext cx="0" cy="3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639" name="Line 15">
              <a:extLst>
                <a:ext uri="{FF2B5EF4-FFF2-40B4-BE49-F238E27FC236}">
                  <a16:creationId xmlns:a16="http://schemas.microsoft.com/office/drawing/2014/main" id="{4AA9E1BA-2E4A-21E9-D0B0-45F70F0433A2}"/>
                </a:ext>
              </a:extLst>
            </p:cNvPr>
            <p:cNvSpPr>
              <a:spLocks noChangeShapeType="1"/>
            </p:cNvSpPr>
            <p:nvPr/>
          </p:nvSpPr>
          <p:spPr bwMode="auto">
            <a:xfrm>
              <a:off x="3061" y="3113"/>
              <a:ext cx="499"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640" name="Line 16">
              <a:extLst>
                <a:ext uri="{FF2B5EF4-FFF2-40B4-BE49-F238E27FC236}">
                  <a16:creationId xmlns:a16="http://schemas.microsoft.com/office/drawing/2014/main" id="{7AEC8B5E-D395-3668-DE86-798F31A0FAD3}"/>
                </a:ext>
              </a:extLst>
            </p:cNvPr>
            <p:cNvSpPr>
              <a:spLocks noChangeShapeType="1"/>
            </p:cNvSpPr>
            <p:nvPr/>
          </p:nvSpPr>
          <p:spPr bwMode="auto">
            <a:xfrm>
              <a:off x="1791" y="3113"/>
              <a:ext cx="273"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641" name="Line 17">
              <a:extLst>
                <a:ext uri="{FF2B5EF4-FFF2-40B4-BE49-F238E27FC236}">
                  <a16:creationId xmlns:a16="http://schemas.microsoft.com/office/drawing/2014/main" id="{B42122ED-91E4-EBAD-2E66-5C9F87B21724}"/>
                </a:ext>
              </a:extLst>
            </p:cNvPr>
            <p:cNvSpPr>
              <a:spLocks noChangeShapeType="1"/>
            </p:cNvSpPr>
            <p:nvPr/>
          </p:nvSpPr>
          <p:spPr bwMode="auto">
            <a:xfrm>
              <a:off x="1156" y="2296"/>
              <a:ext cx="0" cy="63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681" name="Rectangle 27680">
            <a:extLst>
              <a:ext uri="{FF2B5EF4-FFF2-40B4-BE49-F238E27FC236}">
                <a16:creationId xmlns:a16="http://schemas.microsoft.com/office/drawing/2014/main" id="{A2805736-925B-4E6B-9FAB-73BA23E1E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7650" name="Rectangle 2">
            <a:extLst>
              <a:ext uri="{FF2B5EF4-FFF2-40B4-BE49-F238E27FC236}">
                <a16:creationId xmlns:a16="http://schemas.microsoft.com/office/drawing/2014/main" id="{80D5E2C7-225F-2131-7080-67DCB082DF2C}"/>
              </a:ext>
            </a:extLst>
          </p:cNvPr>
          <p:cNvSpPr>
            <a:spLocks noGrp="1" noChangeArrowheads="1"/>
          </p:cNvSpPr>
          <p:nvPr>
            <p:ph type="title"/>
          </p:nvPr>
        </p:nvSpPr>
        <p:spPr>
          <a:xfrm>
            <a:off x="453897" y="382385"/>
            <a:ext cx="2333752" cy="899780"/>
          </a:xfrm>
        </p:spPr>
        <p:txBody>
          <a:bodyPr anchor="b">
            <a:normAutofit/>
          </a:bodyPr>
          <a:lstStyle/>
          <a:p>
            <a:pPr eaLnBrk="1" hangingPunct="1"/>
            <a:r>
              <a:rPr lang="hu-HU" altLang="hu-HU" sz="1700"/>
              <a:t>Proxy szerver</a:t>
            </a:r>
            <a:endParaRPr lang="en-US" altLang="hu-HU" sz="1700"/>
          </a:p>
        </p:txBody>
      </p:sp>
      <p:sp>
        <p:nvSpPr>
          <p:cNvPr id="27683" name="Rectangle 27682">
            <a:extLst>
              <a:ext uri="{FF2B5EF4-FFF2-40B4-BE49-F238E27FC236}">
                <a16:creationId xmlns:a16="http://schemas.microsoft.com/office/drawing/2014/main" id="{E9EA2B43-8884-423C-B0EB-8949B0462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7651" name="Rectangle 3">
            <a:extLst>
              <a:ext uri="{FF2B5EF4-FFF2-40B4-BE49-F238E27FC236}">
                <a16:creationId xmlns:a16="http://schemas.microsoft.com/office/drawing/2014/main" id="{FD4E2DC0-CF1C-0594-91AE-CA3225CE72A5}"/>
              </a:ext>
            </a:extLst>
          </p:cNvPr>
          <p:cNvSpPr>
            <a:spLocks noGrp="1" noRot="1" noChangeArrowheads="1"/>
          </p:cNvSpPr>
          <p:nvPr>
            <p:ph idx="1"/>
          </p:nvPr>
        </p:nvSpPr>
        <p:spPr>
          <a:xfrm>
            <a:off x="453897" y="1613434"/>
            <a:ext cx="2333751" cy="4594953"/>
          </a:xfrm>
        </p:spPr>
        <p:txBody>
          <a:bodyPr>
            <a:normAutofit/>
          </a:bodyPr>
          <a:lstStyle/>
          <a:p>
            <a:pPr eaLnBrk="1" hangingPunct="1"/>
            <a:r>
              <a:rPr lang="hu-HU" altLang="hu-HU" sz="1400"/>
              <a:t>Reverse proxy server</a:t>
            </a:r>
          </a:p>
          <a:p>
            <a:pPr lvl="1" eaLnBrk="1" hangingPunct="1"/>
            <a:r>
              <a:rPr lang="hu-HU" altLang="hu-HU" sz="1400"/>
              <a:t>az internetes felhasználók csak a proxyt ‘látják’</a:t>
            </a:r>
          </a:p>
          <a:p>
            <a:pPr lvl="1" eaLnBrk="1" hangingPunct="1"/>
            <a:r>
              <a:rPr lang="hu-HU" altLang="hu-HU" sz="1400"/>
              <a:t>a reverse proxy irányítja a kéréseket az intranet felé</a:t>
            </a:r>
            <a:endParaRPr lang="en-US" altLang="hu-HU" sz="1400"/>
          </a:p>
        </p:txBody>
      </p:sp>
      <p:sp>
        <p:nvSpPr>
          <p:cNvPr id="27685" name="Rectangle 27684">
            <a:extLst>
              <a:ext uri="{FF2B5EF4-FFF2-40B4-BE49-F238E27FC236}">
                <a16:creationId xmlns:a16="http://schemas.microsoft.com/office/drawing/2014/main" id="{F884A938-C405-4F09-AA12-590BEE1DE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8950" y="643467"/>
            <a:ext cx="5543550" cy="5564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652" name="Group 4">
            <a:extLst>
              <a:ext uri="{FF2B5EF4-FFF2-40B4-BE49-F238E27FC236}">
                <a16:creationId xmlns:a16="http://schemas.microsoft.com/office/drawing/2014/main" id="{C9CD76DE-BB22-9177-C7B9-DFC897D355AD}"/>
              </a:ext>
            </a:extLst>
          </p:cNvPr>
          <p:cNvGrpSpPr>
            <a:grpSpLocks/>
          </p:cNvGrpSpPr>
          <p:nvPr/>
        </p:nvGrpSpPr>
        <p:grpSpPr bwMode="auto">
          <a:xfrm>
            <a:off x="3533811" y="2476464"/>
            <a:ext cx="4556090" cy="1898924"/>
            <a:chOff x="113" y="1706"/>
            <a:chExt cx="5444" cy="2269"/>
          </a:xfrm>
        </p:grpSpPr>
        <p:sp>
          <p:nvSpPr>
            <p:cNvPr id="27653" name="AutoShape 5">
              <a:extLst>
                <a:ext uri="{FF2B5EF4-FFF2-40B4-BE49-F238E27FC236}">
                  <a16:creationId xmlns:a16="http://schemas.microsoft.com/office/drawing/2014/main" id="{7905FB1A-93C4-8926-C987-BE16686E4D71}"/>
                </a:ext>
              </a:extLst>
            </p:cNvPr>
            <p:cNvSpPr>
              <a:spLocks noChangeArrowheads="1"/>
            </p:cNvSpPr>
            <p:nvPr/>
          </p:nvSpPr>
          <p:spPr bwMode="auto">
            <a:xfrm>
              <a:off x="113" y="1706"/>
              <a:ext cx="1134" cy="726"/>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Internet</a:t>
              </a:r>
              <a:endParaRPr lang="en-US" altLang="hu-HU" sz="1800">
                <a:latin typeface="Tahoma" panose="020B0604030504040204" pitchFamily="34" charset="0"/>
              </a:endParaRPr>
            </a:p>
          </p:txBody>
        </p:sp>
        <p:sp>
          <p:nvSpPr>
            <p:cNvPr id="27654" name="Rectangle 6">
              <a:extLst>
                <a:ext uri="{FF2B5EF4-FFF2-40B4-BE49-F238E27FC236}">
                  <a16:creationId xmlns:a16="http://schemas.microsoft.com/office/drawing/2014/main" id="{B14C8B7B-8DFE-5BF3-0656-9E02B348C901}"/>
                </a:ext>
              </a:extLst>
            </p:cNvPr>
            <p:cNvSpPr>
              <a:spLocks noChangeArrowheads="1"/>
            </p:cNvSpPr>
            <p:nvPr/>
          </p:nvSpPr>
          <p:spPr bwMode="auto">
            <a:xfrm>
              <a:off x="295" y="2931"/>
              <a:ext cx="725"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Router</a:t>
              </a:r>
              <a:endParaRPr lang="en-US" altLang="hu-HU" sz="1800">
                <a:latin typeface="Tahoma" panose="020B0604030504040204" pitchFamily="34" charset="0"/>
              </a:endParaRPr>
            </a:p>
          </p:txBody>
        </p:sp>
        <p:sp>
          <p:nvSpPr>
            <p:cNvPr id="27655" name="Rectangle 7">
              <a:extLst>
                <a:ext uri="{FF2B5EF4-FFF2-40B4-BE49-F238E27FC236}">
                  <a16:creationId xmlns:a16="http://schemas.microsoft.com/office/drawing/2014/main" id="{E12483BA-1B3C-8A11-0FB6-F586F0342F6B}"/>
                </a:ext>
              </a:extLst>
            </p:cNvPr>
            <p:cNvSpPr>
              <a:spLocks noChangeArrowheads="1"/>
            </p:cNvSpPr>
            <p:nvPr/>
          </p:nvSpPr>
          <p:spPr bwMode="auto">
            <a:xfrm>
              <a:off x="1292" y="2931"/>
              <a:ext cx="998"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Reverse Proxy</a:t>
              </a:r>
            </a:p>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Server</a:t>
              </a:r>
              <a:endParaRPr lang="en-US" altLang="hu-HU" sz="1800">
                <a:latin typeface="Tahoma" panose="020B0604030504040204" pitchFamily="34" charset="0"/>
              </a:endParaRPr>
            </a:p>
          </p:txBody>
        </p:sp>
        <p:sp>
          <p:nvSpPr>
            <p:cNvPr id="27656" name="Rectangle 8">
              <a:extLst>
                <a:ext uri="{FF2B5EF4-FFF2-40B4-BE49-F238E27FC236}">
                  <a16:creationId xmlns:a16="http://schemas.microsoft.com/office/drawing/2014/main" id="{B26D3F1C-D201-7EDA-ABDD-7BE16BB609C4}"/>
                </a:ext>
              </a:extLst>
            </p:cNvPr>
            <p:cNvSpPr>
              <a:spLocks noChangeArrowheads="1"/>
            </p:cNvSpPr>
            <p:nvPr/>
          </p:nvSpPr>
          <p:spPr bwMode="auto">
            <a:xfrm>
              <a:off x="3742" y="2931"/>
              <a:ext cx="726"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HUB</a:t>
              </a:r>
              <a:endParaRPr lang="en-US" altLang="hu-HU" sz="1800">
                <a:latin typeface="Tahoma" panose="020B0604030504040204" pitchFamily="34" charset="0"/>
              </a:endParaRPr>
            </a:p>
          </p:txBody>
        </p:sp>
        <p:sp>
          <p:nvSpPr>
            <p:cNvPr id="27657" name="Rectangle 9">
              <a:extLst>
                <a:ext uri="{FF2B5EF4-FFF2-40B4-BE49-F238E27FC236}">
                  <a16:creationId xmlns:a16="http://schemas.microsoft.com/office/drawing/2014/main" id="{7FAB2D0E-0949-E653-592F-4EE9792256CA}"/>
                </a:ext>
              </a:extLst>
            </p:cNvPr>
            <p:cNvSpPr>
              <a:spLocks noChangeArrowheads="1"/>
            </p:cNvSpPr>
            <p:nvPr/>
          </p:nvSpPr>
          <p:spPr bwMode="auto">
            <a:xfrm>
              <a:off x="3742" y="2160"/>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7658" name="Rectangle 10">
              <a:extLst>
                <a:ext uri="{FF2B5EF4-FFF2-40B4-BE49-F238E27FC236}">
                  <a16:creationId xmlns:a16="http://schemas.microsoft.com/office/drawing/2014/main" id="{9FF175CB-6663-5408-0FD2-C2BA309C70C3}"/>
                </a:ext>
              </a:extLst>
            </p:cNvPr>
            <p:cNvSpPr>
              <a:spLocks noChangeArrowheads="1"/>
            </p:cNvSpPr>
            <p:nvPr/>
          </p:nvSpPr>
          <p:spPr bwMode="auto">
            <a:xfrm>
              <a:off x="4876" y="2931"/>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7659" name="Rectangle 11">
              <a:extLst>
                <a:ext uri="{FF2B5EF4-FFF2-40B4-BE49-F238E27FC236}">
                  <a16:creationId xmlns:a16="http://schemas.microsoft.com/office/drawing/2014/main" id="{7A699D9F-744A-F8C1-8B1F-A149221E9C5E}"/>
                </a:ext>
              </a:extLst>
            </p:cNvPr>
            <p:cNvSpPr>
              <a:spLocks noChangeArrowheads="1"/>
            </p:cNvSpPr>
            <p:nvPr/>
          </p:nvSpPr>
          <p:spPr bwMode="auto">
            <a:xfrm>
              <a:off x="3742" y="3657"/>
              <a:ext cx="681" cy="31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host</a:t>
              </a:r>
              <a:endParaRPr lang="en-US" altLang="hu-HU" sz="1800">
                <a:latin typeface="Tahoma" panose="020B0604030504040204" pitchFamily="34" charset="0"/>
              </a:endParaRPr>
            </a:p>
          </p:txBody>
        </p:sp>
        <p:sp>
          <p:nvSpPr>
            <p:cNvPr id="27660" name="Line 12">
              <a:extLst>
                <a:ext uri="{FF2B5EF4-FFF2-40B4-BE49-F238E27FC236}">
                  <a16:creationId xmlns:a16="http://schemas.microsoft.com/office/drawing/2014/main" id="{98F1C9F3-918D-CD34-2AAB-A825AEFB0B87}"/>
                </a:ext>
              </a:extLst>
            </p:cNvPr>
            <p:cNvSpPr>
              <a:spLocks noChangeShapeType="1"/>
            </p:cNvSpPr>
            <p:nvPr/>
          </p:nvSpPr>
          <p:spPr bwMode="auto">
            <a:xfrm>
              <a:off x="4060" y="2478"/>
              <a:ext cx="0" cy="45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1" name="Line 13">
              <a:extLst>
                <a:ext uri="{FF2B5EF4-FFF2-40B4-BE49-F238E27FC236}">
                  <a16:creationId xmlns:a16="http://schemas.microsoft.com/office/drawing/2014/main" id="{B65E6573-8418-7332-27A1-887A2DE2A9ED}"/>
                </a:ext>
              </a:extLst>
            </p:cNvPr>
            <p:cNvSpPr>
              <a:spLocks noChangeShapeType="1"/>
            </p:cNvSpPr>
            <p:nvPr/>
          </p:nvSpPr>
          <p:spPr bwMode="auto">
            <a:xfrm flipH="1">
              <a:off x="4468" y="3113"/>
              <a:ext cx="40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2" name="Line 14">
              <a:extLst>
                <a:ext uri="{FF2B5EF4-FFF2-40B4-BE49-F238E27FC236}">
                  <a16:creationId xmlns:a16="http://schemas.microsoft.com/office/drawing/2014/main" id="{EE3CA14B-D4AD-4F23-1D97-17D014F15D4C}"/>
                </a:ext>
              </a:extLst>
            </p:cNvPr>
            <p:cNvSpPr>
              <a:spLocks noChangeShapeType="1"/>
            </p:cNvSpPr>
            <p:nvPr/>
          </p:nvSpPr>
          <p:spPr bwMode="auto">
            <a:xfrm>
              <a:off x="4060" y="3294"/>
              <a:ext cx="0" cy="363"/>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3" name="Line 15">
              <a:extLst>
                <a:ext uri="{FF2B5EF4-FFF2-40B4-BE49-F238E27FC236}">
                  <a16:creationId xmlns:a16="http://schemas.microsoft.com/office/drawing/2014/main" id="{D10B8287-C8B3-9793-0C03-F40F972A10C6}"/>
                </a:ext>
              </a:extLst>
            </p:cNvPr>
            <p:cNvSpPr>
              <a:spLocks noChangeShapeType="1"/>
            </p:cNvSpPr>
            <p:nvPr/>
          </p:nvSpPr>
          <p:spPr bwMode="auto">
            <a:xfrm>
              <a:off x="2290" y="3113"/>
              <a:ext cx="31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4" name="Line 16">
              <a:extLst>
                <a:ext uri="{FF2B5EF4-FFF2-40B4-BE49-F238E27FC236}">
                  <a16:creationId xmlns:a16="http://schemas.microsoft.com/office/drawing/2014/main" id="{B1CD9B5B-F2FB-8268-7F23-B320E2123B3A}"/>
                </a:ext>
              </a:extLst>
            </p:cNvPr>
            <p:cNvSpPr>
              <a:spLocks noChangeShapeType="1"/>
            </p:cNvSpPr>
            <p:nvPr/>
          </p:nvSpPr>
          <p:spPr bwMode="auto">
            <a:xfrm>
              <a:off x="1020" y="3113"/>
              <a:ext cx="273"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5" name="Line 17">
              <a:extLst>
                <a:ext uri="{FF2B5EF4-FFF2-40B4-BE49-F238E27FC236}">
                  <a16:creationId xmlns:a16="http://schemas.microsoft.com/office/drawing/2014/main" id="{02F266F4-3FA0-B302-6333-F5DCE9E4D91B}"/>
                </a:ext>
              </a:extLst>
            </p:cNvPr>
            <p:cNvSpPr>
              <a:spLocks noChangeShapeType="1"/>
            </p:cNvSpPr>
            <p:nvPr/>
          </p:nvSpPr>
          <p:spPr bwMode="auto">
            <a:xfrm>
              <a:off x="657" y="2296"/>
              <a:ext cx="0" cy="63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666" name="Rectangle 18">
              <a:extLst>
                <a:ext uri="{FF2B5EF4-FFF2-40B4-BE49-F238E27FC236}">
                  <a16:creationId xmlns:a16="http://schemas.microsoft.com/office/drawing/2014/main" id="{77DE95BD-F923-03E4-8A3E-DA9F614583BA}"/>
                </a:ext>
              </a:extLst>
            </p:cNvPr>
            <p:cNvSpPr>
              <a:spLocks noChangeArrowheads="1"/>
            </p:cNvSpPr>
            <p:nvPr/>
          </p:nvSpPr>
          <p:spPr bwMode="auto">
            <a:xfrm>
              <a:off x="2608" y="2931"/>
              <a:ext cx="862" cy="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236792">
                <a:spcBef>
                  <a:spcPct val="0"/>
                </a:spcBef>
                <a:spcAft>
                  <a:spcPts val="598"/>
                </a:spcAft>
                <a:buNone/>
              </a:pPr>
              <a:r>
                <a:rPr lang="hu-HU" altLang="hu-HU" sz="933" kern="1200">
                  <a:solidFill>
                    <a:schemeClr val="tx1"/>
                  </a:solidFill>
                  <a:latin typeface="Tahoma" panose="020B0604030504040204" pitchFamily="34" charset="0"/>
                  <a:ea typeface="+mn-ea"/>
                  <a:cs typeface="+mn-cs"/>
                </a:rPr>
                <a:t>web server</a:t>
              </a:r>
              <a:endParaRPr lang="en-US" altLang="hu-HU" sz="1800">
                <a:latin typeface="Tahoma" panose="020B0604030504040204" pitchFamily="34" charset="0"/>
              </a:endParaRPr>
            </a:p>
          </p:txBody>
        </p:sp>
        <p:sp>
          <p:nvSpPr>
            <p:cNvPr id="27667" name="Line 19">
              <a:extLst>
                <a:ext uri="{FF2B5EF4-FFF2-40B4-BE49-F238E27FC236}">
                  <a16:creationId xmlns:a16="http://schemas.microsoft.com/office/drawing/2014/main" id="{31B4CCE4-09CA-DA54-5FE0-42495FB4D011}"/>
                </a:ext>
              </a:extLst>
            </p:cNvPr>
            <p:cNvSpPr>
              <a:spLocks noChangeShapeType="1"/>
            </p:cNvSpPr>
            <p:nvPr/>
          </p:nvSpPr>
          <p:spPr bwMode="auto">
            <a:xfrm flipH="1">
              <a:off x="3470" y="3113"/>
              <a:ext cx="272"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86F854A-F8A2-B42B-7A0B-6BF7466FC6C0}"/>
              </a:ext>
            </a:extLst>
          </p:cNvPr>
          <p:cNvSpPr>
            <a:spLocks noGrp="1" noChangeArrowheads="1"/>
          </p:cNvSpPr>
          <p:nvPr>
            <p:ph type="title"/>
          </p:nvPr>
        </p:nvSpPr>
        <p:spPr/>
        <p:txBody>
          <a:bodyPr/>
          <a:lstStyle/>
          <a:p>
            <a:pPr eaLnBrk="1" hangingPunct="1"/>
            <a:r>
              <a:rPr lang="hu-HU" altLang="hu-HU"/>
              <a:t>Proxy szerver</a:t>
            </a:r>
            <a:endParaRPr lang="en-US" altLang="hu-HU"/>
          </a:p>
        </p:txBody>
      </p:sp>
      <p:sp>
        <p:nvSpPr>
          <p:cNvPr id="28675" name="Rectangle 3">
            <a:extLst>
              <a:ext uri="{FF2B5EF4-FFF2-40B4-BE49-F238E27FC236}">
                <a16:creationId xmlns:a16="http://schemas.microsoft.com/office/drawing/2014/main" id="{6CEDF893-088E-71ED-A287-B7B366EF455C}"/>
              </a:ext>
            </a:extLst>
          </p:cNvPr>
          <p:cNvSpPr>
            <a:spLocks noGrp="1" noChangeArrowheads="1"/>
          </p:cNvSpPr>
          <p:nvPr>
            <p:ph idx="1"/>
          </p:nvPr>
        </p:nvSpPr>
        <p:spPr>
          <a:xfrm>
            <a:off x="1351235" y="2263975"/>
            <a:ext cx="5217567" cy="3849288"/>
          </a:xfrm>
        </p:spPr>
        <p:txBody>
          <a:bodyPr/>
          <a:lstStyle/>
          <a:p>
            <a:pPr eaLnBrk="1" hangingPunct="1">
              <a:buFontTx/>
              <a:buNone/>
            </a:pPr>
            <a:r>
              <a:rPr lang="hu-HU" altLang="hu-HU" dirty="0"/>
              <a:t>Példa proxy beállítás:</a:t>
            </a:r>
          </a:p>
          <a:p>
            <a:pPr eaLnBrk="1" hangingPunct="1">
              <a:buFontTx/>
              <a:buNone/>
            </a:pPr>
            <a:r>
              <a:rPr lang="en-US" altLang="hu-HU" dirty="0"/>
              <a:t>&lt;Directory proxy:*&gt;</a:t>
            </a:r>
          </a:p>
          <a:p>
            <a:pPr eaLnBrk="1" hangingPunct="1">
              <a:buFontTx/>
              <a:buNone/>
            </a:pPr>
            <a:r>
              <a:rPr lang="hu-HU" altLang="hu-HU" dirty="0"/>
              <a:t>	</a:t>
            </a:r>
            <a:r>
              <a:rPr lang="en-US" altLang="hu-HU" dirty="0" err="1"/>
              <a:t>CacheRoot</a:t>
            </a:r>
            <a:r>
              <a:rPr lang="hu-HU" altLang="hu-HU" dirty="0"/>
              <a:t> </a:t>
            </a:r>
            <a:r>
              <a:rPr lang="en-US" altLang="hu-HU" dirty="0"/>
              <a:t>/www/cache</a:t>
            </a:r>
            <a:r>
              <a:rPr lang="hu-HU" altLang="hu-HU" dirty="0"/>
              <a:t> </a:t>
            </a:r>
            <a:endParaRPr lang="en-US" altLang="hu-HU" dirty="0"/>
          </a:p>
          <a:p>
            <a:pPr eaLnBrk="1" hangingPunct="1">
              <a:buFontTx/>
              <a:buNone/>
            </a:pPr>
            <a:r>
              <a:rPr lang="hu-HU" altLang="hu-HU" dirty="0"/>
              <a:t>	</a:t>
            </a:r>
            <a:r>
              <a:rPr lang="en-US" altLang="hu-HU" dirty="0" err="1"/>
              <a:t>CacheSize</a:t>
            </a:r>
            <a:r>
              <a:rPr lang="en-US" altLang="hu-HU" dirty="0"/>
              <a:t> 1024</a:t>
            </a:r>
          </a:p>
          <a:p>
            <a:pPr eaLnBrk="1" hangingPunct="1">
              <a:buFontTx/>
              <a:buNone/>
            </a:pPr>
            <a:r>
              <a:rPr lang="hu-HU" altLang="hu-HU" dirty="0"/>
              <a:t>	</a:t>
            </a:r>
            <a:r>
              <a:rPr lang="en-US" altLang="hu-HU" dirty="0" err="1"/>
              <a:t>CacheMaxExpire</a:t>
            </a:r>
            <a:r>
              <a:rPr lang="en-US" altLang="hu-HU" dirty="0"/>
              <a:t> 24</a:t>
            </a:r>
          </a:p>
          <a:p>
            <a:pPr eaLnBrk="1" hangingPunct="1">
              <a:buFontTx/>
              <a:buNone/>
            </a:pPr>
            <a:r>
              <a:rPr lang="en-US" altLang="hu-HU" dirty="0"/>
              <a:t>&lt;/Directory&gt;</a:t>
            </a:r>
          </a:p>
          <a:p>
            <a:pPr eaLnBrk="1" hangingPunct="1">
              <a:buFontTx/>
              <a:buNone/>
            </a:pPr>
            <a:endParaRPr lang="en-US" altLang="hu-HU" dirty="0"/>
          </a:p>
        </p:txBody>
      </p:sp>
      <p:sp>
        <p:nvSpPr>
          <p:cNvPr id="28676" name="Line 4">
            <a:extLst>
              <a:ext uri="{FF2B5EF4-FFF2-40B4-BE49-F238E27FC236}">
                <a16:creationId xmlns:a16="http://schemas.microsoft.com/office/drawing/2014/main" id="{26BB9944-D658-55F3-3212-5A0829961DD5}"/>
              </a:ext>
            </a:extLst>
          </p:cNvPr>
          <p:cNvSpPr>
            <a:spLocks noChangeShapeType="1"/>
          </p:cNvSpPr>
          <p:nvPr/>
        </p:nvSpPr>
        <p:spPr bwMode="auto">
          <a:xfrm flipH="1">
            <a:off x="4356100" y="2626993"/>
            <a:ext cx="1800076" cy="58610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8677" name="Text Box 5">
            <a:extLst>
              <a:ext uri="{FF2B5EF4-FFF2-40B4-BE49-F238E27FC236}">
                <a16:creationId xmlns:a16="http://schemas.microsoft.com/office/drawing/2014/main" id="{2CBD1ECB-F064-E74B-AA3A-A76C11CE56CD}"/>
              </a:ext>
            </a:extLst>
          </p:cNvPr>
          <p:cNvSpPr txBox="1">
            <a:spLocks noChangeArrowheads="1"/>
          </p:cNvSpPr>
          <p:nvPr/>
        </p:nvSpPr>
        <p:spPr bwMode="auto">
          <a:xfrm>
            <a:off x="6156176" y="2251074"/>
            <a:ext cx="19796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dirty="0">
                <a:latin typeface="Tahoma" panose="020B0604030504040204" pitchFamily="34" charset="0"/>
              </a:rPr>
              <a:t>ide menti a letöltött oldalakat</a:t>
            </a:r>
            <a:endParaRPr lang="en-US" altLang="hu-HU" sz="1800" dirty="0">
              <a:latin typeface="Tahoma" panose="020B0604030504040204" pitchFamily="34" charset="0"/>
            </a:endParaRPr>
          </a:p>
        </p:txBody>
      </p:sp>
      <p:sp>
        <p:nvSpPr>
          <p:cNvPr id="28678" name="Line 6">
            <a:extLst>
              <a:ext uri="{FF2B5EF4-FFF2-40B4-BE49-F238E27FC236}">
                <a16:creationId xmlns:a16="http://schemas.microsoft.com/office/drawing/2014/main" id="{B68A25B3-C099-2DB3-1B3C-EA7AB8E36802}"/>
              </a:ext>
            </a:extLst>
          </p:cNvPr>
          <p:cNvSpPr>
            <a:spLocks noChangeShapeType="1"/>
          </p:cNvSpPr>
          <p:nvPr/>
        </p:nvSpPr>
        <p:spPr bwMode="auto">
          <a:xfrm flipH="1">
            <a:off x="3924300" y="3644900"/>
            <a:ext cx="25923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8679" name="Text Box 7">
            <a:extLst>
              <a:ext uri="{FF2B5EF4-FFF2-40B4-BE49-F238E27FC236}">
                <a16:creationId xmlns:a16="http://schemas.microsoft.com/office/drawing/2014/main" id="{C9510422-10D7-F367-861B-D5095525F5A9}"/>
              </a:ext>
            </a:extLst>
          </p:cNvPr>
          <p:cNvSpPr txBox="1">
            <a:spLocks noChangeArrowheads="1"/>
          </p:cNvSpPr>
          <p:nvPr/>
        </p:nvSpPr>
        <p:spPr bwMode="auto">
          <a:xfrm>
            <a:off x="6443663" y="3429000"/>
            <a:ext cx="19796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a mérete 1MB</a:t>
            </a:r>
            <a:endParaRPr lang="en-US" altLang="hu-HU" sz="1800">
              <a:latin typeface="Tahoma" panose="020B0604030504040204" pitchFamily="34" charset="0"/>
            </a:endParaRPr>
          </a:p>
        </p:txBody>
      </p:sp>
      <p:sp>
        <p:nvSpPr>
          <p:cNvPr id="28680" name="Line 8">
            <a:extLst>
              <a:ext uri="{FF2B5EF4-FFF2-40B4-BE49-F238E27FC236}">
                <a16:creationId xmlns:a16="http://schemas.microsoft.com/office/drawing/2014/main" id="{F26D7B98-71E0-74B6-4C98-5DE24A2A918F}"/>
              </a:ext>
            </a:extLst>
          </p:cNvPr>
          <p:cNvSpPr>
            <a:spLocks noChangeShapeType="1"/>
          </p:cNvSpPr>
          <p:nvPr/>
        </p:nvSpPr>
        <p:spPr bwMode="auto">
          <a:xfrm flipH="1">
            <a:off x="4572000" y="4221163"/>
            <a:ext cx="20875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8681" name="Text Box 9">
            <a:extLst>
              <a:ext uri="{FF2B5EF4-FFF2-40B4-BE49-F238E27FC236}">
                <a16:creationId xmlns:a16="http://schemas.microsoft.com/office/drawing/2014/main" id="{2EF0459A-2B98-BE99-9015-2D75DC9E87D1}"/>
              </a:ext>
            </a:extLst>
          </p:cNvPr>
          <p:cNvSpPr txBox="1">
            <a:spLocks noChangeArrowheads="1"/>
          </p:cNvSpPr>
          <p:nvPr/>
        </p:nvSpPr>
        <p:spPr bwMode="auto">
          <a:xfrm>
            <a:off x="6696075" y="4005263"/>
            <a:ext cx="23399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elévülési idő 24 óra</a:t>
            </a:r>
            <a:endParaRPr lang="en-US" altLang="hu-HU" sz="1800">
              <a:latin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704" name="Rectangle 2970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98" name="Cím 1">
            <a:extLst>
              <a:ext uri="{FF2B5EF4-FFF2-40B4-BE49-F238E27FC236}">
                <a16:creationId xmlns:a16="http://schemas.microsoft.com/office/drawing/2014/main" id="{64A105D9-924F-E711-A48E-D5AC92EF4926}"/>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Az Apache szerver konfigurációja</a:t>
            </a:r>
          </a:p>
        </p:txBody>
      </p:sp>
      <p:sp>
        <p:nvSpPr>
          <p:cNvPr id="29706" name="Freeform: Shape 2970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9708" name="Rectangle 2970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9699" name="Tartalom helye 2">
            <a:extLst>
              <a:ext uri="{FF2B5EF4-FFF2-40B4-BE49-F238E27FC236}">
                <a16:creationId xmlns:a16="http://schemas.microsoft.com/office/drawing/2014/main" id="{19FD8CB3-BF99-EEBD-C87B-61AE1D3481C3}"/>
              </a:ext>
            </a:extLst>
          </p:cNvPr>
          <p:cNvSpPr>
            <a:spLocks noGrp="1" noChangeArrowheads="1"/>
          </p:cNvSpPr>
          <p:nvPr>
            <p:ph idx="1"/>
          </p:nvPr>
        </p:nvSpPr>
        <p:spPr>
          <a:xfrm>
            <a:off x="2171700" y="2178528"/>
            <a:ext cx="6400800" cy="3701065"/>
          </a:xfrm>
        </p:spPr>
        <p:txBody>
          <a:bodyPr>
            <a:normAutofit/>
          </a:bodyPr>
          <a:lstStyle/>
          <a:p>
            <a:pPr marL="457200" indent="-457200" eaLnBrk="1" hangingPunct="1">
              <a:lnSpc>
                <a:spcPct val="100000"/>
              </a:lnSpc>
              <a:buFontTx/>
              <a:buAutoNum type="arabicPeriod"/>
            </a:pPr>
            <a:r>
              <a:rPr lang="hu-HU" altLang="hu-HU" sz="1600">
                <a:latin typeface="Söhne"/>
              </a:rPr>
              <a:t>Megnyitni a konfigurációs fájlt</a:t>
            </a:r>
          </a:p>
          <a:p>
            <a:pPr marL="457200" indent="-457200" eaLnBrk="1" hangingPunct="1">
              <a:lnSpc>
                <a:spcPct val="100000"/>
              </a:lnSpc>
              <a:buFontTx/>
              <a:buAutoNum type="arabicPeriod"/>
            </a:pPr>
            <a:r>
              <a:rPr lang="hu-HU" altLang="hu-HU" sz="1600">
                <a:latin typeface="Söhne"/>
              </a:rPr>
              <a:t>Meghatározni a szerver gyökérkönyvtárát (/var/www/html )</a:t>
            </a:r>
          </a:p>
          <a:p>
            <a:pPr marL="457200" indent="-457200" eaLnBrk="1" hangingPunct="1">
              <a:lnSpc>
                <a:spcPct val="100000"/>
              </a:lnSpc>
              <a:buFontTx/>
              <a:buAutoNum type="arabicPeriod"/>
            </a:pPr>
            <a:r>
              <a:rPr lang="hu-HU" altLang="hu-HU" sz="1600">
                <a:latin typeface="Söhne"/>
              </a:rPr>
              <a:t>Konfigurálni a szerveri logokat (/var/log/apache )</a:t>
            </a:r>
          </a:p>
          <a:p>
            <a:pPr marL="457200" indent="-457200" eaLnBrk="1" hangingPunct="1">
              <a:lnSpc>
                <a:spcPct val="100000"/>
              </a:lnSpc>
              <a:buFontTx/>
              <a:buAutoNum type="arabicPeriod"/>
            </a:pPr>
            <a:r>
              <a:rPr lang="hu-HU" altLang="hu-HU" sz="1600">
                <a:latin typeface="Söhne"/>
              </a:rPr>
              <a:t>Konfigurálni a szerver portját (alapértelmezett port 80)</a:t>
            </a:r>
          </a:p>
          <a:p>
            <a:pPr marL="457200" indent="-457200" eaLnBrk="1" hangingPunct="1">
              <a:lnSpc>
                <a:spcPct val="100000"/>
              </a:lnSpc>
              <a:buFontTx/>
              <a:buAutoNum type="arabicPeriod"/>
            </a:pPr>
            <a:r>
              <a:rPr lang="hu-HU" altLang="hu-HU" sz="1600">
                <a:latin typeface="Söhne"/>
              </a:rPr>
              <a:t>Engedélyezni a virtuális szervereket</a:t>
            </a:r>
          </a:p>
          <a:p>
            <a:pPr marL="457200" indent="-457200" eaLnBrk="1" hangingPunct="1">
              <a:lnSpc>
                <a:spcPct val="100000"/>
              </a:lnSpc>
              <a:buFontTx/>
              <a:buAutoNum type="arabicPeriod"/>
            </a:pPr>
            <a:r>
              <a:rPr lang="hu-HU" altLang="hu-HU" sz="1600">
                <a:latin typeface="Söhne"/>
              </a:rPr>
              <a:t>Konfigurálni az URL-átírást</a:t>
            </a:r>
          </a:p>
          <a:p>
            <a:pPr marL="457200" indent="-457200" eaLnBrk="1" hangingPunct="1">
              <a:lnSpc>
                <a:spcPct val="100000"/>
              </a:lnSpc>
              <a:buFontTx/>
              <a:buAutoNum type="arabicPeriod"/>
            </a:pPr>
            <a:r>
              <a:rPr lang="hu-HU" altLang="hu-HU" sz="1600">
                <a:latin typeface="Söhne"/>
              </a:rPr>
              <a:t>Beállítani a hozzáférési jogokat</a:t>
            </a:r>
          </a:p>
          <a:p>
            <a:pPr marL="457200" indent="-457200" eaLnBrk="1" hangingPunct="1">
              <a:lnSpc>
                <a:spcPct val="100000"/>
              </a:lnSpc>
              <a:buFontTx/>
              <a:buAutoNum type="arabicPeriod"/>
            </a:pPr>
            <a:r>
              <a:rPr lang="hu-HU" altLang="hu-HU" sz="1600">
                <a:latin typeface="Söhne"/>
              </a:rPr>
              <a:t>Ellenőrizni a konfigurációs fájlt (sudo apachectl configt) </a:t>
            </a:r>
          </a:p>
          <a:p>
            <a:pPr marL="457200" indent="-457200" eaLnBrk="1" hangingPunct="1">
              <a:lnSpc>
                <a:spcPct val="100000"/>
              </a:lnSpc>
              <a:buFontTx/>
              <a:buAutoNum type="arabicPeriod"/>
            </a:pPr>
            <a:r>
              <a:rPr lang="hu-HU" altLang="hu-HU" sz="1600">
                <a:latin typeface="Söhne"/>
              </a:rPr>
              <a:t>Újraindítani az Apache HTTP szervert (sudo systemctl restart apache2 )</a:t>
            </a:r>
          </a:p>
          <a:p>
            <a:pPr marL="457200" indent="-457200" eaLnBrk="1" hangingPunct="1">
              <a:lnSpc>
                <a:spcPct val="100000"/>
              </a:lnSpc>
              <a:buFontTx/>
              <a:buAutoNum type="arabicPeriod"/>
            </a:pPr>
            <a:r>
              <a:rPr lang="hu-HU" altLang="hu-HU" sz="1600">
                <a:latin typeface="Söhne"/>
              </a:rPr>
              <a:t>Tesztelni a szerver működését (http://localhost )</a:t>
            </a:r>
            <a:endParaRPr lang="hu-HU" altLang="hu-HU"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752" name="Rectangle 3175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46" name="Rectangle 2">
            <a:extLst>
              <a:ext uri="{FF2B5EF4-FFF2-40B4-BE49-F238E27FC236}">
                <a16:creationId xmlns:a16="http://schemas.microsoft.com/office/drawing/2014/main" id="{76D05683-F3C0-A010-65B5-55A8CA3EC7AB}"/>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Az Apache szerver konfigurációja</a:t>
            </a:r>
            <a:endParaRPr lang="en-US" altLang="hu-HU" sz="3800"/>
          </a:p>
        </p:txBody>
      </p:sp>
      <p:sp>
        <p:nvSpPr>
          <p:cNvPr id="31754" name="Freeform: Shape 3175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1756" name="Rectangle 3175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1747" name="Rectangle 3">
            <a:extLst>
              <a:ext uri="{FF2B5EF4-FFF2-40B4-BE49-F238E27FC236}">
                <a16:creationId xmlns:a16="http://schemas.microsoft.com/office/drawing/2014/main" id="{D5A38F1E-AAC7-98C0-7CFE-CCA9A6A48E08}"/>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a:t>A konfiguráció direktívákon (iránymutatókon) keresztül történik.</a:t>
            </a:r>
          </a:p>
          <a:p>
            <a:pPr eaLnBrk="1" hangingPunct="1">
              <a:lnSpc>
                <a:spcPct val="100000"/>
              </a:lnSpc>
            </a:pPr>
            <a:r>
              <a:rPr lang="hu-HU" altLang="hu-HU"/>
              <a:t>A direktíva szabályok a következő információkat tartalmazzák:</a:t>
            </a:r>
          </a:p>
          <a:p>
            <a:pPr lvl="1" eaLnBrk="1" hangingPunct="1">
              <a:lnSpc>
                <a:spcPct val="100000"/>
              </a:lnSpc>
            </a:pPr>
            <a:r>
              <a:rPr lang="hu-HU" altLang="hu-HU" b="1"/>
              <a:t>syntax</a:t>
            </a:r>
            <a:r>
              <a:rPr lang="hu-HU" altLang="hu-HU"/>
              <a:t>: a direktíva neve és minden lehetséges argumentuma</a:t>
            </a:r>
          </a:p>
          <a:p>
            <a:pPr lvl="1" eaLnBrk="1" hangingPunct="1">
              <a:lnSpc>
                <a:spcPct val="100000"/>
              </a:lnSpc>
            </a:pPr>
            <a:r>
              <a:rPr lang="hu-HU" altLang="hu-HU" b="1"/>
              <a:t>default setting</a:t>
            </a:r>
            <a:r>
              <a:rPr lang="hu-HU" altLang="hu-HU"/>
              <a:t>: alapbeállítás</a:t>
            </a:r>
          </a:p>
          <a:p>
            <a:pPr lvl="1" eaLnBrk="1" hangingPunct="1">
              <a:lnSpc>
                <a:spcPct val="100000"/>
              </a:lnSpc>
            </a:pPr>
            <a:r>
              <a:rPr lang="hu-HU" altLang="hu-HU" b="1"/>
              <a:t>context</a:t>
            </a:r>
            <a:r>
              <a:rPr lang="hu-HU" altLang="hu-HU"/>
              <a:t>: az a kontextus (szövegkörnyezet) ahol a direktíva érvényes</a:t>
            </a:r>
          </a:p>
          <a:p>
            <a:pPr lvl="1" eaLnBrk="1" hangingPunct="1">
              <a:lnSpc>
                <a:spcPct val="100000"/>
              </a:lnSpc>
            </a:pPr>
            <a:r>
              <a:rPr lang="hu-HU" altLang="hu-HU" b="1"/>
              <a:t>AllowOverride</a:t>
            </a:r>
            <a:r>
              <a:rPr lang="hu-HU" altLang="hu-HU"/>
              <a:t>: alkönyvtáranként megadott (.htaccess) direktívák érvényesülnek. </a:t>
            </a:r>
            <a:endParaRPr lang="en-US" altLang="hu-H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776" name="Rectangle 3277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70" name="Rectangle 2">
            <a:extLst>
              <a:ext uri="{FF2B5EF4-FFF2-40B4-BE49-F238E27FC236}">
                <a16:creationId xmlns:a16="http://schemas.microsoft.com/office/drawing/2014/main" id="{CBA532F2-8BDE-9D6F-2DBB-30B5C368E6BA}"/>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Apache direktíva kontextus (context)</a:t>
            </a:r>
            <a:endParaRPr lang="en-US" altLang="hu-HU" sz="3800"/>
          </a:p>
        </p:txBody>
      </p:sp>
      <p:sp>
        <p:nvSpPr>
          <p:cNvPr id="32778" name="Freeform: Shape 3277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2780" name="Rectangle 3277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2771" name="Rectangle 3">
            <a:extLst>
              <a:ext uri="{FF2B5EF4-FFF2-40B4-BE49-F238E27FC236}">
                <a16:creationId xmlns:a16="http://schemas.microsoft.com/office/drawing/2014/main" id="{27F0D850-4C95-BA6B-B783-BD08D8AAA740}"/>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b="1"/>
              <a:t>A direktívák hatóterületei:</a:t>
            </a:r>
          </a:p>
          <a:p>
            <a:pPr lvl="1" eaLnBrk="1" hangingPunct="1"/>
            <a:r>
              <a:rPr lang="hu-HU" altLang="hu-HU"/>
              <a:t>server config context: a direktíva az elsődleges konfigurációs fájlban jelenik meg.</a:t>
            </a:r>
          </a:p>
          <a:p>
            <a:pPr lvl="1" eaLnBrk="1" hangingPunct="1"/>
            <a:r>
              <a:rPr lang="hu-HU" altLang="hu-HU"/>
              <a:t>container context: a direktívát egy tároló tartalmazza. </a:t>
            </a:r>
          </a:p>
          <a:p>
            <a:pPr lvl="1" eaLnBrk="1" hangingPunct="1">
              <a:buFontTx/>
              <a:buNone/>
            </a:pPr>
            <a:r>
              <a:rPr lang="hu-HU" altLang="hu-HU"/>
              <a:t>			pl:		</a:t>
            </a:r>
          </a:p>
          <a:p>
            <a:pPr lvl="4" eaLnBrk="1" hangingPunct="1">
              <a:buFontTx/>
              <a:buNone/>
            </a:pPr>
            <a:r>
              <a:rPr lang="hu-HU" altLang="hu-HU"/>
              <a:t>&lt;</a:t>
            </a:r>
            <a:r>
              <a:rPr lang="hu-HU" altLang="hu-HU" i="1"/>
              <a:t>Container_name</a:t>
            </a:r>
            <a:r>
              <a:rPr lang="hu-HU" altLang="hu-HU"/>
              <a:t>&gt; </a:t>
            </a:r>
            <a:r>
              <a:rPr lang="hu-HU" altLang="hu-HU" i="1"/>
              <a:t>Directive </a:t>
            </a:r>
            <a:r>
              <a:rPr lang="hu-HU" altLang="hu-HU"/>
              <a:t>&lt;</a:t>
            </a:r>
            <a:r>
              <a:rPr lang="hu-HU" altLang="hu-HU" i="1"/>
              <a:t>/Container_name</a:t>
            </a:r>
            <a:r>
              <a:rPr lang="hu-HU" altLang="hu-HU"/>
              <a:t>&gt;.</a:t>
            </a:r>
          </a:p>
          <a:p>
            <a:pPr lvl="1" eaLnBrk="1" hangingPunct="1"/>
            <a:endParaRPr lang="hu-HU" altLang="hu-HU"/>
          </a:p>
          <a:p>
            <a:pPr lvl="1" eaLnBrk="1" hangingPunct="1"/>
            <a:r>
              <a:rPr lang="hu-HU" altLang="hu-HU"/>
              <a:t>per-directory context: a direktívák alkönyvtáronként adottak (.htaccess)</a:t>
            </a:r>
            <a:endParaRPr lang="en-US" altLang="hu-H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3800" name="Rectangle 3379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94" name="Rectangle 2">
            <a:extLst>
              <a:ext uri="{FF2B5EF4-FFF2-40B4-BE49-F238E27FC236}">
                <a16:creationId xmlns:a16="http://schemas.microsoft.com/office/drawing/2014/main" id="{E233678E-1571-96EE-CAF1-089696299C84}"/>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Container kontextus</a:t>
            </a:r>
            <a:endParaRPr lang="en-US" altLang="hu-HU" sz="3800"/>
          </a:p>
        </p:txBody>
      </p:sp>
      <p:sp>
        <p:nvSpPr>
          <p:cNvPr id="33802" name="Freeform: Shape 3380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3804" name="Rectangle 3380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3795" name="Rectangle 3">
            <a:extLst>
              <a:ext uri="{FF2B5EF4-FFF2-40B4-BE49-F238E27FC236}">
                <a16:creationId xmlns:a16="http://schemas.microsoft.com/office/drawing/2014/main" id="{91E7ACCF-9C84-DD47-CBC4-563F5AE2D431}"/>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en-US" altLang="hu-HU" sz="1400"/>
              <a:t>&lt;VirtualHost ...&gt; ... &lt;/VirtualHost&gt;</a:t>
            </a:r>
            <a:r>
              <a:rPr lang="hu-HU" altLang="hu-HU" sz="1400"/>
              <a:t> a direktíva egy virtuális kiszolgálón érvényes</a:t>
            </a:r>
          </a:p>
          <a:p>
            <a:pPr eaLnBrk="1" hangingPunct="1">
              <a:lnSpc>
                <a:spcPct val="100000"/>
              </a:lnSpc>
            </a:pPr>
            <a:r>
              <a:rPr lang="hu-HU" altLang="hu-HU" sz="1400"/>
              <a:t>&lt;Directory ...&gt; ... &lt;/Directory&gt; a direktíva egy adott könyvtáron és </a:t>
            </a:r>
            <a:r>
              <a:rPr lang="hu-HU" altLang="hu-HU" sz="1400" u="sng"/>
              <a:t>alkönyvtárain</a:t>
            </a:r>
            <a:r>
              <a:rPr lang="hu-HU" altLang="hu-HU" sz="1400"/>
              <a:t> belül érvényes.</a:t>
            </a:r>
          </a:p>
          <a:p>
            <a:pPr eaLnBrk="1" hangingPunct="1">
              <a:lnSpc>
                <a:spcPct val="100000"/>
              </a:lnSpc>
            </a:pPr>
            <a:r>
              <a:rPr lang="en-US" altLang="hu-HU" sz="1400"/>
              <a:t>&lt;DirectoryMatch </a:t>
            </a:r>
            <a:r>
              <a:rPr lang="en-US" altLang="hu-HU" sz="1400" i="1"/>
              <a:t>regex</a:t>
            </a:r>
            <a:r>
              <a:rPr lang="en-US" altLang="hu-HU" sz="1400"/>
              <a:t>&gt; ...&lt;DirectoryMatch &gt;</a:t>
            </a:r>
            <a:r>
              <a:rPr lang="hu-HU" altLang="hu-HU" sz="1400"/>
              <a:t> a diraktíva azokra a könyvtárakra érvényes amelyben a (reguláris) kifejezés igaz. </a:t>
            </a:r>
          </a:p>
          <a:p>
            <a:pPr lvl="2" eaLnBrk="1" hangingPunct="1">
              <a:lnSpc>
                <a:spcPct val="100000"/>
              </a:lnSpc>
            </a:pPr>
            <a:r>
              <a:rPr lang="hu-HU" altLang="hu-HU" sz="1400"/>
              <a:t>pl: </a:t>
            </a:r>
            <a:r>
              <a:rPr lang="en-US" altLang="hu-HU" sz="1400"/>
              <a:t>&lt;DirectoryMatch “^/w</a:t>
            </a:r>
            <a:r>
              <a:rPr lang="hu-HU" altLang="hu-HU" sz="1400"/>
              <a:t>eb</a:t>
            </a:r>
            <a:r>
              <a:rPr lang="en-US" altLang="hu-HU" sz="1400"/>
              <a:t>/dir[</a:t>
            </a:r>
            <a:r>
              <a:rPr lang="hu-HU" altLang="hu-HU" sz="1400"/>
              <a:t>1</a:t>
            </a:r>
            <a:r>
              <a:rPr lang="en-US" altLang="hu-HU" sz="1400"/>
              <a:t>-3]/”&gt; ... &lt;/DirectoryMatch&gt;</a:t>
            </a:r>
            <a:r>
              <a:rPr lang="hu-HU" altLang="hu-HU" sz="1400"/>
              <a:t> </a:t>
            </a:r>
          </a:p>
          <a:p>
            <a:pPr lvl="2" eaLnBrk="1" hangingPunct="1">
              <a:lnSpc>
                <a:spcPct val="100000"/>
              </a:lnSpc>
              <a:buFontTx/>
              <a:buNone/>
            </a:pPr>
            <a:r>
              <a:rPr lang="hu-HU" altLang="hu-HU" sz="1400"/>
              <a:t>ami azt jelenti, hogy a következő könyvárakban érvényes a direktíva: </a:t>
            </a:r>
            <a:r>
              <a:rPr lang="en-US" altLang="hu-HU" sz="1400"/>
              <a:t>/w</a:t>
            </a:r>
            <a:r>
              <a:rPr lang="hu-HU" altLang="hu-HU" sz="1400"/>
              <a:t>eb</a:t>
            </a:r>
            <a:r>
              <a:rPr lang="en-US" altLang="hu-HU" sz="1400"/>
              <a:t>/dir1, /w</a:t>
            </a:r>
            <a:r>
              <a:rPr lang="hu-HU" altLang="hu-HU" sz="1400"/>
              <a:t>eb</a:t>
            </a:r>
            <a:r>
              <a:rPr lang="en-US" altLang="hu-HU" sz="1400"/>
              <a:t>/dir2</a:t>
            </a:r>
            <a:r>
              <a:rPr lang="hu-HU" altLang="hu-HU" sz="1400"/>
              <a:t> és </a:t>
            </a:r>
            <a:r>
              <a:rPr lang="en-US" altLang="hu-HU" sz="1400"/>
              <a:t>/w</a:t>
            </a:r>
            <a:r>
              <a:rPr lang="hu-HU" altLang="hu-HU" sz="1400"/>
              <a:t>eb</a:t>
            </a:r>
            <a:r>
              <a:rPr lang="en-US" altLang="hu-HU" sz="1400"/>
              <a:t>/dir3.</a:t>
            </a:r>
          </a:p>
          <a:p>
            <a:pPr eaLnBrk="1" hangingPunct="1">
              <a:lnSpc>
                <a:spcPct val="100000"/>
              </a:lnSpc>
            </a:pPr>
            <a:r>
              <a:rPr lang="en-US" altLang="hu-HU" sz="1400"/>
              <a:t>&lt;Location ...&gt; ... &lt;/Location&gt;</a:t>
            </a:r>
            <a:r>
              <a:rPr lang="hu-HU" altLang="hu-HU" sz="1400"/>
              <a:t> az adott URI-n érvényes. (Unified Resource Identifier)</a:t>
            </a:r>
          </a:p>
          <a:p>
            <a:pPr lvl="3" eaLnBrk="1" hangingPunct="1">
              <a:lnSpc>
                <a:spcPct val="100000"/>
              </a:lnSpc>
            </a:pPr>
            <a:r>
              <a:rPr lang="hu-HU" altLang="hu-HU"/>
              <a:t>URI gyűjtőfogalom: (URL (Unified Resource Location), URN (Unified Resource Name), URC (Uniform Resource Characteristics) , LIFN (</a:t>
            </a:r>
            <a:r>
              <a:rPr lang="en-US" altLang="hu-HU"/>
              <a:t>Location-Independent File Names</a:t>
            </a:r>
            <a:r>
              <a:rPr lang="hu-HU" altLang="hu-HU"/>
              <a:t>)</a:t>
            </a:r>
            <a:endParaRPr lang="en-US" altLang="hu-HU"/>
          </a:p>
          <a:p>
            <a:pPr eaLnBrk="1" hangingPunct="1">
              <a:lnSpc>
                <a:spcPct val="100000"/>
              </a:lnSpc>
            </a:pPr>
            <a:endParaRPr lang="en-US" altLang="hu-HU" sz="1400"/>
          </a:p>
          <a:p>
            <a:pPr eaLnBrk="1" hangingPunct="1">
              <a:lnSpc>
                <a:spcPct val="100000"/>
              </a:lnSpc>
            </a:pPr>
            <a:endParaRPr lang="en-US" altLang="hu-HU"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25" name="Rectangle 512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Rectangle 2">
            <a:extLst>
              <a:ext uri="{FF2B5EF4-FFF2-40B4-BE49-F238E27FC236}">
                <a16:creationId xmlns:a16="http://schemas.microsoft.com/office/drawing/2014/main" id="{9C0F75EB-53E1-0F89-61CA-53FDE553D2BB}"/>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Apache</a:t>
            </a:r>
            <a:r>
              <a:rPr lang="hu-HU" altLang="hu-HU" sz="3800" dirty="0"/>
              <a:t> Web kiszolgáló</a:t>
            </a:r>
            <a:endParaRPr lang="en-US" altLang="hu-HU" sz="3800"/>
          </a:p>
        </p:txBody>
      </p:sp>
      <p:sp>
        <p:nvSpPr>
          <p:cNvPr id="5126" name="Freeform: Shape 512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127" name="Rectangle 513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123" name="Rectangle 3">
            <a:extLst>
              <a:ext uri="{FF2B5EF4-FFF2-40B4-BE49-F238E27FC236}">
                <a16:creationId xmlns:a16="http://schemas.microsoft.com/office/drawing/2014/main" id="{B1D33DA8-022D-5943-12CF-6CBBE8DB4B30}"/>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dirty="0"/>
              <a:t>National Center </a:t>
            </a:r>
            <a:r>
              <a:rPr lang="hu-HU" altLang="hu-HU" dirty="0" err="1"/>
              <a:t>for</a:t>
            </a:r>
            <a:r>
              <a:rPr lang="hu-HU" altLang="hu-HU" dirty="0"/>
              <a:t> </a:t>
            </a:r>
            <a:r>
              <a:rPr lang="hu-HU" altLang="hu-HU" dirty="0" err="1"/>
              <a:t>Super</a:t>
            </a:r>
            <a:r>
              <a:rPr lang="hu-HU" altLang="hu-HU" dirty="0"/>
              <a:t> </a:t>
            </a:r>
            <a:r>
              <a:rPr lang="hu-HU" altLang="hu-HU" dirty="0" err="1"/>
              <a:t>Computing</a:t>
            </a:r>
            <a:r>
              <a:rPr lang="hu-HU" altLang="hu-HU" dirty="0"/>
              <a:t> </a:t>
            </a:r>
            <a:r>
              <a:rPr lang="hu-HU" altLang="hu-HU" dirty="0" err="1"/>
              <a:t>Applications</a:t>
            </a:r>
            <a:r>
              <a:rPr lang="hu-HU" altLang="hu-HU" dirty="0"/>
              <a:t> (NCSA) web kiszolgálót készített 1995 elején.</a:t>
            </a:r>
          </a:p>
          <a:p>
            <a:pPr eaLnBrk="1" hangingPunct="1"/>
            <a:r>
              <a:rPr lang="hu-HU" altLang="hu-HU" dirty="0"/>
              <a:t>A projekt megállt, egy független csoport folytatta a fejlesztést. (</a:t>
            </a:r>
            <a:r>
              <a:rPr lang="hu-HU" altLang="hu-HU" dirty="0" err="1"/>
              <a:t>Apache</a:t>
            </a:r>
            <a:r>
              <a:rPr lang="hu-HU" altLang="hu-HU" dirty="0"/>
              <a:t> Group)</a:t>
            </a:r>
          </a:p>
          <a:p>
            <a:pPr eaLnBrk="1" hangingPunct="1"/>
            <a:r>
              <a:rPr lang="hu-HU" altLang="hu-HU" dirty="0"/>
              <a:t>Átkeresztelték </a:t>
            </a:r>
            <a:r>
              <a:rPr lang="hu-HU" altLang="hu-HU" dirty="0" err="1"/>
              <a:t>Apache-ra</a:t>
            </a:r>
            <a:r>
              <a:rPr lang="hu-HU" altLang="hu-HU" dirty="0"/>
              <a:t> -&gt; </a:t>
            </a:r>
            <a:r>
              <a:rPr lang="hu-HU" altLang="hu-HU" dirty="0" err="1"/>
              <a:t>Apache</a:t>
            </a:r>
            <a:r>
              <a:rPr lang="hu-HU" altLang="hu-HU" dirty="0"/>
              <a:t> 1.0 megjelenése 1995. dec. 1.</a:t>
            </a:r>
          </a:p>
          <a:p>
            <a:pPr eaLnBrk="1" hangingPunct="1"/>
            <a:r>
              <a:rPr lang="hu-HU" altLang="hu-HU" dirty="0"/>
              <a:t>Szinte minden platformon működik </a:t>
            </a:r>
            <a:endParaRPr lang="en-US" altLang="hu-H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4824" name="Rectangle 3482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18" name="Rectangle 2">
            <a:extLst>
              <a:ext uri="{FF2B5EF4-FFF2-40B4-BE49-F238E27FC236}">
                <a16:creationId xmlns:a16="http://schemas.microsoft.com/office/drawing/2014/main" id="{19E4D25D-900E-8A61-6D01-686C8A984253}"/>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Container kontextus</a:t>
            </a:r>
            <a:endParaRPr lang="en-US" altLang="hu-HU" sz="3800"/>
          </a:p>
        </p:txBody>
      </p:sp>
      <p:sp>
        <p:nvSpPr>
          <p:cNvPr id="34826" name="Freeform: Shape 3482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4828" name="Rectangle 3482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4819" name="Rectangle 3">
            <a:extLst>
              <a:ext uri="{FF2B5EF4-FFF2-40B4-BE49-F238E27FC236}">
                <a16:creationId xmlns:a16="http://schemas.microsoft.com/office/drawing/2014/main" id="{ED0EFD89-4F0B-9552-73CC-29B55A557211}"/>
              </a:ext>
            </a:extLst>
          </p:cNvPr>
          <p:cNvSpPr>
            <a:spLocks noGrp="1" noChangeArrowheads="1"/>
          </p:cNvSpPr>
          <p:nvPr>
            <p:ph idx="1"/>
          </p:nvPr>
        </p:nvSpPr>
        <p:spPr>
          <a:xfrm>
            <a:off x="2171700" y="2178528"/>
            <a:ext cx="6400800" cy="3701065"/>
          </a:xfrm>
        </p:spPr>
        <p:txBody>
          <a:bodyPr>
            <a:normAutofit/>
          </a:bodyPr>
          <a:lstStyle/>
          <a:p>
            <a:pPr eaLnBrk="1" hangingPunct="1"/>
            <a:r>
              <a:rPr lang="en-US" altLang="hu-HU"/>
              <a:t>&lt;Files ...&gt; ... &lt;/Files&gt;</a:t>
            </a:r>
            <a:r>
              <a:rPr lang="hu-HU" altLang="hu-HU"/>
              <a:t> fájlokon érvényes</a:t>
            </a:r>
            <a:endParaRPr lang="en-US" altLang="hu-HU"/>
          </a:p>
          <a:p>
            <a:pPr eaLnBrk="1" hangingPunct="1"/>
            <a:r>
              <a:rPr lang="en-US" altLang="hu-HU"/>
              <a:t>&lt;FilesMatch </a:t>
            </a:r>
            <a:r>
              <a:rPr lang="en-US" altLang="hu-HU" i="1"/>
              <a:t>regex</a:t>
            </a:r>
            <a:r>
              <a:rPr lang="en-US" altLang="hu-HU"/>
              <a:t>&gt; ... &lt;/FilesMatch&gt;</a:t>
            </a:r>
            <a:r>
              <a:rPr lang="hu-HU" altLang="hu-HU"/>
              <a:t> azokon a fájlokon érvényes, amelyekre igaz a reguláris kifejezés.</a:t>
            </a:r>
          </a:p>
          <a:p>
            <a:pPr lvl="2" eaLnBrk="1" hangingPunct="1"/>
            <a:r>
              <a:rPr lang="hu-HU" altLang="hu-HU"/>
              <a:t>pl: </a:t>
            </a:r>
            <a:r>
              <a:rPr lang="en-US" altLang="hu-HU"/>
              <a:t>&lt;FilesMatch</a:t>
            </a:r>
            <a:r>
              <a:rPr lang="hu-HU" altLang="hu-HU"/>
              <a:t> </a:t>
            </a:r>
            <a:r>
              <a:rPr lang="en-US" altLang="hu-HU"/>
              <a:t>“\.(doc|txt)$”&gt; ... &lt;/FilesMatch&gt;</a:t>
            </a:r>
            <a:r>
              <a:rPr lang="hu-HU" altLang="hu-HU"/>
              <a:t> a .doc és .txt kiterjesztésű fájlokra érvényes</a:t>
            </a:r>
          </a:p>
          <a:p>
            <a:pPr eaLnBrk="1" hangingPunct="1">
              <a:buFontTx/>
              <a:buNone/>
            </a:pPr>
            <a:endParaRPr lang="en-US" altLang="hu-HU"/>
          </a:p>
          <a:p>
            <a:pPr lvl="1" eaLnBrk="1" hangingPunct="1"/>
            <a:endParaRPr lang="en-US" altLang="hu-H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848" name="Rectangle 3584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2" name="Cím 1">
            <a:extLst>
              <a:ext uri="{FF2B5EF4-FFF2-40B4-BE49-F238E27FC236}">
                <a16:creationId xmlns:a16="http://schemas.microsoft.com/office/drawing/2014/main" id="{1A1A3CF7-7684-EA07-3106-264A8CB7B746}"/>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htaccess</a:t>
            </a:r>
          </a:p>
        </p:txBody>
      </p:sp>
      <p:sp>
        <p:nvSpPr>
          <p:cNvPr id="35850" name="Freeform: Shape 3584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5852" name="Rectangle 3585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5843" name="Tartalom helye 2">
            <a:extLst>
              <a:ext uri="{FF2B5EF4-FFF2-40B4-BE49-F238E27FC236}">
                <a16:creationId xmlns:a16="http://schemas.microsoft.com/office/drawing/2014/main" id="{DB7599C5-D5F5-8629-5510-C71D90B4A6A3}"/>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700"/>
              <a:t>Az .htaccess fájlokban számos direktíva használható a könyvtár viselkedésének beállítására:</a:t>
            </a:r>
          </a:p>
          <a:p>
            <a:pPr lvl="1" eaLnBrk="1" hangingPunct="1">
              <a:lnSpc>
                <a:spcPct val="100000"/>
              </a:lnSpc>
            </a:pPr>
            <a:r>
              <a:rPr lang="hu-HU" altLang="hu-HU" sz="1700"/>
              <a:t>RewriteEngine: Be/Ki kapcsolója a mod_rewrite modulhoz, amely lehetővé teszi a webcím átírását az átirányításokhoz vagy a SEO javításokhoz.</a:t>
            </a:r>
          </a:p>
          <a:p>
            <a:pPr lvl="1" eaLnBrk="1" hangingPunct="1">
              <a:lnSpc>
                <a:spcPct val="100000"/>
              </a:lnSpc>
            </a:pPr>
            <a:r>
              <a:rPr lang="hu-HU" altLang="hu-HU" sz="1700"/>
              <a:t>AuthType, AuthUserFile, Require: Ezek a direktívák az HTTP hitelesítést állítják be a könyvtárban vagy fájlban.</a:t>
            </a:r>
          </a:p>
          <a:p>
            <a:pPr lvl="1" eaLnBrk="1" hangingPunct="1">
              <a:lnSpc>
                <a:spcPct val="100000"/>
              </a:lnSpc>
            </a:pPr>
            <a:r>
              <a:rPr lang="hu-HU" altLang="hu-HU" sz="1700"/>
              <a:t>Options: Megadja azokat az opciókat, amelyek módosíthatják a fájl elérését, például az Indexes opció a könyvtár tartalmának listázását állítja be, ha nincs indexfájl.</a:t>
            </a:r>
          </a:p>
          <a:p>
            <a:pPr lvl="1" eaLnBrk="1" hangingPunct="1">
              <a:lnSpc>
                <a:spcPct val="100000"/>
              </a:lnSpc>
            </a:pPr>
            <a:r>
              <a:rPr lang="hu-HU" altLang="hu-HU" sz="1700"/>
              <a:t>ErrorDocument: Megadja az átirányítási utat egy adott HTTP hibaüzenet megjelenítésekor.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896" name="Rectangle 3789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0" name="Rectangle 2">
            <a:extLst>
              <a:ext uri="{FF2B5EF4-FFF2-40B4-BE49-F238E27FC236}">
                <a16:creationId xmlns:a16="http://schemas.microsoft.com/office/drawing/2014/main" id="{F64AD3D1-19ED-6AE4-FCDD-1200A3AC6AED}"/>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Általános konfigurációs direktívák</a:t>
            </a:r>
            <a:endParaRPr lang="en-US" altLang="hu-HU" sz="3800"/>
          </a:p>
        </p:txBody>
      </p:sp>
      <p:sp>
        <p:nvSpPr>
          <p:cNvPr id="37898" name="Freeform: Shape 3789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7900" name="Rectangle 3789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7891" name="Rectangle 3">
            <a:extLst>
              <a:ext uri="{FF2B5EF4-FFF2-40B4-BE49-F238E27FC236}">
                <a16:creationId xmlns:a16="http://schemas.microsoft.com/office/drawing/2014/main" id="{88A34D8E-726D-78EE-91CC-9C98EA3D4291}"/>
              </a:ext>
            </a:extLst>
          </p:cNvPr>
          <p:cNvSpPr>
            <a:spLocks noGrp="1" noChangeArrowheads="1"/>
          </p:cNvSpPr>
          <p:nvPr>
            <p:ph idx="1"/>
          </p:nvPr>
        </p:nvSpPr>
        <p:spPr>
          <a:xfrm>
            <a:off x="2171700" y="1916832"/>
            <a:ext cx="6400800" cy="4824536"/>
          </a:xfrm>
        </p:spPr>
        <p:txBody>
          <a:bodyPr>
            <a:normAutofit fontScale="77500" lnSpcReduction="20000"/>
          </a:bodyPr>
          <a:lstStyle/>
          <a:p>
            <a:pPr eaLnBrk="1" hangingPunct="1">
              <a:lnSpc>
                <a:spcPct val="100000"/>
              </a:lnSpc>
              <a:buFontTx/>
              <a:buNone/>
            </a:pPr>
            <a:r>
              <a:rPr lang="hu-HU" altLang="hu-HU" sz="1600" b="1" dirty="0" err="1"/>
              <a:t>AccesFileName</a:t>
            </a:r>
            <a:endParaRPr lang="hu-HU" altLang="hu-HU" sz="1600" b="1" dirty="0"/>
          </a:p>
          <a:p>
            <a:pPr lvl="1" eaLnBrk="1" hangingPunct="1">
              <a:lnSpc>
                <a:spcPct val="100000"/>
              </a:lnSpc>
              <a:buFontTx/>
              <a:buNone/>
            </a:pPr>
            <a:r>
              <a:rPr lang="en-US" altLang="hu-HU" sz="1600" b="1" dirty="0"/>
              <a:t>Syntax: </a:t>
            </a:r>
            <a:r>
              <a:rPr lang="en-US" altLang="hu-HU" sz="1600" dirty="0" err="1"/>
              <a:t>AccessFileName</a:t>
            </a:r>
            <a:r>
              <a:rPr lang="en-US" altLang="hu-HU" sz="1600" dirty="0"/>
              <a:t> </a:t>
            </a:r>
            <a:r>
              <a:rPr lang="en-US" altLang="hu-HU" sz="1600" i="1" dirty="0"/>
              <a:t>filename </a:t>
            </a:r>
            <a:r>
              <a:rPr lang="en-US" altLang="hu-HU" sz="1600" dirty="0"/>
              <a:t>[</a:t>
            </a:r>
            <a:r>
              <a:rPr lang="en-US" altLang="hu-HU" sz="1600" i="1" dirty="0"/>
              <a:t>filename </a:t>
            </a:r>
            <a:r>
              <a:rPr lang="en-US" altLang="hu-HU" sz="1600" dirty="0"/>
              <a:t>...]</a:t>
            </a:r>
          </a:p>
          <a:p>
            <a:pPr lvl="1" eaLnBrk="1" hangingPunct="1">
              <a:lnSpc>
                <a:spcPct val="100000"/>
              </a:lnSpc>
              <a:buFontTx/>
              <a:buNone/>
            </a:pPr>
            <a:r>
              <a:rPr lang="en-US" altLang="hu-HU" sz="1600" b="1" dirty="0"/>
              <a:t>Default setting: </a:t>
            </a:r>
            <a:r>
              <a:rPr lang="en-US" altLang="hu-HU" sz="1600" dirty="0" err="1"/>
              <a:t>AccessFileName</a:t>
            </a:r>
            <a:r>
              <a:rPr lang="en-US" altLang="hu-HU" sz="1600" dirty="0"/>
              <a:t> .</a:t>
            </a:r>
            <a:r>
              <a:rPr lang="en-US" altLang="hu-HU" sz="1600" dirty="0" err="1"/>
              <a:t>htaccess</a:t>
            </a:r>
            <a:endParaRPr lang="en-US" altLang="hu-HU" sz="1600" dirty="0"/>
          </a:p>
          <a:p>
            <a:pPr lvl="1" eaLnBrk="1" hangingPunct="1">
              <a:lnSpc>
                <a:spcPct val="100000"/>
              </a:lnSpc>
              <a:buFontTx/>
              <a:buNone/>
            </a:pPr>
            <a:r>
              <a:rPr lang="en-US" altLang="hu-HU" sz="1600" b="1" dirty="0"/>
              <a:t>Context: </a:t>
            </a:r>
            <a:r>
              <a:rPr lang="en-US" altLang="hu-HU" sz="1600" dirty="0"/>
              <a:t>Server config, virtual host</a:t>
            </a:r>
            <a:endParaRPr lang="hu-HU" altLang="hu-HU" sz="1600" dirty="0"/>
          </a:p>
          <a:p>
            <a:pPr lvl="1" eaLnBrk="1" hangingPunct="1">
              <a:lnSpc>
                <a:spcPct val="100000"/>
              </a:lnSpc>
              <a:buFontTx/>
              <a:buNone/>
            </a:pPr>
            <a:r>
              <a:rPr lang="hu-HU" altLang="hu-HU" sz="1600" dirty="0"/>
              <a:t>Meghatározza az </a:t>
            </a:r>
            <a:r>
              <a:rPr lang="hu-HU" altLang="hu-HU" sz="1600" dirty="0" err="1"/>
              <a:t>alkönyvtáronkénti</a:t>
            </a:r>
            <a:r>
              <a:rPr lang="hu-HU" altLang="hu-HU" sz="1600" dirty="0"/>
              <a:t> elérés </a:t>
            </a:r>
            <a:r>
              <a:rPr lang="hu-HU" altLang="hu-HU" sz="1600" dirty="0" err="1"/>
              <a:t>control</a:t>
            </a:r>
            <a:r>
              <a:rPr lang="hu-HU" altLang="hu-HU" sz="1600" dirty="0"/>
              <a:t> fájl nevét.</a:t>
            </a:r>
            <a:endParaRPr lang="hu-HU" altLang="hu-HU" sz="1600" b="1" dirty="0"/>
          </a:p>
          <a:p>
            <a:pPr eaLnBrk="1" hangingPunct="1">
              <a:lnSpc>
                <a:spcPct val="100000"/>
              </a:lnSpc>
              <a:buFontTx/>
              <a:buNone/>
            </a:pPr>
            <a:r>
              <a:rPr lang="en-US" altLang="hu-HU" sz="1600" b="1" dirty="0" err="1"/>
              <a:t>AddDefaultCharset</a:t>
            </a:r>
            <a:endParaRPr lang="en-US" altLang="hu-HU" sz="1600" b="1" dirty="0"/>
          </a:p>
          <a:p>
            <a:pPr lvl="1" eaLnBrk="1" hangingPunct="1">
              <a:lnSpc>
                <a:spcPct val="100000"/>
              </a:lnSpc>
              <a:buFontTx/>
              <a:buNone/>
            </a:pPr>
            <a:r>
              <a:rPr lang="en-US" altLang="hu-HU" sz="1600" b="1" dirty="0"/>
              <a:t>Syntax</a:t>
            </a:r>
            <a:r>
              <a:rPr lang="en-US" altLang="hu-HU" sz="1600" dirty="0"/>
              <a:t>: </a:t>
            </a:r>
            <a:r>
              <a:rPr lang="en-US" altLang="hu-HU" sz="1600" dirty="0" err="1"/>
              <a:t>AddDefaultCharset</a:t>
            </a:r>
            <a:r>
              <a:rPr lang="en-US" altLang="hu-HU" sz="1600" dirty="0"/>
              <a:t> On | Off | charset</a:t>
            </a:r>
          </a:p>
          <a:p>
            <a:pPr lvl="1" eaLnBrk="1" hangingPunct="1">
              <a:lnSpc>
                <a:spcPct val="100000"/>
              </a:lnSpc>
              <a:buFontTx/>
              <a:buNone/>
            </a:pPr>
            <a:r>
              <a:rPr lang="en-US" altLang="hu-HU" sz="1600" b="1" dirty="0"/>
              <a:t>Default setting</a:t>
            </a:r>
            <a:r>
              <a:rPr lang="en-US" altLang="hu-HU" sz="1600" dirty="0"/>
              <a:t>: </a:t>
            </a:r>
            <a:r>
              <a:rPr lang="en-US" altLang="hu-HU" sz="1600" dirty="0" err="1"/>
              <a:t>AddDefaultCharset</a:t>
            </a:r>
            <a:r>
              <a:rPr lang="en-US" altLang="hu-HU" sz="1600" dirty="0"/>
              <a:t> Off</a:t>
            </a:r>
          </a:p>
          <a:p>
            <a:pPr lvl="1" eaLnBrk="1" hangingPunct="1">
              <a:lnSpc>
                <a:spcPct val="100000"/>
              </a:lnSpc>
              <a:buFontTx/>
              <a:buNone/>
            </a:pPr>
            <a:r>
              <a:rPr lang="en-US" altLang="hu-HU" sz="1600" b="1" dirty="0"/>
              <a:t>Context</a:t>
            </a:r>
            <a:r>
              <a:rPr lang="en-US" altLang="hu-HU" sz="1600" dirty="0"/>
              <a:t>: All</a:t>
            </a:r>
            <a:endParaRPr lang="hu-HU" altLang="hu-HU" sz="1600" b="1" dirty="0"/>
          </a:p>
          <a:p>
            <a:pPr lvl="1" eaLnBrk="1" hangingPunct="1">
              <a:lnSpc>
                <a:spcPct val="100000"/>
              </a:lnSpc>
              <a:buFontTx/>
              <a:buNone/>
            </a:pPr>
            <a:r>
              <a:rPr lang="hu-HU" altLang="hu-HU" sz="1600" dirty="0"/>
              <a:t>Alapértelmezett karakterkészlet.</a:t>
            </a:r>
          </a:p>
          <a:p>
            <a:pPr eaLnBrk="1" hangingPunct="1">
              <a:lnSpc>
                <a:spcPct val="100000"/>
              </a:lnSpc>
              <a:buFontTx/>
              <a:buNone/>
            </a:pPr>
            <a:r>
              <a:rPr lang="en-US" altLang="hu-HU" sz="1600" b="1" dirty="0" err="1"/>
              <a:t>DefaultType</a:t>
            </a:r>
            <a:endParaRPr lang="en-US" altLang="hu-HU" sz="1600" b="1" dirty="0"/>
          </a:p>
          <a:p>
            <a:pPr lvl="1" eaLnBrk="1" hangingPunct="1">
              <a:lnSpc>
                <a:spcPct val="100000"/>
              </a:lnSpc>
              <a:buFontTx/>
              <a:buNone/>
            </a:pPr>
            <a:r>
              <a:rPr lang="en-US" altLang="hu-HU" sz="1600" b="1" dirty="0"/>
              <a:t>Syntax: </a:t>
            </a:r>
            <a:r>
              <a:rPr lang="en-US" altLang="hu-HU" sz="1600" dirty="0" err="1"/>
              <a:t>DefaultType</a:t>
            </a:r>
            <a:r>
              <a:rPr lang="en-US" altLang="hu-HU" sz="1600" dirty="0"/>
              <a:t> </a:t>
            </a:r>
            <a:r>
              <a:rPr lang="en-US" altLang="hu-HU" sz="1600" i="1" dirty="0"/>
              <a:t>mime-type</a:t>
            </a:r>
          </a:p>
          <a:p>
            <a:pPr lvl="1" eaLnBrk="1" hangingPunct="1">
              <a:lnSpc>
                <a:spcPct val="100000"/>
              </a:lnSpc>
              <a:buFontTx/>
              <a:buNone/>
            </a:pPr>
            <a:r>
              <a:rPr lang="en-US" altLang="hu-HU" sz="1600" b="1" dirty="0"/>
              <a:t>Default setting: </a:t>
            </a:r>
            <a:r>
              <a:rPr lang="en-US" altLang="hu-HU" sz="1600" dirty="0" err="1"/>
              <a:t>DefaultType</a:t>
            </a:r>
            <a:r>
              <a:rPr lang="en-US" altLang="hu-HU" sz="1600" dirty="0"/>
              <a:t> text/html</a:t>
            </a:r>
          </a:p>
          <a:p>
            <a:pPr lvl="1" eaLnBrk="1" hangingPunct="1">
              <a:lnSpc>
                <a:spcPct val="100000"/>
              </a:lnSpc>
              <a:buFontTx/>
              <a:buNone/>
            </a:pPr>
            <a:r>
              <a:rPr lang="en-US" altLang="hu-HU" sz="1600" b="1" dirty="0"/>
              <a:t>Context: </a:t>
            </a:r>
            <a:r>
              <a:rPr lang="en-US" altLang="hu-HU" sz="1600" dirty="0"/>
              <a:t>All</a:t>
            </a:r>
          </a:p>
          <a:p>
            <a:pPr lvl="1" eaLnBrk="1" hangingPunct="1">
              <a:lnSpc>
                <a:spcPct val="100000"/>
              </a:lnSpc>
              <a:buFontTx/>
              <a:buNone/>
            </a:pPr>
            <a:r>
              <a:rPr lang="en-US" altLang="hu-HU" sz="1600" b="1" dirty="0"/>
              <a:t>Override: </a:t>
            </a:r>
            <a:r>
              <a:rPr lang="en-US" altLang="hu-HU" sz="1600" dirty="0" err="1"/>
              <a:t>FileInfo</a:t>
            </a:r>
            <a:endParaRPr lang="hu-HU" altLang="hu-HU" sz="1600" b="1" dirty="0"/>
          </a:p>
          <a:p>
            <a:pPr lvl="1" eaLnBrk="1" hangingPunct="1">
              <a:lnSpc>
                <a:spcPct val="100000"/>
              </a:lnSpc>
              <a:buFontTx/>
              <a:buNone/>
            </a:pPr>
            <a:r>
              <a:rPr lang="hu-HU" altLang="hu-HU" sz="1600" dirty="0"/>
              <a:t>A dokumentum alapértelmezett típusa. </a:t>
            </a:r>
            <a:br>
              <a:rPr lang="hu-HU" altLang="hu-HU" sz="1600" dirty="0"/>
            </a:br>
            <a:r>
              <a:rPr lang="hu-HU" altLang="hu-HU" sz="1600" dirty="0"/>
              <a:t>Ha egy könyvtár kiterjesztés nélküli </a:t>
            </a:r>
            <a:r>
              <a:rPr lang="hu-HU" altLang="hu-HU" sz="1600" dirty="0" err="1"/>
              <a:t>txt</a:t>
            </a:r>
            <a:r>
              <a:rPr lang="hu-HU" altLang="hu-HU" sz="1600" dirty="0"/>
              <a:t> állományokat tartalmaz, akkor a következő direktíva mutatja, hogy azokat text </a:t>
            </a:r>
            <a:r>
              <a:rPr lang="hu-HU" altLang="hu-HU" sz="1600" dirty="0" err="1"/>
              <a:t>fáljnak</a:t>
            </a:r>
            <a:r>
              <a:rPr lang="hu-HU" altLang="hu-HU" sz="1600" dirty="0"/>
              <a:t> kell értelmezni.</a:t>
            </a:r>
          </a:p>
          <a:p>
            <a:pPr lvl="1" eaLnBrk="1" hangingPunct="1">
              <a:lnSpc>
                <a:spcPct val="100000"/>
              </a:lnSpc>
              <a:buFontTx/>
              <a:buNone/>
            </a:pPr>
            <a:r>
              <a:rPr lang="hu-HU" altLang="hu-HU" sz="1600" dirty="0"/>
              <a:t>	</a:t>
            </a:r>
            <a:r>
              <a:rPr lang="en-US" altLang="hu-HU" sz="1600" dirty="0"/>
              <a:t>&lt;Directory /www/public/</a:t>
            </a:r>
            <a:r>
              <a:rPr lang="en-US" altLang="hu-HU" sz="1600" dirty="0" err="1"/>
              <a:t>htdocs</a:t>
            </a:r>
            <a:r>
              <a:rPr lang="en-US" altLang="hu-HU" sz="1600" dirty="0"/>
              <a:t>/</a:t>
            </a:r>
            <a:r>
              <a:rPr lang="hu-HU" altLang="hu-HU" sz="1600" dirty="0" err="1"/>
              <a:t>data</a:t>
            </a:r>
            <a:r>
              <a:rPr lang="en-US" altLang="hu-HU" sz="1600" dirty="0"/>
              <a:t>&gt;</a:t>
            </a:r>
          </a:p>
          <a:p>
            <a:pPr lvl="1" eaLnBrk="1" hangingPunct="1">
              <a:lnSpc>
                <a:spcPct val="100000"/>
              </a:lnSpc>
              <a:buFontTx/>
              <a:buNone/>
            </a:pPr>
            <a:r>
              <a:rPr lang="hu-HU" altLang="hu-HU" sz="1600" dirty="0"/>
              <a:t>		</a:t>
            </a:r>
            <a:r>
              <a:rPr lang="en-US" altLang="hu-HU" sz="1600" dirty="0" err="1"/>
              <a:t>DefaultType</a:t>
            </a:r>
            <a:r>
              <a:rPr lang="en-US" altLang="hu-HU" sz="1600" dirty="0"/>
              <a:t> plain/text</a:t>
            </a:r>
          </a:p>
          <a:p>
            <a:pPr lvl="1" eaLnBrk="1" hangingPunct="1">
              <a:lnSpc>
                <a:spcPct val="100000"/>
              </a:lnSpc>
              <a:buFontTx/>
              <a:buNone/>
            </a:pPr>
            <a:r>
              <a:rPr lang="hu-HU" altLang="hu-HU" sz="1600" dirty="0"/>
              <a:t>	</a:t>
            </a:r>
            <a:r>
              <a:rPr lang="en-US" altLang="hu-HU" sz="1600" dirty="0"/>
              <a:t>&lt;/Directory&gt;</a:t>
            </a:r>
          </a:p>
          <a:p>
            <a:pPr lvl="1" eaLnBrk="1" hangingPunct="1">
              <a:lnSpc>
                <a:spcPct val="100000"/>
              </a:lnSpc>
              <a:buFontTx/>
              <a:buNone/>
            </a:pPr>
            <a:endParaRPr lang="en-US" altLang="hu-HU" sz="1300" dirty="0"/>
          </a:p>
          <a:p>
            <a:pPr lvl="1" eaLnBrk="1" hangingPunct="1">
              <a:lnSpc>
                <a:spcPct val="100000"/>
              </a:lnSpc>
              <a:buFontTx/>
              <a:buNone/>
            </a:pPr>
            <a:endParaRPr lang="en-US" altLang="hu-HU" sz="600" dirty="0"/>
          </a:p>
          <a:p>
            <a:pPr eaLnBrk="1" hangingPunct="1">
              <a:lnSpc>
                <a:spcPct val="100000"/>
              </a:lnSpc>
              <a:buFontTx/>
              <a:buNone/>
            </a:pPr>
            <a:endParaRPr lang="en-US" altLang="hu-HU" sz="600" dirty="0"/>
          </a:p>
          <a:p>
            <a:pPr eaLnBrk="1" hangingPunct="1">
              <a:lnSpc>
                <a:spcPct val="100000"/>
              </a:lnSpc>
              <a:buFontTx/>
              <a:buNone/>
            </a:pPr>
            <a:endParaRPr lang="en-US" altLang="hu-HU" sz="600" b="1" dirty="0"/>
          </a:p>
          <a:p>
            <a:pPr eaLnBrk="1" hangingPunct="1">
              <a:lnSpc>
                <a:spcPct val="100000"/>
              </a:lnSpc>
            </a:pPr>
            <a:endParaRPr lang="en-US" altLang="hu-HU" sz="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944" name="Rectangle 39943">
            <a:extLst>
              <a:ext uri="{FF2B5EF4-FFF2-40B4-BE49-F238E27FC236}">
                <a16:creationId xmlns:a16="http://schemas.microsoft.com/office/drawing/2014/main" id="{1B0A7D14-7B67-4022-A8BE-1CCD4A0F1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8915" name="Rectangle 3">
            <a:extLst>
              <a:ext uri="{FF2B5EF4-FFF2-40B4-BE49-F238E27FC236}">
                <a16:creationId xmlns:a16="http://schemas.microsoft.com/office/drawing/2014/main" id="{26ACB9BC-03F5-A9EF-4273-059716658B8A}"/>
              </a:ext>
            </a:extLst>
          </p:cNvPr>
          <p:cNvSpPr>
            <a:spLocks noGrp="1" noRot="1" noChangeArrowheads="1"/>
          </p:cNvSpPr>
          <p:nvPr>
            <p:ph type="title"/>
          </p:nvPr>
        </p:nvSpPr>
        <p:spPr>
          <a:xfrm>
            <a:off x="938758" y="382385"/>
            <a:ext cx="7633742" cy="1492132"/>
          </a:xfrm>
        </p:spPr>
        <p:txBody>
          <a:bodyPr anchor="ctr">
            <a:normAutofit/>
          </a:bodyPr>
          <a:lstStyle/>
          <a:p>
            <a:pPr eaLnBrk="1" hangingPunct="1"/>
            <a:r>
              <a:rPr lang="hu-HU" altLang="hu-HU"/>
              <a:t>Általános konfigurációs direktívák</a:t>
            </a:r>
            <a:endParaRPr lang="en-US" altLang="hu-HU"/>
          </a:p>
        </p:txBody>
      </p:sp>
      <p:sp>
        <p:nvSpPr>
          <p:cNvPr id="39946" name="Freeform 6">
            <a:extLst>
              <a:ext uri="{FF2B5EF4-FFF2-40B4-BE49-F238E27FC236}">
                <a16:creationId xmlns:a16="http://schemas.microsoft.com/office/drawing/2014/main" id="{AB09A9E8-BF27-4613-A775-071F08208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solidFill>
          <a:ln w="0">
            <a:noFill/>
            <a:prstDash val="solid"/>
            <a:round/>
            <a:headEnd/>
            <a:tailEnd/>
          </a:ln>
        </p:spPr>
        <p:txBody>
          <a:bodyPr/>
          <a:lstStyle/>
          <a:p>
            <a:endParaRPr lang="hu-HU"/>
          </a:p>
        </p:txBody>
      </p:sp>
      <p:sp>
        <p:nvSpPr>
          <p:cNvPr id="39948" name="Rectangle 39947">
            <a:extLst>
              <a:ext uri="{FF2B5EF4-FFF2-40B4-BE49-F238E27FC236}">
                <a16:creationId xmlns:a16="http://schemas.microsoft.com/office/drawing/2014/main" id="{C3AFE299-6F79-44AF-9A77-2DC2DC1F8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8914" name="Rectangle 2">
            <a:extLst>
              <a:ext uri="{FF2B5EF4-FFF2-40B4-BE49-F238E27FC236}">
                <a16:creationId xmlns:a16="http://schemas.microsoft.com/office/drawing/2014/main" id="{FB7DCA67-0674-37C5-B32F-31B70F0FE8F2}"/>
              </a:ext>
            </a:extLst>
          </p:cNvPr>
          <p:cNvSpPr>
            <a:spLocks noChangeArrowheads="1"/>
          </p:cNvSpPr>
          <p:nvPr/>
        </p:nvSpPr>
        <p:spPr>
          <a:xfrm>
            <a:off x="1023270" y="2286000"/>
            <a:ext cx="7221138" cy="4383360"/>
          </a:xfrm>
          <a:prstGeom prst="rect">
            <a:avLst/>
          </a:prstGeom>
        </p:spPr>
        <p:txBody>
          <a:bodyPr>
            <a:normAutofit fontScale="77500" lnSpcReduction="20000"/>
          </a:bodyPr>
          <a:lstStyle/>
          <a:p>
            <a:pPr defTabSz="329184">
              <a:lnSpc>
                <a:spcPct val="90000"/>
              </a:lnSpc>
              <a:spcAft>
                <a:spcPts val="600"/>
              </a:spcAft>
            </a:pPr>
            <a:r>
              <a:rPr lang="en-US" altLang="hu-HU" sz="1600" b="1" kern="1200" dirty="0" err="1">
                <a:solidFill>
                  <a:schemeClr val="tx1"/>
                </a:solidFill>
                <a:latin typeface="+mn-lt"/>
                <a:ea typeface="+mn-ea"/>
                <a:cs typeface="+mn-cs"/>
              </a:rPr>
              <a:t>DocumentRoot</a:t>
            </a:r>
            <a:endParaRPr lang="en-US" altLang="hu-HU" sz="1600" b="1" kern="1200" dirty="0">
              <a:solidFill>
                <a:schemeClr val="tx1"/>
              </a:solidFill>
              <a:latin typeface="+mn-lt"/>
              <a:ea typeface="+mn-ea"/>
              <a:cs typeface="+mn-cs"/>
            </a:endParaRPr>
          </a:p>
          <a:p>
            <a:pPr marL="329184" lvl="1" defTabSz="329184">
              <a:lnSpc>
                <a:spcPct val="90000"/>
              </a:lnSpc>
              <a:spcAft>
                <a:spcPts val="600"/>
              </a:spcAft>
            </a:pPr>
            <a:r>
              <a:rPr lang="en-US" altLang="hu-HU" sz="1600" b="1" kern="1200" dirty="0">
                <a:solidFill>
                  <a:schemeClr val="tx1"/>
                </a:solidFill>
                <a:latin typeface="+mn-lt"/>
                <a:ea typeface="+mn-ea"/>
                <a:cs typeface="+mn-cs"/>
              </a:rPr>
              <a:t>Syntax: </a:t>
            </a:r>
            <a:r>
              <a:rPr lang="en-US" altLang="hu-HU" sz="1600" kern="1200" dirty="0" err="1">
                <a:solidFill>
                  <a:schemeClr val="tx1"/>
                </a:solidFill>
                <a:latin typeface="+mn-lt"/>
                <a:ea typeface="+mn-ea"/>
                <a:cs typeface="+mn-cs"/>
              </a:rPr>
              <a:t>DocumentRoot</a:t>
            </a:r>
            <a:r>
              <a:rPr lang="en-US" altLang="hu-HU" sz="1600" kern="1200" dirty="0">
                <a:solidFill>
                  <a:schemeClr val="tx1"/>
                </a:solidFill>
                <a:latin typeface="+mn-lt"/>
                <a:ea typeface="+mn-ea"/>
                <a:cs typeface="+mn-cs"/>
              </a:rPr>
              <a:t> “</a:t>
            </a:r>
            <a:r>
              <a:rPr lang="en-US" altLang="hu-HU" sz="1600" i="1" kern="1200" dirty="0" err="1">
                <a:solidFill>
                  <a:schemeClr val="tx1"/>
                </a:solidFill>
                <a:latin typeface="+mn-lt"/>
                <a:ea typeface="+mn-ea"/>
                <a:cs typeface="+mn-cs"/>
              </a:rPr>
              <a:t>directory_path</a:t>
            </a:r>
            <a:r>
              <a:rPr lang="en-US" altLang="hu-HU" sz="1600" kern="1200" dirty="0">
                <a:solidFill>
                  <a:schemeClr val="tx1"/>
                </a:solidFill>
                <a:latin typeface="+mn-lt"/>
                <a:ea typeface="+mn-ea"/>
                <a:cs typeface="+mn-cs"/>
              </a:rPr>
              <a:t>”</a:t>
            </a:r>
          </a:p>
          <a:p>
            <a:pPr marL="329184" lvl="1" defTabSz="329184">
              <a:lnSpc>
                <a:spcPct val="90000"/>
              </a:lnSpc>
              <a:spcAft>
                <a:spcPts val="600"/>
              </a:spcAft>
            </a:pPr>
            <a:r>
              <a:rPr lang="en-US" altLang="hu-HU" sz="1600" b="1" kern="1200" dirty="0">
                <a:solidFill>
                  <a:schemeClr val="tx1"/>
                </a:solidFill>
                <a:latin typeface="+mn-lt"/>
                <a:ea typeface="+mn-ea"/>
                <a:cs typeface="+mn-cs"/>
              </a:rPr>
              <a:t>Default setting: </a:t>
            </a:r>
            <a:r>
              <a:rPr lang="en-US" altLang="hu-HU" sz="1600" kern="1200" dirty="0" err="1">
                <a:solidFill>
                  <a:schemeClr val="tx1"/>
                </a:solidFill>
                <a:latin typeface="+mn-lt"/>
                <a:ea typeface="+mn-ea"/>
                <a:cs typeface="+mn-cs"/>
              </a:rPr>
              <a:t>DocumentRoot</a:t>
            </a:r>
            <a:r>
              <a:rPr lang="en-US" altLang="hu-HU" sz="1600" kern="1200" dirty="0">
                <a:solidFill>
                  <a:schemeClr val="tx1"/>
                </a:solidFill>
                <a:latin typeface="+mn-lt"/>
                <a:ea typeface="+mn-ea"/>
                <a:cs typeface="+mn-cs"/>
              </a:rPr>
              <a:t> “</a:t>
            </a:r>
            <a:r>
              <a:rPr lang="hu-HU" altLang="hu-HU" sz="1600" kern="1200" dirty="0">
                <a:solidFill>
                  <a:schemeClr val="tx1"/>
                </a:solidFill>
                <a:latin typeface="+mn-lt"/>
                <a:ea typeface="+mn-ea"/>
                <a:cs typeface="+mn-cs"/>
              </a:rPr>
              <a:t>c:</a:t>
            </a:r>
            <a:r>
              <a:rPr lang="en-US" altLang="hu-HU" sz="1600" kern="1200" dirty="0">
                <a:solidFill>
                  <a:schemeClr val="tx1"/>
                </a:solidFill>
                <a:latin typeface="+mn-lt"/>
                <a:ea typeface="+mn-ea"/>
                <a:cs typeface="+mn-cs"/>
              </a:rPr>
              <a:t>/</a:t>
            </a:r>
            <a:r>
              <a:rPr lang="hu-HU" altLang="hu-HU" sz="1600" kern="1200" dirty="0" err="1">
                <a:solidFill>
                  <a:schemeClr val="tx1"/>
                </a:solidFill>
                <a:latin typeface="+mn-lt"/>
                <a:ea typeface="+mn-ea"/>
                <a:cs typeface="+mn-cs"/>
              </a:rPr>
              <a:t>apache</a:t>
            </a:r>
            <a:r>
              <a:rPr lang="en-US" altLang="hu-HU" sz="1600" kern="1200" dirty="0">
                <a:solidFill>
                  <a:schemeClr val="tx1"/>
                </a:solidFill>
                <a:latin typeface="+mn-lt"/>
                <a:ea typeface="+mn-ea"/>
                <a:cs typeface="+mn-cs"/>
              </a:rPr>
              <a:t>/</a:t>
            </a:r>
            <a:r>
              <a:rPr lang="en-US" altLang="hu-HU" sz="1600" kern="1200" dirty="0" err="1">
                <a:solidFill>
                  <a:schemeClr val="tx1"/>
                </a:solidFill>
                <a:latin typeface="+mn-lt"/>
                <a:ea typeface="+mn-ea"/>
                <a:cs typeface="+mn-cs"/>
              </a:rPr>
              <a:t>htdocs</a:t>
            </a:r>
            <a:r>
              <a:rPr lang="en-US" altLang="hu-HU" sz="1600" kern="1200" dirty="0">
                <a:solidFill>
                  <a:schemeClr val="tx1"/>
                </a:solidFill>
                <a:latin typeface="+mn-lt"/>
                <a:ea typeface="+mn-ea"/>
                <a:cs typeface="+mn-cs"/>
              </a:rPr>
              <a:t>”</a:t>
            </a:r>
          </a:p>
          <a:p>
            <a:pPr marL="329184" lvl="1" defTabSz="329184">
              <a:lnSpc>
                <a:spcPct val="90000"/>
              </a:lnSpc>
              <a:spcAft>
                <a:spcPts val="600"/>
              </a:spcAft>
            </a:pPr>
            <a:r>
              <a:rPr lang="en-US" altLang="hu-HU" sz="1600" b="1" kern="1200" dirty="0">
                <a:solidFill>
                  <a:schemeClr val="tx1"/>
                </a:solidFill>
                <a:latin typeface="+mn-lt"/>
                <a:ea typeface="+mn-ea"/>
                <a:cs typeface="+mn-cs"/>
              </a:rPr>
              <a:t>Context: </a:t>
            </a:r>
            <a:r>
              <a:rPr lang="en-US" altLang="hu-HU" sz="1600" kern="1200" dirty="0">
                <a:solidFill>
                  <a:schemeClr val="tx1"/>
                </a:solidFill>
                <a:latin typeface="+mn-lt"/>
                <a:ea typeface="+mn-ea"/>
                <a:cs typeface="+mn-cs"/>
              </a:rPr>
              <a:t>Server config, virtual host</a:t>
            </a:r>
          </a:p>
          <a:p>
            <a:pPr marL="329184" lvl="1" defTabSz="329184">
              <a:lnSpc>
                <a:spcPct val="90000"/>
              </a:lnSpc>
              <a:spcAft>
                <a:spcPts val="600"/>
              </a:spcAft>
            </a:pPr>
            <a:endParaRPr lang="hu-HU" altLang="hu-HU" sz="1600" kern="1200" dirty="0">
              <a:solidFill>
                <a:schemeClr val="tx1"/>
              </a:solidFill>
              <a:latin typeface="+mn-lt"/>
              <a:ea typeface="+mn-ea"/>
              <a:cs typeface="+mn-cs"/>
            </a:endParaRPr>
          </a:p>
          <a:p>
            <a:pPr marL="329184" lvl="1" defTabSz="329184">
              <a:lnSpc>
                <a:spcPct val="90000"/>
              </a:lnSpc>
              <a:spcAft>
                <a:spcPts val="600"/>
              </a:spcAft>
            </a:pPr>
            <a:r>
              <a:rPr lang="hu-HU" altLang="hu-HU" sz="1600" kern="1200" dirty="0">
                <a:solidFill>
                  <a:schemeClr val="tx1"/>
                </a:solidFill>
                <a:latin typeface="+mn-lt"/>
                <a:ea typeface="+mn-ea"/>
                <a:cs typeface="+mn-cs"/>
              </a:rPr>
              <a:t>A szerver dokumentum gyökér könyvtára</a:t>
            </a:r>
          </a:p>
          <a:p>
            <a:pPr defTabSz="329184">
              <a:lnSpc>
                <a:spcPct val="90000"/>
              </a:lnSpc>
              <a:spcAft>
                <a:spcPts val="600"/>
              </a:spcAft>
            </a:pPr>
            <a:endParaRPr lang="hu-HU" altLang="hu-HU" sz="1600" b="1" kern="1200" dirty="0">
              <a:solidFill>
                <a:schemeClr val="tx1"/>
              </a:solidFill>
              <a:latin typeface="+mn-lt"/>
              <a:ea typeface="+mn-ea"/>
              <a:cs typeface="+mn-cs"/>
            </a:endParaRPr>
          </a:p>
          <a:p>
            <a:pPr defTabSz="329184">
              <a:lnSpc>
                <a:spcPct val="90000"/>
              </a:lnSpc>
              <a:spcAft>
                <a:spcPts val="600"/>
              </a:spcAft>
            </a:pPr>
            <a:r>
              <a:rPr lang="en-US" altLang="hu-HU" sz="1600" b="1" kern="1200" dirty="0" err="1">
                <a:solidFill>
                  <a:schemeClr val="tx1"/>
                </a:solidFill>
                <a:latin typeface="+mn-lt"/>
                <a:ea typeface="+mn-ea"/>
                <a:cs typeface="+mn-cs"/>
              </a:rPr>
              <a:t>ErrorDocument</a:t>
            </a:r>
            <a:endParaRPr lang="hu-HU" altLang="hu-HU" sz="1600" b="1" kern="1200" dirty="0">
              <a:solidFill>
                <a:schemeClr val="tx1"/>
              </a:solidFill>
              <a:latin typeface="+mn-lt"/>
              <a:ea typeface="+mn-ea"/>
              <a:cs typeface="+mn-cs"/>
            </a:endParaRPr>
          </a:p>
          <a:p>
            <a:pPr marL="329184" lvl="1" defTabSz="329184">
              <a:lnSpc>
                <a:spcPct val="90000"/>
              </a:lnSpc>
              <a:spcAft>
                <a:spcPts val="600"/>
              </a:spcAft>
            </a:pPr>
            <a:r>
              <a:rPr lang="en-US" altLang="hu-HU" sz="1600" b="1" kern="1200" dirty="0">
                <a:solidFill>
                  <a:schemeClr val="tx1"/>
                </a:solidFill>
                <a:latin typeface="+mn-lt"/>
                <a:ea typeface="+mn-ea"/>
                <a:cs typeface="+mn-cs"/>
              </a:rPr>
              <a:t>Syntax: </a:t>
            </a:r>
            <a:r>
              <a:rPr lang="en-US" altLang="hu-HU" sz="1600" kern="1200" dirty="0" err="1">
                <a:solidFill>
                  <a:schemeClr val="tx1"/>
                </a:solidFill>
                <a:latin typeface="+mn-lt"/>
                <a:ea typeface="+mn-ea"/>
                <a:cs typeface="+mn-cs"/>
              </a:rPr>
              <a:t>ErrorDocument</a:t>
            </a:r>
            <a:r>
              <a:rPr lang="en-US" altLang="hu-HU" sz="1600" kern="1200" dirty="0">
                <a:solidFill>
                  <a:schemeClr val="tx1"/>
                </a:solidFill>
                <a:latin typeface="+mn-lt"/>
                <a:ea typeface="+mn-ea"/>
                <a:cs typeface="+mn-cs"/>
              </a:rPr>
              <a:t> </a:t>
            </a:r>
            <a:r>
              <a:rPr lang="en-US" altLang="hu-HU" sz="1600" i="1" kern="1200" dirty="0" err="1">
                <a:solidFill>
                  <a:schemeClr val="tx1"/>
                </a:solidFill>
                <a:latin typeface="+mn-lt"/>
                <a:ea typeface="+mn-ea"/>
                <a:cs typeface="+mn-cs"/>
              </a:rPr>
              <a:t>error_code</a:t>
            </a:r>
            <a:r>
              <a:rPr lang="en-US" altLang="hu-HU" sz="1600" i="1" kern="1200" dirty="0">
                <a:solidFill>
                  <a:schemeClr val="tx1"/>
                </a:solidFill>
                <a:latin typeface="+mn-lt"/>
                <a:ea typeface="+mn-ea"/>
                <a:cs typeface="+mn-cs"/>
              </a:rPr>
              <a:t> </a:t>
            </a:r>
            <a:r>
              <a:rPr lang="en-US" altLang="hu-HU" sz="1600" kern="1200" dirty="0">
                <a:solidFill>
                  <a:schemeClr val="tx1"/>
                </a:solidFill>
                <a:latin typeface="+mn-lt"/>
                <a:ea typeface="+mn-ea"/>
                <a:cs typeface="+mn-cs"/>
              </a:rPr>
              <a:t>[</a:t>
            </a:r>
            <a:r>
              <a:rPr lang="en-US" altLang="hu-HU" sz="1600" i="1" kern="1200" dirty="0">
                <a:solidFill>
                  <a:schemeClr val="tx1"/>
                </a:solidFill>
                <a:latin typeface="+mn-lt"/>
                <a:ea typeface="+mn-ea"/>
                <a:cs typeface="+mn-cs"/>
              </a:rPr>
              <a:t>filename | </a:t>
            </a:r>
            <a:r>
              <a:rPr lang="en-US" altLang="hu-HU" sz="1600" i="1" kern="1200" dirty="0" err="1">
                <a:solidFill>
                  <a:schemeClr val="tx1"/>
                </a:solidFill>
                <a:latin typeface="+mn-lt"/>
                <a:ea typeface="+mn-ea"/>
                <a:cs typeface="+mn-cs"/>
              </a:rPr>
              <a:t>error_message</a:t>
            </a:r>
            <a:r>
              <a:rPr lang="en-US" altLang="hu-HU" sz="1600" i="1" kern="1200" dirty="0">
                <a:solidFill>
                  <a:schemeClr val="tx1"/>
                </a:solidFill>
                <a:latin typeface="+mn-lt"/>
                <a:ea typeface="+mn-ea"/>
                <a:cs typeface="+mn-cs"/>
              </a:rPr>
              <a:t> | URL</a:t>
            </a:r>
            <a:r>
              <a:rPr lang="en-US" altLang="hu-HU" sz="1600" kern="1200" dirty="0">
                <a:solidFill>
                  <a:schemeClr val="tx1"/>
                </a:solidFill>
                <a:latin typeface="+mn-lt"/>
                <a:ea typeface="+mn-ea"/>
                <a:cs typeface="+mn-cs"/>
              </a:rPr>
              <a:t>]</a:t>
            </a:r>
          </a:p>
          <a:p>
            <a:pPr marL="329184" lvl="1" defTabSz="329184">
              <a:lnSpc>
                <a:spcPct val="90000"/>
              </a:lnSpc>
              <a:spcAft>
                <a:spcPts val="600"/>
              </a:spcAft>
            </a:pPr>
            <a:r>
              <a:rPr lang="en-US" altLang="hu-HU" sz="1600" b="1" kern="1200" dirty="0">
                <a:solidFill>
                  <a:schemeClr val="tx1"/>
                </a:solidFill>
                <a:latin typeface="+mn-lt"/>
                <a:ea typeface="+mn-ea"/>
                <a:cs typeface="+mn-cs"/>
              </a:rPr>
              <a:t>Default setting: </a:t>
            </a:r>
            <a:r>
              <a:rPr lang="en-US" altLang="hu-HU" sz="1600" kern="1200" dirty="0">
                <a:solidFill>
                  <a:schemeClr val="tx1"/>
                </a:solidFill>
                <a:latin typeface="+mn-lt"/>
                <a:ea typeface="+mn-ea"/>
                <a:cs typeface="+mn-cs"/>
              </a:rPr>
              <a:t>None</a:t>
            </a:r>
          </a:p>
          <a:p>
            <a:pPr marL="329184" lvl="1" defTabSz="329184">
              <a:lnSpc>
                <a:spcPct val="90000"/>
              </a:lnSpc>
              <a:spcAft>
                <a:spcPts val="600"/>
              </a:spcAft>
            </a:pPr>
            <a:r>
              <a:rPr lang="en-US" altLang="hu-HU" sz="1600" b="1" kern="1200" dirty="0">
                <a:solidFill>
                  <a:schemeClr val="tx1"/>
                </a:solidFill>
                <a:latin typeface="+mn-lt"/>
                <a:ea typeface="+mn-ea"/>
                <a:cs typeface="+mn-cs"/>
              </a:rPr>
              <a:t>Context: </a:t>
            </a:r>
            <a:r>
              <a:rPr lang="en-US" altLang="hu-HU" sz="1600" kern="1200" dirty="0">
                <a:solidFill>
                  <a:schemeClr val="tx1"/>
                </a:solidFill>
                <a:latin typeface="+mn-lt"/>
                <a:ea typeface="+mn-ea"/>
                <a:cs typeface="+mn-cs"/>
              </a:rPr>
              <a:t>All</a:t>
            </a:r>
          </a:p>
          <a:p>
            <a:pPr marL="329184" lvl="1" defTabSz="329184">
              <a:lnSpc>
                <a:spcPct val="90000"/>
              </a:lnSpc>
              <a:spcAft>
                <a:spcPts val="600"/>
              </a:spcAft>
            </a:pPr>
            <a:r>
              <a:rPr lang="en-US" altLang="hu-HU" sz="1600" b="1" kern="1200" dirty="0">
                <a:solidFill>
                  <a:schemeClr val="tx1"/>
                </a:solidFill>
                <a:latin typeface="+mn-lt"/>
                <a:ea typeface="+mn-ea"/>
                <a:cs typeface="+mn-cs"/>
              </a:rPr>
              <a:t>Override: </a:t>
            </a:r>
            <a:r>
              <a:rPr lang="en-US" altLang="hu-HU" sz="1600" kern="1200" dirty="0" err="1">
                <a:solidFill>
                  <a:schemeClr val="tx1"/>
                </a:solidFill>
                <a:latin typeface="+mn-lt"/>
                <a:ea typeface="+mn-ea"/>
                <a:cs typeface="+mn-cs"/>
              </a:rPr>
              <a:t>FileInfo</a:t>
            </a:r>
            <a:endParaRPr lang="en-US" altLang="hu-HU" sz="1600" kern="1200" dirty="0">
              <a:solidFill>
                <a:schemeClr val="tx1"/>
              </a:solidFill>
              <a:latin typeface="+mn-lt"/>
              <a:ea typeface="+mn-ea"/>
              <a:cs typeface="+mn-cs"/>
            </a:endParaRPr>
          </a:p>
          <a:p>
            <a:pPr marL="329184" lvl="1" defTabSz="329184">
              <a:lnSpc>
                <a:spcPct val="90000"/>
              </a:lnSpc>
              <a:spcAft>
                <a:spcPts val="600"/>
              </a:spcAft>
            </a:pPr>
            <a:endParaRPr lang="hu-HU" altLang="hu-HU" sz="1600" kern="1200" dirty="0">
              <a:solidFill>
                <a:schemeClr val="tx1"/>
              </a:solidFill>
              <a:latin typeface="+mn-lt"/>
              <a:ea typeface="+mn-ea"/>
              <a:cs typeface="+mn-cs"/>
            </a:endParaRPr>
          </a:p>
          <a:p>
            <a:pPr marL="329184" lvl="1" defTabSz="329184">
              <a:lnSpc>
                <a:spcPct val="90000"/>
              </a:lnSpc>
              <a:spcAft>
                <a:spcPts val="600"/>
              </a:spcAft>
            </a:pPr>
            <a:r>
              <a:rPr lang="hu-HU" altLang="hu-HU" sz="1600" kern="1200" dirty="0">
                <a:solidFill>
                  <a:schemeClr val="tx1"/>
                </a:solidFill>
                <a:latin typeface="+mn-lt"/>
                <a:ea typeface="+mn-ea"/>
                <a:cs typeface="+mn-cs"/>
              </a:rPr>
              <a:t>Hiba esetén a megadott fájlt (szöveget) adja vissza a szerver.</a:t>
            </a:r>
            <a:endParaRPr lang="en-US" altLang="hu-HU" sz="1600" kern="1200" dirty="0">
              <a:solidFill>
                <a:schemeClr val="tx1"/>
              </a:solidFill>
              <a:latin typeface="+mn-lt"/>
              <a:ea typeface="+mn-ea"/>
              <a:cs typeface="+mn-cs"/>
            </a:endParaRPr>
          </a:p>
          <a:p>
            <a:pPr marL="329184" lvl="1" defTabSz="329184">
              <a:lnSpc>
                <a:spcPct val="90000"/>
              </a:lnSpc>
              <a:spcAft>
                <a:spcPts val="600"/>
              </a:spcAft>
            </a:pPr>
            <a:r>
              <a:rPr lang="hu-HU" altLang="hu-HU" sz="1600" kern="1200" dirty="0" err="1">
                <a:solidFill>
                  <a:schemeClr val="tx1"/>
                </a:solidFill>
                <a:latin typeface="+mn-lt"/>
                <a:ea typeface="+mn-ea"/>
                <a:cs typeface="+mn-cs"/>
              </a:rPr>
              <a:t>pl</a:t>
            </a:r>
            <a:r>
              <a:rPr lang="hu-HU" altLang="hu-HU" sz="1600" kern="1200" dirty="0">
                <a:solidFill>
                  <a:schemeClr val="tx1"/>
                </a:solidFill>
                <a:latin typeface="+mn-lt"/>
                <a:ea typeface="+mn-ea"/>
                <a:cs typeface="+mn-cs"/>
              </a:rPr>
              <a:t>:</a:t>
            </a:r>
          </a:p>
          <a:p>
            <a:pPr marL="329184" lvl="1" defTabSz="329184">
              <a:lnSpc>
                <a:spcPct val="90000"/>
              </a:lnSpc>
              <a:spcAft>
                <a:spcPts val="600"/>
              </a:spcAft>
            </a:pPr>
            <a:r>
              <a:rPr lang="en-US" altLang="hu-HU" sz="1600" kern="1200" dirty="0" err="1">
                <a:solidFill>
                  <a:schemeClr val="tx1"/>
                </a:solidFill>
                <a:latin typeface="+mn-lt"/>
                <a:ea typeface="+mn-ea"/>
                <a:cs typeface="+mn-cs"/>
              </a:rPr>
              <a:t>ErrorDocument</a:t>
            </a:r>
            <a:r>
              <a:rPr lang="en-US" altLang="hu-HU" sz="1600" kern="1200" dirty="0">
                <a:solidFill>
                  <a:schemeClr val="tx1"/>
                </a:solidFill>
                <a:latin typeface="+mn-lt"/>
                <a:ea typeface="+mn-ea"/>
                <a:cs typeface="+mn-cs"/>
              </a:rPr>
              <a:t> 404 “</a:t>
            </a:r>
            <a:r>
              <a:rPr lang="hu-HU" altLang="hu-HU" sz="1600" kern="1200" dirty="0">
                <a:solidFill>
                  <a:schemeClr val="tx1"/>
                </a:solidFill>
                <a:latin typeface="+mn-lt"/>
                <a:ea typeface="+mn-ea"/>
                <a:cs typeface="+mn-cs"/>
              </a:rPr>
              <a:t>Elnézést, de a keresett oldal nem található.</a:t>
            </a:r>
            <a:r>
              <a:rPr lang="en-US" altLang="hu-HU" sz="1600" kern="1200" dirty="0">
                <a:solidFill>
                  <a:schemeClr val="tx1"/>
                </a:solidFill>
                <a:latin typeface="+mn-lt"/>
                <a:ea typeface="+mn-ea"/>
                <a:cs typeface="+mn-cs"/>
              </a:rPr>
              <a:t> %s “</a:t>
            </a:r>
            <a:endParaRPr lang="hu-HU" altLang="hu-HU" sz="1600" kern="1200" dirty="0">
              <a:solidFill>
                <a:schemeClr val="tx1"/>
              </a:solidFill>
              <a:latin typeface="+mn-lt"/>
              <a:ea typeface="+mn-ea"/>
              <a:cs typeface="+mn-cs"/>
            </a:endParaRPr>
          </a:p>
          <a:p>
            <a:pPr marL="329184" lvl="1" defTabSz="329184">
              <a:lnSpc>
                <a:spcPct val="90000"/>
              </a:lnSpc>
              <a:spcAft>
                <a:spcPts val="600"/>
              </a:spcAft>
            </a:pPr>
            <a:endParaRPr lang="hu-HU" altLang="hu-HU" sz="1600" dirty="0"/>
          </a:p>
          <a:p>
            <a:pPr marL="164592" indent="-164592" defTabSz="493776">
              <a:lnSpc>
                <a:spcPct val="80000"/>
              </a:lnSpc>
              <a:spcBef>
                <a:spcPts val="504"/>
              </a:spcBef>
              <a:buNone/>
            </a:pPr>
            <a:r>
              <a:rPr lang="hu-HU" altLang="hu-HU" sz="1600" b="1" kern="1200" dirty="0" err="1">
                <a:solidFill>
                  <a:schemeClr val="tx1">
                    <a:lumMod val="65000"/>
                    <a:lumOff val="35000"/>
                  </a:schemeClr>
                </a:solidFill>
                <a:latin typeface="+mn-lt"/>
                <a:ea typeface="+mn-ea"/>
                <a:cs typeface="+mn-cs"/>
              </a:rPr>
              <a:t>Options</a:t>
            </a:r>
            <a:endParaRPr lang="hu-HU" altLang="hu-HU" sz="1600" b="1" kern="1200" dirty="0">
              <a:solidFill>
                <a:schemeClr val="tx1">
                  <a:lumMod val="65000"/>
                  <a:lumOff val="35000"/>
                </a:schemeClr>
              </a:solidFill>
              <a:latin typeface="+mn-lt"/>
              <a:ea typeface="+mn-ea"/>
              <a:cs typeface="+mn-cs"/>
            </a:endParaRPr>
          </a:p>
          <a:p>
            <a:pPr marL="493776" lvl="1" indent="-164592" defTabSz="493776">
              <a:lnSpc>
                <a:spcPct val="80000"/>
              </a:lnSpc>
              <a:spcBef>
                <a:spcPts val="504"/>
              </a:spcBef>
              <a:buNone/>
            </a:pPr>
            <a:r>
              <a:rPr lang="en-US" altLang="hu-HU" sz="1600" b="1" kern="1200" dirty="0">
                <a:solidFill>
                  <a:schemeClr val="tx1">
                    <a:lumMod val="65000"/>
                    <a:lumOff val="35000"/>
                  </a:schemeClr>
                </a:solidFill>
                <a:latin typeface="+mn-lt"/>
                <a:ea typeface="+mn-ea"/>
                <a:cs typeface="+mn-cs"/>
              </a:rPr>
              <a:t>Syntax: </a:t>
            </a:r>
            <a:r>
              <a:rPr lang="en-US" altLang="hu-HU" sz="1600" kern="1200" dirty="0">
                <a:solidFill>
                  <a:schemeClr val="tx1">
                    <a:lumMod val="65000"/>
                    <a:lumOff val="35000"/>
                  </a:schemeClr>
                </a:solidFill>
                <a:latin typeface="+mn-lt"/>
                <a:ea typeface="+mn-ea"/>
                <a:cs typeface="+mn-cs"/>
              </a:rPr>
              <a:t>Options [+|-]option [+|-]option ...</a:t>
            </a:r>
          </a:p>
          <a:p>
            <a:pPr marL="493776" lvl="1" indent="-164592" defTabSz="493776">
              <a:lnSpc>
                <a:spcPct val="80000"/>
              </a:lnSpc>
              <a:spcBef>
                <a:spcPts val="504"/>
              </a:spcBef>
              <a:buNone/>
            </a:pPr>
            <a:r>
              <a:rPr lang="en-US" altLang="hu-HU" sz="1600" b="1" kern="1200" dirty="0">
                <a:solidFill>
                  <a:schemeClr val="tx1">
                    <a:lumMod val="65000"/>
                    <a:lumOff val="35000"/>
                  </a:schemeClr>
                </a:solidFill>
                <a:latin typeface="+mn-lt"/>
                <a:ea typeface="+mn-ea"/>
                <a:cs typeface="+mn-cs"/>
              </a:rPr>
              <a:t>Default setting: </a:t>
            </a:r>
            <a:r>
              <a:rPr lang="en-US" altLang="hu-HU" sz="1600" kern="1200" dirty="0">
                <a:solidFill>
                  <a:schemeClr val="tx1">
                    <a:lumMod val="65000"/>
                    <a:lumOff val="35000"/>
                  </a:schemeClr>
                </a:solidFill>
                <a:latin typeface="+mn-lt"/>
                <a:ea typeface="+mn-ea"/>
                <a:cs typeface="+mn-cs"/>
              </a:rPr>
              <a:t>None</a:t>
            </a:r>
          </a:p>
          <a:p>
            <a:pPr marL="493776" lvl="1" indent="-164592" defTabSz="493776">
              <a:lnSpc>
                <a:spcPct val="80000"/>
              </a:lnSpc>
              <a:spcBef>
                <a:spcPts val="504"/>
              </a:spcBef>
              <a:buNone/>
            </a:pPr>
            <a:r>
              <a:rPr lang="en-US" altLang="hu-HU" sz="1600" b="1" kern="1200" dirty="0">
                <a:solidFill>
                  <a:schemeClr val="tx1">
                    <a:lumMod val="65000"/>
                    <a:lumOff val="35000"/>
                  </a:schemeClr>
                </a:solidFill>
                <a:latin typeface="+mn-lt"/>
                <a:ea typeface="+mn-ea"/>
                <a:cs typeface="+mn-cs"/>
              </a:rPr>
              <a:t>Context: </a:t>
            </a:r>
            <a:r>
              <a:rPr lang="en-US" altLang="hu-HU" sz="1600" kern="1200" dirty="0">
                <a:solidFill>
                  <a:schemeClr val="tx1">
                    <a:lumMod val="65000"/>
                    <a:lumOff val="35000"/>
                  </a:schemeClr>
                </a:solidFill>
                <a:latin typeface="+mn-lt"/>
                <a:ea typeface="+mn-ea"/>
                <a:cs typeface="+mn-cs"/>
              </a:rPr>
              <a:t>All</a:t>
            </a:r>
          </a:p>
          <a:p>
            <a:pPr marL="329184" lvl="1" defTabSz="329184">
              <a:lnSpc>
                <a:spcPct val="90000"/>
              </a:lnSpc>
              <a:spcAft>
                <a:spcPts val="600"/>
              </a:spcAft>
            </a:pPr>
            <a:endParaRPr lang="hu-HU" altLang="hu-HU" sz="1700" kern="1200" dirty="0">
              <a:solidFill>
                <a:schemeClr val="tx1"/>
              </a:solidFill>
              <a:latin typeface="+mn-lt"/>
              <a:ea typeface="+mn-ea"/>
              <a:cs typeface="+mn-cs"/>
            </a:endParaRPr>
          </a:p>
          <a:p>
            <a:pPr marL="329184" lvl="1" defTabSz="329184">
              <a:lnSpc>
                <a:spcPct val="90000"/>
              </a:lnSpc>
              <a:spcAft>
                <a:spcPts val="600"/>
              </a:spcAft>
            </a:pPr>
            <a:endParaRPr lang="en-US" altLang="hu-HU" sz="1700" kern="1200" dirty="0">
              <a:solidFill>
                <a:schemeClr val="tx1"/>
              </a:solidFill>
              <a:latin typeface="+mn-lt"/>
              <a:ea typeface="+mn-ea"/>
              <a:cs typeface="+mn-cs"/>
            </a:endParaRPr>
          </a:p>
          <a:p>
            <a:pPr eaLnBrk="1" hangingPunct="1">
              <a:lnSpc>
                <a:spcPct val="90000"/>
              </a:lnSpc>
              <a:spcAft>
                <a:spcPts val="600"/>
              </a:spcAft>
              <a:buFontTx/>
              <a:buNone/>
            </a:pPr>
            <a:endParaRPr lang="en-US" altLang="hu-HU" sz="1700" dirty="0"/>
          </a:p>
        </p:txBody>
      </p:sp>
      <p:sp>
        <p:nvSpPr>
          <p:cNvPr id="39939" name="Rectangle 3">
            <a:extLst>
              <a:ext uri="{FF2B5EF4-FFF2-40B4-BE49-F238E27FC236}">
                <a16:creationId xmlns:a16="http://schemas.microsoft.com/office/drawing/2014/main" id="{C5ADCF3A-FFA9-3A30-8F96-AA79F2F159AC}"/>
              </a:ext>
            </a:extLst>
          </p:cNvPr>
          <p:cNvSpPr txBox="1">
            <a:spLocks noChangeArrowheads="1"/>
          </p:cNvSpPr>
          <p:nvPr/>
        </p:nvSpPr>
        <p:spPr>
          <a:xfrm>
            <a:off x="1475656" y="5252683"/>
            <a:ext cx="3557173" cy="627417"/>
          </a:xfrm>
          <a:prstGeom prst="rect">
            <a:avLst/>
          </a:prstGeom>
        </p:spPr>
        <p:txBody>
          <a:bodyPr vert="horz" lIns="91440" tIns="45720" rIns="91440" bIns="45720" rtlCol="0">
            <a:normAutofit/>
          </a:bodyPr>
          <a:lst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a:lstStyle>
          <a:p>
            <a:pPr>
              <a:lnSpc>
                <a:spcPct val="80000"/>
              </a:lnSpc>
              <a:buFontTx/>
              <a:buNone/>
            </a:pPr>
            <a:endParaRPr lang="en-US" altLang="hu-HU" sz="13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0B3D366D-D812-1AA0-2C53-2DDA28C7D3AC}"/>
              </a:ext>
            </a:extLst>
          </p:cNvPr>
          <p:cNvSpPr>
            <a:spLocks noGrp="1" noChangeArrowheads="1"/>
          </p:cNvSpPr>
          <p:nvPr>
            <p:ph type="title"/>
          </p:nvPr>
        </p:nvSpPr>
        <p:spPr>
          <a:xfrm>
            <a:off x="827583" y="44450"/>
            <a:ext cx="8014791" cy="1143000"/>
          </a:xfrm>
        </p:spPr>
        <p:txBody>
          <a:bodyPr>
            <a:normAutofit fontScale="90000"/>
          </a:bodyPr>
          <a:lstStyle/>
          <a:p>
            <a:pPr eaLnBrk="1" hangingPunct="1"/>
            <a:r>
              <a:rPr lang="hu-HU" altLang="hu-HU" dirty="0"/>
              <a:t>Általános konfigurációs direktívák</a:t>
            </a:r>
            <a:endParaRPr lang="en-US" altLang="hu-HU" dirty="0"/>
          </a:p>
        </p:txBody>
      </p:sp>
      <p:graphicFrame>
        <p:nvGraphicFramePr>
          <p:cNvPr id="23556" name="Group 4">
            <a:extLst>
              <a:ext uri="{FF2B5EF4-FFF2-40B4-BE49-F238E27FC236}">
                <a16:creationId xmlns:a16="http://schemas.microsoft.com/office/drawing/2014/main" id="{8D0F375F-08FF-9754-2DCD-7FB39DAB2DED}"/>
              </a:ext>
            </a:extLst>
          </p:cNvPr>
          <p:cNvGraphicFramePr>
            <a:graphicFrameLocks noGrp="1"/>
          </p:cNvGraphicFramePr>
          <p:nvPr>
            <p:ph sz="half" idx="2"/>
            <p:extLst>
              <p:ext uri="{D42A27DB-BD31-4B8C-83A1-F6EECF244321}">
                <p14:modId xmlns:p14="http://schemas.microsoft.com/office/powerpoint/2010/main" val="4217331549"/>
              </p:ext>
            </p:extLst>
          </p:nvPr>
        </p:nvGraphicFramePr>
        <p:xfrm>
          <a:off x="827584" y="1988840"/>
          <a:ext cx="8064896" cy="4828430"/>
        </p:xfrm>
        <a:graphic>
          <a:graphicData uri="http://schemas.openxmlformats.org/drawingml/2006/table">
            <a:tbl>
              <a:tblPr/>
              <a:tblGrid>
                <a:gridCol w="2303634">
                  <a:extLst>
                    <a:ext uri="{9D8B030D-6E8A-4147-A177-3AD203B41FA5}">
                      <a16:colId xmlns:a16="http://schemas.microsoft.com/office/drawing/2014/main" val="20000"/>
                    </a:ext>
                  </a:extLst>
                </a:gridCol>
                <a:gridCol w="5761262">
                  <a:extLst>
                    <a:ext uri="{9D8B030D-6E8A-4147-A177-3AD203B41FA5}">
                      <a16:colId xmlns:a16="http://schemas.microsoft.com/office/drawing/2014/main" val="20001"/>
                    </a:ext>
                  </a:extLst>
                </a:gridCol>
              </a:tblGrid>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1" i="0" u="none" strike="noStrike" cap="none" normalizeH="0" baseline="0" dirty="0">
                          <a:ln>
                            <a:noFill/>
                          </a:ln>
                          <a:solidFill>
                            <a:schemeClr val="tx1"/>
                          </a:solidFill>
                          <a:effectLst/>
                          <a:latin typeface="Arial" panose="020B0604020202020204" pitchFamily="34" charset="0"/>
                        </a:rPr>
                        <a:t>Érték</a:t>
                      </a:r>
                      <a:endParaRPr kumimoji="0" lang="en-US" altLang="hu-HU" sz="1600" b="1" i="0" u="none" strike="noStrike" cap="none" normalizeH="0" baseline="0" dirty="0">
                        <a:ln>
                          <a:noFill/>
                        </a:ln>
                        <a:solidFill>
                          <a:schemeClr val="tx1"/>
                        </a:solidFill>
                        <a:effectLst/>
                        <a:latin typeface="Arial" panose="020B060402020202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1" i="0" u="none" strike="noStrike" cap="none" normalizeH="0" baseline="0">
                          <a:ln>
                            <a:noFill/>
                          </a:ln>
                          <a:solidFill>
                            <a:schemeClr val="tx1"/>
                          </a:solidFill>
                          <a:effectLst/>
                          <a:latin typeface="Arial" panose="020B0604020202020204" pitchFamily="34" charset="0"/>
                        </a:rPr>
                        <a:t>Jelentés</a:t>
                      </a:r>
                      <a:endParaRPr kumimoji="0" lang="en-US" altLang="hu-HU" sz="1600" b="1"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None</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nincs beállítva opció</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All</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minden bekapcsolva kivétel: MultiViews</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ExecCGI</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CGI szkriptek elindítása engedélyezett</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628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FollowSymLinks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dirty="0">
                          <a:ln>
                            <a:noFill/>
                          </a:ln>
                          <a:solidFill>
                            <a:schemeClr val="tx1"/>
                          </a:solidFill>
                          <a:effectLst/>
                          <a:latin typeface="Arial" panose="020B0604020202020204" pitchFamily="34" charset="0"/>
                        </a:rPr>
                        <a:t>A szerver követi a szimbolikus linkeket az egyes alkönyvtárakban</a:t>
                      </a:r>
                      <a:endParaRPr kumimoji="0" lang="en-US" altLang="hu-HU" sz="1600" b="0" i="0" u="none" strike="noStrike" cap="none" normalizeH="0" baseline="0" dirty="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Includes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SSI (server side includes) engedélyezve</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988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IncludesNOEXEC</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SSI (server side includes) engedélyezve, kivétel az #exec</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4629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Indexes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ha nincs index.html, akkor a szerver az alkönyvtár lekérése esetén készít egy indexet a fájlokról</a:t>
                      </a: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82232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SymLinksIfOwnerMatch</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a:ln>
                            <a:noFill/>
                          </a:ln>
                          <a:solidFill>
                            <a:schemeClr val="tx1"/>
                          </a:solidFill>
                          <a:effectLst/>
                          <a:latin typeface="Arial" panose="020B0604020202020204" pitchFamily="34" charset="0"/>
                        </a:rPr>
                        <a:t>A szerver csak azokat a szimbolikus linkeket követi ahol a célfájl (vagy könyvtár) és a link tulajdonosa azonos.</a:t>
                      </a:r>
                      <a:endParaRPr kumimoji="0" lang="en-US" altLang="hu-HU" sz="16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hu-HU" sz="1600" b="0" i="0" u="none" strike="noStrike" cap="none" normalizeH="0" baseline="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4628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hu-HU" sz="1600" b="0" i="0" u="none" strike="noStrike" cap="none" normalizeH="0" baseline="0">
                          <a:ln>
                            <a:noFill/>
                          </a:ln>
                          <a:solidFill>
                            <a:schemeClr val="tx1"/>
                          </a:solidFill>
                          <a:effectLst/>
                          <a:latin typeface="Arial" panose="020B0604020202020204" pitchFamily="34" charset="0"/>
                        </a:rPr>
                        <a:t>MultiViews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u-HU" altLang="hu-HU" sz="1600" b="0" i="0" u="none" strike="noStrike" cap="none" normalizeH="0" baseline="0" dirty="0">
                          <a:ln>
                            <a:noFill/>
                          </a:ln>
                          <a:solidFill>
                            <a:schemeClr val="tx1"/>
                          </a:solidFill>
                          <a:effectLst/>
                          <a:latin typeface="Arial" panose="020B0604020202020204" pitchFamily="34" charset="0"/>
                        </a:rPr>
                        <a:t>A dokumentum nyelve alapján lehetővé teszi a tartalomegyeztetést.</a:t>
                      </a:r>
                      <a:endParaRPr kumimoji="0" lang="en-US" altLang="hu-HU" sz="1600" b="0" i="0" u="none" strike="noStrike" cap="none" normalizeH="0" baseline="0" dirty="0">
                        <a:ln>
                          <a:noFill/>
                        </a:ln>
                        <a:solidFill>
                          <a:schemeClr val="tx1"/>
                        </a:solidFill>
                        <a:effectLst/>
                        <a:latin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0968" name="Rectangle 4096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62" name="Rectangle 2">
            <a:extLst>
              <a:ext uri="{FF2B5EF4-FFF2-40B4-BE49-F238E27FC236}">
                <a16:creationId xmlns:a16="http://schemas.microsoft.com/office/drawing/2014/main" id="{1694D62F-75B4-0890-147C-2F8DE2055986}"/>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Általános konfigurációs direktívák</a:t>
            </a:r>
            <a:endParaRPr lang="en-US" altLang="hu-HU" sz="3800"/>
          </a:p>
        </p:txBody>
      </p:sp>
      <p:sp>
        <p:nvSpPr>
          <p:cNvPr id="40970" name="Freeform: Shape 4096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0972" name="Rectangle 4097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0963" name="Rectangle 3">
            <a:extLst>
              <a:ext uri="{FF2B5EF4-FFF2-40B4-BE49-F238E27FC236}">
                <a16:creationId xmlns:a16="http://schemas.microsoft.com/office/drawing/2014/main" id="{B6080A67-1CE4-DC53-DB79-2E3B8C398238}"/>
              </a:ext>
            </a:extLst>
          </p:cNvPr>
          <p:cNvSpPr>
            <a:spLocks noGrp="1" noChangeArrowheads="1"/>
          </p:cNvSpPr>
          <p:nvPr>
            <p:ph idx="1"/>
          </p:nvPr>
        </p:nvSpPr>
        <p:spPr>
          <a:xfrm>
            <a:off x="2171700" y="1916832"/>
            <a:ext cx="6400800" cy="4680520"/>
          </a:xfrm>
        </p:spPr>
        <p:txBody>
          <a:bodyPr>
            <a:normAutofit fontScale="70000" lnSpcReduction="20000"/>
          </a:bodyPr>
          <a:lstStyle/>
          <a:p>
            <a:pPr eaLnBrk="1" hangingPunct="1">
              <a:lnSpc>
                <a:spcPct val="100000"/>
              </a:lnSpc>
              <a:buFontTx/>
              <a:buNone/>
            </a:pPr>
            <a:r>
              <a:rPr lang="hu-HU" altLang="hu-HU" sz="1500" b="1" dirty="0"/>
              <a:t>Port</a:t>
            </a:r>
          </a:p>
          <a:p>
            <a:pPr lvl="1" eaLnBrk="1" hangingPunct="1">
              <a:lnSpc>
                <a:spcPct val="100000"/>
              </a:lnSpc>
              <a:buFontTx/>
              <a:buNone/>
            </a:pPr>
            <a:r>
              <a:rPr lang="en-US" altLang="hu-HU" sz="1500" b="1" dirty="0"/>
              <a:t>Syntax: </a:t>
            </a:r>
            <a:r>
              <a:rPr lang="en-US" altLang="hu-HU" sz="1500" dirty="0"/>
              <a:t>Port </a:t>
            </a:r>
            <a:r>
              <a:rPr lang="en-US" altLang="hu-HU" sz="1500" i="1" dirty="0"/>
              <a:t>number</a:t>
            </a:r>
          </a:p>
          <a:p>
            <a:pPr lvl="1" eaLnBrk="1" hangingPunct="1">
              <a:lnSpc>
                <a:spcPct val="100000"/>
              </a:lnSpc>
              <a:buFontTx/>
              <a:buNone/>
            </a:pPr>
            <a:r>
              <a:rPr lang="en-US" altLang="hu-HU" sz="1500" b="1" dirty="0"/>
              <a:t>Default setting: </a:t>
            </a:r>
            <a:r>
              <a:rPr lang="en-US" altLang="hu-HU" sz="1500" dirty="0"/>
              <a:t>Port 80</a:t>
            </a:r>
          </a:p>
          <a:p>
            <a:pPr lvl="1" eaLnBrk="1" hangingPunct="1">
              <a:lnSpc>
                <a:spcPct val="100000"/>
              </a:lnSpc>
              <a:buFontTx/>
              <a:buNone/>
            </a:pPr>
            <a:r>
              <a:rPr lang="en-US" altLang="hu-HU" sz="1500" b="1" dirty="0"/>
              <a:t>Context: </a:t>
            </a:r>
            <a:r>
              <a:rPr lang="en-US" altLang="hu-HU" sz="1500" dirty="0"/>
              <a:t>Server config</a:t>
            </a:r>
          </a:p>
          <a:p>
            <a:pPr eaLnBrk="1" hangingPunct="1">
              <a:lnSpc>
                <a:spcPct val="100000"/>
              </a:lnSpc>
              <a:buFontTx/>
              <a:buNone/>
            </a:pPr>
            <a:endParaRPr lang="hu-HU" altLang="hu-HU" sz="1500" dirty="0"/>
          </a:p>
          <a:p>
            <a:pPr lvl="1" eaLnBrk="1" hangingPunct="1">
              <a:lnSpc>
                <a:spcPct val="100000"/>
              </a:lnSpc>
              <a:buFontTx/>
              <a:buNone/>
            </a:pPr>
            <a:r>
              <a:rPr lang="hu-HU" altLang="hu-HU" sz="1500" dirty="0"/>
              <a:t>Beállítja szerver </a:t>
            </a:r>
            <a:r>
              <a:rPr lang="hu-HU" altLang="hu-HU" sz="1500" dirty="0" err="1"/>
              <a:t>portszámát</a:t>
            </a:r>
            <a:r>
              <a:rPr lang="hu-HU" altLang="hu-HU" sz="1500" dirty="0"/>
              <a:t>. Csak a rendszergazda allokálhat 1024-alatti portokat.</a:t>
            </a:r>
          </a:p>
          <a:p>
            <a:pPr eaLnBrk="1" hangingPunct="1">
              <a:lnSpc>
                <a:spcPct val="100000"/>
              </a:lnSpc>
              <a:buFontTx/>
              <a:buNone/>
            </a:pPr>
            <a:endParaRPr lang="hu-HU" altLang="hu-HU" sz="1500" dirty="0"/>
          </a:p>
          <a:p>
            <a:pPr eaLnBrk="1" hangingPunct="1">
              <a:lnSpc>
                <a:spcPct val="100000"/>
              </a:lnSpc>
              <a:buFontTx/>
              <a:buNone/>
            </a:pPr>
            <a:r>
              <a:rPr lang="hu-HU" altLang="hu-HU" sz="1500" b="1" dirty="0" err="1"/>
              <a:t>Serveradmin</a:t>
            </a:r>
            <a:endParaRPr lang="hu-HU" altLang="hu-HU" sz="1500" b="1" dirty="0"/>
          </a:p>
          <a:p>
            <a:pPr lvl="1" eaLnBrk="1" hangingPunct="1">
              <a:lnSpc>
                <a:spcPct val="100000"/>
              </a:lnSpc>
              <a:buFontTx/>
              <a:buNone/>
            </a:pPr>
            <a:r>
              <a:rPr lang="en-US" altLang="hu-HU" sz="1500" b="1" dirty="0"/>
              <a:t>Syntax: </a:t>
            </a:r>
            <a:r>
              <a:rPr lang="en-US" altLang="hu-HU" sz="1500" dirty="0" err="1"/>
              <a:t>ServerAdmin</a:t>
            </a:r>
            <a:r>
              <a:rPr lang="en-US" altLang="hu-HU" sz="1500" dirty="0"/>
              <a:t> </a:t>
            </a:r>
            <a:r>
              <a:rPr lang="en-US" altLang="hu-HU" sz="1500" i="1" dirty="0"/>
              <a:t>e-</a:t>
            </a:r>
            <a:r>
              <a:rPr lang="en-US" altLang="hu-HU" sz="1500" i="1" dirty="0" err="1"/>
              <a:t>mail_address</a:t>
            </a:r>
            <a:endParaRPr lang="en-US" altLang="hu-HU" sz="1500" i="1" dirty="0"/>
          </a:p>
          <a:p>
            <a:pPr lvl="1" eaLnBrk="1" hangingPunct="1">
              <a:lnSpc>
                <a:spcPct val="100000"/>
              </a:lnSpc>
              <a:buFontTx/>
              <a:buNone/>
            </a:pPr>
            <a:r>
              <a:rPr lang="en-US" altLang="hu-HU" sz="1500" b="1" dirty="0"/>
              <a:t>Default setting: </a:t>
            </a:r>
            <a:r>
              <a:rPr lang="en-US" altLang="hu-HU" sz="1500" dirty="0"/>
              <a:t>None</a:t>
            </a:r>
          </a:p>
          <a:p>
            <a:pPr lvl="1" eaLnBrk="1" hangingPunct="1">
              <a:lnSpc>
                <a:spcPct val="100000"/>
              </a:lnSpc>
              <a:buFontTx/>
              <a:buNone/>
            </a:pPr>
            <a:r>
              <a:rPr lang="en-US" altLang="hu-HU" sz="1500" b="1" dirty="0"/>
              <a:t>Context: </a:t>
            </a:r>
            <a:r>
              <a:rPr lang="en-US" altLang="hu-HU" sz="1500" dirty="0"/>
              <a:t>Server config, virtual host</a:t>
            </a:r>
          </a:p>
          <a:p>
            <a:pPr eaLnBrk="1" hangingPunct="1">
              <a:lnSpc>
                <a:spcPct val="100000"/>
              </a:lnSpc>
              <a:buFontTx/>
              <a:buNone/>
            </a:pPr>
            <a:endParaRPr lang="hu-HU" altLang="hu-HU" sz="1500" dirty="0"/>
          </a:p>
          <a:p>
            <a:pPr lvl="1" eaLnBrk="1" hangingPunct="1">
              <a:lnSpc>
                <a:spcPct val="100000"/>
              </a:lnSpc>
              <a:buFontTx/>
              <a:buNone/>
            </a:pPr>
            <a:r>
              <a:rPr lang="hu-HU" altLang="hu-HU" sz="1500" dirty="0"/>
              <a:t>adminisztrátor e-mail címe</a:t>
            </a:r>
          </a:p>
          <a:p>
            <a:pPr eaLnBrk="1" hangingPunct="1">
              <a:lnSpc>
                <a:spcPct val="100000"/>
              </a:lnSpc>
              <a:buFontTx/>
              <a:buNone/>
            </a:pPr>
            <a:endParaRPr lang="hu-HU" altLang="hu-HU" sz="1500" b="1" dirty="0"/>
          </a:p>
          <a:p>
            <a:pPr eaLnBrk="1" hangingPunct="1">
              <a:lnSpc>
                <a:spcPct val="100000"/>
              </a:lnSpc>
              <a:buFontTx/>
              <a:buNone/>
            </a:pPr>
            <a:r>
              <a:rPr lang="hu-HU" altLang="hu-HU" sz="1500" b="1" dirty="0" err="1"/>
              <a:t>ServerName</a:t>
            </a:r>
            <a:endParaRPr lang="hu-HU" altLang="hu-HU" sz="1500" b="1" dirty="0"/>
          </a:p>
          <a:p>
            <a:pPr lvl="1" eaLnBrk="1" hangingPunct="1">
              <a:lnSpc>
                <a:spcPct val="100000"/>
              </a:lnSpc>
              <a:buFontTx/>
              <a:buNone/>
            </a:pPr>
            <a:r>
              <a:rPr lang="en-US" altLang="hu-HU" sz="1500" b="1" dirty="0"/>
              <a:t>Syntax: </a:t>
            </a:r>
            <a:r>
              <a:rPr lang="en-US" altLang="hu-HU" sz="1500" dirty="0"/>
              <a:t>Server</a:t>
            </a:r>
            <a:r>
              <a:rPr lang="hu-HU" altLang="hu-HU" sz="1500" dirty="0" err="1"/>
              <a:t>Name</a:t>
            </a:r>
            <a:r>
              <a:rPr lang="en-US" altLang="hu-HU" sz="1500" dirty="0"/>
              <a:t> </a:t>
            </a:r>
            <a:r>
              <a:rPr lang="hu-HU" altLang="hu-HU" sz="1500" i="1" dirty="0" err="1"/>
              <a:t>name</a:t>
            </a:r>
            <a:endParaRPr lang="en-US" altLang="hu-HU" sz="1500" i="1" dirty="0"/>
          </a:p>
          <a:p>
            <a:pPr lvl="1" eaLnBrk="1" hangingPunct="1">
              <a:lnSpc>
                <a:spcPct val="100000"/>
              </a:lnSpc>
              <a:buFontTx/>
              <a:buNone/>
            </a:pPr>
            <a:r>
              <a:rPr lang="en-US" altLang="hu-HU" sz="1500" b="1" dirty="0"/>
              <a:t>Default setting: </a:t>
            </a:r>
            <a:r>
              <a:rPr lang="en-US" altLang="hu-HU" sz="1500" dirty="0"/>
              <a:t>None</a:t>
            </a:r>
          </a:p>
          <a:p>
            <a:pPr lvl="1" eaLnBrk="1" hangingPunct="1">
              <a:lnSpc>
                <a:spcPct val="100000"/>
              </a:lnSpc>
              <a:buFontTx/>
              <a:buNone/>
            </a:pPr>
            <a:r>
              <a:rPr lang="en-US" altLang="hu-HU" sz="1500" b="1" dirty="0"/>
              <a:t>Context: </a:t>
            </a:r>
            <a:r>
              <a:rPr lang="en-US" altLang="hu-HU" sz="1500" dirty="0"/>
              <a:t>Server config, virtual host</a:t>
            </a:r>
          </a:p>
          <a:p>
            <a:pPr eaLnBrk="1" hangingPunct="1">
              <a:lnSpc>
                <a:spcPct val="100000"/>
              </a:lnSpc>
              <a:buFontTx/>
              <a:buNone/>
            </a:pPr>
            <a:endParaRPr lang="hu-HU" altLang="hu-HU" sz="1500" dirty="0"/>
          </a:p>
          <a:p>
            <a:pPr lvl="1" eaLnBrk="1" hangingPunct="1">
              <a:lnSpc>
                <a:spcPct val="100000"/>
              </a:lnSpc>
              <a:buFontTx/>
              <a:buNone/>
            </a:pPr>
            <a:r>
              <a:rPr lang="hu-HU" altLang="hu-HU" sz="1500" dirty="0"/>
              <a:t>A szerver neve. Az </a:t>
            </a:r>
            <a:r>
              <a:rPr lang="hu-HU" altLang="hu-HU" sz="1500" dirty="0" err="1"/>
              <a:t>apache</a:t>
            </a:r>
            <a:r>
              <a:rPr lang="hu-HU" altLang="hu-HU" sz="1500" dirty="0"/>
              <a:t> indításkor az alapértelmezett DNS (</a:t>
            </a:r>
            <a:r>
              <a:rPr lang="hu-HU" altLang="hu-HU" sz="1500" dirty="0" err="1"/>
              <a:t>domain</a:t>
            </a:r>
            <a:r>
              <a:rPr lang="hu-HU" altLang="hu-HU" sz="1500" dirty="0"/>
              <a:t> </a:t>
            </a:r>
            <a:r>
              <a:rPr lang="hu-HU" altLang="hu-HU" sz="1500" dirty="0" err="1"/>
              <a:t>name</a:t>
            </a:r>
            <a:r>
              <a:rPr lang="hu-HU" altLang="hu-HU" sz="1500" dirty="0"/>
              <a:t> server) szervertől </a:t>
            </a:r>
            <a:r>
              <a:rPr lang="hu-HU" altLang="hu-HU" sz="1500" dirty="0" err="1"/>
              <a:t>megkisérli</a:t>
            </a:r>
            <a:r>
              <a:rPr lang="hu-HU" altLang="hu-HU" sz="1500" dirty="0"/>
              <a:t> </a:t>
            </a:r>
            <a:r>
              <a:rPr lang="hu-HU" altLang="hu-HU" sz="1500" dirty="0" err="1"/>
              <a:t>lekrérdezni</a:t>
            </a:r>
            <a:r>
              <a:rPr lang="hu-HU" altLang="hu-HU" sz="1500" dirty="0"/>
              <a:t> a </a:t>
            </a:r>
            <a:r>
              <a:rPr lang="hu-HU" altLang="hu-HU" sz="1500" dirty="0" err="1"/>
              <a:t>domain</a:t>
            </a:r>
            <a:r>
              <a:rPr lang="hu-HU" altLang="hu-HU" sz="1500" dirty="0"/>
              <a:t> nevet.</a:t>
            </a:r>
            <a:endParaRPr lang="en-US" altLang="hu-HU" sz="1500" dirty="0"/>
          </a:p>
          <a:p>
            <a:pPr lvl="1" eaLnBrk="1" hangingPunct="1">
              <a:lnSpc>
                <a:spcPct val="100000"/>
              </a:lnSpc>
              <a:buFontTx/>
              <a:buNone/>
            </a:pPr>
            <a:endParaRPr lang="en-US" altLang="hu-HU" sz="5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1992" name="Rectangle 4199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86" name="Rectangle 2">
            <a:extLst>
              <a:ext uri="{FF2B5EF4-FFF2-40B4-BE49-F238E27FC236}">
                <a16:creationId xmlns:a16="http://schemas.microsoft.com/office/drawing/2014/main" id="{0D79DDF5-68D3-CB33-1566-43B7C6590352}"/>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Általános konfigurációs direktívák</a:t>
            </a:r>
            <a:endParaRPr lang="en-US" altLang="hu-HU" sz="3800"/>
          </a:p>
        </p:txBody>
      </p:sp>
      <p:sp>
        <p:nvSpPr>
          <p:cNvPr id="41994" name="Freeform: Shape 4199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1996" name="Rectangle 4199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1987" name="Rectangle 3">
            <a:extLst>
              <a:ext uri="{FF2B5EF4-FFF2-40B4-BE49-F238E27FC236}">
                <a16:creationId xmlns:a16="http://schemas.microsoft.com/office/drawing/2014/main" id="{1F95BDF7-5F1F-DABD-47F4-D5671385C898}"/>
              </a:ext>
            </a:extLst>
          </p:cNvPr>
          <p:cNvSpPr>
            <a:spLocks noGrp="1" noChangeArrowheads="1"/>
          </p:cNvSpPr>
          <p:nvPr>
            <p:ph idx="1"/>
          </p:nvPr>
        </p:nvSpPr>
        <p:spPr>
          <a:xfrm>
            <a:off x="2171700" y="2178528"/>
            <a:ext cx="6400800" cy="3701065"/>
          </a:xfrm>
        </p:spPr>
        <p:txBody>
          <a:bodyPr>
            <a:normAutofit/>
          </a:bodyPr>
          <a:lstStyle/>
          <a:p>
            <a:pPr eaLnBrk="1" hangingPunct="1">
              <a:buFontTx/>
              <a:buNone/>
            </a:pPr>
            <a:r>
              <a:rPr lang="hu-HU" altLang="hu-HU" b="1"/>
              <a:t>AddModule</a:t>
            </a:r>
          </a:p>
          <a:p>
            <a:pPr eaLnBrk="1" hangingPunct="1">
              <a:buFontTx/>
              <a:buNone/>
            </a:pPr>
            <a:endParaRPr lang="hu-HU" altLang="hu-HU" b="1"/>
          </a:p>
          <a:p>
            <a:pPr lvl="1" eaLnBrk="1" hangingPunct="1">
              <a:buFontTx/>
              <a:buNone/>
            </a:pPr>
            <a:r>
              <a:rPr lang="en-US" altLang="hu-HU" b="1"/>
              <a:t>Syntax: </a:t>
            </a:r>
            <a:r>
              <a:rPr lang="en-US" altLang="hu-HU"/>
              <a:t>AddModule </a:t>
            </a:r>
            <a:r>
              <a:rPr lang="en-US" altLang="hu-HU" i="1"/>
              <a:t>module module </a:t>
            </a:r>
            <a:r>
              <a:rPr lang="en-US" altLang="hu-HU"/>
              <a:t>...</a:t>
            </a:r>
          </a:p>
          <a:p>
            <a:pPr lvl="1" eaLnBrk="1" hangingPunct="1">
              <a:buFontTx/>
              <a:buNone/>
            </a:pPr>
            <a:r>
              <a:rPr lang="en-US" altLang="hu-HU" b="1"/>
              <a:t>Default setting: </a:t>
            </a:r>
            <a:r>
              <a:rPr lang="en-US" altLang="hu-HU"/>
              <a:t>None</a:t>
            </a:r>
          </a:p>
          <a:p>
            <a:pPr lvl="1" eaLnBrk="1" hangingPunct="1">
              <a:buFontTx/>
              <a:buNone/>
            </a:pPr>
            <a:r>
              <a:rPr lang="en-US" altLang="hu-HU" b="1"/>
              <a:t>Context: </a:t>
            </a:r>
            <a:r>
              <a:rPr lang="en-US" altLang="hu-HU"/>
              <a:t>Server config</a:t>
            </a:r>
            <a:endParaRPr lang="hu-HU" altLang="hu-HU"/>
          </a:p>
          <a:p>
            <a:pPr lvl="1" eaLnBrk="1" hangingPunct="1">
              <a:buFontTx/>
              <a:buNone/>
            </a:pPr>
            <a:endParaRPr lang="hu-HU" altLang="hu-HU"/>
          </a:p>
          <a:p>
            <a:pPr lvl="1" eaLnBrk="1" hangingPunct="1">
              <a:buFontTx/>
              <a:buNone/>
            </a:pPr>
            <a:r>
              <a:rPr lang="hu-HU" altLang="hu-HU"/>
              <a:t>Betölt egy előre lefordított modult, ezzel lehetőség nyílik a szerver funkcióinak bővítésére.</a:t>
            </a:r>
            <a:endParaRPr lang="en-US" altLang="hu-HU"/>
          </a:p>
          <a:p>
            <a:pPr eaLnBrk="1" hangingPunct="1">
              <a:buFontTx/>
              <a:buNone/>
            </a:pPr>
            <a:endParaRPr lang="en-US" altLang="hu-HU"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3016" name="Freeform 6">
            <a:extLst>
              <a:ext uri="{FF2B5EF4-FFF2-40B4-BE49-F238E27FC236}">
                <a16:creationId xmlns:a16="http://schemas.microsoft.com/office/drawing/2014/main" id="{1DF61F47-37EC-408A-BDC8-E491FB5E5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hu-HU"/>
          </a:p>
        </p:txBody>
      </p:sp>
      <p:sp>
        <p:nvSpPr>
          <p:cNvPr id="43018" name="Rectangle 43017">
            <a:extLst>
              <a:ext uri="{FF2B5EF4-FFF2-40B4-BE49-F238E27FC236}">
                <a16:creationId xmlns:a16="http://schemas.microsoft.com/office/drawing/2014/main" id="{68157995-9098-42A2-8E36-8BA9015D7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useBgFill="1">
        <p:nvSpPr>
          <p:cNvPr id="43020" name="Rectangle 4301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10" name="Rectangle 2">
            <a:extLst>
              <a:ext uri="{FF2B5EF4-FFF2-40B4-BE49-F238E27FC236}">
                <a16:creationId xmlns:a16="http://schemas.microsoft.com/office/drawing/2014/main" id="{5A65D142-8751-10AB-694B-69C8DA3558DD}"/>
              </a:ext>
            </a:extLst>
          </p:cNvPr>
          <p:cNvSpPr>
            <a:spLocks noGrp="1" noChangeArrowheads="1"/>
          </p:cNvSpPr>
          <p:nvPr>
            <p:ph type="title"/>
          </p:nvPr>
        </p:nvSpPr>
        <p:spPr>
          <a:xfrm>
            <a:off x="2171700" y="382385"/>
            <a:ext cx="6400799" cy="1413758"/>
          </a:xfrm>
        </p:spPr>
        <p:txBody>
          <a:bodyPr vert="horz" lIns="91440" tIns="45720" rIns="91440" bIns="45720" rtlCol="0" anchor="b">
            <a:normAutofit/>
          </a:bodyPr>
          <a:lstStyle/>
          <a:p>
            <a:pPr algn="ctr" defTabSz="914400"/>
            <a:r>
              <a:rPr lang="en-US" altLang="hu-HU" sz="3800" spc="200"/>
              <a:t>Apache web szerver gyakorlat</a:t>
            </a:r>
          </a:p>
        </p:txBody>
      </p:sp>
      <p:sp>
        <p:nvSpPr>
          <p:cNvPr id="43022" name="Freeform: Shape 4302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3024" name="Rectangle 4302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3011" name="Rectangle 3">
            <a:extLst>
              <a:ext uri="{FF2B5EF4-FFF2-40B4-BE49-F238E27FC236}">
                <a16:creationId xmlns:a16="http://schemas.microsoft.com/office/drawing/2014/main" id="{7A9E21F0-B3CF-19DD-BC0E-03548B5EA43A}"/>
              </a:ext>
            </a:extLst>
          </p:cNvPr>
          <p:cNvSpPr>
            <a:spLocks noGrp="1" noChangeArrowheads="1"/>
          </p:cNvSpPr>
          <p:nvPr>
            <p:ph type="body" sz="half" idx="1"/>
          </p:nvPr>
        </p:nvSpPr>
        <p:spPr>
          <a:xfrm>
            <a:off x="2171700" y="2178528"/>
            <a:ext cx="6400800" cy="4418824"/>
          </a:xfrm>
        </p:spPr>
        <p:txBody>
          <a:bodyPr vert="horz" lIns="91440" tIns="45720" rIns="91440" bIns="45720" rtlCol="0">
            <a:normAutofit fontScale="92500" lnSpcReduction="20000"/>
          </a:bodyPr>
          <a:lstStyle/>
          <a:p>
            <a:pPr defTabSz="914400">
              <a:lnSpc>
                <a:spcPct val="100000"/>
              </a:lnSpc>
            </a:pPr>
            <a:r>
              <a:rPr lang="en-US" altLang="hu-HU" dirty="0" err="1"/>
              <a:t>Töltsük</a:t>
            </a:r>
            <a:r>
              <a:rPr lang="en-US" altLang="hu-HU" dirty="0"/>
              <a:t> le a web </a:t>
            </a:r>
            <a:r>
              <a:rPr lang="en-US" altLang="hu-HU" dirty="0" err="1"/>
              <a:t>szervert</a:t>
            </a:r>
            <a:r>
              <a:rPr lang="en-US" altLang="hu-HU" dirty="0"/>
              <a:t> a </a:t>
            </a:r>
            <a:r>
              <a:rPr lang="en-US" altLang="hu-HU" dirty="0">
                <a:hlinkClick r:id="rId2"/>
              </a:rPr>
              <a:t>www.apache.org</a:t>
            </a:r>
            <a:r>
              <a:rPr lang="en-US" altLang="hu-HU" dirty="0"/>
              <a:t> </a:t>
            </a:r>
            <a:r>
              <a:rPr lang="en-US" altLang="hu-HU" dirty="0" err="1"/>
              <a:t>címről</a:t>
            </a:r>
            <a:r>
              <a:rPr lang="en-US" altLang="hu-HU" dirty="0"/>
              <a:t> </a:t>
            </a:r>
            <a:r>
              <a:rPr lang="en-US" altLang="hu-HU" dirty="0" err="1"/>
              <a:t>és</a:t>
            </a:r>
            <a:r>
              <a:rPr lang="en-US" altLang="hu-HU" dirty="0"/>
              <a:t> </a:t>
            </a:r>
            <a:r>
              <a:rPr lang="en-US" altLang="hu-HU" dirty="0" err="1"/>
              <a:t>telepítsük</a:t>
            </a:r>
            <a:r>
              <a:rPr lang="en-US" altLang="hu-HU" dirty="0"/>
              <a:t> a 8080-as </a:t>
            </a:r>
            <a:r>
              <a:rPr lang="en-US" altLang="hu-HU" dirty="0" err="1"/>
              <a:t>portra</a:t>
            </a:r>
            <a:r>
              <a:rPr lang="en-US" altLang="hu-HU" dirty="0"/>
              <a:t>.</a:t>
            </a:r>
          </a:p>
          <a:p>
            <a:pPr defTabSz="914400">
              <a:lnSpc>
                <a:spcPct val="100000"/>
              </a:lnSpc>
            </a:pPr>
            <a:r>
              <a:rPr lang="en-US" altLang="hu-HU" dirty="0" err="1"/>
              <a:t>Telepítsük</a:t>
            </a:r>
            <a:r>
              <a:rPr lang="en-US" altLang="hu-HU" dirty="0"/>
              <a:t> </a:t>
            </a:r>
            <a:r>
              <a:rPr lang="en-US" altLang="hu-HU" dirty="0" err="1"/>
              <a:t>az</a:t>
            </a:r>
            <a:r>
              <a:rPr lang="en-US" altLang="hu-HU" dirty="0"/>
              <a:t> </a:t>
            </a:r>
            <a:r>
              <a:rPr lang="en-US" altLang="hu-HU" dirty="0" err="1"/>
              <a:t>uniserver</a:t>
            </a:r>
            <a:r>
              <a:rPr lang="en-US" altLang="hu-HU" dirty="0"/>
              <a:t> </a:t>
            </a:r>
            <a:r>
              <a:rPr lang="en-US" altLang="hu-HU" dirty="0" err="1"/>
              <a:t>csomagot</a:t>
            </a:r>
            <a:r>
              <a:rPr lang="en-US" altLang="hu-HU" dirty="0"/>
              <a:t>, </a:t>
            </a:r>
            <a:r>
              <a:rPr lang="en-US" altLang="hu-HU" dirty="0" err="1"/>
              <a:t>ami</a:t>
            </a:r>
            <a:r>
              <a:rPr lang="en-US" altLang="hu-HU" dirty="0"/>
              <a:t> </a:t>
            </a:r>
            <a:r>
              <a:rPr lang="en-US" altLang="hu-HU" dirty="0" err="1"/>
              <a:t>Php</a:t>
            </a:r>
            <a:r>
              <a:rPr lang="en-US" altLang="hu-HU" dirty="0"/>
              <a:t>, MySQL, Apache </a:t>
            </a:r>
            <a:r>
              <a:rPr lang="en-US" altLang="hu-HU" dirty="0" err="1"/>
              <a:t>csomagokat</a:t>
            </a:r>
            <a:r>
              <a:rPr lang="en-US" altLang="hu-HU" dirty="0"/>
              <a:t> </a:t>
            </a:r>
            <a:r>
              <a:rPr lang="en-US" altLang="hu-HU" dirty="0" err="1"/>
              <a:t>egyben</a:t>
            </a:r>
            <a:r>
              <a:rPr lang="en-US" altLang="hu-HU" dirty="0"/>
              <a:t> </a:t>
            </a:r>
            <a:r>
              <a:rPr lang="en-US" altLang="hu-HU" dirty="0" err="1"/>
              <a:t>tartalmazza</a:t>
            </a:r>
            <a:r>
              <a:rPr lang="en-US" altLang="hu-HU" dirty="0"/>
              <a:t>.</a:t>
            </a:r>
            <a:br>
              <a:rPr lang="en-US" altLang="hu-HU" dirty="0"/>
            </a:br>
            <a:endParaRPr lang="en-US" altLang="hu-HU" dirty="0"/>
          </a:p>
          <a:p>
            <a:pPr defTabSz="914400">
              <a:lnSpc>
                <a:spcPct val="100000"/>
              </a:lnSpc>
            </a:pPr>
            <a:r>
              <a:rPr lang="en-US" altLang="hu-HU" dirty="0" err="1"/>
              <a:t>Hozzunk</a:t>
            </a:r>
            <a:r>
              <a:rPr lang="en-US" altLang="hu-HU" dirty="0"/>
              <a:t> </a:t>
            </a:r>
            <a:r>
              <a:rPr lang="en-US" altLang="hu-HU" dirty="0" err="1"/>
              <a:t>létre</a:t>
            </a:r>
            <a:r>
              <a:rPr lang="en-US" altLang="hu-HU" dirty="0"/>
              <a:t> </a:t>
            </a:r>
            <a:r>
              <a:rPr lang="en-US" altLang="hu-HU" dirty="0" err="1"/>
              <a:t>egy</a:t>
            </a:r>
            <a:r>
              <a:rPr lang="en-US" altLang="hu-HU" dirty="0"/>
              <a:t> </a:t>
            </a:r>
            <a:r>
              <a:rPr lang="en-US" altLang="hu-HU" dirty="0" err="1"/>
              <a:t>saját</a:t>
            </a:r>
            <a:r>
              <a:rPr lang="en-US" altLang="hu-HU" dirty="0"/>
              <a:t> html </a:t>
            </a:r>
            <a:r>
              <a:rPr lang="en-US" altLang="hu-HU" dirty="0" err="1"/>
              <a:t>lapot</a:t>
            </a:r>
            <a:r>
              <a:rPr lang="en-US" altLang="hu-HU" dirty="0"/>
              <a:t> </a:t>
            </a:r>
            <a:r>
              <a:rPr lang="en-US" altLang="hu-HU" dirty="0" err="1"/>
              <a:t>és</a:t>
            </a:r>
            <a:r>
              <a:rPr lang="en-US" altLang="hu-HU" dirty="0"/>
              <a:t> </a:t>
            </a:r>
            <a:r>
              <a:rPr lang="en-US" altLang="hu-HU" dirty="0" err="1"/>
              <a:t>tegyük</a:t>
            </a:r>
            <a:r>
              <a:rPr lang="en-US" altLang="hu-HU" dirty="0"/>
              <a:t> </a:t>
            </a:r>
            <a:r>
              <a:rPr lang="en-US" altLang="hu-HU" dirty="0" err="1"/>
              <a:t>közzé</a:t>
            </a:r>
            <a:r>
              <a:rPr lang="en-US" altLang="hu-HU" dirty="0"/>
              <a:t> a </a:t>
            </a:r>
            <a:r>
              <a:rPr lang="en-US" altLang="hu-HU" dirty="0" err="1"/>
              <a:t>szerveren</a:t>
            </a:r>
            <a:endParaRPr lang="en-US" altLang="hu-HU" dirty="0"/>
          </a:p>
          <a:p>
            <a:pPr defTabSz="914400">
              <a:lnSpc>
                <a:spcPct val="100000"/>
              </a:lnSpc>
            </a:pPr>
            <a:r>
              <a:rPr lang="en-US" altLang="hu-HU" dirty="0" err="1"/>
              <a:t>Konfiguráljuk</a:t>
            </a:r>
            <a:r>
              <a:rPr lang="en-US" altLang="hu-HU" dirty="0"/>
              <a:t> a </a:t>
            </a:r>
            <a:r>
              <a:rPr lang="en-US" altLang="hu-HU" dirty="0" err="1"/>
              <a:t>szervert</a:t>
            </a:r>
            <a:r>
              <a:rPr lang="en-US" altLang="hu-HU" dirty="0"/>
              <a:t> </a:t>
            </a:r>
            <a:r>
              <a:rPr lang="en-US" altLang="hu-HU" dirty="0" err="1"/>
              <a:t>cgi</a:t>
            </a:r>
            <a:r>
              <a:rPr lang="en-US" altLang="hu-HU" dirty="0"/>
              <a:t> </a:t>
            </a:r>
            <a:r>
              <a:rPr lang="en-US" altLang="hu-HU" dirty="0" err="1"/>
              <a:t>futtatáshoz</a:t>
            </a:r>
            <a:r>
              <a:rPr lang="en-US" altLang="hu-HU" dirty="0"/>
              <a:t>:</a:t>
            </a:r>
          </a:p>
          <a:p>
            <a:pPr defTabSz="914400">
              <a:lnSpc>
                <a:spcPct val="100000"/>
              </a:lnSpc>
              <a:buFontTx/>
              <a:buNone/>
            </a:pPr>
            <a:r>
              <a:rPr lang="en-US" altLang="hu-HU" dirty="0"/>
              <a:t>	pl: a </a:t>
            </a:r>
            <a:r>
              <a:rPr lang="en-US" altLang="hu-HU" dirty="0" err="1"/>
              <a:t>legegyszerűbb</a:t>
            </a:r>
            <a:r>
              <a:rPr lang="en-US" altLang="hu-HU" dirty="0"/>
              <a:t> </a:t>
            </a:r>
            <a:r>
              <a:rPr lang="en-US" altLang="hu-HU" dirty="0" err="1"/>
              <a:t>cgi</a:t>
            </a:r>
            <a:r>
              <a:rPr lang="en-US" altLang="hu-HU" dirty="0"/>
              <a:t> c-ben:</a:t>
            </a:r>
          </a:p>
          <a:p>
            <a:pPr lvl="1" defTabSz="914400">
              <a:lnSpc>
                <a:spcPct val="100000"/>
              </a:lnSpc>
              <a:buFontTx/>
              <a:buNone/>
            </a:pPr>
            <a:r>
              <a:rPr lang="en-US" altLang="hu-HU" sz="2000" dirty="0"/>
              <a:t>void main(void)</a:t>
            </a:r>
          </a:p>
          <a:p>
            <a:pPr lvl="1" defTabSz="914400">
              <a:lnSpc>
                <a:spcPct val="100000"/>
              </a:lnSpc>
              <a:buFontTx/>
              <a:buNone/>
            </a:pPr>
            <a:r>
              <a:rPr lang="en-US" altLang="hu-HU" sz="2000" dirty="0"/>
              <a:t>{</a:t>
            </a:r>
          </a:p>
          <a:p>
            <a:pPr lvl="1" defTabSz="914400">
              <a:lnSpc>
                <a:spcPct val="100000"/>
              </a:lnSpc>
              <a:buFontTx/>
              <a:buNone/>
            </a:pPr>
            <a:r>
              <a:rPr lang="en-US" altLang="hu-HU" sz="2000" dirty="0" err="1"/>
              <a:t>printf</a:t>
            </a:r>
            <a:r>
              <a:rPr lang="en-US" altLang="hu-HU" sz="2000" dirty="0"/>
              <a:t>(”Content-type: text/html\n\n”);</a:t>
            </a:r>
          </a:p>
          <a:p>
            <a:pPr lvl="1" defTabSz="914400">
              <a:lnSpc>
                <a:spcPct val="100000"/>
              </a:lnSpc>
              <a:buFontTx/>
              <a:buNone/>
            </a:pPr>
            <a:r>
              <a:rPr lang="en-US" altLang="hu-HU" sz="2000" dirty="0" err="1"/>
              <a:t>printf</a:t>
            </a:r>
            <a:r>
              <a:rPr lang="en-US" altLang="hu-HU" sz="2000" dirty="0"/>
              <a:t>(”&lt;html&gt; &lt;body&gt;&lt;h1&gt; Hello CGI! &lt;/h1&gt; &lt;/body&gt; &lt;/html&gt;”);</a:t>
            </a:r>
          </a:p>
          <a:p>
            <a:pPr lvl="1" defTabSz="914400">
              <a:lnSpc>
                <a:spcPct val="100000"/>
              </a:lnSpc>
              <a:buFontTx/>
              <a:buNone/>
            </a:pPr>
            <a:r>
              <a:rPr lang="en-US" altLang="hu-HU" sz="2000" dirty="0"/>
              <a:t>}</a:t>
            </a:r>
          </a:p>
          <a:p>
            <a:pPr defTabSz="914400">
              <a:lnSpc>
                <a:spcPct val="100000"/>
              </a:lnSpc>
            </a:pPr>
            <a:endParaRPr lang="en-US" altLang="hu-HU"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173" name="Rectangle 717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Rectangle 2">
            <a:extLst>
              <a:ext uri="{FF2B5EF4-FFF2-40B4-BE49-F238E27FC236}">
                <a16:creationId xmlns:a16="http://schemas.microsoft.com/office/drawing/2014/main" id="{CFBF2B61-8874-D0B6-1277-664B85A28ACB}"/>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Apache</a:t>
            </a:r>
            <a:r>
              <a:rPr lang="hu-HU" altLang="hu-HU" sz="3800" dirty="0"/>
              <a:t> tulajdonságai</a:t>
            </a:r>
            <a:endParaRPr lang="en-US" altLang="hu-HU" sz="3800"/>
          </a:p>
        </p:txBody>
      </p:sp>
      <p:sp>
        <p:nvSpPr>
          <p:cNvPr id="7174" name="Freeform: Shape 717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7175" name="Rectangle 717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7171" name="Rectangle 3">
            <a:extLst>
              <a:ext uri="{FF2B5EF4-FFF2-40B4-BE49-F238E27FC236}">
                <a16:creationId xmlns:a16="http://schemas.microsoft.com/office/drawing/2014/main" id="{CC4F9864-4188-15DE-9B24-3A0018B09B89}"/>
              </a:ext>
            </a:extLst>
          </p:cNvPr>
          <p:cNvSpPr>
            <a:spLocks noGrp="1" noChangeArrowheads="1"/>
          </p:cNvSpPr>
          <p:nvPr>
            <p:ph idx="1"/>
          </p:nvPr>
        </p:nvSpPr>
        <p:spPr>
          <a:xfrm>
            <a:off x="2171700" y="2178528"/>
            <a:ext cx="6400800" cy="3701065"/>
          </a:xfrm>
        </p:spPr>
        <p:txBody>
          <a:bodyPr>
            <a:normAutofit/>
          </a:bodyPr>
          <a:lstStyle/>
          <a:p>
            <a:pPr lvl="1">
              <a:lnSpc>
                <a:spcPct val="100000"/>
              </a:lnSpc>
              <a:buFont typeface="Arial" panose="020B0604020202020204" pitchFamily="34" charset="0"/>
              <a:buChar char="•"/>
            </a:pPr>
            <a:r>
              <a:rPr lang="hu-HU" altLang="hu-HU" sz="1100"/>
              <a:t>http 1.1 protokoll (</a:t>
            </a:r>
            <a:r>
              <a:rPr lang="hu-HU" altLang="hu-HU" sz="1100" err="1"/>
              <a:t>Hyper</a:t>
            </a:r>
            <a:r>
              <a:rPr lang="hu-HU" altLang="hu-HU" sz="1100"/>
              <a:t>-Text </a:t>
            </a:r>
            <a:r>
              <a:rPr lang="hu-HU" altLang="hu-HU" sz="1100" err="1"/>
              <a:t>Transport</a:t>
            </a:r>
            <a:r>
              <a:rPr lang="hu-HU" altLang="hu-HU" sz="1100"/>
              <a:t> </a:t>
            </a:r>
            <a:r>
              <a:rPr lang="hu-HU" altLang="hu-HU" sz="1100" err="1"/>
              <a:t>Protocol</a:t>
            </a:r>
            <a:r>
              <a:rPr lang="hu-HU" altLang="hu-HU" sz="1100"/>
              <a:t>) támogatása. </a:t>
            </a:r>
          </a:p>
          <a:p>
            <a:pPr lvl="1">
              <a:lnSpc>
                <a:spcPct val="100000"/>
              </a:lnSpc>
              <a:buFont typeface="Arial" panose="020B0604020202020204" pitchFamily="34" charset="0"/>
              <a:buChar char="•"/>
            </a:pPr>
            <a:r>
              <a:rPr lang="hu-HU" altLang="hu-HU" sz="1100"/>
              <a:t>Web böngészők párhuzamos kéréseit is képes kiszolgálni. (jelentős sebesség növekedés)</a:t>
            </a:r>
          </a:p>
          <a:p>
            <a:pPr lvl="1">
              <a:lnSpc>
                <a:spcPct val="100000"/>
              </a:lnSpc>
              <a:buFont typeface="Arial" panose="020B0604020202020204" pitchFamily="34" charset="0"/>
              <a:buChar char="•"/>
            </a:pPr>
            <a:r>
              <a:rPr lang="hu-HU" altLang="hu-HU" sz="1100"/>
              <a:t>fájl alapú, egyszerű szerver konfiguráció</a:t>
            </a:r>
          </a:p>
          <a:p>
            <a:pPr lvl="1">
              <a:lnSpc>
                <a:spcPct val="100000"/>
              </a:lnSpc>
              <a:buFont typeface="Arial" panose="020B0604020202020204" pitchFamily="34" charset="0"/>
              <a:buChar char="•"/>
            </a:pPr>
            <a:r>
              <a:rPr lang="hu-HU" altLang="hu-HU" sz="1100"/>
              <a:t>CGI támogatás (</a:t>
            </a:r>
            <a:r>
              <a:rPr lang="hu-HU" altLang="hu-HU" sz="1100" err="1"/>
              <a:t>Common</a:t>
            </a:r>
            <a:r>
              <a:rPr lang="hu-HU" altLang="hu-HU" sz="1100"/>
              <a:t> </a:t>
            </a:r>
            <a:r>
              <a:rPr lang="hu-HU" altLang="hu-HU" sz="1100" err="1"/>
              <a:t>Gateway</a:t>
            </a:r>
            <a:r>
              <a:rPr lang="hu-HU" altLang="hu-HU" sz="1100"/>
              <a:t> </a:t>
            </a:r>
            <a:r>
              <a:rPr lang="hu-HU" altLang="hu-HU" sz="1100" err="1"/>
              <a:t>Interface</a:t>
            </a:r>
            <a:r>
              <a:rPr lang="hu-HU" altLang="hu-HU" sz="1100"/>
              <a:t>)</a:t>
            </a:r>
          </a:p>
          <a:p>
            <a:pPr lvl="1">
              <a:lnSpc>
                <a:spcPct val="100000"/>
              </a:lnSpc>
              <a:buFont typeface="Arial" panose="020B0604020202020204" pitchFamily="34" charset="0"/>
              <a:buChar char="•"/>
            </a:pPr>
            <a:r>
              <a:rPr lang="hu-HU" altLang="hu-HU" sz="1100" err="1"/>
              <a:t>FastCGI</a:t>
            </a:r>
            <a:r>
              <a:rPr lang="hu-HU" altLang="hu-HU" sz="1100"/>
              <a:t> támogatás</a:t>
            </a:r>
          </a:p>
          <a:p>
            <a:pPr lvl="1">
              <a:lnSpc>
                <a:spcPct val="100000"/>
              </a:lnSpc>
              <a:buFont typeface="Arial" panose="020B0604020202020204" pitchFamily="34" charset="0"/>
              <a:buChar char="•"/>
            </a:pPr>
            <a:r>
              <a:rPr lang="hu-HU" altLang="hu-HU" sz="1100"/>
              <a:t>Virtuális </a:t>
            </a:r>
            <a:r>
              <a:rPr lang="hu-HU" altLang="hu-HU" sz="1100" err="1"/>
              <a:t>host</a:t>
            </a:r>
            <a:r>
              <a:rPr lang="hu-HU" altLang="hu-HU" sz="1100"/>
              <a:t>-ok</a:t>
            </a:r>
          </a:p>
          <a:p>
            <a:pPr lvl="1">
              <a:lnSpc>
                <a:spcPct val="100000"/>
              </a:lnSpc>
              <a:buFont typeface="Arial" panose="020B0604020202020204" pitchFamily="34" charset="0"/>
              <a:buChar char="•"/>
            </a:pPr>
            <a:r>
              <a:rPr lang="hu-HU" altLang="hu-HU" sz="1100"/>
              <a:t>HTTP (azonosítás) </a:t>
            </a:r>
            <a:r>
              <a:rPr lang="hu-HU" altLang="hu-HU" sz="1100" err="1"/>
              <a:t>authentication</a:t>
            </a:r>
            <a:endParaRPr lang="hu-HU" altLang="hu-HU" sz="1100"/>
          </a:p>
          <a:p>
            <a:pPr lvl="1">
              <a:lnSpc>
                <a:spcPct val="100000"/>
              </a:lnSpc>
              <a:buFont typeface="Arial" panose="020B0604020202020204" pitchFamily="34" charset="0"/>
              <a:buChar char="•"/>
            </a:pPr>
            <a:r>
              <a:rPr lang="hu-HU" altLang="hu-HU" sz="1100"/>
              <a:t>beépített PERL </a:t>
            </a:r>
            <a:r>
              <a:rPr lang="hu-HU" altLang="hu-HU" sz="1100" err="1"/>
              <a:t>szkript</a:t>
            </a:r>
            <a:r>
              <a:rPr lang="hu-HU" altLang="hu-HU" sz="1100"/>
              <a:t> lehetőség</a:t>
            </a:r>
          </a:p>
          <a:p>
            <a:pPr lvl="1">
              <a:lnSpc>
                <a:spcPct val="100000"/>
              </a:lnSpc>
              <a:buFont typeface="Arial" panose="020B0604020202020204" pitchFamily="34" charset="0"/>
              <a:buChar char="•"/>
            </a:pPr>
            <a:r>
              <a:rPr lang="hu-HU" altLang="hu-HU" sz="1100"/>
              <a:t>PHP támogatás</a:t>
            </a:r>
          </a:p>
          <a:p>
            <a:pPr lvl="1">
              <a:lnSpc>
                <a:spcPct val="100000"/>
              </a:lnSpc>
              <a:buFont typeface="Arial" panose="020B0604020202020204" pitchFamily="34" charset="0"/>
              <a:buChar char="•"/>
            </a:pPr>
            <a:r>
              <a:rPr lang="hu-HU" altLang="hu-HU" sz="1100"/>
              <a:t>Java </a:t>
            </a:r>
            <a:r>
              <a:rPr lang="hu-HU" altLang="hu-HU" sz="1100" err="1"/>
              <a:t>Servlet</a:t>
            </a:r>
            <a:r>
              <a:rPr lang="hu-HU" altLang="hu-HU" sz="1100"/>
              <a:t> (JSP) támogatás</a:t>
            </a:r>
          </a:p>
          <a:p>
            <a:pPr lvl="1">
              <a:lnSpc>
                <a:spcPct val="100000"/>
              </a:lnSpc>
              <a:buFont typeface="Arial" panose="020B0604020202020204" pitchFamily="34" charset="0"/>
              <a:buChar char="•"/>
            </a:pPr>
            <a:r>
              <a:rPr lang="hu-HU" altLang="hu-HU" sz="1100"/>
              <a:t>beépített proxy szerver</a:t>
            </a:r>
          </a:p>
          <a:p>
            <a:pPr lvl="1">
              <a:lnSpc>
                <a:spcPct val="100000"/>
              </a:lnSpc>
              <a:buFont typeface="Arial" panose="020B0604020202020204" pitchFamily="34" charset="0"/>
              <a:buChar char="•"/>
            </a:pPr>
            <a:r>
              <a:rPr lang="hu-HU" altLang="hu-HU" sz="1100"/>
              <a:t>szerver oldali </a:t>
            </a:r>
            <a:r>
              <a:rPr lang="hu-HU" altLang="hu-HU" sz="1100" err="1"/>
              <a:t>include</a:t>
            </a:r>
            <a:r>
              <a:rPr lang="hu-HU" altLang="hu-HU" sz="1100"/>
              <a:t>-ok (web fejlesztőknek)</a:t>
            </a:r>
          </a:p>
          <a:p>
            <a:pPr lvl="1">
              <a:lnSpc>
                <a:spcPct val="100000"/>
              </a:lnSpc>
              <a:buFont typeface="Arial" panose="020B0604020202020204" pitchFamily="34" charset="0"/>
              <a:buChar char="•"/>
            </a:pPr>
            <a:r>
              <a:rPr lang="hu-HU" altLang="hu-HU" sz="1100" err="1"/>
              <a:t>Secure</a:t>
            </a:r>
            <a:r>
              <a:rPr lang="hu-HU" altLang="hu-HU" sz="1100"/>
              <a:t> </a:t>
            </a:r>
            <a:r>
              <a:rPr lang="hu-HU" altLang="hu-HU" sz="1100" err="1"/>
              <a:t>Socket</a:t>
            </a:r>
            <a:r>
              <a:rPr lang="hu-HU" altLang="hu-HU" sz="1100"/>
              <a:t> </a:t>
            </a:r>
            <a:r>
              <a:rPr lang="hu-HU" altLang="hu-HU" sz="1100" err="1"/>
              <a:t>Layer</a:t>
            </a:r>
            <a:r>
              <a:rPr lang="hu-HU" altLang="hu-HU" sz="1100"/>
              <a:t> (SSL) támogatás (TLS is)</a:t>
            </a:r>
          </a:p>
          <a:p>
            <a:pPr lvl="1">
              <a:lnSpc>
                <a:spcPct val="100000"/>
              </a:lnSpc>
              <a:buFont typeface="Arial" panose="020B0604020202020204" pitchFamily="34" charset="0"/>
              <a:buChar char="•"/>
            </a:pPr>
            <a:r>
              <a:rPr lang="hu-HU" altLang="hu-HU" sz="1100"/>
              <a:t>rugalmas loggolás és monitorozás</a:t>
            </a:r>
          </a:p>
          <a:p>
            <a:pPr lvl="1" eaLnBrk="1" hangingPunct="1">
              <a:lnSpc>
                <a:spcPct val="100000"/>
              </a:lnSpc>
            </a:pPr>
            <a:endParaRPr lang="en-US" altLang="hu-HU"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3B94E62-530C-BBB3-C1B1-2E2FFD173ED0}"/>
              </a:ext>
            </a:extLst>
          </p:cNvPr>
          <p:cNvSpPr>
            <a:spLocks noGrp="1" noChangeArrowheads="1"/>
          </p:cNvSpPr>
          <p:nvPr>
            <p:ph type="title"/>
          </p:nvPr>
        </p:nvSpPr>
        <p:spPr/>
        <p:txBody>
          <a:bodyPr/>
          <a:lstStyle/>
          <a:p>
            <a:pPr eaLnBrk="1" hangingPunct="1"/>
            <a:r>
              <a:rPr lang="hu-HU" altLang="hu-HU"/>
              <a:t>CGI támogatás</a:t>
            </a:r>
            <a:endParaRPr lang="en-US" altLang="hu-HU"/>
          </a:p>
        </p:txBody>
      </p:sp>
      <p:sp>
        <p:nvSpPr>
          <p:cNvPr id="9219" name="Text Box 3">
            <a:extLst>
              <a:ext uri="{FF2B5EF4-FFF2-40B4-BE49-F238E27FC236}">
                <a16:creationId xmlns:a16="http://schemas.microsoft.com/office/drawing/2014/main" id="{B3971849-9339-37AF-2DB8-A2EBFD1A3BFA}"/>
              </a:ext>
            </a:extLst>
          </p:cNvPr>
          <p:cNvSpPr txBox="1">
            <a:spLocks noChangeArrowheads="1"/>
          </p:cNvSpPr>
          <p:nvPr/>
        </p:nvSpPr>
        <p:spPr bwMode="auto">
          <a:xfrm>
            <a:off x="1908175" y="6491288"/>
            <a:ext cx="5329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hagyományos CGI kérés belső (elvi) megvalósítása</a:t>
            </a:r>
            <a:endParaRPr lang="en-US" altLang="hu-HU" sz="1800">
              <a:latin typeface="Tahoma" panose="020B0604030504040204" pitchFamily="34" charset="0"/>
            </a:endParaRPr>
          </a:p>
        </p:txBody>
      </p:sp>
      <p:grpSp>
        <p:nvGrpSpPr>
          <p:cNvPr id="9220" name="Group 4">
            <a:extLst>
              <a:ext uri="{FF2B5EF4-FFF2-40B4-BE49-F238E27FC236}">
                <a16:creationId xmlns:a16="http://schemas.microsoft.com/office/drawing/2014/main" id="{C0F6A5A0-82C2-42DB-A629-60E956541304}"/>
              </a:ext>
            </a:extLst>
          </p:cNvPr>
          <p:cNvGrpSpPr>
            <a:grpSpLocks/>
          </p:cNvGrpSpPr>
          <p:nvPr/>
        </p:nvGrpSpPr>
        <p:grpSpPr bwMode="auto">
          <a:xfrm>
            <a:off x="1114425" y="1196975"/>
            <a:ext cx="7273925" cy="5256213"/>
            <a:chOff x="702" y="754"/>
            <a:chExt cx="4582" cy="3311"/>
          </a:xfrm>
        </p:grpSpPr>
        <p:grpSp>
          <p:nvGrpSpPr>
            <p:cNvPr id="9221" name="Group 5">
              <a:extLst>
                <a:ext uri="{FF2B5EF4-FFF2-40B4-BE49-F238E27FC236}">
                  <a16:creationId xmlns:a16="http://schemas.microsoft.com/office/drawing/2014/main" id="{971AAC30-CB1E-9340-2C8C-505805FE95BA}"/>
                </a:ext>
              </a:extLst>
            </p:cNvPr>
            <p:cNvGrpSpPr>
              <a:grpSpLocks/>
            </p:cNvGrpSpPr>
            <p:nvPr/>
          </p:nvGrpSpPr>
          <p:grpSpPr bwMode="auto">
            <a:xfrm>
              <a:off x="702" y="754"/>
              <a:ext cx="4582" cy="1542"/>
              <a:chOff x="476" y="1162"/>
              <a:chExt cx="4082" cy="1633"/>
            </a:xfrm>
          </p:grpSpPr>
          <p:sp>
            <p:nvSpPr>
              <p:cNvPr id="9232" name="Oval 6">
                <a:extLst>
                  <a:ext uri="{FF2B5EF4-FFF2-40B4-BE49-F238E27FC236}">
                    <a16:creationId xmlns:a16="http://schemas.microsoft.com/office/drawing/2014/main" id="{B2362145-0264-E56B-5495-01418B8DEA83}"/>
                  </a:ext>
                </a:extLst>
              </p:cNvPr>
              <p:cNvSpPr>
                <a:spLocks noChangeArrowheads="1"/>
              </p:cNvSpPr>
              <p:nvPr/>
            </p:nvSpPr>
            <p:spPr bwMode="auto">
              <a:xfrm>
                <a:off x="476" y="1162"/>
                <a:ext cx="1134" cy="59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kliens</a:t>
                </a:r>
                <a:endParaRPr lang="en-US" altLang="hu-HU" sz="1800">
                  <a:latin typeface="Tahoma" panose="020B0604030504040204" pitchFamily="34" charset="0"/>
                </a:endParaRPr>
              </a:p>
            </p:txBody>
          </p:sp>
          <p:sp>
            <p:nvSpPr>
              <p:cNvPr id="9233" name="Oval 7">
                <a:extLst>
                  <a:ext uri="{FF2B5EF4-FFF2-40B4-BE49-F238E27FC236}">
                    <a16:creationId xmlns:a16="http://schemas.microsoft.com/office/drawing/2014/main" id="{4F692EB5-8DF4-D540-8D0F-F04DC95735BE}"/>
                  </a:ext>
                </a:extLst>
              </p:cNvPr>
              <p:cNvSpPr>
                <a:spLocks noChangeArrowheads="1"/>
              </p:cNvSpPr>
              <p:nvPr/>
            </p:nvSpPr>
            <p:spPr bwMode="auto">
              <a:xfrm>
                <a:off x="2290" y="1207"/>
                <a:ext cx="1134" cy="59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9234" name="Oval 8">
                <a:extLst>
                  <a:ext uri="{FF2B5EF4-FFF2-40B4-BE49-F238E27FC236}">
                    <a16:creationId xmlns:a16="http://schemas.microsoft.com/office/drawing/2014/main" id="{B3736704-840C-3C64-819D-A49658C4607F}"/>
                  </a:ext>
                </a:extLst>
              </p:cNvPr>
              <p:cNvSpPr>
                <a:spLocks noChangeArrowheads="1"/>
              </p:cNvSpPr>
              <p:nvPr/>
            </p:nvSpPr>
            <p:spPr bwMode="auto">
              <a:xfrm>
                <a:off x="2290" y="2205"/>
                <a:ext cx="1134" cy="59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CGI program</a:t>
                </a:r>
                <a:endParaRPr lang="en-US" altLang="hu-HU" sz="1800">
                  <a:latin typeface="Tahoma" panose="020B0604030504040204" pitchFamily="34" charset="0"/>
                </a:endParaRPr>
              </a:p>
            </p:txBody>
          </p:sp>
          <p:sp>
            <p:nvSpPr>
              <p:cNvPr id="9235" name="Text Box 9">
                <a:extLst>
                  <a:ext uri="{FF2B5EF4-FFF2-40B4-BE49-F238E27FC236}">
                    <a16:creationId xmlns:a16="http://schemas.microsoft.com/office/drawing/2014/main" id="{1B5315E5-4506-2122-9326-CA7D1FEF1590}"/>
                  </a:ext>
                </a:extLst>
              </p:cNvPr>
              <p:cNvSpPr txBox="1">
                <a:spLocks noChangeArrowheads="1"/>
              </p:cNvSpPr>
              <p:nvPr/>
            </p:nvSpPr>
            <p:spPr bwMode="auto">
              <a:xfrm>
                <a:off x="1701" y="1253"/>
                <a:ext cx="499"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kérés</a:t>
                </a:r>
                <a:endParaRPr lang="en-US" altLang="hu-HU" sz="1800">
                  <a:latin typeface="Tahoma" panose="020B0604030504040204" pitchFamily="34" charset="0"/>
                </a:endParaRPr>
              </a:p>
            </p:txBody>
          </p:sp>
          <p:sp>
            <p:nvSpPr>
              <p:cNvPr id="9236" name="Line 10">
                <a:extLst>
                  <a:ext uri="{FF2B5EF4-FFF2-40B4-BE49-F238E27FC236}">
                    <a16:creationId xmlns:a16="http://schemas.microsoft.com/office/drawing/2014/main" id="{9C0AFDB7-28FF-E1F3-879C-18C6E83DF9C5}"/>
                  </a:ext>
                </a:extLst>
              </p:cNvPr>
              <p:cNvSpPr>
                <a:spLocks noChangeShapeType="1"/>
              </p:cNvSpPr>
              <p:nvPr/>
            </p:nvSpPr>
            <p:spPr bwMode="auto">
              <a:xfrm>
                <a:off x="1610" y="1480"/>
                <a:ext cx="68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9237" name="Text Box 11">
                <a:extLst>
                  <a:ext uri="{FF2B5EF4-FFF2-40B4-BE49-F238E27FC236}">
                    <a16:creationId xmlns:a16="http://schemas.microsoft.com/office/drawing/2014/main" id="{2C4ED7AA-E3C2-9B50-C8F0-A5FB29CCCCEE}"/>
                  </a:ext>
                </a:extLst>
              </p:cNvPr>
              <p:cNvSpPr txBox="1">
                <a:spLocks noChangeArrowheads="1"/>
              </p:cNvSpPr>
              <p:nvPr/>
            </p:nvSpPr>
            <p:spPr bwMode="auto">
              <a:xfrm>
                <a:off x="1792" y="1525"/>
                <a:ext cx="317"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(1)</a:t>
                </a:r>
                <a:endParaRPr lang="en-US" altLang="hu-HU" sz="1800">
                  <a:latin typeface="Tahoma" panose="020B0604030504040204" pitchFamily="34" charset="0"/>
                </a:endParaRPr>
              </a:p>
            </p:txBody>
          </p:sp>
          <p:sp>
            <p:nvSpPr>
              <p:cNvPr id="9238" name="Line 12">
                <a:extLst>
                  <a:ext uri="{FF2B5EF4-FFF2-40B4-BE49-F238E27FC236}">
                    <a16:creationId xmlns:a16="http://schemas.microsoft.com/office/drawing/2014/main" id="{A86ED17B-CCE7-9AD7-9093-E76C1F86FBAD}"/>
                  </a:ext>
                </a:extLst>
              </p:cNvPr>
              <p:cNvSpPr>
                <a:spLocks noChangeShapeType="1"/>
              </p:cNvSpPr>
              <p:nvPr/>
            </p:nvSpPr>
            <p:spPr bwMode="auto">
              <a:xfrm>
                <a:off x="2835" y="1797"/>
                <a:ext cx="0" cy="40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9239" name="Text Box 13">
                <a:extLst>
                  <a:ext uri="{FF2B5EF4-FFF2-40B4-BE49-F238E27FC236}">
                    <a16:creationId xmlns:a16="http://schemas.microsoft.com/office/drawing/2014/main" id="{B74576FD-B5F0-5314-7273-086F8894F571}"/>
                  </a:ext>
                </a:extLst>
              </p:cNvPr>
              <p:cNvSpPr txBox="1">
                <a:spLocks noChangeArrowheads="1"/>
              </p:cNvSpPr>
              <p:nvPr/>
            </p:nvSpPr>
            <p:spPr bwMode="auto">
              <a:xfrm>
                <a:off x="2336" y="1842"/>
                <a:ext cx="544"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indítás</a:t>
                </a:r>
                <a:endParaRPr lang="en-US" altLang="hu-HU" sz="1800">
                  <a:latin typeface="Tahoma" panose="020B0604030504040204" pitchFamily="34" charset="0"/>
                </a:endParaRPr>
              </a:p>
            </p:txBody>
          </p:sp>
          <p:sp>
            <p:nvSpPr>
              <p:cNvPr id="9240" name="Text Box 14">
                <a:extLst>
                  <a:ext uri="{FF2B5EF4-FFF2-40B4-BE49-F238E27FC236}">
                    <a16:creationId xmlns:a16="http://schemas.microsoft.com/office/drawing/2014/main" id="{42511662-243D-B23E-9E89-81F963E7082D}"/>
                  </a:ext>
                </a:extLst>
              </p:cNvPr>
              <p:cNvSpPr txBox="1">
                <a:spLocks noChangeArrowheads="1"/>
              </p:cNvSpPr>
              <p:nvPr/>
            </p:nvSpPr>
            <p:spPr bwMode="auto">
              <a:xfrm>
                <a:off x="2880" y="1842"/>
                <a:ext cx="317"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(2)</a:t>
                </a:r>
                <a:endParaRPr lang="en-US" altLang="hu-HU" sz="1800">
                  <a:latin typeface="Tahoma" panose="020B0604030504040204" pitchFamily="34" charset="0"/>
                </a:endParaRPr>
              </a:p>
            </p:txBody>
          </p:sp>
          <p:cxnSp>
            <p:nvCxnSpPr>
              <p:cNvPr id="9241" name="AutoShape 15">
                <a:extLst>
                  <a:ext uri="{FF2B5EF4-FFF2-40B4-BE49-F238E27FC236}">
                    <a16:creationId xmlns:a16="http://schemas.microsoft.com/office/drawing/2014/main" id="{85A10B76-DFEC-E694-5131-3DC7491DC3C0}"/>
                  </a:ext>
                </a:extLst>
              </p:cNvPr>
              <p:cNvCxnSpPr>
                <a:cxnSpLocks noChangeShapeType="1"/>
                <a:stCxn id="9234" idx="6"/>
                <a:endCxn id="9233" idx="6"/>
              </p:cNvCxnSpPr>
              <p:nvPr/>
            </p:nvCxnSpPr>
            <p:spPr bwMode="auto">
              <a:xfrm flipV="1">
                <a:off x="3424" y="1502"/>
                <a:ext cx="1" cy="998"/>
              </a:xfrm>
              <a:prstGeom prst="curvedConnector3">
                <a:avLst>
                  <a:gd name="adj1" fmla="val 14400000"/>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242" name="Text Box 16">
                <a:extLst>
                  <a:ext uri="{FF2B5EF4-FFF2-40B4-BE49-F238E27FC236}">
                    <a16:creationId xmlns:a16="http://schemas.microsoft.com/office/drawing/2014/main" id="{2A8EFA5F-8915-85BE-4EF5-D40269BDAECE}"/>
                  </a:ext>
                </a:extLst>
              </p:cNvPr>
              <p:cNvSpPr txBox="1">
                <a:spLocks noChangeArrowheads="1"/>
              </p:cNvSpPr>
              <p:nvPr/>
            </p:nvSpPr>
            <p:spPr bwMode="auto">
              <a:xfrm>
                <a:off x="3606" y="1842"/>
                <a:ext cx="317"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(3)</a:t>
                </a:r>
                <a:endParaRPr lang="en-US" altLang="hu-HU" sz="1800">
                  <a:latin typeface="Tahoma" panose="020B0604030504040204" pitchFamily="34" charset="0"/>
                </a:endParaRPr>
              </a:p>
            </p:txBody>
          </p:sp>
          <p:sp>
            <p:nvSpPr>
              <p:cNvPr id="9243" name="Text Box 17">
                <a:extLst>
                  <a:ext uri="{FF2B5EF4-FFF2-40B4-BE49-F238E27FC236}">
                    <a16:creationId xmlns:a16="http://schemas.microsoft.com/office/drawing/2014/main" id="{B61D7496-1E72-5139-DF1F-88A5A181234E}"/>
                  </a:ext>
                </a:extLst>
              </p:cNvPr>
              <p:cNvSpPr txBox="1">
                <a:spLocks noChangeArrowheads="1"/>
              </p:cNvSpPr>
              <p:nvPr/>
            </p:nvSpPr>
            <p:spPr bwMode="auto">
              <a:xfrm>
                <a:off x="3923" y="1842"/>
                <a:ext cx="635"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kimenet</a:t>
                </a:r>
                <a:endParaRPr lang="en-US" altLang="hu-HU" sz="1800">
                  <a:latin typeface="Tahoma" panose="020B0604030504040204" pitchFamily="34" charset="0"/>
                </a:endParaRPr>
              </a:p>
            </p:txBody>
          </p:sp>
        </p:grpSp>
        <p:sp>
          <p:nvSpPr>
            <p:cNvPr id="9222" name="Oval 18">
              <a:extLst>
                <a:ext uri="{FF2B5EF4-FFF2-40B4-BE49-F238E27FC236}">
                  <a16:creationId xmlns:a16="http://schemas.microsoft.com/office/drawing/2014/main" id="{EB344BF0-AC1D-705F-01F7-1FF7F3CA3BD8}"/>
                </a:ext>
              </a:extLst>
            </p:cNvPr>
            <p:cNvSpPr>
              <a:spLocks noChangeArrowheads="1"/>
            </p:cNvSpPr>
            <p:nvPr/>
          </p:nvSpPr>
          <p:spPr bwMode="auto">
            <a:xfrm>
              <a:off x="703" y="2478"/>
              <a:ext cx="1273" cy="55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kliens</a:t>
              </a:r>
              <a:endParaRPr lang="en-US" altLang="hu-HU" sz="1800">
                <a:latin typeface="Tahoma" panose="020B0604030504040204" pitchFamily="34" charset="0"/>
              </a:endParaRPr>
            </a:p>
          </p:txBody>
        </p:sp>
        <p:sp>
          <p:nvSpPr>
            <p:cNvPr id="9223" name="Oval 19">
              <a:extLst>
                <a:ext uri="{FF2B5EF4-FFF2-40B4-BE49-F238E27FC236}">
                  <a16:creationId xmlns:a16="http://schemas.microsoft.com/office/drawing/2014/main" id="{4B572D2D-F345-FF67-DBB6-F995D157F83F}"/>
                </a:ext>
              </a:extLst>
            </p:cNvPr>
            <p:cNvSpPr>
              <a:spLocks noChangeArrowheads="1"/>
            </p:cNvSpPr>
            <p:nvPr/>
          </p:nvSpPr>
          <p:spPr bwMode="auto">
            <a:xfrm>
              <a:off x="2739" y="2520"/>
              <a:ext cx="1273" cy="55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9224" name="Oval 20">
              <a:extLst>
                <a:ext uri="{FF2B5EF4-FFF2-40B4-BE49-F238E27FC236}">
                  <a16:creationId xmlns:a16="http://schemas.microsoft.com/office/drawing/2014/main" id="{3F9CA155-6CBE-6F95-D835-0A3ADC4046D8}"/>
                </a:ext>
              </a:extLst>
            </p:cNvPr>
            <p:cNvSpPr>
              <a:spLocks noChangeArrowheads="1"/>
            </p:cNvSpPr>
            <p:nvPr/>
          </p:nvSpPr>
          <p:spPr bwMode="auto">
            <a:xfrm>
              <a:off x="2739" y="3463"/>
              <a:ext cx="1273" cy="55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CGI program</a:t>
              </a:r>
              <a:endParaRPr lang="en-US" altLang="hu-HU" sz="1800">
                <a:latin typeface="Tahoma" panose="020B0604030504040204" pitchFamily="34" charset="0"/>
              </a:endParaRPr>
            </a:p>
          </p:txBody>
        </p:sp>
        <p:sp>
          <p:nvSpPr>
            <p:cNvPr id="9225" name="Text Box 21">
              <a:extLst>
                <a:ext uri="{FF2B5EF4-FFF2-40B4-BE49-F238E27FC236}">
                  <a16:creationId xmlns:a16="http://schemas.microsoft.com/office/drawing/2014/main" id="{DEB5A8F9-7EF4-638E-FD33-C0B2546CAA2B}"/>
                </a:ext>
              </a:extLst>
            </p:cNvPr>
            <p:cNvSpPr txBox="1">
              <a:spLocks noChangeArrowheads="1"/>
            </p:cNvSpPr>
            <p:nvPr/>
          </p:nvSpPr>
          <p:spPr bwMode="auto">
            <a:xfrm>
              <a:off x="2078" y="2564"/>
              <a:ext cx="5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válasz</a:t>
              </a:r>
              <a:endParaRPr lang="en-US" altLang="hu-HU" sz="1800">
                <a:latin typeface="Tahoma" panose="020B0604030504040204" pitchFamily="34" charset="0"/>
              </a:endParaRPr>
            </a:p>
          </p:txBody>
        </p:sp>
        <p:sp>
          <p:nvSpPr>
            <p:cNvPr id="9226" name="Line 22">
              <a:extLst>
                <a:ext uri="{FF2B5EF4-FFF2-40B4-BE49-F238E27FC236}">
                  <a16:creationId xmlns:a16="http://schemas.microsoft.com/office/drawing/2014/main" id="{9E87E2D2-AC01-FF6D-A39B-65317F84A067}"/>
                </a:ext>
              </a:extLst>
            </p:cNvPr>
            <p:cNvSpPr>
              <a:spLocks noChangeShapeType="1"/>
            </p:cNvSpPr>
            <p:nvPr/>
          </p:nvSpPr>
          <p:spPr bwMode="auto">
            <a:xfrm>
              <a:off x="1976" y="2778"/>
              <a:ext cx="7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9227" name="Text Box 23">
              <a:extLst>
                <a:ext uri="{FF2B5EF4-FFF2-40B4-BE49-F238E27FC236}">
                  <a16:creationId xmlns:a16="http://schemas.microsoft.com/office/drawing/2014/main" id="{BA3998F2-6991-F5DB-CFBF-E85FF6B42128}"/>
                </a:ext>
              </a:extLst>
            </p:cNvPr>
            <p:cNvSpPr txBox="1">
              <a:spLocks noChangeArrowheads="1"/>
            </p:cNvSpPr>
            <p:nvPr/>
          </p:nvSpPr>
          <p:spPr bwMode="auto">
            <a:xfrm>
              <a:off x="2180" y="2821"/>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(4)</a:t>
              </a:r>
              <a:endParaRPr lang="en-US" altLang="hu-HU" sz="1800">
                <a:latin typeface="Tahoma" panose="020B0604030504040204" pitchFamily="34" charset="0"/>
              </a:endParaRPr>
            </a:p>
          </p:txBody>
        </p:sp>
        <p:sp>
          <p:nvSpPr>
            <p:cNvPr id="9228" name="Text Box 24">
              <a:extLst>
                <a:ext uri="{FF2B5EF4-FFF2-40B4-BE49-F238E27FC236}">
                  <a16:creationId xmlns:a16="http://schemas.microsoft.com/office/drawing/2014/main" id="{EC0912C0-77E7-3583-0E98-726DBE80345F}"/>
                </a:ext>
              </a:extLst>
            </p:cNvPr>
            <p:cNvSpPr txBox="1">
              <a:spLocks noChangeArrowheads="1"/>
            </p:cNvSpPr>
            <p:nvPr/>
          </p:nvSpPr>
          <p:spPr bwMode="auto">
            <a:xfrm>
              <a:off x="4112" y="3657"/>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(5)</a:t>
              </a:r>
              <a:endParaRPr lang="en-US" altLang="hu-HU" sz="1800">
                <a:latin typeface="Tahoma" panose="020B0604030504040204" pitchFamily="34" charset="0"/>
              </a:endParaRPr>
            </a:p>
          </p:txBody>
        </p:sp>
        <p:sp>
          <p:nvSpPr>
            <p:cNvPr id="9229" name="Text Box 25">
              <a:extLst>
                <a:ext uri="{FF2B5EF4-FFF2-40B4-BE49-F238E27FC236}">
                  <a16:creationId xmlns:a16="http://schemas.microsoft.com/office/drawing/2014/main" id="{3B07B3E8-081F-FEAB-0C75-9CBCA6187CAD}"/>
                </a:ext>
              </a:extLst>
            </p:cNvPr>
            <p:cNvSpPr txBox="1">
              <a:spLocks noChangeArrowheads="1"/>
            </p:cNvSpPr>
            <p:nvPr/>
          </p:nvSpPr>
          <p:spPr bwMode="auto">
            <a:xfrm>
              <a:off x="4468" y="3657"/>
              <a:ext cx="71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leállás</a:t>
              </a:r>
              <a:endParaRPr lang="en-US" altLang="hu-HU" sz="1800">
                <a:latin typeface="Tahoma" panose="020B0604030504040204" pitchFamily="34" charset="0"/>
              </a:endParaRPr>
            </a:p>
          </p:txBody>
        </p:sp>
        <p:sp>
          <p:nvSpPr>
            <p:cNvPr id="9230" name="Line 26">
              <a:extLst>
                <a:ext uri="{FF2B5EF4-FFF2-40B4-BE49-F238E27FC236}">
                  <a16:creationId xmlns:a16="http://schemas.microsoft.com/office/drawing/2014/main" id="{BA3BBED8-54D7-36D3-02E9-FC493788A80F}"/>
                </a:ext>
              </a:extLst>
            </p:cNvPr>
            <p:cNvSpPr>
              <a:spLocks noChangeShapeType="1"/>
            </p:cNvSpPr>
            <p:nvPr/>
          </p:nvSpPr>
          <p:spPr bwMode="auto">
            <a:xfrm>
              <a:off x="2699" y="3339"/>
              <a:ext cx="1451"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9231" name="Line 27">
              <a:extLst>
                <a:ext uri="{FF2B5EF4-FFF2-40B4-BE49-F238E27FC236}">
                  <a16:creationId xmlns:a16="http://schemas.microsoft.com/office/drawing/2014/main" id="{C09E1918-D0CA-B666-2842-BD5604178F48}"/>
                </a:ext>
              </a:extLst>
            </p:cNvPr>
            <p:cNvSpPr>
              <a:spLocks noChangeShapeType="1"/>
            </p:cNvSpPr>
            <p:nvPr/>
          </p:nvSpPr>
          <p:spPr bwMode="auto">
            <a:xfrm flipV="1">
              <a:off x="2608" y="3385"/>
              <a:ext cx="1633"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3BCD1A2-DCBB-CA45-F9A7-5044BC78A2F9}"/>
              </a:ext>
            </a:extLst>
          </p:cNvPr>
          <p:cNvSpPr>
            <a:spLocks noGrp="1" noChangeArrowheads="1"/>
          </p:cNvSpPr>
          <p:nvPr>
            <p:ph type="title"/>
          </p:nvPr>
        </p:nvSpPr>
        <p:spPr/>
        <p:txBody>
          <a:bodyPr/>
          <a:lstStyle/>
          <a:p>
            <a:pPr eaLnBrk="1" hangingPunct="1"/>
            <a:r>
              <a:rPr lang="hu-HU" altLang="hu-HU" dirty="0"/>
              <a:t>FAST CGI támogatás</a:t>
            </a:r>
            <a:endParaRPr lang="en-US" altLang="hu-HU" dirty="0"/>
          </a:p>
        </p:txBody>
      </p:sp>
      <p:grpSp>
        <p:nvGrpSpPr>
          <p:cNvPr id="11267" name="Group 3">
            <a:extLst>
              <a:ext uri="{FF2B5EF4-FFF2-40B4-BE49-F238E27FC236}">
                <a16:creationId xmlns:a16="http://schemas.microsoft.com/office/drawing/2014/main" id="{E959BB22-F9B9-C9AB-1F5D-CE221BFB2885}"/>
              </a:ext>
            </a:extLst>
          </p:cNvPr>
          <p:cNvGrpSpPr>
            <a:grpSpLocks/>
          </p:cNvGrpSpPr>
          <p:nvPr/>
        </p:nvGrpSpPr>
        <p:grpSpPr bwMode="auto">
          <a:xfrm>
            <a:off x="179388" y="1341438"/>
            <a:ext cx="5087937" cy="5111750"/>
            <a:chOff x="567" y="890"/>
            <a:chExt cx="3205" cy="3220"/>
          </a:xfrm>
        </p:grpSpPr>
        <p:sp>
          <p:nvSpPr>
            <p:cNvPr id="11279" name="Oval 4">
              <a:extLst>
                <a:ext uri="{FF2B5EF4-FFF2-40B4-BE49-F238E27FC236}">
                  <a16:creationId xmlns:a16="http://schemas.microsoft.com/office/drawing/2014/main" id="{FA498AFB-C154-4A00-B6C7-7C1FBD781C0A}"/>
                </a:ext>
              </a:extLst>
            </p:cNvPr>
            <p:cNvSpPr>
              <a:spLocks noChangeArrowheads="1"/>
            </p:cNvSpPr>
            <p:nvPr/>
          </p:nvSpPr>
          <p:spPr bwMode="auto">
            <a:xfrm>
              <a:off x="612" y="890"/>
              <a:ext cx="1273" cy="55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11280" name="Oval 5">
              <a:extLst>
                <a:ext uri="{FF2B5EF4-FFF2-40B4-BE49-F238E27FC236}">
                  <a16:creationId xmlns:a16="http://schemas.microsoft.com/office/drawing/2014/main" id="{5EB9DF7D-2E05-79B2-AC4C-139CC8F1076A}"/>
                </a:ext>
              </a:extLst>
            </p:cNvPr>
            <p:cNvSpPr>
              <a:spLocks noChangeArrowheads="1"/>
            </p:cNvSpPr>
            <p:nvPr/>
          </p:nvSpPr>
          <p:spPr bwMode="auto">
            <a:xfrm>
              <a:off x="567" y="1752"/>
              <a:ext cx="1273" cy="55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dirty="0" err="1">
                  <a:latin typeface="Tahoma" panose="020B0604030504040204" pitchFamily="34" charset="0"/>
                </a:rPr>
                <a:t>Fast</a:t>
              </a:r>
              <a:r>
                <a:rPr lang="hu-HU" altLang="hu-HU" sz="1800" dirty="0">
                  <a:latin typeface="Tahoma" panose="020B0604030504040204" pitchFamily="34" charset="0"/>
                </a:rPr>
                <a:t> CGI</a:t>
              </a:r>
              <a:endParaRPr lang="en-US" altLang="hu-HU" sz="1800" dirty="0">
                <a:latin typeface="Tahoma" panose="020B0604030504040204" pitchFamily="34" charset="0"/>
              </a:endParaRPr>
            </a:p>
          </p:txBody>
        </p:sp>
        <p:sp>
          <p:nvSpPr>
            <p:cNvPr id="11281" name="Text Box 6">
              <a:extLst>
                <a:ext uri="{FF2B5EF4-FFF2-40B4-BE49-F238E27FC236}">
                  <a16:creationId xmlns:a16="http://schemas.microsoft.com/office/drawing/2014/main" id="{0580DDBC-D63C-EF7A-7DE4-31298D178C34}"/>
                </a:ext>
              </a:extLst>
            </p:cNvPr>
            <p:cNvSpPr txBox="1">
              <a:spLocks noChangeArrowheads="1"/>
            </p:cNvSpPr>
            <p:nvPr/>
          </p:nvSpPr>
          <p:spPr bwMode="auto">
            <a:xfrm>
              <a:off x="1662" y="1480"/>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(0)</a:t>
              </a:r>
              <a:endParaRPr lang="en-US" altLang="hu-HU" sz="1800">
                <a:latin typeface="Tahoma" panose="020B0604030504040204" pitchFamily="34" charset="0"/>
              </a:endParaRPr>
            </a:p>
          </p:txBody>
        </p:sp>
        <p:sp>
          <p:nvSpPr>
            <p:cNvPr id="11282" name="Text Box 7">
              <a:extLst>
                <a:ext uri="{FF2B5EF4-FFF2-40B4-BE49-F238E27FC236}">
                  <a16:creationId xmlns:a16="http://schemas.microsoft.com/office/drawing/2014/main" id="{C9D5BF95-AAE9-DDB3-67B5-20FF838FFF38}"/>
                </a:ext>
              </a:extLst>
            </p:cNvPr>
            <p:cNvSpPr txBox="1">
              <a:spLocks noChangeArrowheads="1"/>
            </p:cNvSpPr>
            <p:nvPr/>
          </p:nvSpPr>
          <p:spPr bwMode="auto">
            <a:xfrm>
              <a:off x="1973" y="1344"/>
              <a:ext cx="952"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elindítás a szerver elindulásakor</a:t>
              </a:r>
              <a:endParaRPr lang="en-US" altLang="hu-HU" sz="1800">
                <a:latin typeface="Tahoma" panose="020B0604030504040204" pitchFamily="34" charset="0"/>
              </a:endParaRPr>
            </a:p>
          </p:txBody>
        </p:sp>
        <p:sp>
          <p:nvSpPr>
            <p:cNvPr id="11283" name="Line 8">
              <a:extLst>
                <a:ext uri="{FF2B5EF4-FFF2-40B4-BE49-F238E27FC236}">
                  <a16:creationId xmlns:a16="http://schemas.microsoft.com/office/drawing/2014/main" id="{407781DD-F9FD-4A2C-1532-123F534FC0A8}"/>
                </a:ext>
              </a:extLst>
            </p:cNvPr>
            <p:cNvSpPr>
              <a:spLocks noChangeShapeType="1"/>
            </p:cNvSpPr>
            <p:nvPr/>
          </p:nvSpPr>
          <p:spPr bwMode="auto">
            <a:xfrm>
              <a:off x="1202" y="1434"/>
              <a:ext cx="0" cy="31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84" name="Oval 9">
              <a:extLst>
                <a:ext uri="{FF2B5EF4-FFF2-40B4-BE49-F238E27FC236}">
                  <a16:creationId xmlns:a16="http://schemas.microsoft.com/office/drawing/2014/main" id="{D4637FB4-4AE0-BCDD-A0B3-B54C462F349D}"/>
                </a:ext>
              </a:extLst>
            </p:cNvPr>
            <p:cNvSpPr>
              <a:spLocks noChangeArrowheads="1"/>
            </p:cNvSpPr>
            <p:nvPr/>
          </p:nvSpPr>
          <p:spPr bwMode="auto">
            <a:xfrm>
              <a:off x="612" y="2568"/>
              <a:ext cx="1273" cy="55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kliens</a:t>
              </a:r>
              <a:endParaRPr lang="en-US" altLang="hu-HU" sz="1800">
                <a:latin typeface="Tahoma" panose="020B0604030504040204" pitchFamily="34" charset="0"/>
              </a:endParaRPr>
            </a:p>
          </p:txBody>
        </p:sp>
        <p:sp>
          <p:nvSpPr>
            <p:cNvPr id="11285" name="Oval 10">
              <a:extLst>
                <a:ext uri="{FF2B5EF4-FFF2-40B4-BE49-F238E27FC236}">
                  <a16:creationId xmlns:a16="http://schemas.microsoft.com/office/drawing/2014/main" id="{0EEC17A6-FB4D-D885-7E00-97A943F9C9F1}"/>
                </a:ext>
              </a:extLst>
            </p:cNvPr>
            <p:cNvSpPr>
              <a:spLocks noChangeArrowheads="1"/>
            </p:cNvSpPr>
            <p:nvPr/>
          </p:nvSpPr>
          <p:spPr bwMode="auto">
            <a:xfrm>
              <a:off x="2472" y="2614"/>
              <a:ext cx="1273" cy="55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11286" name="Oval 11">
              <a:extLst>
                <a:ext uri="{FF2B5EF4-FFF2-40B4-BE49-F238E27FC236}">
                  <a16:creationId xmlns:a16="http://schemas.microsoft.com/office/drawing/2014/main" id="{6F91A664-F530-A469-7775-67D28E297F27}"/>
                </a:ext>
              </a:extLst>
            </p:cNvPr>
            <p:cNvSpPr>
              <a:spLocks noChangeArrowheads="1"/>
            </p:cNvSpPr>
            <p:nvPr/>
          </p:nvSpPr>
          <p:spPr bwMode="auto">
            <a:xfrm>
              <a:off x="2499" y="3553"/>
              <a:ext cx="1273" cy="55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CGI program</a:t>
              </a:r>
              <a:endParaRPr lang="en-US" altLang="hu-HU" sz="1800">
                <a:latin typeface="Tahoma" panose="020B0604030504040204" pitchFamily="34" charset="0"/>
              </a:endParaRPr>
            </a:p>
          </p:txBody>
        </p:sp>
        <p:sp>
          <p:nvSpPr>
            <p:cNvPr id="11287" name="Text Box 12">
              <a:extLst>
                <a:ext uri="{FF2B5EF4-FFF2-40B4-BE49-F238E27FC236}">
                  <a16:creationId xmlns:a16="http://schemas.microsoft.com/office/drawing/2014/main" id="{CB0A91F5-FAF0-802D-7F93-E24589629762}"/>
                </a:ext>
              </a:extLst>
            </p:cNvPr>
            <p:cNvSpPr txBox="1">
              <a:spLocks noChangeArrowheads="1"/>
            </p:cNvSpPr>
            <p:nvPr/>
          </p:nvSpPr>
          <p:spPr bwMode="auto">
            <a:xfrm>
              <a:off x="1987" y="2654"/>
              <a:ext cx="5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kérés</a:t>
              </a:r>
              <a:endParaRPr lang="en-US" altLang="hu-HU" sz="1800">
                <a:latin typeface="Tahoma" panose="020B0604030504040204" pitchFamily="34" charset="0"/>
              </a:endParaRPr>
            </a:p>
          </p:txBody>
        </p:sp>
        <p:sp>
          <p:nvSpPr>
            <p:cNvPr id="11288" name="Line 13">
              <a:extLst>
                <a:ext uri="{FF2B5EF4-FFF2-40B4-BE49-F238E27FC236}">
                  <a16:creationId xmlns:a16="http://schemas.microsoft.com/office/drawing/2014/main" id="{10D92062-34D6-0A26-5E52-10D70386F6ED}"/>
                </a:ext>
              </a:extLst>
            </p:cNvPr>
            <p:cNvSpPr>
              <a:spLocks noChangeShapeType="1"/>
            </p:cNvSpPr>
            <p:nvPr/>
          </p:nvSpPr>
          <p:spPr bwMode="auto">
            <a:xfrm>
              <a:off x="1885" y="2868"/>
              <a:ext cx="5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89" name="Text Box 14">
              <a:extLst>
                <a:ext uri="{FF2B5EF4-FFF2-40B4-BE49-F238E27FC236}">
                  <a16:creationId xmlns:a16="http://schemas.microsoft.com/office/drawing/2014/main" id="{70995057-A932-ADF4-BDF6-0991E302E540}"/>
                </a:ext>
              </a:extLst>
            </p:cNvPr>
            <p:cNvSpPr txBox="1">
              <a:spLocks noChangeArrowheads="1"/>
            </p:cNvSpPr>
            <p:nvPr/>
          </p:nvSpPr>
          <p:spPr bwMode="auto">
            <a:xfrm>
              <a:off x="2089" y="2911"/>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(1)</a:t>
              </a:r>
              <a:endParaRPr lang="en-US" altLang="hu-HU" sz="1800">
                <a:latin typeface="Tahoma" panose="020B0604030504040204" pitchFamily="34" charset="0"/>
              </a:endParaRPr>
            </a:p>
          </p:txBody>
        </p:sp>
        <p:sp>
          <p:nvSpPr>
            <p:cNvPr id="11290" name="Line 15">
              <a:extLst>
                <a:ext uri="{FF2B5EF4-FFF2-40B4-BE49-F238E27FC236}">
                  <a16:creationId xmlns:a16="http://schemas.microsoft.com/office/drawing/2014/main" id="{75F900F0-782C-8400-173A-D6D230D9A0FC}"/>
                </a:ext>
              </a:extLst>
            </p:cNvPr>
            <p:cNvSpPr>
              <a:spLocks noChangeShapeType="1"/>
            </p:cNvSpPr>
            <p:nvPr/>
          </p:nvSpPr>
          <p:spPr bwMode="auto">
            <a:xfrm>
              <a:off x="3111" y="3168"/>
              <a:ext cx="0" cy="38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91" name="Text Box 16">
              <a:extLst>
                <a:ext uri="{FF2B5EF4-FFF2-40B4-BE49-F238E27FC236}">
                  <a16:creationId xmlns:a16="http://schemas.microsoft.com/office/drawing/2014/main" id="{4FFABAFB-CC03-93E0-1870-A63F4F8DF40F}"/>
                </a:ext>
              </a:extLst>
            </p:cNvPr>
            <p:cNvSpPr txBox="1">
              <a:spLocks noChangeArrowheads="1"/>
            </p:cNvSpPr>
            <p:nvPr/>
          </p:nvSpPr>
          <p:spPr bwMode="auto">
            <a:xfrm>
              <a:off x="2200" y="3158"/>
              <a:ext cx="1279"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kapcsolat és transzfer</a:t>
              </a:r>
              <a:endParaRPr lang="en-US" altLang="hu-HU" sz="1800">
                <a:latin typeface="Tahoma" panose="020B0604030504040204" pitchFamily="34" charset="0"/>
              </a:endParaRPr>
            </a:p>
          </p:txBody>
        </p:sp>
        <p:sp>
          <p:nvSpPr>
            <p:cNvPr id="11292" name="Text Box 17">
              <a:extLst>
                <a:ext uri="{FF2B5EF4-FFF2-40B4-BE49-F238E27FC236}">
                  <a16:creationId xmlns:a16="http://schemas.microsoft.com/office/drawing/2014/main" id="{7B4CF461-9111-6D3E-7363-39BB0E0FFCAF}"/>
                </a:ext>
              </a:extLst>
            </p:cNvPr>
            <p:cNvSpPr txBox="1">
              <a:spLocks noChangeArrowheads="1"/>
            </p:cNvSpPr>
            <p:nvPr/>
          </p:nvSpPr>
          <p:spPr bwMode="auto">
            <a:xfrm>
              <a:off x="3161" y="3210"/>
              <a:ext cx="3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(2)</a:t>
              </a:r>
              <a:endParaRPr lang="en-US" altLang="hu-HU" sz="1800">
                <a:latin typeface="Tahoma" panose="020B0604030504040204" pitchFamily="34" charset="0"/>
              </a:endParaRPr>
            </a:p>
          </p:txBody>
        </p:sp>
      </p:grpSp>
      <p:sp>
        <p:nvSpPr>
          <p:cNvPr id="11268" name="Oval 18">
            <a:extLst>
              <a:ext uri="{FF2B5EF4-FFF2-40B4-BE49-F238E27FC236}">
                <a16:creationId xmlns:a16="http://schemas.microsoft.com/office/drawing/2014/main" id="{8EBCEE61-76C2-9F9B-D352-A9EF56F70E83}"/>
              </a:ext>
            </a:extLst>
          </p:cNvPr>
          <p:cNvSpPr>
            <a:spLocks noChangeArrowheads="1"/>
          </p:cNvSpPr>
          <p:nvPr/>
        </p:nvSpPr>
        <p:spPr bwMode="auto">
          <a:xfrm>
            <a:off x="4127500" y="2203450"/>
            <a:ext cx="2020888" cy="88423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kliens</a:t>
            </a:r>
            <a:endParaRPr lang="en-US" altLang="hu-HU" sz="1800">
              <a:latin typeface="Tahoma" panose="020B0604030504040204" pitchFamily="34" charset="0"/>
            </a:endParaRPr>
          </a:p>
        </p:txBody>
      </p:sp>
      <p:sp>
        <p:nvSpPr>
          <p:cNvPr id="11269" name="Oval 19">
            <a:extLst>
              <a:ext uri="{FF2B5EF4-FFF2-40B4-BE49-F238E27FC236}">
                <a16:creationId xmlns:a16="http://schemas.microsoft.com/office/drawing/2014/main" id="{06F39A38-65CF-2EE3-0F85-EA8B36985049}"/>
              </a:ext>
            </a:extLst>
          </p:cNvPr>
          <p:cNvSpPr>
            <a:spLocks noChangeArrowheads="1"/>
          </p:cNvSpPr>
          <p:nvPr/>
        </p:nvSpPr>
        <p:spPr bwMode="auto">
          <a:xfrm>
            <a:off x="7080250" y="2276475"/>
            <a:ext cx="2020888" cy="8858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web szerver</a:t>
            </a:r>
            <a:endParaRPr lang="en-US" altLang="hu-HU" sz="1800">
              <a:latin typeface="Tahoma" panose="020B0604030504040204" pitchFamily="34" charset="0"/>
            </a:endParaRPr>
          </a:p>
        </p:txBody>
      </p:sp>
      <p:sp>
        <p:nvSpPr>
          <p:cNvPr id="11270" name="Oval 20">
            <a:extLst>
              <a:ext uri="{FF2B5EF4-FFF2-40B4-BE49-F238E27FC236}">
                <a16:creationId xmlns:a16="http://schemas.microsoft.com/office/drawing/2014/main" id="{2C9A95F0-0FC7-EF5B-A2C1-A06B62375A12}"/>
              </a:ext>
            </a:extLst>
          </p:cNvPr>
          <p:cNvSpPr>
            <a:spLocks noChangeArrowheads="1"/>
          </p:cNvSpPr>
          <p:nvPr/>
        </p:nvSpPr>
        <p:spPr bwMode="auto">
          <a:xfrm>
            <a:off x="7123113" y="4149725"/>
            <a:ext cx="2020887" cy="88423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a:latin typeface="Tahoma" panose="020B0604030504040204" pitchFamily="34" charset="0"/>
              </a:rPr>
              <a:t>FastCGI</a:t>
            </a:r>
            <a:endParaRPr lang="en-US" altLang="hu-HU" sz="1800">
              <a:latin typeface="Tahoma" panose="020B0604030504040204" pitchFamily="34" charset="0"/>
            </a:endParaRPr>
          </a:p>
        </p:txBody>
      </p:sp>
      <p:sp>
        <p:nvSpPr>
          <p:cNvPr id="11271" name="Text Box 21">
            <a:extLst>
              <a:ext uri="{FF2B5EF4-FFF2-40B4-BE49-F238E27FC236}">
                <a16:creationId xmlns:a16="http://schemas.microsoft.com/office/drawing/2014/main" id="{22634ED9-B40E-A555-D146-3AEDBAB39D74}"/>
              </a:ext>
            </a:extLst>
          </p:cNvPr>
          <p:cNvSpPr txBox="1">
            <a:spLocks noChangeArrowheads="1"/>
          </p:cNvSpPr>
          <p:nvPr/>
        </p:nvSpPr>
        <p:spPr bwMode="auto">
          <a:xfrm>
            <a:off x="6310313" y="2339975"/>
            <a:ext cx="889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válasz</a:t>
            </a:r>
            <a:endParaRPr lang="en-US" altLang="hu-HU" sz="1800">
              <a:latin typeface="Tahoma" panose="020B0604030504040204" pitchFamily="34" charset="0"/>
            </a:endParaRPr>
          </a:p>
        </p:txBody>
      </p:sp>
      <p:sp>
        <p:nvSpPr>
          <p:cNvPr id="11272" name="Line 22">
            <a:extLst>
              <a:ext uri="{FF2B5EF4-FFF2-40B4-BE49-F238E27FC236}">
                <a16:creationId xmlns:a16="http://schemas.microsoft.com/office/drawing/2014/main" id="{494033C5-C57B-B9DD-4995-29F3EA70585F}"/>
              </a:ext>
            </a:extLst>
          </p:cNvPr>
          <p:cNvSpPr>
            <a:spLocks noChangeShapeType="1"/>
          </p:cNvSpPr>
          <p:nvPr/>
        </p:nvSpPr>
        <p:spPr bwMode="auto">
          <a:xfrm>
            <a:off x="6148388" y="2679700"/>
            <a:ext cx="9318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73" name="Text Box 23">
            <a:extLst>
              <a:ext uri="{FF2B5EF4-FFF2-40B4-BE49-F238E27FC236}">
                <a16:creationId xmlns:a16="http://schemas.microsoft.com/office/drawing/2014/main" id="{48896125-37F6-4275-542C-30ABDBA413F3}"/>
              </a:ext>
            </a:extLst>
          </p:cNvPr>
          <p:cNvSpPr txBox="1">
            <a:spLocks noChangeArrowheads="1"/>
          </p:cNvSpPr>
          <p:nvPr/>
        </p:nvSpPr>
        <p:spPr bwMode="auto">
          <a:xfrm>
            <a:off x="6472238" y="274796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(4)</a:t>
            </a:r>
            <a:endParaRPr lang="en-US" altLang="hu-HU" sz="1800">
              <a:latin typeface="Tahoma" panose="020B0604030504040204" pitchFamily="34" charset="0"/>
            </a:endParaRPr>
          </a:p>
        </p:txBody>
      </p:sp>
      <p:sp>
        <p:nvSpPr>
          <p:cNvPr id="11274" name="Text Box 24">
            <a:extLst>
              <a:ext uri="{FF2B5EF4-FFF2-40B4-BE49-F238E27FC236}">
                <a16:creationId xmlns:a16="http://schemas.microsoft.com/office/drawing/2014/main" id="{8BBC9390-823D-5FF1-3DAD-115F080D43BC}"/>
              </a:ext>
            </a:extLst>
          </p:cNvPr>
          <p:cNvSpPr txBox="1">
            <a:spLocks noChangeArrowheads="1"/>
          </p:cNvSpPr>
          <p:nvPr/>
        </p:nvSpPr>
        <p:spPr bwMode="auto">
          <a:xfrm>
            <a:off x="6300788" y="3357563"/>
            <a:ext cx="2495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(3) kapcsolat megszakítás</a:t>
            </a:r>
            <a:endParaRPr lang="en-US" altLang="hu-HU" sz="1800">
              <a:latin typeface="Tahoma" panose="020B0604030504040204" pitchFamily="34" charset="0"/>
            </a:endParaRPr>
          </a:p>
        </p:txBody>
      </p:sp>
      <p:sp>
        <p:nvSpPr>
          <p:cNvPr id="11275" name="Line 25">
            <a:extLst>
              <a:ext uri="{FF2B5EF4-FFF2-40B4-BE49-F238E27FC236}">
                <a16:creationId xmlns:a16="http://schemas.microsoft.com/office/drawing/2014/main" id="{B4644725-4F1B-531F-428B-A3B6A62F3161}"/>
              </a:ext>
            </a:extLst>
          </p:cNvPr>
          <p:cNvSpPr>
            <a:spLocks noChangeShapeType="1"/>
          </p:cNvSpPr>
          <p:nvPr/>
        </p:nvSpPr>
        <p:spPr bwMode="auto">
          <a:xfrm>
            <a:off x="8101013" y="3141663"/>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76" name="Line 26">
            <a:extLst>
              <a:ext uri="{FF2B5EF4-FFF2-40B4-BE49-F238E27FC236}">
                <a16:creationId xmlns:a16="http://schemas.microsoft.com/office/drawing/2014/main" id="{B1FC04FB-B7C8-180B-6B1A-981420C16687}"/>
              </a:ext>
            </a:extLst>
          </p:cNvPr>
          <p:cNvSpPr>
            <a:spLocks noChangeShapeType="1"/>
          </p:cNvSpPr>
          <p:nvPr/>
        </p:nvSpPr>
        <p:spPr bwMode="auto">
          <a:xfrm flipV="1">
            <a:off x="8101013" y="3860800"/>
            <a:ext cx="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77" name="Line 27">
            <a:extLst>
              <a:ext uri="{FF2B5EF4-FFF2-40B4-BE49-F238E27FC236}">
                <a16:creationId xmlns:a16="http://schemas.microsoft.com/office/drawing/2014/main" id="{3004275A-EF41-DEF1-20D0-32E46F5A04D5}"/>
              </a:ext>
            </a:extLst>
          </p:cNvPr>
          <p:cNvSpPr>
            <a:spLocks noChangeShapeType="1"/>
          </p:cNvSpPr>
          <p:nvPr/>
        </p:nvSpPr>
        <p:spPr bwMode="auto">
          <a:xfrm flipV="1">
            <a:off x="7956550" y="3500438"/>
            <a:ext cx="4318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1278" name="Line 28">
            <a:extLst>
              <a:ext uri="{FF2B5EF4-FFF2-40B4-BE49-F238E27FC236}">
                <a16:creationId xmlns:a16="http://schemas.microsoft.com/office/drawing/2014/main" id="{87EB2547-4DEC-1D87-D9D7-771DD43FC3D0}"/>
              </a:ext>
            </a:extLst>
          </p:cNvPr>
          <p:cNvSpPr>
            <a:spLocks noChangeShapeType="1"/>
          </p:cNvSpPr>
          <p:nvPr/>
        </p:nvSpPr>
        <p:spPr bwMode="auto">
          <a:xfrm flipV="1">
            <a:off x="7956550" y="3644900"/>
            <a:ext cx="4318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320" name="Rectangle 1331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4" name="Cím 1">
            <a:extLst>
              <a:ext uri="{FF2B5EF4-FFF2-40B4-BE49-F238E27FC236}">
                <a16:creationId xmlns:a16="http://schemas.microsoft.com/office/drawing/2014/main" id="{5D6637C0-73DC-3411-1706-36607FBF203D}"/>
              </a:ext>
            </a:extLst>
          </p:cNvPr>
          <p:cNvSpPr>
            <a:spLocks noGrp="1" noChangeArrowheads="1"/>
          </p:cNvSpPr>
          <p:nvPr>
            <p:ph type="title"/>
          </p:nvPr>
        </p:nvSpPr>
        <p:spPr>
          <a:xfrm>
            <a:off x="2171700" y="382385"/>
            <a:ext cx="6400799" cy="1413758"/>
          </a:xfrm>
        </p:spPr>
        <p:txBody>
          <a:bodyPr anchor="b">
            <a:normAutofit/>
          </a:bodyPr>
          <a:lstStyle/>
          <a:p>
            <a:pPr algn="ctr"/>
            <a:r>
              <a:rPr lang="hu-HU" altLang="hu-HU" sz="3800"/>
              <a:t>CGI vs FastCGI</a:t>
            </a:r>
          </a:p>
        </p:txBody>
      </p:sp>
      <p:sp>
        <p:nvSpPr>
          <p:cNvPr id="13322" name="Freeform: Shape 1332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3324" name="Rectangle 1332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3315" name="Tartalom helye 2">
            <a:extLst>
              <a:ext uri="{FF2B5EF4-FFF2-40B4-BE49-F238E27FC236}">
                <a16:creationId xmlns:a16="http://schemas.microsoft.com/office/drawing/2014/main" id="{5FC4C642-445C-CABD-B58E-F710C39546DA}"/>
              </a:ext>
            </a:extLst>
          </p:cNvPr>
          <p:cNvSpPr>
            <a:spLocks noGrp="1" noChangeArrowheads="1"/>
          </p:cNvSpPr>
          <p:nvPr>
            <p:ph idx="1"/>
          </p:nvPr>
        </p:nvSpPr>
        <p:spPr>
          <a:xfrm>
            <a:off x="2171700" y="2178528"/>
            <a:ext cx="6400800" cy="3701065"/>
          </a:xfrm>
        </p:spPr>
        <p:txBody>
          <a:bodyPr>
            <a:normAutofit/>
          </a:bodyPr>
          <a:lstStyle/>
          <a:p>
            <a:pPr>
              <a:buFontTx/>
              <a:buAutoNum type="arabicPeriod"/>
            </a:pPr>
            <a:r>
              <a:rPr lang="hu-HU" altLang="hu-HU"/>
              <a:t>Teljesítmény: A FastCGI sokkal hatékonyabb, mint a CGI. Míg a CGI minden egyes HTTP-kéréshez elindítja a szkriptet, a FastCGI egy különálló folyamatban fut, amely folyamatosan figyeli az új kéréseket. Ez csökkenti a folyamat indításának időtartamát és növeli a teljesítményt.</a:t>
            </a:r>
          </a:p>
          <a:p>
            <a:pPr>
              <a:buFontTx/>
              <a:buAutoNum type="arabicPeriod"/>
            </a:pPr>
            <a:r>
              <a:rPr lang="hu-HU" altLang="hu-HU"/>
              <a:t>Memóriahasználat: A FastCGI kevesebb memóriát használ, mint a CGI</a:t>
            </a:r>
          </a:p>
          <a:p>
            <a:pPr>
              <a:buFontTx/>
              <a:buAutoNum type="arabicPeriod"/>
            </a:pPr>
            <a:r>
              <a:rPr lang="hu-HU" altLang="hu-HU"/>
              <a:t>Skálázhatóság: A FastCGI jobban skálázható, mint a CGI.</a:t>
            </a:r>
          </a:p>
          <a:p>
            <a:pPr>
              <a:buFontTx/>
              <a:buAutoNum type="arabicPeriod"/>
            </a:pPr>
            <a:r>
              <a:rPr lang="hu-HU" altLang="hu-HU"/>
              <a:t>Biztonság: A FastCGI biztonságosabb, mint a CGI.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368" name="Rectangle 1536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Rectangle 2">
            <a:extLst>
              <a:ext uri="{FF2B5EF4-FFF2-40B4-BE49-F238E27FC236}">
                <a16:creationId xmlns:a16="http://schemas.microsoft.com/office/drawing/2014/main" id="{D7D222E1-AC1F-3E55-DF05-59352EDC5098}"/>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Virtual hosts</a:t>
            </a:r>
            <a:endParaRPr lang="en-US" altLang="hu-HU" sz="3800"/>
          </a:p>
        </p:txBody>
      </p:sp>
      <p:sp>
        <p:nvSpPr>
          <p:cNvPr id="15370" name="Freeform: Shape 1536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5372" name="Rectangle 1537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5363" name="Rectangle 3">
            <a:extLst>
              <a:ext uri="{FF2B5EF4-FFF2-40B4-BE49-F238E27FC236}">
                <a16:creationId xmlns:a16="http://schemas.microsoft.com/office/drawing/2014/main" id="{877599FA-FDF6-15DC-A5D1-386A9C2CC456}"/>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buFontTx/>
              <a:buNone/>
            </a:pPr>
            <a:r>
              <a:rPr lang="en-US" altLang="hu-HU" sz="1300"/>
              <a:t>&lt;</a:t>
            </a:r>
            <a:r>
              <a:rPr lang="en-US" altLang="hu-HU" sz="1300" err="1"/>
              <a:t>VirtualHost</a:t>
            </a:r>
            <a:r>
              <a:rPr lang="en-US" altLang="hu-HU" sz="1300"/>
              <a:t> </a:t>
            </a:r>
            <a:r>
              <a:rPr lang="hu-HU" altLang="hu-HU" sz="1300"/>
              <a:t>193.5.4.234</a:t>
            </a:r>
            <a:r>
              <a:rPr lang="en-US" altLang="hu-HU" sz="1300"/>
              <a:t>&gt;</a:t>
            </a:r>
          </a:p>
          <a:p>
            <a:pPr eaLnBrk="1" hangingPunct="1">
              <a:lnSpc>
                <a:spcPct val="100000"/>
              </a:lnSpc>
              <a:buFontTx/>
              <a:buNone/>
            </a:pPr>
            <a:r>
              <a:rPr lang="hu-HU" altLang="hu-HU" sz="1300"/>
              <a:t>	</a:t>
            </a:r>
            <a:r>
              <a:rPr lang="en-US" altLang="hu-HU" sz="1300" err="1"/>
              <a:t>ServerName</a:t>
            </a:r>
            <a:r>
              <a:rPr lang="en-US" altLang="hu-HU" sz="1300"/>
              <a:t> www.</a:t>
            </a:r>
            <a:r>
              <a:rPr lang="hu-HU" altLang="hu-HU" sz="1300" err="1"/>
              <a:t>uni-miskolc</a:t>
            </a:r>
            <a:r>
              <a:rPr lang="en-US" altLang="hu-HU" sz="1300"/>
              <a:t>.com</a:t>
            </a:r>
          </a:p>
          <a:p>
            <a:pPr eaLnBrk="1" hangingPunct="1">
              <a:lnSpc>
                <a:spcPct val="100000"/>
              </a:lnSpc>
              <a:buFontTx/>
              <a:buNone/>
            </a:pPr>
            <a:r>
              <a:rPr lang="hu-HU" altLang="hu-HU" sz="1300"/>
              <a:t>	</a:t>
            </a:r>
            <a:r>
              <a:rPr lang="en-US" altLang="hu-HU" sz="1300" err="1"/>
              <a:t>DocumentRoot</a:t>
            </a:r>
            <a:r>
              <a:rPr lang="en-US" altLang="hu-HU" sz="1300"/>
              <a:t> “/</a:t>
            </a:r>
            <a:r>
              <a:rPr lang="hu-HU" altLang="hu-HU" sz="1300" err="1"/>
              <a:t>www</a:t>
            </a:r>
            <a:r>
              <a:rPr lang="en-US" altLang="hu-HU" sz="1300"/>
              <a:t>/public/</a:t>
            </a:r>
            <a:r>
              <a:rPr lang="en-US" altLang="hu-HU" sz="1300" err="1"/>
              <a:t>htdocs</a:t>
            </a:r>
            <a:r>
              <a:rPr lang="en-US" altLang="hu-HU" sz="1300"/>
              <a:t>”</a:t>
            </a:r>
            <a:r>
              <a:rPr lang="hu-HU" altLang="hu-HU" sz="1300"/>
              <a:t>	</a:t>
            </a:r>
            <a:endParaRPr lang="en-US" altLang="hu-HU" sz="1300"/>
          </a:p>
          <a:p>
            <a:pPr eaLnBrk="1" hangingPunct="1">
              <a:lnSpc>
                <a:spcPct val="100000"/>
              </a:lnSpc>
              <a:buFontTx/>
              <a:buNone/>
            </a:pPr>
            <a:r>
              <a:rPr lang="hu-HU" altLang="hu-HU" sz="1300"/>
              <a:t>	</a:t>
            </a:r>
            <a:r>
              <a:rPr lang="en-US" altLang="hu-HU" sz="1300" err="1"/>
              <a:t>DirectoryIndex</a:t>
            </a:r>
            <a:r>
              <a:rPr lang="en-US" altLang="hu-HU" sz="1300"/>
              <a:t> </a:t>
            </a:r>
            <a:r>
              <a:rPr lang="hu-HU" altLang="hu-HU" sz="1300" err="1"/>
              <a:t>begin</a:t>
            </a:r>
            <a:r>
              <a:rPr lang="en-US" altLang="hu-HU" sz="1300"/>
              <a:t>.html</a:t>
            </a:r>
          </a:p>
          <a:p>
            <a:pPr eaLnBrk="1" hangingPunct="1">
              <a:lnSpc>
                <a:spcPct val="100000"/>
              </a:lnSpc>
              <a:buFontTx/>
              <a:buNone/>
            </a:pPr>
            <a:r>
              <a:rPr lang="hu-HU" altLang="hu-HU" sz="1300"/>
              <a:t>		</a:t>
            </a:r>
            <a:r>
              <a:rPr lang="en-US" altLang="hu-HU" sz="1300"/>
              <a:t>&lt;Location /</a:t>
            </a:r>
            <a:r>
              <a:rPr lang="hu-HU" altLang="hu-HU" sz="1300" err="1"/>
              <a:t>members</a:t>
            </a:r>
            <a:r>
              <a:rPr lang="en-US" altLang="hu-HU" sz="1300"/>
              <a:t>/&gt;</a:t>
            </a:r>
          </a:p>
          <a:p>
            <a:pPr eaLnBrk="1" hangingPunct="1">
              <a:lnSpc>
                <a:spcPct val="100000"/>
              </a:lnSpc>
              <a:buFontTx/>
              <a:buNone/>
            </a:pPr>
            <a:r>
              <a:rPr lang="hu-HU" altLang="hu-HU" sz="1300"/>
              <a:t>			</a:t>
            </a:r>
            <a:r>
              <a:rPr lang="en-US" altLang="hu-HU" sz="1300" err="1"/>
              <a:t>DirectoryIndex</a:t>
            </a:r>
            <a:r>
              <a:rPr lang="en-US" altLang="hu-HU" sz="1300"/>
              <a:t> login.html</a:t>
            </a:r>
          </a:p>
          <a:p>
            <a:pPr eaLnBrk="1" hangingPunct="1">
              <a:lnSpc>
                <a:spcPct val="100000"/>
              </a:lnSpc>
              <a:buFontTx/>
              <a:buNone/>
            </a:pPr>
            <a:r>
              <a:rPr lang="hu-HU" altLang="hu-HU" sz="1300"/>
              <a:t>		</a:t>
            </a:r>
            <a:r>
              <a:rPr lang="en-US" altLang="hu-HU" sz="1300"/>
              <a:t>&lt;/Location&gt;</a:t>
            </a:r>
          </a:p>
          <a:p>
            <a:pPr eaLnBrk="1" hangingPunct="1">
              <a:lnSpc>
                <a:spcPct val="100000"/>
              </a:lnSpc>
              <a:buFontTx/>
              <a:buNone/>
            </a:pPr>
            <a:r>
              <a:rPr lang="en-US" altLang="hu-HU" sz="1300"/>
              <a:t>&lt;/</a:t>
            </a:r>
            <a:r>
              <a:rPr lang="en-US" altLang="hu-HU" sz="1300" err="1"/>
              <a:t>VirtualHost</a:t>
            </a:r>
            <a:r>
              <a:rPr lang="en-US" altLang="hu-HU" sz="1300"/>
              <a:t>&gt;</a:t>
            </a:r>
            <a:endParaRPr lang="hu-HU" altLang="hu-HU" sz="1300"/>
          </a:p>
          <a:p>
            <a:pPr eaLnBrk="1" hangingPunct="1">
              <a:lnSpc>
                <a:spcPct val="100000"/>
              </a:lnSpc>
              <a:buFontTx/>
              <a:buNone/>
            </a:pPr>
            <a:endParaRPr lang="hu-HU" altLang="hu-HU" sz="1300"/>
          </a:p>
          <a:p>
            <a:pPr eaLnBrk="1" hangingPunct="1">
              <a:lnSpc>
                <a:spcPct val="100000"/>
              </a:lnSpc>
              <a:buFontTx/>
              <a:buNone/>
            </a:pPr>
            <a:endParaRPr lang="hu-HU" altLang="hu-HU" sz="1300"/>
          </a:p>
          <a:p>
            <a:pPr eaLnBrk="1" hangingPunct="1">
              <a:lnSpc>
                <a:spcPct val="100000"/>
              </a:lnSpc>
              <a:buFontTx/>
              <a:buNone/>
            </a:pPr>
            <a:r>
              <a:rPr lang="hu-HU" altLang="hu-HU" sz="1300"/>
              <a:t>&lt;</a:t>
            </a:r>
            <a:r>
              <a:rPr lang="hu-HU" altLang="hu-HU" sz="1300" err="1"/>
              <a:t>VirtualHost</a:t>
            </a:r>
            <a:r>
              <a:rPr lang="hu-HU" altLang="hu-HU" sz="1300"/>
              <a:t>&gt; tárló (</a:t>
            </a:r>
            <a:r>
              <a:rPr lang="hu-HU" altLang="hu-HU" sz="1300" err="1"/>
              <a:t>container</a:t>
            </a:r>
            <a:r>
              <a:rPr lang="hu-HU" altLang="hu-HU" sz="1300"/>
              <a:t>) segítségével létrehozunk egy virtuális kiszolgálót a 193.6.5.234-es címen. Index fájl begin.html. (ez lesz az alapértelmezés szerinti)</a:t>
            </a:r>
          </a:p>
          <a:p>
            <a:pPr eaLnBrk="1" hangingPunct="1">
              <a:lnSpc>
                <a:spcPct val="100000"/>
              </a:lnSpc>
              <a:buFontTx/>
              <a:buNone/>
            </a:pPr>
            <a:r>
              <a:rPr lang="hu-HU" altLang="hu-HU" sz="1300"/>
              <a:t>a </a:t>
            </a:r>
            <a:r>
              <a:rPr lang="hu-HU" altLang="hu-HU" sz="1300">
                <a:hlinkClick r:id="rId2"/>
              </a:rPr>
              <a:t>www.uni-miskolc.hu/members</a:t>
            </a:r>
            <a:r>
              <a:rPr lang="hu-HU" altLang="hu-HU" sz="1300"/>
              <a:t> esetén a login.html lesz a szerver válasza.   </a:t>
            </a:r>
          </a:p>
          <a:p>
            <a:pPr eaLnBrk="1" hangingPunct="1">
              <a:lnSpc>
                <a:spcPct val="100000"/>
              </a:lnSpc>
              <a:buFontTx/>
              <a:buNone/>
            </a:pPr>
            <a:endParaRPr lang="en-US" altLang="hu-HU" sz="1300"/>
          </a:p>
          <a:p>
            <a:pPr eaLnBrk="1" hangingPunct="1">
              <a:lnSpc>
                <a:spcPct val="100000"/>
              </a:lnSpc>
              <a:buFontTx/>
              <a:buNone/>
            </a:pPr>
            <a:endParaRPr lang="hu-HU" altLang="hu-HU" sz="1300"/>
          </a:p>
          <a:p>
            <a:pPr eaLnBrk="1" hangingPunct="1">
              <a:lnSpc>
                <a:spcPct val="100000"/>
              </a:lnSpc>
              <a:buFontTx/>
              <a:buNone/>
            </a:pPr>
            <a:endParaRPr lang="en-US" altLang="hu-HU" sz="13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F4DD981-15DC-081D-264F-1BE64D9BF60F}"/>
              </a:ext>
            </a:extLst>
          </p:cNvPr>
          <p:cNvSpPr>
            <a:spLocks noGrp="1" noChangeArrowheads="1"/>
          </p:cNvSpPr>
          <p:nvPr>
            <p:ph type="title"/>
          </p:nvPr>
        </p:nvSpPr>
        <p:spPr/>
        <p:txBody>
          <a:bodyPr/>
          <a:lstStyle/>
          <a:p>
            <a:pPr eaLnBrk="1" hangingPunct="1"/>
            <a:r>
              <a:rPr lang="hu-HU" altLang="hu-HU"/>
              <a:t>Virtual hosts</a:t>
            </a:r>
            <a:endParaRPr lang="en-US" altLang="hu-HU"/>
          </a:p>
        </p:txBody>
      </p:sp>
      <p:sp>
        <p:nvSpPr>
          <p:cNvPr id="16387" name="Rectangle 3">
            <a:extLst>
              <a:ext uri="{FF2B5EF4-FFF2-40B4-BE49-F238E27FC236}">
                <a16:creationId xmlns:a16="http://schemas.microsoft.com/office/drawing/2014/main" id="{1E505074-A2F2-C1AF-BDDA-CCF1EA68FC21}"/>
              </a:ext>
            </a:extLst>
          </p:cNvPr>
          <p:cNvSpPr>
            <a:spLocks noGrp="1" noChangeArrowheads="1"/>
          </p:cNvSpPr>
          <p:nvPr>
            <p:ph idx="1"/>
          </p:nvPr>
        </p:nvSpPr>
        <p:spPr>
          <a:xfrm>
            <a:off x="827583" y="1600200"/>
            <a:ext cx="8014791" cy="4997450"/>
          </a:xfrm>
        </p:spPr>
        <p:txBody>
          <a:bodyPr>
            <a:normAutofit fontScale="92500" lnSpcReduction="20000"/>
          </a:bodyPr>
          <a:lstStyle/>
          <a:p>
            <a:pPr eaLnBrk="1" hangingPunct="1">
              <a:lnSpc>
                <a:spcPct val="80000"/>
              </a:lnSpc>
              <a:buFontTx/>
              <a:buNone/>
            </a:pPr>
            <a:r>
              <a:rPr lang="hu-HU" altLang="hu-HU" sz="2400" dirty="0"/>
              <a:t>Egy kiszolgálón több különböző címen elérhető tartalmat lehet</a:t>
            </a:r>
          </a:p>
          <a:p>
            <a:pPr eaLnBrk="1" hangingPunct="1">
              <a:lnSpc>
                <a:spcPct val="80000"/>
              </a:lnSpc>
              <a:buFontTx/>
              <a:buNone/>
            </a:pPr>
            <a:r>
              <a:rPr lang="hu-HU" altLang="hu-HU" sz="2400" dirty="0"/>
              <a:t>beállítani. pl. </a:t>
            </a:r>
            <a:r>
              <a:rPr lang="hu-HU" altLang="hu-HU" sz="2400" dirty="0">
                <a:hlinkClick r:id="rId3"/>
              </a:rPr>
              <a:t>www.uni-miskolc.hu</a:t>
            </a:r>
            <a:r>
              <a:rPr lang="hu-HU" altLang="hu-HU" sz="2400" dirty="0"/>
              <a:t>, www.ait.iit.hu </a:t>
            </a:r>
          </a:p>
          <a:p>
            <a:pPr eaLnBrk="1" hangingPunct="1">
              <a:lnSpc>
                <a:spcPct val="80000"/>
              </a:lnSpc>
              <a:buFontTx/>
              <a:buNone/>
            </a:pPr>
            <a:endParaRPr lang="hu-HU" altLang="hu-HU" sz="2400" dirty="0"/>
          </a:p>
          <a:p>
            <a:pPr eaLnBrk="1" hangingPunct="1">
              <a:lnSpc>
                <a:spcPct val="80000"/>
              </a:lnSpc>
              <a:buFontTx/>
              <a:buNone/>
            </a:pPr>
            <a:r>
              <a:rPr lang="en-US" altLang="hu-HU" sz="1200" dirty="0"/>
              <a:t># </a:t>
            </a:r>
            <a:r>
              <a:rPr lang="hu-HU" altLang="hu-HU" sz="1200" dirty="0"/>
              <a:t>példa </a:t>
            </a:r>
            <a:r>
              <a:rPr lang="en-US" altLang="hu-HU" sz="1200" dirty="0" err="1"/>
              <a:t>httpd.conf</a:t>
            </a:r>
            <a:r>
              <a:rPr lang="en-US" altLang="hu-HU" sz="1200" dirty="0"/>
              <a:t> file</a:t>
            </a:r>
          </a:p>
          <a:p>
            <a:pPr eaLnBrk="1" hangingPunct="1">
              <a:lnSpc>
                <a:spcPct val="80000"/>
              </a:lnSpc>
              <a:buFontTx/>
              <a:buNone/>
            </a:pPr>
            <a:r>
              <a:rPr lang="en-US" altLang="hu-HU" sz="1200" dirty="0" err="1"/>
              <a:t>ServerName</a:t>
            </a:r>
            <a:r>
              <a:rPr lang="en-US" altLang="hu-HU" sz="1200" dirty="0"/>
              <a:t> main.server.com</a:t>
            </a:r>
          </a:p>
          <a:p>
            <a:pPr eaLnBrk="1" hangingPunct="1">
              <a:lnSpc>
                <a:spcPct val="80000"/>
              </a:lnSpc>
              <a:buFontTx/>
              <a:buNone/>
            </a:pPr>
            <a:r>
              <a:rPr lang="en-US" altLang="hu-HU" sz="1200" dirty="0"/>
              <a:t>Port 80</a:t>
            </a:r>
          </a:p>
          <a:p>
            <a:pPr eaLnBrk="1" hangingPunct="1">
              <a:lnSpc>
                <a:spcPct val="80000"/>
              </a:lnSpc>
              <a:buFontTx/>
              <a:buNone/>
            </a:pPr>
            <a:r>
              <a:rPr lang="en-US" altLang="hu-HU" sz="1200" dirty="0" err="1"/>
              <a:t>ServerAdmin</a:t>
            </a:r>
            <a:r>
              <a:rPr lang="en-US" altLang="hu-HU" sz="1200" dirty="0"/>
              <a:t> mainguy@server.com</a:t>
            </a:r>
          </a:p>
          <a:p>
            <a:pPr eaLnBrk="1" hangingPunct="1">
              <a:lnSpc>
                <a:spcPct val="80000"/>
              </a:lnSpc>
              <a:buFontTx/>
              <a:buNone/>
            </a:pPr>
            <a:r>
              <a:rPr lang="en-US" altLang="hu-HU" sz="1200" dirty="0" err="1"/>
              <a:t>DocumentRoot</a:t>
            </a:r>
            <a:r>
              <a:rPr lang="en-US" altLang="hu-HU" sz="1200" dirty="0"/>
              <a:t> “/www/main/</a:t>
            </a:r>
            <a:r>
              <a:rPr lang="en-US" altLang="hu-HU" sz="1200" dirty="0" err="1"/>
              <a:t>htdocs</a:t>
            </a:r>
            <a:r>
              <a:rPr lang="en-US" altLang="hu-HU" sz="1200" dirty="0"/>
              <a:t>”</a:t>
            </a:r>
          </a:p>
          <a:p>
            <a:pPr eaLnBrk="1" hangingPunct="1">
              <a:lnSpc>
                <a:spcPct val="80000"/>
              </a:lnSpc>
              <a:buFontTx/>
              <a:buNone/>
            </a:pPr>
            <a:r>
              <a:rPr lang="en-US" altLang="hu-HU" sz="1200" dirty="0" err="1"/>
              <a:t>ScriptAlias</a:t>
            </a:r>
            <a:r>
              <a:rPr lang="en-US" altLang="hu-HU" sz="1200" dirty="0"/>
              <a:t> /</a:t>
            </a:r>
            <a:r>
              <a:rPr lang="en-US" altLang="hu-HU" sz="1200" dirty="0" err="1"/>
              <a:t>cgi</a:t>
            </a:r>
            <a:r>
              <a:rPr lang="en-US" altLang="hu-HU" sz="1200" dirty="0"/>
              <a:t>-bin/ “/www/main/</a:t>
            </a:r>
            <a:r>
              <a:rPr lang="en-US" altLang="hu-HU" sz="1200" dirty="0" err="1"/>
              <a:t>cgi</a:t>
            </a:r>
            <a:r>
              <a:rPr lang="en-US" altLang="hu-HU" sz="1200" dirty="0"/>
              <a:t>-bin/”</a:t>
            </a:r>
          </a:p>
          <a:p>
            <a:pPr eaLnBrk="1" hangingPunct="1">
              <a:lnSpc>
                <a:spcPct val="80000"/>
              </a:lnSpc>
              <a:buFontTx/>
              <a:buNone/>
            </a:pPr>
            <a:r>
              <a:rPr lang="en-US" altLang="hu-HU" sz="1200" dirty="0"/>
              <a:t>Alias /images/ “/www/main/</a:t>
            </a:r>
            <a:r>
              <a:rPr lang="en-US" altLang="hu-HU" sz="1200" dirty="0" err="1"/>
              <a:t>htdocs</a:t>
            </a:r>
            <a:r>
              <a:rPr lang="en-US" altLang="hu-HU" sz="1200" dirty="0"/>
              <a:t>/images/”</a:t>
            </a:r>
          </a:p>
          <a:p>
            <a:pPr eaLnBrk="1" hangingPunct="1">
              <a:lnSpc>
                <a:spcPct val="80000"/>
              </a:lnSpc>
              <a:buFontTx/>
              <a:buNone/>
            </a:pPr>
            <a:r>
              <a:rPr lang="en-US" altLang="hu-HU" sz="1200" dirty="0"/>
              <a:t>&lt;</a:t>
            </a:r>
            <a:r>
              <a:rPr lang="en-US" altLang="hu-HU" sz="1200" dirty="0" err="1"/>
              <a:t>VirtualHost</a:t>
            </a:r>
            <a:r>
              <a:rPr lang="en-US" altLang="hu-HU" sz="1200" dirty="0"/>
              <a:t> 192.168.1.100&gt;</a:t>
            </a:r>
          </a:p>
          <a:p>
            <a:pPr eaLnBrk="1" hangingPunct="1">
              <a:lnSpc>
                <a:spcPct val="80000"/>
              </a:lnSpc>
              <a:buFontTx/>
              <a:buNone/>
            </a:pPr>
            <a:r>
              <a:rPr lang="en-US" altLang="hu-HU" sz="1200" dirty="0"/>
              <a:t>	</a:t>
            </a:r>
            <a:r>
              <a:rPr lang="en-US" altLang="hu-HU" sz="1200" dirty="0" err="1"/>
              <a:t>ServerName</a:t>
            </a:r>
            <a:r>
              <a:rPr lang="en-US" altLang="hu-HU" sz="1200" dirty="0"/>
              <a:t> vhost1.server.com</a:t>
            </a:r>
          </a:p>
          <a:p>
            <a:pPr eaLnBrk="1" hangingPunct="1">
              <a:lnSpc>
                <a:spcPct val="80000"/>
              </a:lnSpc>
              <a:buFontTx/>
              <a:buNone/>
            </a:pPr>
            <a:r>
              <a:rPr lang="en-US" altLang="hu-HU" sz="1200" dirty="0"/>
              <a:t>	</a:t>
            </a:r>
            <a:r>
              <a:rPr lang="en-US" altLang="hu-HU" sz="1200" dirty="0" err="1"/>
              <a:t>ServerAdmin</a:t>
            </a:r>
            <a:r>
              <a:rPr lang="en-US" altLang="hu-HU" sz="1200" dirty="0"/>
              <a:t> vhost1_guy@vhost1.server.com</a:t>
            </a:r>
          </a:p>
          <a:p>
            <a:pPr eaLnBrk="1" hangingPunct="1">
              <a:lnSpc>
                <a:spcPct val="80000"/>
              </a:lnSpc>
              <a:buFontTx/>
              <a:buNone/>
            </a:pPr>
            <a:r>
              <a:rPr lang="en-US" altLang="hu-HU" sz="1200" dirty="0"/>
              <a:t>	</a:t>
            </a:r>
            <a:r>
              <a:rPr lang="en-US" altLang="hu-HU" sz="1200" dirty="0" err="1"/>
              <a:t>DocumentRoot</a:t>
            </a:r>
            <a:r>
              <a:rPr lang="en-US" altLang="hu-HU" sz="1200" dirty="0"/>
              <a:t> “/www/vhost1/</a:t>
            </a:r>
            <a:r>
              <a:rPr lang="en-US" altLang="hu-HU" sz="1200" dirty="0" err="1"/>
              <a:t>htdocs</a:t>
            </a:r>
            <a:r>
              <a:rPr lang="en-US" altLang="hu-HU" sz="1200" dirty="0"/>
              <a:t>”</a:t>
            </a:r>
          </a:p>
          <a:p>
            <a:pPr eaLnBrk="1" hangingPunct="1">
              <a:lnSpc>
                <a:spcPct val="80000"/>
              </a:lnSpc>
              <a:buFontTx/>
              <a:buNone/>
            </a:pPr>
            <a:r>
              <a:rPr lang="en-US" altLang="hu-HU" sz="1200" dirty="0"/>
              <a:t>	</a:t>
            </a:r>
            <a:r>
              <a:rPr lang="en-US" altLang="hu-HU" sz="1200" dirty="0" err="1"/>
              <a:t>ScriptAlias</a:t>
            </a:r>
            <a:r>
              <a:rPr lang="en-US" altLang="hu-HU" sz="1200" dirty="0"/>
              <a:t> /</a:t>
            </a:r>
            <a:r>
              <a:rPr lang="en-US" altLang="hu-HU" sz="1200" dirty="0" err="1"/>
              <a:t>cgi</a:t>
            </a:r>
            <a:r>
              <a:rPr lang="en-US" altLang="hu-HU" sz="1200" dirty="0"/>
              <a:t>-bin/ “/www/vhost1/</a:t>
            </a:r>
            <a:r>
              <a:rPr lang="en-US" altLang="hu-HU" sz="1200" dirty="0" err="1"/>
              <a:t>cgi</a:t>
            </a:r>
            <a:r>
              <a:rPr lang="en-US" altLang="hu-HU" sz="1200" dirty="0"/>
              <a:t>-bin/”</a:t>
            </a:r>
          </a:p>
          <a:p>
            <a:pPr eaLnBrk="1" hangingPunct="1">
              <a:lnSpc>
                <a:spcPct val="80000"/>
              </a:lnSpc>
              <a:buFontTx/>
              <a:buNone/>
            </a:pPr>
            <a:r>
              <a:rPr lang="en-US" altLang="hu-HU" sz="1200" dirty="0"/>
              <a:t>&lt;/</a:t>
            </a:r>
            <a:r>
              <a:rPr lang="en-US" altLang="hu-HU" sz="1200" dirty="0" err="1"/>
              <a:t>VirtualHost</a:t>
            </a:r>
            <a:r>
              <a:rPr lang="en-US" altLang="hu-HU" sz="1200" dirty="0"/>
              <a:t>&gt;</a:t>
            </a:r>
          </a:p>
          <a:p>
            <a:pPr eaLnBrk="1" hangingPunct="1">
              <a:lnSpc>
                <a:spcPct val="80000"/>
              </a:lnSpc>
              <a:buFontTx/>
              <a:buNone/>
            </a:pPr>
            <a:endParaRPr lang="en-US" altLang="hu-HU" sz="1200" dirty="0"/>
          </a:p>
          <a:p>
            <a:pPr eaLnBrk="1" hangingPunct="1">
              <a:lnSpc>
                <a:spcPct val="80000"/>
              </a:lnSpc>
              <a:buFontTx/>
              <a:buNone/>
            </a:pPr>
            <a:r>
              <a:rPr lang="en-US" altLang="hu-HU" sz="1200" dirty="0"/>
              <a:t>&lt;</a:t>
            </a:r>
            <a:r>
              <a:rPr lang="en-US" altLang="hu-HU" sz="1200" dirty="0" err="1"/>
              <a:t>VirtualHost</a:t>
            </a:r>
            <a:r>
              <a:rPr lang="en-US" altLang="hu-HU" sz="1200" dirty="0"/>
              <a:t> 192.168.1.110&gt;</a:t>
            </a:r>
          </a:p>
          <a:p>
            <a:pPr eaLnBrk="1" hangingPunct="1">
              <a:lnSpc>
                <a:spcPct val="80000"/>
              </a:lnSpc>
              <a:buFontTx/>
              <a:buNone/>
            </a:pPr>
            <a:r>
              <a:rPr lang="en-US" altLang="hu-HU" sz="1200" dirty="0"/>
              <a:t>	</a:t>
            </a:r>
            <a:r>
              <a:rPr lang="en-US" altLang="hu-HU" sz="1200" dirty="0" err="1"/>
              <a:t>ServerName</a:t>
            </a:r>
            <a:r>
              <a:rPr lang="en-US" altLang="hu-HU" sz="1200" dirty="0"/>
              <a:t> vhost2.server.com</a:t>
            </a:r>
          </a:p>
          <a:p>
            <a:pPr eaLnBrk="1" hangingPunct="1">
              <a:lnSpc>
                <a:spcPct val="80000"/>
              </a:lnSpc>
              <a:buFontTx/>
              <a:buNone/>
            </a:pPr>
            <a:r>
              <a:rPr lang="en-US" altLang="hu-HU" sz="1200" dirty="0"/>
              <a:t>	</a:t>
            </a:r>
            <a:r>
              <a:rPr lang="en-US" altLang="hu-HU" sz="1200" dirty="0" err="1"/>
              <a:t>ServerAdmin</a:t>
            </a:r>
            <a:r>
              <a:rPr lang="en-US" altLang="hu-HU" sz="1200" dirty="0"/>
              <a:t> vhost2_guy@vhost2.server.com</a:t>
            </a:r>
          </a:p>
          <a:p>
            <a:pPr eaLnBrk="1" hangingPunct="1">
              <a:lnSpc>
                <a:spcPct val="80000"/>
              </a:lnSpc>
              <a:buFontTx/>
              <a:buNone/>
            </a:pPr>
            <a:r>
              <a:rPr lang="en-US" altLang="hu-HU" sz="1200" dirty="0"/>
              <a:t>	</a:t>
            </a:r>
            <a:r>
              <a:rPr lang="en-US" altLang="hu-HU" sz="1200" dirty="0" err="1"/>
              <a:t>DocumentRoot</a:t>
            </a:r>
            <a:r>
              <a:rPr lang="en-US" altLang="hu-HU" sz="1200" dirty="0"/>
              <a:t> “/www/vhost2/</a:t>
            </a:r>
            <a:r>
              <a:rPr lang="en-US" altLang="hu-HU" sz="1200" dirty="0" err="1"/>
              <a:t>htdocs</a:t>
            </a:r>
            <a:r>
              <a:rPr lang="en-US" altLang="hu-HU" sz="1200" dirty="0"/>
              <a:t>”</a:t>
            </a:r>
          </a:p>
          <a:p>
            <a:pPr eaLnBrk="1" hangingPunct="1">
              <a:lnSpc>
                <a:spcPct val="80000"/>
              </a:lnSpc>
              <a:buFontTx/>
              <a:buNone/>
            </a:pPr>
            <a:r>
              <a:rPr lang="en-US" altLang="hu-HU" sz="1200" dirty="0"/>
              <a:t>	</a:t>
            </a:r>
            <a:r>
              <a:rPr lang="en-US" altLang="hu-HU" sz="1200" dirty="0" err="1"/>
              <a:t>ScriptAlias</a:t>
            </a:r>
            <a:r>
              <a:rPr lang="en-US" altLang="hu-HU" sz="1200" dirty="0"/>
              <a:t> /</a:t>
            </a:r>
            <a:r>
              <a:rPr lang="en-US" altLang="hu-HU" sz="1200" dirty="0" err="1"/>
              <a:t>cgi</a:t>
            </a:r>
            <a:r>
              <a:rPr lang="en-US" altLang="hu-HU" sz="1200" dirty="0"/>
              <a:t>-bin/ “/www/vhost2/</a:t>
            </a:r>
            <a:r>
              <a:rPr lang="en-US" altLang="hu-HU" sz="1200" dirty="0" err="1"/>
              <a:t>cgi</a:t>
            </a:r>
            <a:r>
              <a:rPr lang="en-US" altLang="hu-HU" sz="1200" dirty="0"/>
              <a:t>-bin/”</a:t>
            </a:r>
          </a:p>
          <a:p>
            <a:pPr eaLnBrk="1" hangingPunct="1">
              <a:lnSpc>
                <a:spcPct val="80000"/>
              </a:lnSpc>
              <a:buFontTx/>
              <a:buNone/>
            </a:pPr>
            <a:r>
              <a:rPr lang="en-US" altLang="hu-HU" sz="1200" dirty="0"/>
              <a:t>	Alias /images/ “/www/vhost2/</a:t>
            </a:r>
            <a:r>
              <a:rPr lang="en-US" altLang="hu-HU" sz="1200" dirty="0" err="1"/>
              <a:t>htdocs</a:t>
            </a:r>
            <a:r>
              <a:rPr lang="en-US" altLang="hu-HU" sz="1200" dirty="0"/>
              <a:t>/images/”</a:t>
            </a:r>
          </a:p>
          <a:p>
            <a:pPr eaLnBrk="1" hangingPunct="1">
              <a:lnSpc>
                <a:spcPct val="80000"/>
              </a:lnSpc>
              <a:buFontTx/>
              <a:buNone/>
            </a:pPr>
            <a:r>
              <a:rPr lang="en-US" altLang="hu-HU" sz="1200" dirty="0"/>
              <a:t>&lt;/</a:t>
            </a:r>
            <a:r>
              <a:rPr lang="en-US" altLang="hu-HU" sz="1200" dirty="0" err="1"/>
              <a:t>VirtualHost</a:t>
            </a:r>
            <a:r>
              <a:rPr lang="en-US" altLang="hu-HU" sz="1200" dirty="0"/>
              <a:t>&gt;</a:t>
            </a:r>
          </a:p>
          <a:p>
            <a:pPr eaLnBrk="1" hangingPunct="1">
              <a:lnSpc>
                <a:spcPct val="80000"/>
              </a:lnSpc>
            </a:pPr>
            <a:endParaRPr lang="en-US" altLang="hu-HU" sz="1200" dirty="0"/>
          </a:p>
        </p:txBody>
      </p:sp>
      <p:sp>
        <p:nvSpPr>
          <p:cNvPr id="16388" name="Line 4">
            <a:extLst>
              <a:ext uri="{FF2B5EF4-FFF2-40B4-BE49-F238E27FC236}">
                <a16:creationId xmlns:a16="http://schemas.microsoft.com/office/drawing/2014/main" id="{181CC452-9879-62B0-5769-2BF889B89079}"/>
              </a:ext>
            </a:extLst>
          </p:cNvPr>
          <p:cNvSpPr>
            <a:spLocks noChangeShapeType="1"/>
          </p:cNvSpPr>
          <p:nvPr/>
        </p:nvSpPr>
        <p:spPr bwMode="auto">
          <a:xfrm flipH="1">
            <a:off x="2987675" y="3213100"/>
            <a:ext cx="2376488"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6389" name="Text Box 5">
            <a:extLst>
              <a:ext uri="{FF2B5EF4-FFF2-40B4-BE49-F238E27FC236}">
                <a16:creationId xmlns:a16="http://schemas.microsoft.com/office/drawing/2014/main" id="{887D2093-ED7A-9CB1-308A-FD6D384C8F99}"/>
              </a:ext>
            </a:extLst>
          </p:cNvPr>
          <p:cNvSpPr txBox="1">
            <a:spLocks noChangeArrowheads="1"/>
          </p:cNvSpPr>
          <p:nvPr/>
        </p:nvSpPr>
        <p:spPr bwMode="auto">
          <a:xfrm>
            <a:off x="5364163" y="2852738"/>
            <a:ext cx="35290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A </a:t>
            </a:r>
            <a:r>
              <a:rPr lang="hu-HU" altLang="hu-HU" sz="1800">
                <a:latin typeface="Tahoma" panose="020B0604030504040204" pitchFamily="34" charset="0"/>
                <a:hlinkClick r:id="rId4"/>
              </a:rPr>
              <a:t>http://vhost1.server.com</a:t>
            </a:r>
            <a:r>
              <a:rPr lang="hu-HU" altLang="hu-HU" sz="1800">
                <a:latin typeface="Tahoma" panose="020B0604030504040204" pitchFamily="34" charset="0"/>
              </a:rPr>
              <a:t> címr megadásakor a </a:t>
            </a:r>
            <a:endParaRPr lang="en-US" altLang="hu-HU" sz="1800">
              <a:latin typeface="Tahoma" panose="020B0604030504040204" pitchFamily="34" charset="0"/>
            </a:endParaRPr>
          </a:p>
        </p:txBody>
      </p:sp>
      <p:sp>
        <p:nvSpPr>
          <p:cNvPr id="16390" name="Line 6">
            <a:extLst>
              <a:ext uri="{FF2B5EF4-FFF2-40B4-BE49-F238E27FC236}">
                <a16:creationId xmlns:a16="http://schemas.microsoft.com/office/drawing/2014/main" id="{57065DFC-944A-7378-A801-3F7785FE9B62}"/>
              </a:ext>
            </a:extLst>
          </p:cNvPr>
          <p:cNvSpPr>
            <a:spLocks noChangeShapeType="1"/>
          </p:cNvSpPr>
          <p:nvPr/>
        </p:nvSpPr>
        <p:spPr bwMode="auto">
          <a:xfrm flipV="1">
            <a:off x="3348038" y="4005263"/>
            <a:ext cx="360045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6391" name="Text Box 7">
            <a:extLst>
              <a:ext uri="{FF2B5EF4-FFF2-40B4-BE49-F238E27FC236}">
                <a16:creationId xmlns:a16="http://schemas.microsoft.com/office/drawing/2014/main" id="{D985C28B-918B-F9C1-C645-9036B310BCF1}"/>
              </a:ext>
            </a:extLst>
          </p:cNvPr>
          <p:cNvSpPr txBox="1">
            <a:spLocks noChangeArrowheads="1"/>
          </p:cNvSpPr>
          <p:nvPr/>
        </p:nvSpPr>
        <p:spPr bwMode="auto">
          <a:xfrm>
            <a:off x="5364163" y="3435350"/>
            <a:ext cx="35290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/www/vhost1/htdocs/index.html töltődik le. </a:t>
            </a:r>
            <a:endParaRPr lang="en-US" altLang="hu-HU" sz="1800">
              <a:latin typeface="Tahoma" panose="020B0604030504040204" pitchFamily="34" charset="0"/>
            </a:endParaRPr>
          </a:p>
        </p:txBody>
      </p:sp>
      <p:sp>
        <p:nvSpPr>
          <p:cNvPr id="16392" name="Line 8">
            <a:extLst>
              <a:ext uri="{FF2B5EF4-FFF2-40B4-BE49-F238E27FC236}">
                <a16:creationId xmlns:a16="http://schemas.microsoft.com/office/drawing/2014/main" id="{F10FC0A8-0754-D018-84F6-B82A7C3E0D93}"/>
              </a:ext>
            </a:extLst>
          </p:cNvPr>
          <p:cNvSpPr>
            <a:spLocks noChangeShapeType="1"/>
          </p:cNvSpPr>
          <p:nvPr/>
        </p:nvSpPr>
        <p:spPr bwMode="auto">
          <a:xfrm flipH="1">
            <a:off x="2987675" y="5151438"/>
            <a:ext cx="2305050" cy="2222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6393" name="Text Box 9">
            <a:extLst>
              <a:ext uri="{FF2B5EF4-FFF2-40B4-BE49-F238E27FC236}">
                <a16:creationId xmlns:a16="http://schemas.microsoft.com/office/drawing/2014/main" id="{BA9DF364-8A95-2FE4-0AC8-FBC4DFA244D2}"/>
              </a:ext>
            </a:extLst>
          </p:cNvPr>
          <p:cNvSpPr txBox="1">
            <a:spLocks noChangeArrowheads="1"/>
          </p:cNvSpPr>
          <p:nvPr/>
        </p:nvSpPr>
        <p:spPr bwMode="auto">
          <a:xfrm>
            <a:off x="5292725" y="4791075"/>
            <a:ext cx="35290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A </a:t>
            </a:r>
            <a:r>
              <a:rPr lang="hu-HU" altLang="hu-HU" sz="1800">
                <a:latin typeface="Tahoma" panose="020B0604030504040204" pitchFamily="34" charset="0"/>
                <a:hlinkClick r:id="rId5"/>
              </a:rPr>
              <a:t>http://vhost2.server.com</a:t>
            </a:r>
            <a:r>
              <a:rPr lang="hu-HU" altLang="hu-HU" sz="1800">
                <a:latin typeface="Tahoma" panose="020B0604030504040204" pitchFamily="34" charset="0"/>
              </a:rPr>
              <a:t> címr megadásakor a </a:t>
            </a:r>
            <a:endParaRPr lang="en-US" altLang="hu-HU" sz="1800">
              <a:latin typeface="Tahoma" panose="020B0604030504040204" pitchFamily="34" charset="0"/>
            </a:endParaRPr>
          </a:p>
        </p:txBody>
      </p:sp>
      <p:sp>
        <p:nvSpPr>
          <p:cNvPr id="16394" name="Line 10">
            <a:extLst>
              <a:ext uri="{FF2B5EF4-FFF2-40B4-BE49-F238E27FC236}">
                <a16:creationId xmlns:a16="http://schemas.microsoft.com/office/drawing/2014/main" id="{C94F512B-9EAF-2657-A5D7-151A0D9841BB}"/>
              </a:ext>
            </a:extLst>
          </p:cNvPr>
          <p:cNvSpPr>
            <a:spLocks noChangeShapeType="1"/>
          </p:cNvSpPr>
          <p:nvPr/>
        </p:nvSpPr>
        <p:spPr bwMode="auto">
          <a:xfrm flipV="1">
            <a:off x="3348038" y="5661025"/>
            <a:ext cx="1871662"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6395" name="Text Box 11">
            <a:extLst>
              <a:ext uri="{FF2B5EF4-FFF2-40B4-BE49-F238E27FC236}">
                <a16:creationId xmlns:a16="http://schemas.microsoft.com/office/drawing/2014/main" id="{7A941D1A-A6D8-00FB-DA73-1B13E7923E1F}"/>
              </a:ext>
            </a:extLst>
          </p:cNvPr>
          <p:cNvSpPr txBox="1">
            <a:spLocks noChangeArrowheads="1"/>
          </p:cNvSpPr>
          <p:nvPr/>
        </p:nvSpPr>
        <p:spPr bwMode="auto">
          <a:xfrm>
            <a:off x="5292725" y="5373688"/>
            <a:ext cx="35290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hu-HU" altLang="hu-HU" sz="1800">
                <a:latin typeface="Tahoma" panose="020B0604030504040204" pitchFamily="34" charset="0"/>
              </a:rPr>
              <a:t>/www/vhost2/htdocs/index.html töltődik le. </a:t>
            </a:r>
            <a:endParaRPr lang="en-US" altLang="hu-HU" sz="1800">
              <a:latin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440" name="Rectangle 1843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34" name="Cím 1">
            <a:extLst>
              <a:ext uri="{FF2B5EF4-FFF2-40B4-BE49-F238E27FC236}">
                <a16:creationId xmlns:a16="http://schemas.microsoft.com/office/drawing/2014/main" id="{7665A569-3F2E-17D1-87D5-5CB8F9DB4DD0}"/>
              </a:ext>
            </a:extLst>
          </p:cNvPr>
          <p:cNvSpPr>
            <a:spLocks noGrp="1" noChangeArrowheads="1"/>
          </p:cNvSpPr>
          <p:nvPr>
            <p:ph type="title"/>
          </p:nvPr>
        </p:nvSpPr>
        <p:spPr>
          <a:xfrm>
            <a:off x="2171700" y="382385"/>
            <a:ext cx="6400799" cy="1413758"/>
          </a:xfrm>
        </p:spPr>
        <p:txBody>
          <a:bodyPr anchor="b">
            <a:normAutofit/>
          </a:bodyPr>
          <a:lstStyle/>
          <a:p>
            <a:pPr algn="ctr"/>
            <a:r>
              <a:rPr lang="hu-HU" altLang="hu-HU" sz="3800"/>
              <a:t>Virtual host</a:t>
            </a:r>
          </a:p>
        </p:txBody>
      </p:sp>
      <p:sp>
        <p:nvSpPr>
          <p:cNvPr id="18442" name="Freeform: Shape 1844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8444" name="Rectangle 1844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8435" name="Tartalom helye 2">
            <a:extLst>
              <a:ext uri="{FF2B5EF4-FFF2-40B4-BE49-F238E27FC236}">
                <a16:creationId xmlns:a16="http://schemas.microsoft.com/office/drawing/2014/main" id="{931850BE-0ADB-136C-4E73-B8B680FEAF9D}"/>
              </a:ext>
            </a:extLst>
          </p:cNvPr>
          <p:cNvSpPr>
            <a:spLocks noGrp="1" noChangeArrowheads="1"/>
          </p:cNvSpPr>
          <p:nvPr>
            <p:ph idx="1"/>
          </p:nvPr>
        </p:nvSpPr>
        <p:spPr>
          <a:xfrm>
            <a:off x="2171700" y="2178528"/>
            <a:ext cx="6400800" cy="3701065"/>
          </a:xfrm>
        </p:spPr>
        <p:txBody>
          <a:bodyPr>
            <a:normAutofit/>
          </a:bodyPr>
          <a:lstStyle/>
          <a:p>
            <a:pPr>
              <a:lnSpc>
                <a:spcPct val="100000"/>
              </a:lnSpc>
            </a:pPr>
            <a:r>
              <a:rPr lang="hu-HU" altLang="hu-HU" sz="1500">
                <a:latin typeface="Söhne"/>
              </a:rPr>
              <a:t>A következő lépésekkel hozhatunk létre egy virtual hostot:</a:t>
            </a:r>
          </a:p>
          <a:p>
            <a:pPr lvl="1">
              <a:lnSpc>
                <a:spcPct val="100000"/>
              </a:lnSpc>
              <a:buFontTx/>
              <a:buAutoNum type="arabicPeriod"/>
            </a:pPr>
            <a:r>
              <a:rPr lang="hu-HU" altLang="hu-HU" sz="1500">
                <a:latin typeface="Söhne"/>
              </a:rPr>
              <a:t>A webszerveren hozzunk létre egy új konfigurációs fájlt, amely tartalmazza a virtual host beállításait. Például a /etc/httpd/conf.d/ könyvtárban hozzunk létre egy új fájlt a domain nevével, például example.com.conf.</a:t>
            </a:r>
          </a:p>
          <a:p>
            <a:pPr lvl="1">
              <a:lnSpc>
                <a:spcPct val="100000"/>
              </a:lnSpc>
              <a:buFontTx/>
              <a:buAutoNum type="arabicPeriod"/>
            </a:pPr>
            <a:r>
              <a:rPr lang="hu-HU" altLang="hu-HU" sz="1500">
                <a:latin typeface="Söhne"/>
              </a:rPr>
              <a:t>Konfiguráljuk a fájlt úgy, hogy megadja a virtual host domain nevét, a dokumentumgyökér elérési útvonalát, az indexfájlt és más beállításokat, amelyeket a weboldalhoz használunk.</a:t>
            </a:r>
          </a:p>
          <a:p>
            <a:pPr lvl="1">
              <a:lnSpc>
                <a:spcPct val="100000"/>
              </a:lnSpc>
              <a:buFontTx/>
              <a:buAutoNum type="arabicPeriod"/>
            </a:pPr>
            <a:r>
              <a:rPr lang="hu-HU" altLang="hu-HU" sz="1500">
                <a:latin typeface="Söhne"/>
              </a:rPr>
              <a:t>Ellenőrizzük a konfigurációs fájlt a helyesírási hibák és a szintaktikai hibák miatt.</a:t>
            </a:r>
          </a:p>
          <a:p>
            <a:pPr lvl="1">
              <a:lnSpc>
                <a:spcPct val="100000"/>
              </a:lnSpc>
              <a:buFontTx/>
              <a:buAutoNum type="arabicPeriod"/>
            </a:pPr>
            <a:r>
              <a:rPr lang="hu-HU" altLang="hu-HU" sz="1500">
                <a:latin typeface="Söhne"/>
              </a:rPr>
              <a:t>Töltse be a virtual host beállításait az Apache webszerverbe.</a:t>
            </a:r>
          </a:p>
          <a:p>
            <a:pPr lvl="1">
              <a:lnSpc>
                <a:spcPct val="100000"/>
              </a:lnSpc>
              <a:buFontTx/>
              <a:buAutoNum type="arabicPeriod"/>
            </a:pPr>
            <a:r>
              <a:rPr lang="hu-HU" altLang="hu-HU" sz="1500">
                <a:latin typeface="Söhne"/>
              </a:rPr>
              <a:t>Indítsuk újra az Apache webszervert, hogy az új virtual host beállításokat érvényesítse.</a:t>
            </a:r>
          </a:p>
          <a:p>
            <a:pPr>
              <a:lnSpc>
                <a:spcPct val="100000"/>
              </a:lnSpc>
            </a:pPr>
            <a:endParaRPr lang="hu-HU" altLang="hu-HU" sz="1500"/>
          </a:p>
        </p:txBody>
      </p:sp>
    </p:spTree>
  </p:cSld>
  <p:clrMapOvr>
    <a:masterClrMapping/>
  </p:clrMapOvr>
</p:sld>
</file>

<file path=ppt/theme/theme1.xml><?xml version="1.0" encoding="utf-8"?>
<a:theme xmlns:a="http://schemas.openxmlformats.org/drawingml/2006/main" name="Jelvény">
  <a:themeElements>
    <a:clrScheme name="Jelvény">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Jelvény">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Jelvény">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Jelvény</Template>
  <TotalTime>217</TotalTime>
  <Words>3210</Words>
  <Application>Microsoft Office PowerPoint</Application>
  <PresentationFormat>Diavetítés a képernyőre (4:3 oldalarány)</PresentationFormat>
  <Paragraphs>376</Paragraphs>
  <Slides>27</Slides>
  <Notes>13</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27</vt:i4>
      </vt:variant>
    </vt:vector>
  </HeadingPairs>
  <TitlesOfParts>
    <vt:vector size="35" baseType="lpstr">
      <vt:lpstr>Arial</vt:lpstr>
      <vt:lpstr>Calibri</vt:lpstr>
      <vt:lpstr>Calibri Light</vt:lpstr>
      <vt:lpstr>Gill Sans MT</vt:lpstr>
      <vt:lpstr>Impact</vt:lpstr>
      <vt:lpstr>Söhne</vt:lpstr>
      <vt:lpstr>Tahoma</vt:lpstr>
      <vt:lpstr>Jelvény</vt:lpstr>
      <vt:lpstr>Apache web kiszolgáló </vt:lpstr>
      <vt:lpstr>Apache Web kiszolgáló</vt:lpstr>
      <vt:lpstr>Apache tulajdonságai</vt:lpstr>
      <vt:lpstr>CGI támogatás</vt:lpstr>
      <vt:lpstr>FAST CGI támogatás</vt:lpstr>
      <vt:lpstr>CGI vs FastCGI</vt:lpstr>
      <vt:lpstr>Virtual hosts</vt:lpstr>
      <vt:lpstr>Virtual hosts</vt:lpstr>
      <vt:lpstr>Virtual host</vt:lpstr>
      <vt:lpstr>HTTP azonosítás (authentication) (7) </vt:lpstr>
      <vt:lpstr>JSP</vt:lpstr>
      <vt:lpstr>JSP támogatás előnyei</vt:lpstr>
      <vt:lpstr>Proxy szerver</vt:lpstr>
      <vt:lpstr>Proxy szerver</vt:lpstr>
      <vt:lpstr>Proxy szerver</vt:lpstr>
      <vt:lpstr>Az Apache szerver konfigurációja</vt:lpstr>
      <vt:lpstr>Az Apache szerver konfigurációja</vt:lpstr>
      <vt:lpstr>Apache direktíva kontextus (context)</vt:lpstr>
      <vt:lpstr>Container kontextus</vt:lpstr>
      <vt:lpstr>Container kontextus</vt:lpstr>
      <vt:lpstr>htaccess</vt:lpstr>
      <vt:lpstr>Általános konfigurációs direktívák</vt:lpstr>
      <vt:lpstr>Általános konfigurációs direktívák</vt:lpstr>
      <vt:lpstr>Általános konfigurációs direktívák</vt:lpstr>
      <vt:lpstr>Általános konfigurációs direktívák</vt:lpstr>
      <vt:lpstr>Általános konfigurációs direktívák</vt:lpstr>
      <vt:lpstr>Apache web szerver gyakorlat</vt:lpstr>
    </vt:vector>
  </TitlesOfParts>
  <Company>AITME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Számítógépes vállalatirányítás 5. előadás</dc:title>
  <dc:creator>AITME</dc:creator>
  <cp:lastModifiedBy>Szabó Martin</cp:lastModifiedBy>
  <cp:revision>23</cp:revision>
  <dcterms:created xsi:type="dcterms:W3CDTF">2004-03-09T07:26:23Z</dcterms:created>
  <dcterms:modified xsi:type="dcterms:W3CDTF">2025-04-01T07:27:26Z</dcterms:modified>
</cp:coreProperties>
</file>