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3"/>
  </p:notesMasterIdLst>
  <p:sldIdLst>
    <p:sldId id="274" r:id="rId2"/>
    <p:sldId id="289" r:id="rId3"/>
    <p:sldId id="290" r:id="rId4"/>
    <p:sldId id="318" r:id="rId5"/>
    <p:sldId id="319" r:id="rId6"/>
    <p:sldId id="320" r:id="rId7"/>
    <p:sldId id="316" r:id="rId8"/>
    <p:sldId id="281" r:id="rId9"/>
    <p:sldId id="317" r:id="rId10"/>
    <p:sldId id="282" r:id="rId11"/>
    <p:sldId id="283" r:id="rId12"/>
    <p:sldId id="291" r:id="rId13"/>
    <p:sldId id="321" r:id="rId14"/>
    <p:sldId id="293" r:id="rId15"/>
    <p:sldId id="292" r:id="rId16"/>
    <p:sldId id="284" r:id="rId17"/>
    <p:sldId id="294" r:id="rId18"/>
    <p:sldId id="295" r:id="rId19"/>
    <p:sldId id="296" r:id="rId20"/>
    <p:sldId id="297" r:id="rId21"/>
    <p:sldId id="299" r:id="rId22"/>
    <p:sldId id="301" r:id="rId23"/>
    <p:sldId id="302" r:id="rId24"/>
    <p:sldId id="300" r:id="rId25"/>
    <p:sldId id="286" r:id="rId26"/>
    <p:sldId id="287" r:id="rId27"/>
    <p:sldId id="288" r:id="rId28"/>
    <p:sldId id="323" r:id="rId29"/>
    <p:sldId id="304" r:id="rId30"/>
    <p:sldId id="305" r:id="rId31"/>
    <p:sldId id="324" r:id="rId32"/>
    <p:sldId id="306" r:id="rId33"/>
    <p:sldId id="307" r:id="rId34"/>
    <p:sldId id="308" r:id="rId35"/>
    <p:sldId id="277" r:id="rId36"/>
    <p:sldId id="278" r:id="rId37"/>
    <p:sldId id="279" r:id="rId38"/>
    <p:sldId id="309" r:id="rId39"/>
    <p:sldId id="310" r:id="rId40"/>
    <p:sldId id="285" r:id="rId41"/>
    <p:sldId id="311" r:id="rId42"/>
    <p:sldId id="312" r:id="rId43"/>
    <p:sldId id="313" r:id="rId44"/>
    <p:sldId id="314" r:id="rId45"/>
    <p:sldId id="315" r:id="rId46"/>
    <p:sldId id="256" r:id="rId47"/>
    <p:sldId id="257" r:id="rId48"/>
    <p:sldId id="258" r:id="rId49"/>
    <p:sldId id="259" r:id="rId50"/>
    <p:sldId id="260" r:id="rId51"/>
    <p:sldId id="325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6" autoAdjust="0"/>
    <p:restoredTop sz="85082" autoAdjust="0"/>
  </p:normalViewPr>
  <p:slideViewPr>
    <p:cSldViewPr>
      <p:cViewPr varScale="1">
        <p:scale>
          <a:sx n="94" d="100"/>
          <a:sy n="94" d="100"/>
        </p:scale>
        <p:origin x="133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408CBC6-CF3F-3917-9DA8-BA0DE80A78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9B1BFDE-6E82-25B3-BF49-1B0DE43F4F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06848D7-DB07-5C1B-B8D2-9232689DBFD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49A4E42F-9CB8-411F-25D8-22830378785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noProof="0"/>
              <a:t>Mintaszöveg szerkesztése</a:t>
            </a:r>
          </a:p>
          <a:p>
            <a:pPr lvl="1"/>
            <a:r>
              <a:rPr lang="en-US" altLang="hu-HU" noProof="0"/>
              <a:t>Második szint</a:t>
            </a:r>
          </a:p>
          <a:p>
            <a:pPr lvl="2"/>
            <a:r>
              <a:rPr lang="en-US" altLang="hu-HU" noProof="0"/>
              <a:t>Harmadik szint</a:t>
            </a:r>
          </a:p>
          <a:p>
            <a:pPr lvl="3"/>
            <a:r>
              <a:rPr lang="en-US" altLang="hu-HU" noProof="0"/>
              <a:t>Negyedik szint</a:t>
            </a:r>
          </a:p>
          <a:p>
            <a:pPr lvl="4"/>
            <a:r>
              <a:rPr lang="en-US" altLang="hu-HU" noProof="0"/>
              <a:t>Ötödik szint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C51D723D-04F1-A3E3-CF62-643D9325765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30DC6B32-C992-8505-91EE-847624BC64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9DD157-FC3B-44AE-9961-22DE1D6245C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5D26EB8-6299-1BF9-B60D-B0864CCA4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9749E9-A51F-47D2-8410-AA5C45F48579}" type="slidenum">
              <a:rPr lang="en-US" altLang="hu-HU" smtClean="0"/>
              <a:pPr/>
              <a:t>1</a:t>
            </a:fld>
            <a:endParaRPr lang="en-US" altLang="hu-HU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70DF2D2-30B5-EE09-CDF7-C406C2C3DB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9C0CCA5-3739-BC43-3971-624EF4F16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11255F93-E964-C156-D008-A47D88907A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ABDD2D-84A1-46B2-A7D0-893C7B271E08}" type="slidenum">
              <a:rPr lang="en-US" altLang="hu-HU" smtClean="0"/>
              <a:pPr/>
              <a:t>30</a:t>
            </a:fld>
            <a:endParaRPr lang="en-US" altLang="hu-HU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EDA85172-6ECA-B48D-06F3-B95E4BF952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2FEB2F43-8554-39EC-EAFC-6A7E6192E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kép helye 1">
            <a:extLst>
              <a:ext uri="{FF2B5EF4-FFF2-40B4-BE49-F238E27FC236}">
                <a16:creationId xmlns:a16="http://schemas.microsoft.com/office/drawing/2014/main" id="{CDE22745-904A-DA73-48D1-8770289C75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Jegyzetek helye 2">
            <a:extLst>
              <a:ext uri="{FF2B5EF4-FFF2-40B4-BE49-F238E27FC236}">
                <a16:creationId xmlns:a16="http://schemas.microsoft.com/office/drawing/2014/main" id="{4B367137-BE31-7AA6-E024-06014C495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45060" name="Dia számának helye 3">
            <a:extLst>
              <a:ext uri="{FF2B5EF4-FFF2-40B4-BE49-F238E27FC236}">
                <a16:creationId xmlns:a16="http://schemas.microsoft.com/office/drawing/2014/main" id="{A87FAAC7-2C6D-B351-6DAF-9BFB98182C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E6A646-93AA-457F-BDBF-F35FED5DB82B}" type="slidenum">
              <a:rPr lang="en-US" altLang="hu-HU" smtClean="0"/>
              <a:pPr/>
              <a:t>31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kép helye 1">
            <a:extLst>
              <a:ext uri="{FF2B5EF4-FFF2-40B4-BE49-F238E27FC236}">
                <a16:creationId xmlns:a16="http://schemas.microsoft.com/office/drawing/2014/main" id="{27AD0E11-7841-89C4-11E1-251EF5790D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Jegyzetek helye 2">
            <a:extLst>
              <a:ext uri="{FF2B5EF4-FFF2-40B4-BE49-F238E27FC236}">
                <a16:creationId xmlns:a16="http://schemas.microsoft.com/office/drawing/2014/main" id="{BEA773B6-6566-2BFD-B64F-46FAE8D0B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/>
              <a:t>Xml lehet json is </a:t>
            </a:r>
          </a:p>
        </p:txBody>
      </p:sp>
      <p:sp>
        <p:nvSpPr>
          <p:cNvPr id="47108" name="Dia számának helye 3">
            <a:extLst>
              <a:ext uri="{FF2B5EF4-FFF2-40B4-BE49-F238E27FC236}">
                <a16:creationId xmlns:a16="http://schemas.microsoft.com/office/drawing/2014/main" id="{8E7504E6-0039-BC1F-E88C-8469D9D4F0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AB5428-1AC7-4C4B-B1BD-1874E7759A78}" type="slidenum">
              <a:rPr lang="en-US" altLang="hu-HU" smtClean="0"/>
              <a:pPr/>
              <a:t>32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4FC5CEC0-AE5B-E64A-9070-CF77AB70E0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8450D55-5824-4BC6-99CB-70325F45CA86}" type="slidenum">
              <a:rPr lang="en-US" altLang="hu-HU" smtClean="0"/>
              <a:pPr/>
              <a:t>35</a:t>
            </a:fld>
            <a:endParaRPr lang="en-US" altLang="hu-HU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270F7718-C2FE-CFF8-1C36-50268CD782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98A47181-570B-4524-3696-C62E8B2712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kép helye 1">
            <a:extLst>
              <a:ext uri="{FF2B5EF4-FFF2-40B4-BE49-F238E27FC236}">
                <a16:creationId xmlns:a16="http://schemas.microsoft.com/office/drawing/2014/main" id="{DEC2A505-547F-EEC3-071A-7EBFF140B9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Jegyzetek helye 2">
            <a:extLst>
              <a:ext uri="{FF2B5EF4-FFF2-40B4-BE49-F238E27FC236}">
                <a16:creationId xmlns:a16="http://schemas.microsoft.com/office/drawing/2014/main" id="{709B0DC0-FA09-C6A0-A10C-14A21E61D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>
                <a:solidFill>
                  <a:srgbClr val="D1D5DB"/>
                </a:solidFill>
                <a:latin typeface="Söhne"/>
              </a:rPr>
              <a:t>A JavaScript egy olyan programozási nyelv, amelyet a böngészőkben futó weboldalak interaktív elemeként használnak, és az elmúlt évtizedekben rendkívül népszerűvé vált a webfejlesztők körében.</a:t>
            </a:r>
          </a:p>
          <a:p>
            <a:r>
              <a:rPr lang="hu-HU" altLang="hu-HU">
                <a:solidFill>
                  <a:srgbClr val="D1D5DB"/>
                </a:solidFill>
                <a:latin typeface="Söhne"/>
              </a:rPr>
              <a:t>A JavaScript kialakulása az 1990-es évekre nyúlik vissza, amikor a Netscape Communications Corporation mérnökei egy olyan nyelvet fejlesztettek ki, amely lehetővé teszi a weboldalak dinamikusabbá és interaktívabbá tételét. A nyelv neve eredetileg "LiveScript" volt, de később átnevezték JavaScriptre, hogy kapcsolódhasson a Java programozási nyelvhez, amely akkoriban nagyon népszerű volt.</a:t>
            </a:r>
          </a:p>
          <a:p>
            <a:endParaRPr lang="hu-HU" altLang="hu-HU"/>
          </a:p>
          <a:p>
            <a:endParaRPr lang="hu-HU" altLang="hu-HU"/>
          </a:p>
        </p:txBody>
      </p:sp>
      <p:sp>
        <p:nvSpPr>
          <p:cNvPr id="6148" name="Dia számának helye 3">
            <a:extLst>
              <a:ext uri="{FF2B5EF4-FFF2-40B4-BE49-F238E27FC236}">
                <a16:creationId xmlns:a16="http://schemas.microsoft.com/office/drawing/2014/main" id="{449EE644-0527-038E-FAB8-4CB94F61AF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C6EE18-08F1-47B1-8DEC-F724246DCA21}" type="slidenum">
              <a:rPr lang="en-US" altLang="hu-HU" smtClean="0"/>
              <a:pPr/>
              <a:t>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kép helye 1">
            <a:extLst>
              <a:ext uri="{FF2B5EF4-FFF2-40B4-BE49-F238E27FC236}">
                <a16:creationId xmlns:a16="http://schemas.microsoft.com/office/drawing/2014/main" id="{34224C45-89B1-6858-FD5A-7899B8B2FD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Jegyzetek helye 2">
            <a:extLst>
              <a:ext uri="{FF2B5EF4-FFF2-40B4-BE49-F238E27FC236}">
                <a16:creationId xmlns:a16="http://schemas.microsoft.com/office/drawing/2014/main" id="{FFF23F9C-9C41-9C1F-D1B9-1E1E0A5BE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solidFill>
                <a:srgbClr val="D1D5DB"/>
              </a:solidFill>
              <a:latin typeface="Söhne"/>
            </a:endParaRPr>
          </a:p>
          <a:p>
            <a:endParaRPr lang="hu-HU" altLang="hu-HU">
              <a:solidFill>
                <a:srgbClr val="D1D5DB"/>
              </a:solidFill>
              <a:latin typeface="Söhne"/>
            </a:endParaRPr>
          </a:p>
          <a:p>
            <a:r>
              <a:rPr lang="hu-HU" altLang="hu-HU">
                <a:solidFill>
                  <a:srgbClr val="D1D5DB"/>
                </a:solidFill>
                <a:latin typeface="Söhne"/>
              </a:rPr>
              <a:t>Összességében a JavaScript nagyon hasznos és széles körben alkalmazott programozási nyelv, különösen a weboldalak interaktív és dinamikus aspektusainak megvalósítására. Bár vannak korlátai és hiányosságai, a nyelv továbbra is egyik legnépszerűbb és legfontosabb programozási nyelv a webfejlesztés terén.</a:t>
            </a:r>
            <a:endParaRPr lang="hu-HU" altLang="hu-HU"/>
          </a:p>
        </p:txBody>
      </p:sp>
      <p:sp>
        <p:nvSpPr>
          <p:cNvPr id="8196" name="Dia számának helye 3">
            <a:extLst>
              <a:ext uri="{FF2B5EF4-FFF2-40B4-BE49-F238E27FC236}">
                <a16:creationId xmlns:a16="http://schemas.microsoft.com/office/drawing/2014/main" id="{F3972F7F-2191-9D00-63D8-7B151F0E20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95AC36-D572-4BE6-B259-142E6396E283}" type="slidenum">
              <a:rPr lang="en-US" altLang="hu-HU" smtClean="0"/>
              <a:pPr/>
              <a:t>3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kép helye 1">
            <a:extLst>
              <a:ext uri="{FF2B5EF4-FFF2-40B4-BE49-F238E27FC236}">
                <a16:creationId xmlns:a16="http://schemas.microsoft.com/office/drawing/2014/main" id="{9DD330E0-FEC5-B8C6-A7C9-CCB2696874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Jegyzetek helye 2">
            <a:extLst>
              <a:ext uri="{FF2B5EF4-FFF2-40B4-BE49-F238E27FC236}">
                <a16:creationId xmlns:a16="http://schemas.microsoft.com/office/drawing/2014/main" id="{67DF3767-4342-0C1C-0BE9-732D3CB58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10244" name="Dia számának helye 3">
            <a:extLst>
              <a:ext uri="{FF2B5EF4-FFF2-40B4-BE49-F238E27FC236}">
                <a16:creationId xmlns:a16="http://schemas.microsoft.com/office/drawing/2014/main" id="{443E545C-FDEB-B1ED-4E6B-380839390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E92910-A6B8-4809-A213-E18FD0B4E5AE}" type="slidenum">
              <a:rPr lang="en-US" altLang="hu-HU" smtClean="0"/>
              <a:pPr/>
              <a:t>4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kép helye 1">
            <a:extLst>
              <a:ext uri="{FF2B5EF4-FFF2-40B4-BE49-F238E27FC236}">
                <a16:creationId xmlns:a16="http://schemas.microsoft.com/office/drawing/2014/main" id="{CC713D71-3845-1204-A038-CD9EF447B6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Jegyzetek helye 2">
            <a:extLst>
              <a:ext uri="{FF2B5EF4-FFF2-40B4-BE49-F238E27FC236}">
                <a16:creationId xmlns:a16="http://schemas.microsoft.com/office/drawing/2014/main" id="{58CD0FB4-FC65-F3A4-40F8-620A06219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>
                <a:solidFill>
                  <a:srgbClr val="D1D5DB"/>
                </a:solidFill>
                <a:latin typeface="Söhne"/>
              </a:rPr>
              <a:t>Összességében a DOM egy fontos eszköz a webfejlesztők számára, amely lehetővé teszi a weboldalak dinamikus és interaktív felépítését, tartalmának manipulálását és az események kezelését. A fejlesztőknek érdemes figyelembe venni a DOM korlátait, és a hatékony működés érdekében megfelelően optimalizálni a DOM-fát.</a:t>
            </a:r>
          </a:p>
          <a:p>
            <a:endParaRPr lang="hu-HU" altLang="hu-HU"/>
          </a:p>
        </p:txBody>
      </p:sp>
      <p:sp>
        <p:nvSpPr>
          <p:cNvPr id="13316" name="Dia számának helye 3">
            <a:extLst>
              <a:ext uri="{FF2B5EF4-FFF2-40B4-BE49-F238E27FC236}">
                <a16:creationId xmlns:a16="http://schemas.microsoft.com/office/drawing/2014/main" id="{227E6D3D-B1B4-FCBD-1167-E810CAC0B9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1DDB79-9686-4D49-95AE-1B51AB15B42C}" type="slidenum">
              <a:rPr lang="en-US" altLang="hu-HU" smtClean="0"/>
              <a:pPr/>
              <a:t>6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kép helye 1">
            <a:extLst>
              <a:ext uri="{FF2B5EF4-FFF2-40B4-BE49-F238E27FC236}">
                <a16:creationId xmlns:a16="http://schemas.microsoft.com/office/drawing/2014/main" id="{F0407F34-13BF-BAFA-1D9E-54D3BD32F9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Jegyzetek helye 2">
            <a:extLst>
              <a:ext uri="{FF2B5EF4-FFF2-40B4-BE49-F238E27FC236}">
                <a16:creationId xmlns:a16="http://schemas.microsoft.com/office/drawing/2014/main" id="{F9CD9982-18DB-4D53-AFF4-516D6BA61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>
                <a:solidFill>
                  <a:srgbClr val="D1D5DB"/>
                </a:solidFill>
                <a:latin typeface="Söhne"/>
              </a:rPr>
              <a:t>Az előnyei közé tartozik, hogy a JavaScript Ezenkívül a JavaScript nagyon széles körben használható, mivel a böngészők minden platformon támogatják, így a fejlesztőknek nincs szükségük különösebb telepítésre vagy konfigurációra.</a:t>
            </a:r>
            <a:endParaRPr lang="hu-HU" altLang="hu-HU"/>
          </a:p>
        </p:txBody>
      </p:sp>
      <p:sp>
        <p:nvSpPr>
          <p:cNvPr id="15364" name="Dia számának helye 3">
            <a:extLst>
              <a:ext uri="{FF2B5EF4-FFF2-40B4-BE49-F238E27FC236}">
                <a16:creationId xmlns:a16="http://schemas.microsoft.com/office/drawing/2014/main" id="{5EED8DC4-43B1-BB93-3058-F3CE0153BE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186C652-3F12-4C29-B562-09ED565DE661}" type="slidenum">
              <a:rPr lang="en-US" altLang="hu-HU" smtClean="0"/>
              <a:pPr/>
              <a:t>7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kép helye 1">
            <a:extLst>
              <a:ext uri="{FF2B5EF4-FFF2-40B4-BE49-F238E27FC236}">
                <a16:creationId xmlns:a16="http://schemas.microsoft.com/office/drawing/2014/main" id="{86DD23B0-5260-270F-4AF4-A5418212F3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Jegyzetek helye 2">
            <a:extLst>
              <a:ext uri="{FF2B5EF4-FFF2-40B4-BE49-F238E27FC236}">
                <a16:creationId xmlns:a16="http://schemas.microsoft.com/office/drawing/2014/main" id="{8BAADFCE-537C-9D66-5371-3F6C9ABF4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18436" name="Dia számának helye 3">
            <a:extLst>
              <a:ext uri="{FF2B5EF4-FFF2-40B4-BE49-F238E27FC236}">
                <a16:creationId xmlns:a16="http://schemas.microsoft.com/office/drawing/2014/main" id="{8AECEFE5-515A-5FBE-EAD2-7F3BDCF89F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213692-2886-44BF-AC27-608220E1B29B}" type="slidenum">
              <a:rPr lang="en-US" altLang="hu-HU" smtClean="0"/>
              <a:pPr/>
              <a:t>9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kép helye 1">
            <a:extLst>
              <a:ext uri="{FF2B5EF4-FFF2-40B4-BE49-F238E27FC236}">
                <a16:creationId xmlns:a16="http://schemas.microsoft.com/office/drawing/2014/main" id="{445A7531-6C1D-6F3E-A33D-DFE8CCB44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Jegyzetek helye 2">
            <a:extLst>
              <a:ext uri="{FF2B5EF4-FFF2-40B4-BE49-F238E27FC236}">
                <a16:creationId xmlns:a16="http://schemas.microsoft.com/office/drawing/2014/main" id="{FF2ABC6F-D196-9D30-5A97-701E3423C6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dirty="0"/>
          </a:p>
        </p:txBody>
      </p:sp>
      <p:sp>
        <p:nvSpPr>
          <p:cNvPr id="22532" name="Dia számának helye 3">
            <a:extLst>
              <a:ext uri="{FF2B5EF4-FFF2-40B4-BE49-F238E27FC236}">
                <a16:creationId xmlns:a16="http://schemas.microsoft.com/office/drawing/2014/main" id="{5860DA19-7CC5-2482-FE8B-3B957F3D64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659B17-5256-4A66-B300-825F7D6DD4B5}" type="slidenum">
              <a:rPr lang="en-US" altLang="hu-HU" smtClean="0"/>
              <a:pPr/>
              <a:t>12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kép helye 1">
            <a:extLst>
              <a:ext uri="{FF2B5EF4-FFF2-40B4-BE49-F238E27FC236}">
                <a16:creationId xmlns:a16="http://schemas.microsoft.com/office/drawing/2014/main" id="{FF18048D-F0CB-2F7F-ADE0-74EDC6B1A1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Jegyzetek helye 2">
            <a:extLst>
              <a:ext uri="{FF2B5EF4-FFF2-40B4-BE49-F238E27FC236}">
                <a16:creationId xmlns:a16="http://schemas.microsoft.com/office/drawing/2014/main" id="{B1ECE90A-93C3-1724-CE5B-728102504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24580" name="Dia számának helye 3">
            <a:extLst>
              <a:ext uri="{FF2B5EF4-FFF2-40B4-BE49-F238E27FC236}">
                <a16:creationId xmlns:a16="http://schemas.microsoft.com/office/drawing/2014/main" id="{ACD223AC-C1EB-DB27-056B-373B6F7707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99625C-9E21-45AD-A1C5-8C99C417AD58}" type="slidenum">
              <a:rPr lang="en-US" altLang="hu-HU" smtClean="0"/>
              <a:pPr/>
              <a:t>13</a:t>
            </a:fld>
            <a:endParaRPr lang="en-US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6D10612-8157-4B5A-8C95-88A26444488F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38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27970-D815-43FA-8708-2A11638AD332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85029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9DBE5-9C5C-442C-9922-41CE08E8C28D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68156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A3F4812-25E6-3919-CD78-CDF6309D5B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DAA673C-F91E-BD86-E575-2F9AAD2F2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492DCAB-6120-9566-6D6F-DFAE41384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F7522-1E2C-46E3-86A9-143417F53AE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79916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9810A-E49D-4561-BC14-AD9277A403C4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2836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11E6E34-452A-4F34-AC9B-E63F6F79CA51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70543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0BDAF-2113-4867-9D07-FF8F4DB582BA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503854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1FCC05-1915-4D3C-AFF6-0467A28F8788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08150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3015D9-9E58-47A5-BE84-F125F32D74BB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07630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FFD3AD-C539-491E-823D-33D6A52C8D23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37598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pPr>
              <a:defRPr/>
            </a:pPr>
            <a:fld id="{C6A709AC-3479-41D0-86DA-3C98CC30701A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9217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pPr>
              <a:defRPr/>
            </a:pPr>
            <a:fld id="{6F4349DB-3CC7-4FA2-BA19-94939D61DD00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172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AFFD086-82F9-4EFC-A4D5-347D54337C00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9027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fun-javascript-projects.com/" TargetMode="External"/><Relationship Id="rId2" Type="http://schemas.openxmlformats.org/officeDocument/2006/relationships/hyperlink" Target="http://www.w3schools.com/j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republic.com/jquery-examples.php" TargetMode="External"/><Relationship Id="rId2" Type="http://schemas.openxmlformats.org/officeDocument/2006/relationships/hyperlink" Target="https://www.freecodecamp.org/news/the-best-jquery-exampl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javatpoint.com/jquery-tutorial" TargetMode="External"/><Relationship Id="rId4" Type="http://schemas.openxmlformats.org/officeDocument/2006/relationships/hyperlink" Target="http://jquery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F66D690-7270-3EFF-7582-658BC5A4FB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95736" y="2560637"/>
            <a:ext cx="4896544" cy="1736725"/>
          </a:xfrm>
        </p:spPr>
        <p:txBody>
          <a:bodyPr anchor="ctr"/>
          <a:lstStyle/>
          <a:p>
            <a:pPr eaLnBrk="1" hangingPunct="1"/>
            <a:r>
              <a:rPr lang="hu-HU" altLang="hu-HU" sz="4000" b="1" dirty="0"/>
              <a:t>Kliens oldali dinamikus HTML,</a:t>
            </a:r>
            <a:br>
              <a:rPr lang="hu-HU" altLang="hu-HU" sz="4000" b="1" dirty="0"/>
            </a:br>
            <a:r>
              <a:rPr lang="hu-HU" altLang="hu-HU" sz="4000" b="1" dirty="0"/>
              <a:t>JavaScript</a:t>
            </a:r>
            <a:endParaRPr lang="hu-HU" altLang="hu-HU" sz="4000" dirty="0"/>
          </a:p>
        </p:txBody>
      </p:sp>
      <p:sp>
        <p:nvSpPr>
          <p:cNvPr id="2" name="Alcím 1">
            <a:extLst>
              <a:ext uri="{FF2B5EF4-FFF2-40B4-BE49-F238E27FC236}">
                <a16:creationId xmlns:a16="http://schemas.microsoft.com/office/drawing/2014/main" id="{F8FB4B68-85B8-C67C-B8BD-3699DE026F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64" name="Rectangle 1946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74F29EF6-FB39-95EC-DE38-4CCE07AD0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JavaScript</a:t>
            </a:r>
            <a:endParaRPr lang="en-US" altLang="hu-HU" sz="3800"/>
          </a:p>
        </p:txBody>
      </p:sp>
      <p:sp>
        <p:nvSpPr>
          <p:cNvPr id="19466" name="Freeform: Shape 1946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9468" name="Rectangle 1946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5528FD4-2834-82AC-B3BD-D8049A8DA4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A Java szkript nem alkalmas:</a:t>
            </a:r>
          </a:p>
          <a:p>
            <a:pPr lvl="1" eaLnBrk="1" hangingPunct="1"/>
            <a:r>
              <a:rPr lang="hu-HU" altLang="hu-HU"/>
              <a:t>nyomtatás, böngésző preferencia beállítások lekérdezése</a:t>
            </a:r>
          </a:p>
          <a:p>
            <a:pPr lvl="1" eaLnBrk="1" hangingPunct="1"/>
            <a:r>
              <a:rPr lang="hu-HU" altLang="hu-HU"/>
              <a:t>alkalmazás futtatása a kliensgépen</a:t>
            </a:r>
          </a:p>
          <a:p>
            <a:pPr lvl="1" eaLnBrk="1" hangingPunct="1"/>
            <a:r>
              <a:rPr lang="hu-HU" altLang="hu-HU"/>
              <a:t>fájlok írása, olvasása a kliens gépen </a:t>
            </a:r>
          </a:p>
          <a:p>
            <a:pPr lvl="1" eaLnBrk="1" hangingPunct="1"/>
            <a:r>
              <a:rPr lang="hu-HU" altLang="hu-HU"/>
              <a:t>levelek küldése a kliens gépről</a:t>
            </a:r>
          </a:p>
          <a:p>
            <a:pPr lvl="1" eaLnBrk="1" hangingPunct="1"/>
            <a:r>
              <a:rPr lang="hu-HU" altLang="hu-HU"/>
              <a:t>vírus készítésre</a:t>
            </a:r>
            <a:endParaRPr lang="en-US" altLang="hu-H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>
            <a:extLst>
              <a:ext uri="{FF2B5EF4-FFF2-40B4-BE49-F238E27FC236}">
                <a16:creationId xmlns:a16="http://schemas.microsoft.com/office/drawing/2014/main" id="{1C435639-C4B8-2ECA-FA56-6E8B3F238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483" name="Line 3">
            <a:extLst>
              <a:ext uri="{FF2B5EF4-FFF2-40B4-BE49-F238E27FC236}">
                <a16:creationId xmlns:a16="http://schemas.microsoft.com/office/drawing/2014/main" id="{B2C63958-18B9-269D-7889-21721B244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4221163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C74E8005-5133-4853-D9F7-8F563AE96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3663" y="42211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F76A78F4-8AC5-0B7C-DECF-71DEC0FCF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4221163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2AF88F14-7C3E-7FDB-2F0A-6F2A743B6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191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/>
              <a:t>JavaScript objektumok</a:t>
            </a:r>
            <a:endParaRPr lang="en-US" altLang="hu-HU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E1954DA-9728-6558-1FAF-EBDA6D0BB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1341438"/>
            <a:ext cx="4249737" cy="431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window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49805B9B-1B9C-465F-6CDE-A03A2B100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1773238"/>
            <a:ext cx="1152525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 dirty="0" err="1">
                <a:latin typeface="Tahoma" panose="020B0604030504040204" pitchFamily="34" charset="0"/>
              </a:rPr>
              <a:t>frame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  <p:sp>
        <p:nvSpPr>
          <p:cNvPr id="9225" name="Rectangle 9">
            <a:extLst>
              <a:ext uri="{FF2B5EF4-FFF2-40B4-BE49-F238E27FC236}">
                <a16:creationId xmlns:a16="http://schemas.microsoft.com/office/drawing/2014/main" id="{2C0B1E5B-155D-32F3-C499-97A98AC09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63" y="1773238"/>
            <a:ext cx="1081087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self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26" name="Rectangle 10">
            <a:extLst>
              <a:ext uri="{FF2B5EF4-FFF2-40B4-BE49-F238E27FC236}">
                <a16:creationId xmlns:a16="http://schemas.microsoft.com/office/drawing/2014/main" id="{F5464B51-0E59-0513-4480-D088DA7B9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150" y="1773238"/>
            <a:ext cx="1008063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top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27" name="Rectangle 11">
            <a:extLst>
              <a:ext uri="{FF2B5EF4-FFF2-40B4-BE49-F238E27FC236}">
                <a16:creationId xmlns:a16="http://schemas.microsoft.com/office/drawing/2014/main" id="{5573523E-871E-2523-3800-8F0731407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213" y="1773238"/>
            <a:ext cx="1008062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parent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28" name="AutoShape 12">
            <a:extLst>
              <a:ext uri="{FF2B5EF4-FFF2-40B4-BE49-F238E27FC236}">
                <a16:creationId xmlns:a16="http://schemas.microsoft.com/office/drawing/2014/main" id="{599888F6-6853-3EFC-E2B6-C75BFAFDA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08275"/>
            <a:ext cx="1439862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history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29" name="AutoShape 13">
            <a:extLst>
              <a:ext uri="{FF2B5EF4-FFF2-40B4-BE49-F238E27FC236}">
                <a16:creationId xmlns:a16="http://schemas.microsoft.com/office/drawing/2014/main" id="{3F17830B-3B12-BD30-D907-9BC58690F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708275"/>
            <a:ext cx="1439862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document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0" name="AutoShape 14">
            <a:extLst>
              <a:ext uri="{FF2B5EF4-FFF2-40B4-BE49-F238E27FC236}">
                <a16:creationId xmlns:a16="http://schemas.microsoft.com/office/drawing/2014/main" id="{D9F9169A-BBE7-C991-FC3F-D00E2C818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2708275"/>
            <a:ext cx="1439862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location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1" name="AutoShape 15">
            <a:extLst>
              <a:ext uri="{FF2B5EF4-FFF2-40B4-BE49-F238E27FC236}">
                <a16:creationId xmlns:a16="http://schemas.microsoft.com/office/drawing/2014/main" id="{B92D3F94-ED29-E044-B659-3787588F3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508500"/>
            <a:ext cx="1439863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text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2" name="AutoShape 16">
            <a:extLst>
              <a:ext uri="{FF2B5EF4-FFF2-40B4-BE49-F238E27FC236}">
                <a16:creationId xmlns:a16="http://schemas.microsoft.com/office/drawing/2014/main" id="{481CA430-6E96-D66E-53ED-BEEAB4327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437063"/>
            <a:ext cx="1439863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radio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3" name="AutoShape 17">
            <a:extLst>
              <a:ext uri="{FF2B5EF4-FFF2-40B4-BE49-F238E27FC236}">
                <a16:creationId xmlns:a16="http://schemas.microsoft.com/office/drawing/2014/main" id="{6598A96B-E0B5-B47E-B9A9-E12479372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4437063"/>
            <a:ext cx="1439863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button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4" name="AutoShape 18">
            <a:extLst>
              <a:ext uri="{FF2B5EF4-FFF2-40B4-BE49-F238E27FC236}">
                <a16:creationId xmlns:a16="http://schemas.microsoft.com/office/drawing/2014/main" id="{0695D309-617B-5EC7-3331-DB7DEC9A2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4437063"/>
            <a:ext cx="1439862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select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5" name="AutoShape 19">
            <a:extLst>
              <a:ext uri="{FF2B5EF4-FFF2-40B4-BE49-F238E27FC236}">
                <a16:creationId xmlns:a16="http://schemas.microsoft.com/office/drawing/2014/main" id="{39C7BB74-B0D0-31C4-FF96-A3EDC6FF3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157788"/>
            <a:ext cx="1439862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textarea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6" name="AutoShape 20">
            <a:extLst>
              <a:ext uri="{FF2B5EF4-FFF2-40B4-BE49-F238E27FC236}">
                <a16:creationId xmlns:a16="http://schemas.microsoft.com/office/drawing/2014/main" id="{16DCF6BE-5845-9245-2536-DBA2CF731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157788"/>
            <a:ext cx="1439863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checkbox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7" name="AutoShape 21">
            <a:extLst>
              <a:ext uri="{FF2B5EF4-FFF2-40B4-BE49-F238E27FC236}">
                <a16:creationId xmlns:a16="http://schemas.microsoft.com/office/drawing/2014/main" id="{D2899479-060D-525B-B5C4-E8696D154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525" y="5229225"/>
            <a:ext cx="1439863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reset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8" name="AutoShape 22">
            <a:extLst>
              <a:ext uri="{FF2B5EF4-FFF2-40B4-BE49-F238E27FC236}">
                <a16:creationId xmlns:a16="http://schemas.microsoft.com/office/drawing/2014/main" id="{5D1396B5-CB5E-2E00-EAFC-E37F9404F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6019800"/>
            <a:ext cx="1439862" cy="4333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option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39" name="AutoShape 23">
            <a:extLst>
              <a:ext uri="{FF2B5EF4-FFF2-40B4-BE49-F238E27FC236}">
                <a16:creationId xmlns:a16="http://schemas.microsoft.com/office/drawing/2014/main" id="{156BDD5A-143C-D1E1-C603-A6146088C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6021388"/>
            <a:ext cx="1439863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password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40" name="AutoShape 24">
            <a:extLst>
              <a:ext uri="{FF2B5EF4-FFF2-40B4-BE49-F238E27FC236}">
                <a16:creationId xmlns:a16="http://schemas.microsoft.com/office/drawing/2014/main" id="{18FA4884-7FEF-A8D7-C009-13C5E9752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6021388"/>
            <a:ext cx="1439863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submit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41" name="AutoShape 25">
            <a:extLst>
              <a:ext uri="{FF2B5EF4-FFF2-40B4-BE49-F238E27FC236}">
                <a16:creationId xmlns:a16="http://schemas.microsoft.com/office/drawing/2014/main" id="{2AC346B5-71DA-C8E7-FEB2-25153D0DA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573463"/>
            <a:ext cx="1439862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link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42" name="AutoShape 26">
            <a:extLst>
              <a:ext uri="{FF2B5EF4-FFF2-40B4-BE49-F238E27FC236}">
                <a16:creationId xmlns:a16="http://schemas.microsoft.com/office/drawing/2014/main" id="{41822EF6-79D9-904F-D582-1B4CDDF5E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3573463"/>
            <a:ext cx="1439862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form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9243" name="AutoShape 27">
            <a:extLst>
              <a:ext uri="{FF2B5EF4-FFF2-40B4-BE49-F238E27FC236}">
                <a16:creationId xmlns:a16="http://schemas.microsoft.com/office/drawing/2014/main" id="{FE1C46EB-BF2B-BEFA-32DF-B9029CBEF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573463"/>
            <a:ext cx="1439862" cy="4333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1800">
                <a:latin typeface="Tahoma" panose="020B0604030504040204" pitchFamily="34" charset="0"/>
              </a:rPr>
              <a:t>anchor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20508" name="Line 28">
            <a:extLst>
              <a:ext uri="{FF2B5EF4-FFF2-40B4-BE49-F238E27FC236}">
                <a16:creationId xmlns:a16="http://schemas.microsoft.com/office/drawing/2014/main" id="{2EBF8680-B41B-96AC-DCDA-3586E19E6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23495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09" name="Line 29">
            <a:extLst>
              <a:ext uri="{FF2B5EF4-FFF2-40B4-BE49-F238E27FC236}">
                <a16:creationId xmlns:a16="http://schemas.microsoft.com/office/drawing/2014/main" id="{F91E16D0-6F44-B728-0942-8E8651EA5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2565400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0" name="Line 30">
            <a:extLst>
              <a:ext uri="{FF2B5EF4-FFF2-40B4-BE49-F238E27FC236}">
                <a16:creationId xmlns:a16="http://schemas.microsoft.com/office/drawing/2014/main" id="{D499FD94-35C3-8447-FAC6-9A28A293FB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1050" y="25654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1" name="Line 31">
            <a:extLst>
              <a:ext uri="{FF2B5EF4-FFF2-40B4-BE49-F238E27FC236}">
                <a16:creationId xmlns:a16="http://schemas.microsoft.com/office/drawing/2014/main" id="{D0F63A43-1E09-EFB6-8FE6-69928BEFCC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04025" y="25654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2" name="Line 32">
            <a:extLst>
              <a:ext uri="{FF2B5EF4-FFF2-40B4-BE49-F238E27FC236}">
                <a16:creationId xmlns:a16="http://schemas.microsoft.com/office/drawing/2014/main" id="{D47BF700-833E-9614-8D23-DA26ACDD8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31416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3" name="Line 33">
            <a:extLst>
              <a:ext uri="{FF2B5EF4-FFF2-40B4-BE49-F238E27FC236}">
                <a16:creationId xmlns:a16="http://schemas.microsoft.com/office/drawing/2014/main" id="{DD386819-7B92-6468-374A-DF9A61009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3357563"/>
            <a:ext cx="482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4" name="Line 34">
            <a:extLst>
              <a:ext uri="{FF2B5EF4-FFF2-40B4-BE49-F238E27FC236}">
                <a16:creationId xmlns:a16="http://schemas.microsoft.com/office/drawing/2014/main" id="{190905D3-2AAF-C885-A084-42A709C46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33575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5" name="Line 35">
            <a:extLst>
              <a:ext uri="{FF2B5EF4-FFF2-40B4-BE49-F238E27FC236}">
                <a16:creationId xmlns:a16="http://schemas.microsoft.com/office/drawing/2014/main" id="{C812C791-9FE7-B4B8-7317-40F7C9C3AF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7050" y="33575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6" name="Line 36">
            <a:extLst>
              <a:ext uri="{FF2B5EF4-FFF2-40B4-BE49-F238E27FC236}">
                <a16:creationId xmlns:a16="http://schemas.microsoft.com/office/drawing/2014/main" id="{50ACACCA-6033-5F80-C807-AE35A7153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40052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7" name="Line 37">
            <a:extLst>
              <a:ext uri="{FF2B5EF4-FFF2-40B4-BE49-F238E27FC236}">
                <a16:creationId xmlns:a16="http://schemas.microsoft.com/office/drawing/2014/main" id="{7C30C512-D71C-6AF0-D846-ACCA845401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088" y="4221163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8" name="Line 38">
            <a:extLst>
              <a:ext uri="{FF2B5EF4-FFF2-40B4-BE49-F238E27FC236}">
                <a16:creationId xmlns:a16="http://schemas.microsoft.com/office/drawing/2014/main" id="{EC2745BC-105E-2592-8C0D-C8F599EA5E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7088" y="42211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19" name="Line 39">
            <a:extLst>
              <a:ext uri="{FF2B5EF4-FFF2-40B4-BE49-F238E27FC236}">
                <a16:creationId xmlns:a16="http://schemas.microsoft.com/office/drawing/2014/main" id="{3AE0D25C-9405-5DDE-CEB0-13C7A017E7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42211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20" name="Line 40">
            <a:extLst>
              <a:ext uri="{FF2B5EF4-FFF2-40B4-BE49-F238E27FC236}">
                <a16:creationId xmlns:a16="http://schemas.microsoft.com/office/drawing/2014/main" id="{289F27F2-0356-22B0-909A-6A3ED0EEC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113" y="4221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21" name="Line 41">
            <a:extLst>
              <a:ext uri="{FF2B5EF4-FFF2-40B4-BE49-F238E27FC236}">
                <a16:creationId xmlns:a16="http://schemas.microsoft.com/office/drawing/2014/main" id="{3E0BF87D-A184-C540-83FB-029FED7D4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42211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22" name="Line 42">
            <a:extLst>
              <a:ext uri="{FF2B5EF4-FFF2-40B4-BE49-F238E27FC236}">
                <a16:creationId xmlns:a16="http://schemas.microsoft.com/office/drawing/2014/main" id="{66F9BB7E-0117-5142-963E-0BDBE27D9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4221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523" name="Line 43">
            <a:extLst>
              <a:ext uri="{FF2B5EF4-FFF2-40B4-BE49-F238E27FC236}">
                <a16:creationId xmlns:a16="http://schemas.microsoft.com/office/drawing/2014/main" id="{3E5F0F07-69D0-F552-E824-67B6F2A0B4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7988" y="4221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728055F4-8585-F62B-3D3F-B6505F71B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484313"/>
            <a:ext cx="7920558" cy="49688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CB0C6DE-430E-8446-AC0F-A420AA58C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/>
              <a:t>Konzolba írás</a:t>
            </a:r>
            <a:endParaRPr lang="en-US" altLang="hu-HU" dirty="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7471EDD-4DE4-F0D6-410D-7D9AAF67AD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53058" y="1600200"/>
            <a:ext cx="763374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&lt;!DOCTYPE html&gt;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&lt;html&gt;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</a:t>
            </a: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&lt;head&gt;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	</a:t>
            </a: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&lt;title&gt;Hello World!&lt;/title&gt;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</a:t>
            </a: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 &lt;/head&gt;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</a:t>
            </a: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&lt;body&gt;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	</a:t>
            </a: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&lt;script&gt; console.log("Hello, World!"); &lt;/script&gt; 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&lt;/body&gt;</a:t>
            </a: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  <a:latin typeface="Söhne Mono"/>
              </a:rPr>
              <a:t> &lt;/html&gt;</a:t>
            </a:r>
            <a:endParaRPr lang="en-US" altLang="hu-H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711CB820-FDF0-0C2E-2591-51D7B4CD7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58" y="1484313"/>
            <a:ext cx="7881392" cy="49688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B8B40324-015C-5FEE-033B-5C75D2A59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Weboldalra írás</a:t>
            </a:r>
            <a:endParaRPr lang="en-US" altLang="hu-HU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5C5A9C-0158-230A-807A-D1BE1A7D94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53058" y="1600200"/>
            <a:ext cx="763374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&lt;!DOCTYPE 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html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 &lt;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html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 &lt;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head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 		&lt;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title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&gt;Hello World!&lt;/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title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 &lt;/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head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 &lt;body&gt;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	&lt;p 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id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="hello"&gt;&lt;/p&gt;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 		&lt;script&gt; 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document.getElementById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("hello").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innerHTML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 = "Hello, 	World!"; &lt;/script&gt;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dirty="0">
              <a:solidFill>
                <a:schemeClr val="tx1"/>
              </a:solidFill>
              <a:latin typeface="Söhne Mono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	&lt;/body&gt;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&lt;/</a:t>
            </a:r>
            <a:r>
              <a:rPr lang="hu-HU" altLang="hu-HU" sz="2000" dirty="0" err="1">
                <a:solidFill>
                  <a:schemeClr val="tx1"/>
                </a:solidFill>
                <a:latin typeface="Söhne Mono"/>
              </a:rPr>
              <a:t>html</a:t>
            </a:r>
            <a:r>
              <a:rPr lang="hu-HU" altLang="hu-HU" sz="2000" dirty="0">
                <a:solidFill>
                  <a:schemeClr val="tx1"/>
                </a:solidFill>
                <a:latin typeface="Söhne Mono"/>
              </a:rPr>
              <a:t>&gt;</a:t>
            </a:r>
            <a:endParaRPr lang="en-US" altLang="hu-H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F049F56-7FCC-E44E-3A65-357E872622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193204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dirty="0"/>
              <a:t>Függvények</a:t>
            </a:r>
            <a:endParaRPr lang="en-US" altLang="hu-HU" dirty="0"/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7DC5A76B-4D87-A1C9-BDE1-76AA30CB1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1124744"/>
            <a:ext cx="6336704" cy="558934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0712154A-A239-97C3-0681-F276AF3B9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1196752"/>
            <a:ext cx="7715200" cy="2765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&lt;!DOCTYPE </a:t>
            </a:r>
            <a:r>
              <a:rPr lang="hu-HU" altLang="hu-HU" sz="1400" dirty="0" err="1">
                <a:latin typeface="Söhne Mono"/>
              </a:rPr>
              <a:t>html</a:t>
            </a:r>
            <a:r>
              <a:rPr lang="hu-HU" altLang="hu-HU" sz="1400" dirty="0">
                <a:latin typeface="Söhne Mono"/>
              </a:rPr>
              <a:t>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&lt;</a:t>
            </a:r>
            <a:r>
              <a:rPr lang="hu-HU" altLang="hu-HU" sz="1400" dirty="0" err="1">
                <a:latin typeface="Söhne Mono"/>
              </a:rPr>
              <a:t>html</a:t>
            </a:r>
            <a:r>
              <a:rPr lang="hu-HU" altLang="hu-HU" sz="1400" dirty="0">
                <a:latin typeface="Söhne Mono"/>
              </a:rPr>
              <a:t>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&lt;</a:t>
            </a:r>
            <a:r>
              <a:rPr lang="hu-HU" altLang="hu-HU" sz="1400" dirty="0" err="1">
                <a:latin typeface="Söhne Mono"/>
              </a:rPr>
              <a:t>head</a:t>
            </a:r>
            <a:r>
              <a:rPr lang="hu-HU" altLang="hu-HU" sz="1400" dirty="0">
                <a:latin typeface="Söhne Mono"/>
              </a:rPr>
              <a:t>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&lt;script </a:t>
            </a:r>
            <a:r>
              <a:rPr lang="hu-HU" altLang="hu-HU" sz="1400" dirty="0" err="1">
                <a:latin typeface="Söhne Mono"/>
              </a:rPr>
              <a:t>type</a:t>
            </a:r>
            <a:r>
              <a:rPr lang="hu-HU" altLang="hu-HU" sz="1400" dirty="0">
                <a:latin typeface="Söhne Mono"/>
              </a:rPr>
              <a:t>="text/</a:t>
            </a:r>
            <a:r>
              <a:rPr lang="hu-HU" altLang="hu-HU" sz="1400" dirty="0" err="1">
                <a:latin typeface="Söhne Mono"/>
              </a:rPr>
              <a:t>javascript</a:t>
            </a:r>
            <a:r>
              <a:rPr lang="hu-HU" altLang="hu-HU" sz="1400" dirty="0">
                <a:latin typeface="Söhne Mono"/>
              </a:rPr>
              <a:t>" 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function</a:t>
            </a:r>
            <a:r>
              <a:rPr lang="hu-HU" altLang="hu-HU" sz="1400" dirty="0">
                <a:latin typeface="Söhne Mono"/>
              </a:rPr>
              <a:t> hello() { </a:t>
            </a:r>
            <a:r>
              <a:rPr lang="hu-HU" altLang="hu-HU" sz="1400" dirty="0" err="1">
                <a:latin typeface="Söhne Mono"/>
              </a:rPr>
              <a:t>document.write</a:t>
            </a:r>
            <a:r>
              <a:rPr lang="hu-HU" altLang="hu-HU" sz="1400" dirty="0">
                <a:latin typeface="Söhne Mono"/>
              </a:rPr>
              <a:t>("</a:t>
            </a:r>
            <a:r>
              <a:rPr lang="hu-HU" altLang="hu-HU" sz="1400" dirty="0" err="1">
                <a:latin typeface="Söhne Mono"/>
              </a:rPr>
              <a:t>Welcome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on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my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page</a:t>
            </a:r>
            <a:r>
              <a:rPr lang="hu-HU" altLang="hu-HU" sz="1400" dirty="0">
                <a:latin typeface="Söhne Mono"/>
              </a:rPr>
              <a:t>") }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function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br</a:t>
            </a:r>
            <a:r>
              <a:rPr lang="hu-HU" altLang="hu-HU" sz="1400" dirty="0">
                <a:latin typeface="Söhne Mono"/>
              </a:rPr>
              <a:t>() { </a:t>
            </a:r>
            <a:r>
              <a:rPr lang="hu-HU" altLang="hu-HU" sz="1400" dirty="0" err="1">
                <a:latin typeface="Söhne Mono"/>
              </a:rPr>
              <a:t>document.write</a:t>
            </a:r>
            <a:r>
              <a:rPr lang="hu-HU" altLang="hu-HU" sz="1400" dirty="0">
                <a:latin typeface="Söhne Mono"/>
              </a:rPr>
              <a:t>("&lt;</a:t>
            </a:r>
            <a:r>
              <a:rPr lang="hu-HU" altLang="hu-HU" sz="1400" dirty="0" err="1">
                <a:latin typeface="Söhne Mono"/>
              </a:rPr>
              <a:t>br</a:t>
            </a:r>
            <a:r>
              <a:rPr lang="hu-HU" altLang="hu-HU" sz="1400" dirty="0">
                <a:latin typeface="Söhne Mono"/>
              </a:rPr>
              <a:t>&gt;") }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function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setter</a:t>
            </a:r>
            <a:r>
              <a:rPr lang="hu-HU" altLang="hu-HU" sz="1400" dirty="0">
                <a:latin typeface="Söhne Mono"/>
              </a:rPr>
              <a:t>(</a:t>
            </a:r>
            <a:r>
              <a:rPr lang="hu-HU" altLang="hu-HU" sz="1400" dirty="0" err="1">
                <a:latin typeface="Söhne Mono"/>
              </a:rPr>
              <a:t>txt</a:t>
            </a:r>
            <a:r>
              <a:rPr lang="hu-HU" altLang="hu-HU" sz="1400" dirty="0">
                <a:latin typeface="Söhne Mono"/>
              </a:rPr>
              <a:t>) { </a:t>
            </a:r>
            <a:r>
              <a:rPr lang="hu-HU" altLang="hu-HU" sz="1400" dirty="0" err="1">
                <a:latin typeface="Söhne Mono"/>
              </a:rPr>
              <a:t>document.write</a:t>
            </a:r>
            <a:r>
              <a:rPr lang="hu-HU" altLang="hu-HU" sz="1400" dirty="0">
                <a:latin typeface="Söhne Mono"/>
              </a:rPr>
              <a:t>(</a:t>
            </a:r>
            <a:r>
              <a:rPr lang="hu-HU" altLang="hu-HU" sz="1400" dirty="0" err="1">
                <a:latin typeface="Söhne Mono"/>
              </a:rPr>
              <a:t>txt</a:t>
            </a:r>
            <a:r>
              <a:rPr lang="hu-HU" altLang="hu-HU" sz="1400" dirty="0">
                <a:latin typeface="Söhne Mono"/>
              </a:rPr>
              <a:t>) }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function</a:t>
            </a:r>
            <a:r>
              <a:rPr lang="hu-HU" altLang="hu-HU" sz="1400" dirty="0">
                <a:latin typeface="Söhne Mono"/>
              </a:rPr>
              <a:t> </a:t>
            </a:r>
            <a:r>
              <a:rPr lang="hu-HU" altLang="hu-HU" sz="1400" dirty="0" err="1">
                <a:latin typeface="Söhne Mono"/>
              </a:rPr>
              <a:t>getter</a:t>
            </a:r>
            <a:r>
              <a:rPr lang="hu-HU" altLang="hu-HU" sz="1400" dirty="0">
                <a:latin typeface="Söhne Mono"/>
              </a:rPr>
              <a:t>() { </a:t>
            </a:r>
            <a:r>
              <a:rPr lang="hu-HU" altLang="hu-HU" sz="1400" dirty="0" err="1">
                <a:latin typeface="Söhne Mono"/>
              </a:rPr>
              <a:t>return</a:t>
            </a:r>
            <a:r>
              <a:rPr lang="hu-HU" altLang="hu-HU" sz="1400" dirty="0">
                <a:latin typeface="Söhne Mono"/>
              </a:rPr>
              <a:t> "</a:t>
            </a:r>
            <a:r>
              <a:rPr lang="hu-HU" altLang="hu-HU" sz="1400" dirty="0" err="1">
                <a:latin typeface="Söhne Mono"/>
              </a:rPr>
              <a:t>route</a:t>
            </a:r>
            <a:r>
              <a:rPr lang="hu-HU" altLang="hu-HU" sz="1400" dirty="0">
                <a:latin typeface="Söhne Mono"/>
              </a:rPr>
              <a:t> " + 66 }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&lt;/script&gt;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&lt;/</a:t>
            </a:r>
            <a:r>
              <a:rPr lang="hu-HU" altLang="hu-HU" sz="1400" dirty="0" err="1">
                <a:latin typeface="Söhne Mono"/>
              </a:rPr>
              <a:t>head</a:t>
            </a:r>
            <a:r>
              <a:rPr lang="hu-HU" altLang="hu-HU" sz="1400" dirty="0">
                <a:latin typeface="Söhne Mono"/>
              </a:rPr>
              <a:t>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&lt;body&gt;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&lt;script </a:t>
            </a:r>
            <a:r>
              <a:rPr lang="hu-HU" altLang="hu-HU" sz="1400" dirty="0" err="1">
                <a:latin typeface="Söhne Mono"/>
              </a:rPr>
              <a:t>type</a:t>
            </a:r>
            <a:r>
              <a:rPr lang="hu-HU" altLang="hu-HU" sz="1400" dirty="0">
                <a:latin typeface="Söhne Mono"/>
              </a:rPr>
              <a:t>="text/</a:t>
            </a:r>
            <a:r>
              <a:rPr lang="hu-HU" altLang="hu-HU" sz="1400" dirty="0" err="1">
                <a:latin typeface="Söhne Mono"/>
              </a:rPr>
              <a:t>javascript</a:t>
            </a:r>
            <a:r>
              <a:rPr lang="hu-HU" altLang="hu-HU" sz="1400" dirty="0">
                <a:latin typeface="Söhne Mono"/>
              </a:rPr>
              <a:t>" 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 	hello()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br</a:t>
            </a:r>
            <a:r>
              <a:rPr lang="hu-HU" altLang="hu-HU" sz="1400" dirty="0">
                <a:latin typeface="Söhne Mono"/>
              </a:rPr>
              <a:t>()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setter</a:t>
            </a:r>
            <a:r>
              <a:rPr lang="hu-HU" altLang="hu-HU" sz="1400" dirty="0">
                <a:latin typeface="Söhne Mono"/>
              </a:rPr>
              <a:t>("nanana </a:t>
            </a:r>
            <a:r>
              <a:rPr lang="hu-HU" altLang="hu-HU" sz="1400" dirty="0" err="1">
                <a:latin typeface="Söhne Mono"/>
              </a:rPr>
              <a:t>batman</a:t>
            </a:r>
            <a:r>
              <a:rPr lang="hu-HU" altLang="hu-HU" sz="1400" dirty="0">
                <a:latin typeface="Söhne Mono"/>
              </a:rPr>
              <a:t>")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br</a:t>
            </a:r>
            <a:r>
              <a:rPr lang="hu-HU" altLang="hu-HU" sz="1400" dirty="0">
                <a:latin typeface="Söhne Mono"/>
              </a:rPr>
              <a:t>()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</a:t>
            </a:r>
            <a:r>
              <a:rPr lang="hu-HU" altLang="hu-HU" sz="1400" dirty="0" err="1">
                <a:latin typeface="Söhne Mono"/>
              </a:rPr>
              <a:t>document.write</a:t>
            </a:r>
            <a:r>
              <a:rPr lang="hu-HU" altLang="hu-HU" sz="1400" dirty="0">
                <a:latin typeface="Söhne Mono"/>
              </a:rPr>
              <a:t>(</a:t>
            </a:r>
            <a:r>
              <a:rPr lang="hu-HU" altLang="hu-HU" sz="1400" dirty="0" err="1">
                <a:latin typeface="Söhne Mono"/>
              </a:rPr>
              <a:t>getter</a:t>
            </a:r>
            <a:r>
              <a:rPr lang="hu-HU" altLang="hu-HU" sz="1400" dirty="0">
                <a:latin typeface="Söhne Mono"/>
              </a:rPr>
              <a:t>())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	&lt;/script&gt;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	&lt;/body&gt;</a:t>
            </a:r>
          </a:p>
          <a:p>
            <a:pPr eaLnBrk="1" hangingPunct="1">
              <a:buFontTx/>
              <a:buNone/>
            </a:pPr>
            <a:r>
              <a:rPr lang="hu-HU" altLang="hu-HU" sz="1400" dirty="0">
                <a:latin typeface="Söhne Mono"/>
              </a:rPr>
              <a:t>&lt;/</a:t>
            </a:r>
            <a:r>
              <a:rPr lang="hu-HU" altLang="hu-HU" sz="1400" dirty="0" err="1">
                <a:latin typeface="Söhne Mono"/>
              </a:rPr>
              <a:t>html</a:t>
            </a:r>
            <a:r>
              <a:rPr lang="hu-HU" altLang="hu-HU" sz="1400" dirty="0">
                <a:latin typeface="Söhne Mono"/>
              </a:rPr>
              <a:t>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C78ED9A-CFB3-C3B1-F47A-96631D6A2E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Javascript változók</a:t>
            </a:r>
            <a:endParaRPr lang="en-US" altLang="hu-HU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9CEB374A-CF23-9318-9CA7-F920188C94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hu-HU" altLang="hu-HU" sz="2400"/>
              <a:t>A változókkal információ tárolható</a:t>
            </a:r>
          </a:p>
          <a:p>
            <a:pPr eaLnBrk="1" hangingPunct="1"/>
            <a:r>
              <a:rPr lang="hu-HU" altLang="hu-HU" sz="2400"/>
              <a:t>A változó nevek nagy-kisbetű érzékenyek (case sensitive), betűvel kell kezdődniük.</a:t>
            </a:r>
          </a:p>
          <a:p>
            <a:pPr eaLnBrk="1" hangingPunct="1"/>
            <a:r>
              <a:rPr lang="hu-HU" altLang="hu-HU" sz="2400"/>
              <a:t>Változó deklaráció: (</a:t>
            </a:r>
            <a:r>
              <a:rPr lang="hu-HU" altLang="hu-HU" sz="2400" b="1" i="1"/>
              <a:t>var</a:t>
            </a:r>
            <a:r>
              <a:rPr lang="hu-HU" altLang="hu-HU" sz="2400"/>
              <a:t> kulcsszóval vagy nélküle)</a:t>
            </a:r>
            <a:endParaRPr lang="en-US" altLang="hu-HU" sz="2400"/>
          </a:p>
          <a:p>
            <a:pPr lvl="1" eaLnBrk="1" hangingPunct="1">
              <a:buFontTx/>
              <a:buNone/>
            </a:pPr>
            <a:r>
              <a:rPr lang="en-US" altLang="hu-HU" sz="2000" b="1"/>
              <a:t>var</a:t>
            </a:r>
            <a:r>
              <a:rPr lang="en-US" altLang="hu-HU" sz="2000"/>
              <a:t> </a:t>
            </a:r>
            <a:r>
              <a:rPr lang="hu-HU" altLang="hu-HU" sz="2000"/>
              <a:t>valtozo1</a:t>
            </a:r>
            <a:r>
              <a:rPr lang="en-US" altLang="hu-HU" sz="2000"/>
              <a:t> = </a:t>
            </a:r>
            <a:r>
              <a:rPr lang="hu-HU" altLang="hu-HU" sz="2000" i="1"/>
              <a:t>”hello”</a:t>
            </a:r>
            <a:r>
              <a:rPr lang="en-US" altLang="hu-HU" sz="2000"/>
              <a:t> </a:t>
            </a:r>
            <a:endParaRPr lang="hu-HU" altLang="hu-HU" sz="2000"/>
          </a:p>
          <a:p>
            <a:pPr lvl="1" eaLnBrk="1" hangingPunct="1">
              <a:buFontTx/>
              <a:buNone/>
            </a:pPr>
            <a:r>
              <a:rPr lang="hu-HU" altLang="hu-HU" sz="2000"/>
              <a:t>valtozo2</a:t>
            </a:r>
            <a:r>
              <a:rPr lang="en-US" altLang="hu-HU" sz="2000"/>
              <a:t> = </a:t>
            </a:r>
            <a:r>
              <a:rPr lang="hu-HU" altLang="hu-HU" sz="2000" i="1"/>
              <a:t>1234</a:t>
            </a:r>
          </a:p>
          <a:p>
            <a:pPr lvl="1" eaLnBrk="1" hangingPunct="1">
              <a:buFontTx/>
              <a:buNone/>
            </a:pPr>
            <a:endParaRPr lang="hu-HU" altLang="hu-HU" sz="2000" i="1"/>
          </a:p>
          <a:p>
            <a:pPr lvl="1" eaLnBrk="1" hangingPunct="1">
              <a:buFontTx/>
              <a:buNone/>
            </a:pPr>
            <a:r>
              <a:rPr lang="hu-HU" altLang="hu-HU" sz="2000" i="1"/>
              <a:t>Lokális élettartam: Függvényen belül deklarált változó csak a  </a:t>
            </a:r>
          </a:p>
          <a:p>
            <a:pPr lvl="1" algn="just" eaLnBrk="1" hangingPunct="1">
              <a:buFontTx/>
              <a:buNone/>
            </a:pPr>
            <a:r>
              <a:rPr lang="hu-HU" altLang="hu-HU" sz="2000" i="1"/>
              <a:t>függvényen belül használható, azon kívül elveszti az értékét.</a:t>
            </a:r>
          </a:p>
          <a:p>
            <a:pPr lvl="1" algn="just" eaLnBrk="1" hangingPunct="1">
              <a:buFontTx/>
              <a:buNone/>
            </a:pPr>
            <a:endParaRPr lang="hu-HU" altLang="hu-HU" sz="2000" i="1"/>
          </a:p>
          <a:p>
            <a:pPr lvl="1" algn="just" eaLnBrk="1" hangingPunct="1">
              <a:buFontTx/>
              <a:buNone/>
            </a:pPr>
            <a:r>
              <a:rPr lang="hu-HU" altLang="hu-HU" sz="2000" i="1"/>
              <a:t>Globális élettartam: Függvényeken kívül deklarált változót minden </a:t>
            </a:r>
          </a:p>
          <a:p>
            <a:pPr lvl="1" algn="just" eaLnBrk="1" hangingPunct="1">
              <a:buFontTx/>
              <a:buNone/>
            </a:pPr>
            <a:r>
              <a:rPr lang="hu-HU" altLang="hu-HU" sz="2000" i="1"/>
              <a:t>függvény elérhet.  </a:t>
            </a:r>
            <a:endParaRPr lang="en-US" altLang="hu-HU" sz="2000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18A46342-BD79-D800-A677-3D3C4C0EE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1295400"/>
            <a:ext cx="7488832" cy="515778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7C6E127-24FA-99A0-5AC7-199EE0472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289210"/>
            <a:ext cx="7488832" cy="805879"/>
          </a:xfrm>
        </p:spPr>
        <p:txBody>
          <a:bodyPr/>
          <a:lstStyle/>
          <a:p>
            <a:pPr eaLnBrk="1" hangingPunct="1"/>
            <a:r>
              <a:rPr lang="hu-HU" altLang="hu-HU" dirty="0"/>
              <a:t>Gombnyomás</a:t>
            </a:r>
            <a:endParaRPr lang="en-US" altLang="hu-HU" dirty="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9EABBF9D-F1EB-7E26-EAA3-CF1A68C0206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15616" y="1484313"/>
            <a:ext cx="7920434" cy="46815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&lt;title&gt;Button&lt;/title&gt;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hu-HU" sz="16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function warning()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	alert("you pressed it, gg!")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&lt;/script&gt;</a:t>
            </a:r>
            <a:br>
              <a:rPr lang="en-US" altLang="hu-HU" sz="1600" dirty="0">
                <a:solidFill>
                  <a:schemeClr val="tx1"/>
                </a:solidFill>
              </a:rPr>
            </a:br>
            <a:endParaRPr lang="en-US" altLang="hu-HU" sz="16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&lt;/head&gt;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&lt;form&gt;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&lt;input TYPE="button" NAME="</a:t>
            </a:r>
            <a:r>
              <a:rPr lang="en-US" altLang="hu-HU" sz="1600" dirty="0" err="1">
                <a:solidFill>
                  <a:schemeClr val="tx1"/>
                </a:solidFill>
              </a:rPr>
              <a:t>oneButton</a:t>
            </a:r>
            <a:r>
              <a:rPr lang="en-US" altLang="hu-HU" sz="1600" dirty="0">
                <a:solidFill>
                  <a:schemeClr val="tx1"/>
                </a:solidFill>
              </a:rPr>
              <a:t>" VALUE="press me please"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</a:t>
            </a:r>
            <a:r>
              <a:rPr lang="en-US" altLang="hu-HU" sz="1600" dirty="0" err="1">
                <a:solidFill>
                  <a:schemeClr val="tx1"/>
                </a:solidFill>
              </a:rPr>
              <a:t>onClick</a:t>
            </a:r>
            <a:r>
              <a:rPr lang="en-US" altLang="hu-HU" sz="1600" dirty="0">
                <a:solidFill>
                  <a:schemeClr val="tx1"/>
                </a:solidFill>
              </a:rPr>
              <a:t>="warning()"&gt;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&lt;/form&gt;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&lt;/body&gt;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&lt;/html&gt;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D671D5F-53C5-B382-FD3A-CE3533826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981075"/>
            <a:ext cx="7704087" cy="56882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2A0B90E-A123-9A19-76D7-1EE923D11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188640"/>
            <a:ext cx="7920880" cy="1143000"/>
          </a:xfrm>
        </p:spPr>
        <p:txBody>
          <a:bodyPr/>
          <a:lstStyle/>
          <a:p>
            <a:pPr eaLnBrk="1" hangingPunct="1"/>
            <a:r>
              <a:rPr lang="hu-HU" altLang="hu-HU" sz="4000" dirty="0"/>
              <a:t>Érték kinyerése szövegdobozból</a:t>
            </a:r>
            <a:endParaRPr lang="en-US" altLang="hu-HU" sz="4000" dirty="0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01C3BA51-7232-41AC-9446-584BE05D70D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7624" y="1125538"/>
            <a:ext cx="7272808" cy="539980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&lt;head&gt; 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&lt;script&gt; 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function magic(n1, n2)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{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res = </a:t>
            </a:r>
            <a:r>
              <a:rPr lang="en-US" altLang="hu-HU" sz="1600" dirty="0" err="1">
                <a:solidFill>
                  <a:schemeClr val="tx1"/>
                </a:solidFill>
              </a:rPr>
              <a:t>parseInt</a:t>
            </a:r>
            <a:r>
              <a:rPr lang="en-US" altLang="hu-HU" sz="1600" dirty="0">
                <a:solidFill>
                  <a:schemeClr val="tx1"/>
                </a:solidFill>
              </a:rPr>
              <a:t>(n1) + </a:t>
            </a:r>
            <a:r>
              <a:rPr lang="en-US" altLang="hu-HU" sz="1600" dirty="0" err="1">
                <a:solidFill>
                  <a:schemeClr val="tx1"/>
                </a:solidFill>
              </a:rPr>
              <a:t>parseInt</a:t>
            </a:r>
            <a:r>
              <a:rPr lang="en-US" altLang="hu-HU" sz="1600" dirty="0">
                <a:solidFill>
                  <a:schemeClr val="tx1"/>
                </a:solidFill>
              </a:rPr>
              <a:t>(n2);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alert("Result: " + res);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}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&lt;/script&gt;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&lt;/head&gt;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&lt;body&gt;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&lt;form name="</a:t>
            </a:r>
            <a:r>
              <a:rPr lang="en-US" altLang="hu-HU" sz="1600" dirty="0" err="1">
                <a:solidFill>
                  <a:schemeClr val="tx1"/>
                </a:solidFill>
              </a:rPr>
              <a:t>magicForm</a:t>
            </a:r>
            <a:r>
              <a:rPr lang="en-US" altLang="hu-HU" sz="1600" dirty="0">
                <a:solidFill>
                  <a:schemeClr val="tx1"/>
                </a:solidFill>
              </a:rPr>
              <a:t>"&gt;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&lt;input name="n1" type="text" size="4"&gt;&lt;</a:t>
            </a:r>
            <a:r>
              <a:rPr lang="en-US" altLang="hu-HU" sz="1600" dirty="0" err="1">
                <a:solidFill>
                  <a:schemeClr val="tx1"/>
                </a:solidFill>
              </a:rPr>
              <a:t>br</a:t>
            </a:r>
            <a:r>
              <a:rPr lang="en-US" altLang="hu-HU" sz="1600" dirty="0">
                <a:solidFill>
                  <a:schemeClr val="tx1"/>
                </a:solidFill>
              </a:rPr>
              <a:t>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&lt;input name="n2" type="text" size="4"&gt;&lt;</a:t>
            </a:r>
            <a:r>
              <a:rPr lang="en-US" altLang="hu-HU" sz="1600" dirty="0" err="1">
                <a:solidFill>
                  <a:schemeClr val="tx1"/>
                </a:solidFill>
              </a:rPr>
              <a:t>br</a:t>
            </a:r>
            <a:r>
              <a:rPr lang="en-US" altLang="hu-HU" sz="1600" dirty="0">
                <a:solidFill>
                  <a:schemeClr val="tx1"/>
                </a:solidFill>
              </a:rPr>
              <a:t>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&lt;input name="ad" type="button" value="Magic"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	</a:t>
            </a:r>
            <a:r>
              <a:rPr lang="en-US" altLang="hu-HU" sz="1600" dirty="0" err="1">
                <a:solidFill>
                  <a:schemeClr val="tx1"/>
                </a:solidFill>
              </a:rPr>
              <a:t>onClick</a:t>
            </a:r>
            <a:r>
              <a:rPr lang="en-US" altLang="hu-HU" sz="1600" dirty="0">
                <a:solidFill>
                  <a:schemeClr val="tx1"/>
                </a:solidFill>
              </a:rPr>
              <a:t>="magic(n1.value, n2.value);"&gt;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&lt;/form&gt; 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&lt;/body&gt;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&lt;/html&gt;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62FD626-7786-FCD7-678A-BA0DF753F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57" y="1484313"/>
            <a:ext cx="7702005" cy="482441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ECBE04D-74BE-5178-65EE-289CD9A3D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8758" y="382385"/>
            <a:ext cx="7633742" cy="742359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3600" dirty="0"/>
              <a:t>Kontextus csere gombnyomásra </a:t>
            </a:r>
            <a:endParaRPr lang="en-US" altLang="hu-HU" sz="3600" dirty="0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E772763F-9C68-CBB3-C1FB-9120101E54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5615" y="1593850"/>
            <a:ext cx="7344817" cy="44989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function </a:t>
            </a:r>
            <a:r>
              <a:rPr lang="en-US" altLang="hu-HU" sz="1600" b="1" dirty="0" err="1">
                <a:solidFill>
                  <a:schemeClr val="tx1"/>
                </a:solidFill>
              </a:rPr>
              <a:t>ujrair</a:t>
            </a:r>
            <a:r>
              <a:rPr lang="en-US" altLang="hu-HU" sz="1600" dirty="0">
                <a:solidFill>
                  <a:schemeClr val="tx1"/>
                </a:solidFill>
              </a:rPr>
              <a:t>()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>
                <a:solidFill>
                  <a:schemeClr val="tx1"/>
                </a:solidFill>
              </a:rPr>
              <a:t>var </a:t>
            </a:r>
            <a:r>
              <a:rPr lang="en-US" altLang="hu-HU" sz="1600" dirty="0" err="1">
                <a:solidFill>
                  <a:schemeClr val="tx1"/>
                </a:solidFill>
              </a:rPr>
              <a:t>ujKontext</a:t>
            </a:r>
            <a:r>
              <a:rPr lang="en-US" altLang="hu-HU" sz="1600" dirty="0">
                <a:solidFill>
                  <a:schemeClr val="tx1"/>
                </a:solidFill>
              </a:rPr>
              <a:t> = "&lt;HTML&gt;&lt;HEAD&gt;&lt;TITLE&gt;</a:t>
            </a:r>
            <a:r>
              <a:rPr lang="en-US" altLang="hu-HU" sz="1600" dirty="0" err="1">
                <a:solidFill>
                  <a:schemeClr val="tx1"/>
                </a:solidFill>
              </a:rPr>
              <a:t>Új</a:t>
            </a:r>
            <a:r>
              <a:rPr lang="en-US" altLang="hu-HU" sz="1600" dirty="0">
                <a:solidFill>
                  <a:schemeClr val="tx1"/>
                </a:solidFill>
              </a:rPr>
              <a:t> </a:t>
            </a:r>
            <a:r>
              <a:rPr lang="en-US" altLang="hu-HU" sz="1600" dirty="0" err="1">
                <a:solidFill>
                  <a:schemeClr val="tx1"/>
                </a:solidFill>
              </a:rPr>
              <a:t>dokumentum</a:t>
            </a:r>
            <a:r>
              <a:rPr lang="en-US" altLang="hu-HU" sz="1600" dirty="0">
                <a:solidFill>
                  <a:schemeClr val="tx1"/>
                </a:solidFill>
              </a:rPr>
              <a:t>&lt;/TITLE&gt;&lt;/HEAD&gt;"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 err="1">
                <a:solidFill>
                  <a:schemeClr val="tx1"/>
                </a:solidFill>
              </a:rPr>
              <a:t>ujKontext</a:t>
            </a:r>
            <a:r>
              <a:rPr lang="en-US" altLang="hu-HU" sz="1600" dirty="0">
                <a:solidFill>
                  <a:schemeClr val="tx1"/>
                </a:solidFill>
              </a:rPr>
              <a:t> += "&lt;BODY BGCOLOR=’aqua’&gt;&lt;H1&gt;</a:t>
            </a:r>
            <a:r>
              <a:rPr lang="en-US" altLang="hu-HU" sz="1600" dirty="0" err="1">
                <a:solidFill>
                  <a:schemeClr val="tx1"/>
                </a:solidFill>
              </a:rPr>
              <a:t>Ez</a:t>
            </a:r>
            <a:r>
              <a:rPr lang="en-US" altLang="hu-HU" sz="1600" dirty="0">
                <a:solidFill>
                  <a:schemeClr val="tx1"/>
                </a:solidFill>
              </a:rPr>
              <a:t> </a:t>
            </a:r>
            <a:r>
              <a:rPr lang="en-US" altLang="hu-HU" sz="1600" dirty="0" err="1">
                <a:solidFill>
                  <a:schemeClr val="tx1"/>
                </a:solidFill>
              </a:rPr>
              <a:t>egy</a:t>
            </a:r>
            <a:r>
              <a:rPr lang="en-US" altLang="hu-HU" sz="1600" dirty="0">
                <a:solidFill>
                  <a:schemeClr val="tx1"/>
                </a:solidFill>
              </a:rPr>
              <a:t> </a:t>
            </a:r>
            <a:r>
              <a:rPr lang="en-US" altLang="hu-HU" sz="1600" dirty="0" err="1">
                <a:solidFill>
                  <a:schemeClr val="tx1"/>
                </a:solidFill>
              </a:rPr>
              <a:t>uj</a:t>
            </a:r>
            <a:r>
              <a:rPr lang="en-US" altLang="hu-HU" sz="1600" dirty="0">
                <a:solidFill>
                  <a:schemeClr val="tx1"/>
                </a:solidFill>
              </a:rPr>
              <a:t> </a:t>
            </a:r>
            <a:r>
              <a:rPr lang="en-US" altLang="hu-HU" sz="1600" dirty="0" err="1">
                <a:solidFill>
                  <a:schemeClr val="tx1"/>
                </a:solidFill>
              </a:rPr>
              <a:t>dokumentum</a:t>
            </a:r>
            <a:r>
              <a:rPr lang="en-US" altLang="hu-HU" sz="1600" dirty="0">
                <a:solidFill>
                  <a:schemeClr val="tx1"/>
                </a:solidFill>
              </a:rPr>
              <a:t>.&lt;/H1&gt;"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 err="1">
                <a:solidFill>
                  <a:schemeClr val="tx1"/>
                </a:solidFill>
              </a:rPr>
              <a:t>ujKontext</a:t>
            </a:r>
            <a:r>
              <a:rPr lang="en-US" altLang="hu-HU" sz="1600" dirty="0">
                <a:solidFill>
                  <a:schemeClr val="tx1"/>
                </a:solidFill>
              </a:rPr>
              <a:t> += "&lt;/BODY&gt;&lt;/HTML&gt;"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b="1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600" b="1" dirty="0">
                <a:solidFill>
                  <a:schemeClr val="tx1"/>
                </a:solidFill>
              </a:rPr>
              <a:t>(</a:t>
            </a:r>
            <a:r>
              <a:rPr lang="en-US" altLang="hu-HU" sz="1600" b="1" dirty="0" err="1">
                <a:solidFill>
                  <a:schemeClr val="tx1"/>
                </a:solidFill>
              </a:rPr>
              <a:t>ujKontext</a:t>
            </a:r>
            <a:r>
              <a:rPr lang="en-US" altLang="hu-HU" sz="1600" b="1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&lt;FORM&gt;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>
                <a:solidFill>
                  <a:schemeClr val="tx1"/>
                </a:solidFill>
              </a:rPr>
              <a:t>&lt;INPUT TYPE="button" VALUE="</a:t>
            </a:r>
            <a:r>
              <a:rPr lang="en-US" altLang="hu-HU" sz="1600" dirty="0" err="1">
                <a:solidFill>
                  <a:schemeClr val="tx1"/>
                </a:solidFill>
              </a:rPr>
              <a:t>Kontextus</a:t>
            </a:r>
            <a:r>
              <a:rPr lang="en-US" altLang="hu-HU" sz="1600" dirty="0">
                <a:solidFill>
                  <a:schemeClr val="tx1"/>
                </a:solidFill>
              </a:rPr>
              <a:t> </a:t>
            </a:r>
            <a:r>
              <a:rPr lang="en-US" altLang="hu-HU" sz="1600" dirty="0" err="1">
                <a:solidFill>
                  <a:schemeClr val="tx1"/>
                </a:solidFill>
              </a:rPr>
              <a:t>csere</a:t>
            </a:r>
            <a:r>
              <a:rPr lang="en-US" altLang="hu-HU" sz="1600" dirty="0">
                <a:solidFill>
                  <a:schemeClr val="tx1"/>
                </a:solidFill>
              </a:rPr>
              <a:t>" </a:t>
            </a:r>
            <a:r>
              <a:rPr lang="en-US" altLang="hu-HU" sz="1600" dirty="0" err="1">
                <a:solidFill>
                  <a:schemeClr val="tx1"/>
                </a:solidFill>
              </a:rPr>
              <a:t>onClick</a:t>
            </a:r>
            <a:r>
              <a:rPr lang="en-US" altLang="hu-HU" sz="1600" dirty="0">
                <a:solidFill>
                  <a:schemeClr val="tx1"/>
                </a:solidFill>
              </a:rPr>
              <a:t>="</a:t>
            </a:r>
            <a:r>
              <a:rPr lang="en-US" altLang="hu-HU" sz="1600" dirty="0" err="1">
                <a:solidFill>
                  <a:schemeClr val="tx1"/>
                </a:solidFill>
              </a:rPr>
              <a:t>ujrair</a:t>
            </a:r>
            <a:r>
              <a:rPr lang="en-US" altLang="hu-HU" sz="1600" dirty="0">
                <a:solidFill>
                  <a:schemeClr val="tx1"/>
                </a:solidFill>
              </a:rPr>
              <a:t>()"&gt;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&lt;/FORM&gt;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&lt;/HTML&gt;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3EA292E-A767-9714-FAC1-883C6431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58" y="1287865"/>
            <a:ext cx="7673430" cy="51847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4C4B1C1-A624-599B-79A0-6FA2D1BA73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altLang="hu-HU" sz="4000" dirty="0"/>
              <a:t>Ciklusok – A „</a:t>
            </a:r>
            <a:r>
              <a:rPr lang="hu-HU" altLang="hu-HU" sz="4000" dirty="0" err="1"/>
              <a:t>while”ciklus</a:t>
            </a:r>
            <a:endParaRPr lang="en-US" altLang="hu-HU" sz="4000" dirty="0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BD2A198A-7646-DC41-DCA7-D7C811B80F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5616" y="1556792"/>
            <a:ext cx="7344172" cy="417567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i="1" dirty="0">
                <a:solidFill>
                  <a:schemeClr val="tx1"/>
                </a:solidFill>
              </a:rPr>
              <a:t>// </a:t>
            </a:r>
            <a:r>
              <a:rPr lang="hu-HU" altLang="hu-HU" sz="2000" i="1" dirty="0" err="1">
                <a:solidFill>
                  <a:schemeClr val="tx1"/>
                </a:solidFill>
              </a:rPr>
              <a:t>előltesztelő</a:t>
            </a:r>
            <a:r>
              <a:rPr lang="hu-HU" altLang="hu-HU" sz="2000" i="1" dirty="0">
                <a:solidFill>
                  <a:schemeClr val="tx1"/>
                </a:solidFill>
              </a:rPr>
              <a:t> ciklus: </a:t>
            </a:r>
            <a:r>
              <a:rPr lang="hu-HU" altLang="hu-HU" sz="2000" i="1" dirty="0" err="1">
                <a:solidFill>
                  <a:schemeClr val="tx1"/>
                </a:solidFill>
              </a:rPr>
              <a:t>while</a:t>
            </a:r>
            <a:endParaRPr lang="hu-HU" altLang="hu-HU" sz="200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while (</a:t>
            </a:r>
            <a:r>
              <a:rPr lang="en-US" altLang="hu-HU" sz="2000" i="1" dirty="0" err="1">
                <a:solidFill>
                  <a:schemeClr val="tx1"/>
                </a:solidFill>
              </a:rPr>
              <a:t>feltétel</a:t>
            </a:r>
            <a:r>
              <a:rPr lang="en-US" altLang="hu-HU" sz="2000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    </a:t>
            </a:r>
            <a:r>
              <a:rPr lang="en-US" altLang="hu-HU" sz="2000" dirty="0" err="1">
                <a:solidFill>
                  <a:schemeClr val="tx1"/>
                </a:solidFill>
              </a:rPr>
              <a:t>végrehajtandó</a:t>
            </a:r>
            <a:r>
              <a:rPr lang="en-US" altLang="hu-HU" sz="2000" dirty="0">
                <a:solidFill>
                  <a:schemeClr val="tx1"/>
                </a:solidFill>
              </a:rPr>
              <a:t> </a:t>
            </a:r>
            <a:r>
              <a:rPr lang="en-US" altLang="hu-HU" sz="2000" dirty="0" err="1">
                <a:solidFill>
                  <a:schemeClr val="tx1"/>
                </a:solidFill>
              </a:rPr>
              <a:t>kód</a:t>
            </a:r>
            <a:endParaRPr lang="en-US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}</a:t>
            </a: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i="1" dirty="0">
                <a:solidFill>
                  <a:schemeClr val="tx1"/>
                </a:solidFill>
              </a:rPr>
              <a:t>// </a:t>
            </a:r>
            <a:r>
              <a:rPr lang="hu-HU" altLang="hu-HU" sz="2000" i="1" dirty="0" err="1">
                <a:solidFill>
                  <a:schemeClr val="tx1"/>
                </a:solidFill>
              </a:rPr>
              <a:t>hátultesztelő</a:t>
            </a:r>
            <a:r>
              <a:rPr lang="hu-HU" altLang="hu-HU" sz="2000" i="1" dirty="0">
                <a:solidFill>
                  <a:schemeClr val="tx1"/>
                </a:solidFill>
              </a:rPr>
              <a:t> ciklus </a:t>
            </a:r>
            <a:r>
              <a:rPr lang="hu-HU" altLang="hu-HU" sz="2000" i="1" dirty="0" err="1">
                <a:solidFill>
                  <a:schemeClr val="tx1"/>
                </a:solidFill>
              </a:rPr>
              <a:t>do</a:t>
            </a:r>
            <a:r>
              <a:rPr lang="hu-HU" altLang="hu-HU" sz="2000" i="1" dirty="0">
                <a:solidFill>
                  <a:schemeClr val="tx1"/>
                </a:solidFill>
              </a:rPr>
              <a:t> </a:t>
            </a:r>
            <a:r>
              <a:rPr lang="hu-HU" altLang="hu-HU" sz="2000" i="1" dirty="0" err="1">
                <a:solidFill>
                  <a:schemeClr val="tx1"/>
                </a:solidFill>
              </a:rPr>
              <a:t>while</a:t>
            </a:r>
            <a:endParaRPr lang="hu-HU" altLang="hu-HU" sz="200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do </a:t>
            </a: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{ </a:t>
            </a: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chemeClr val="tx1"/>
                </a:solidFill>
              </a:rPr>
              <a:t>	</a:t>
            </a:r>
            <a:r>
              <a:rPr lang="en-US" altLang="hu-HU" sz="2000" dirty="0" err="1">
                <a:solidFill>
                  <a:schemeClr val="tx1"/>
                </a:solidFill>
              </a:rPr>
              <a:t>végrehajtandó</a:t>
            </a:r>
            <a:r>
              <a:rPr lang="en-US" altLang="hu-HU" sz="2000" dirty="0">
                <a:solidFill>
                  <a:schemeClr val="tx1"/>
                </a:solidFill>
              </a:rPr>
              <a:t> </a:t>
            </a:r>
            <a:r>
              <a:rPr lang="en-US" altLang="hu-HU" sz="2000" dirty="0" err="1">
                <a:solidFill>
                  <a:schemeClr val="tx1"/>
                </a:solidFill>
              </a:rPr>
              <a:t>kód</a:t>
            </a: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} </a:t>
            </a:r>
            <a:r>
              <a:rPr lang="hu-HU" altLang="hu-HU" sz="200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hu-HU" sz="2000" dirty="0">
                <a:solidFill>
                  <a:schemeClr val="tx1"/>
                </a:solidFill>
              </a:rPr>
              <a:t>while (</a:t>
            </a:r>
            <a:r>
              <a:rPr lang="en-US" altLang="hu-HU" sz="2000" i="1" dirty="0" err="1">
                <a:solidFill>
                  <a:schemeClr val="tx1"/>
                </a:solidFill>
              </a:rPr>
              <a:t>feltétel</a:t>
            </a:r>
            <a:r>
              <a:rPr lang="en-US" altLang="hu-HU" sz="2000" dirty="0">
                <a:solidFill>
                  <a:schemeClr val="tx1"/>
                </a:solidFill>
              </a:rPr>
              <a:t>) </a:t>
            </a:r>
            <a:endParaRPr lang="hu-HU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hu-H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512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36CE0B74-4735-748E-8041-B9453D25D0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 JavaScript története</a:t>
            </a:r>
            <a:endParaRPr lang="en-US" altLang="hu-HU" sz="3800"/>
          </a:p>
        </p:txBody>
      </p:sp>
      <p:sp>
        <p:nvSpPr>
          <p:cNvPr id="5130" name="Freeform: Shape 512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32" name="Rectangle 513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AFB87ED-E881-73F5-BE40-AE0CD29C2B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Objektum orientált webes szkript nyelv</a:t>
            </a:r>
          </a:p>
          <a:p>
            <a:pPr eaLnBrk="1" hangingPunct="1"/>
            <a:r>
              <a:rPr lang="hu-HU" altLang="hu-HU"/>
              <a:t>1995 Netscape, Eredeti fejlesztő:</a:t>
            </a:r>
            <a:r>
              <a:rPr lang="en-US" altLang="hu-HU"/>
              <a:t>Brendan Eich </a:t>
            </a:r>
            <a:endParaRPr lang="hu-HU" altLang="hu-HU"/>
          </a:p>
          <a:p>
            <a:pPr eaLnBrk="1" hangingPunct="1"/>
            <a:r>
              <a:rPr lang="hu-HU" altLang="hu-HU"/>
              <a:t>Web-browser független nyelv</a:t>
            </a:r>
          </a:p>
          <a:p>
            <a:pPr eaLnBrk="1" hangingPunct="1"/>
            <a:r>
              <a:rPr lang="hu-HU" altLang="hu-HU"/>
              <a:t>Eredeti neve: „</a:t>
            </a:r>
            <a:r>
              <a:rPr lang="en-US" altLang="hu-HU"/>
              <a:t>LiveScript</a:t>
            </a:r>
            <a:r>
              <a:rPr lang="hu-HU" altLang="hu-HU"/>
              <a:t>”.</a:t>
            </a:r>
            <a:r>
              <a:rPr lang="en-US" altLang="hu-HU"/>
              <a:t> </a:t>
            </a:r>
            <a:r>
              <a:rPr lang="hu-HU" altLang="hu-HU"/>
              <a:t>Része volt a </a:t>
            </a:r>
            <a:r>
              <a:rPr lang="en-US" altLang="hu-HU"/>
              <a:t>Netscape Navigator 2.0</a:t>
            </a:r>
            <a:r>
              <a:rPr lang="hu-HU" altLang="hu-HU"/>
              <a:t> verziónak,</a:t>
            </a:r>
            <a:r>
              <a:rPr lang="en-US" altLang="hu-HU"/>
              <a:t> 1995</a:t>
            </a:r>
            <a:r>
              <a:rPr lang="hu-HU" altLang="hu-HU"/>
              <a:t>.</a:t>
            </a:r>
            <a:r>
              <a:rPr lang="en-US" altLang="hu-HU"/>
              <a:t> </a:t>
            </a:r>
            <a:r>
              <a:rPr lang="hu-HU" altLang="hu-HU"/>
              <a:t>sz</a:t>
            </a:r>
            <a:r>
              <a:rPr lang="en-US" altLang="hu-HU"/>
              <a:t>eptember</a:t>
            </a:r>
            <a:r>
              <a:rPr lang="hu-HU" altLang="hu-HU"/>
              <a:t>ében. Decemberben nevezték át JavaScriptnek.</a:t>
            </a:r>
            <a:endParaRPr lang="en-US" alt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F783D53-AC92-6607-B286-6A208C018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268413"/>
            <a:ext cx="7596188" cy="471805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7DDC895-A1D9-34B5-9611-775A2B516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Ciklusok – A „for” ciklus </a:t>
            </a:r>
            <a:endParaRPr lang="en-US" altLang="hu-HU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A961BBEC-ECBC-4C07-7B4F-9C2B97A8A1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377950"/>
            <a:ext cx="7128842" cy="36353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&lt;script type="text/</a:t>
            </a:r>
            <a:r>
              <a:rPr lang="en-US" altLang="hu-HU" sz="1800" dirty="0" err="1">
                <a:solidFill>
                  <a:schemeClr val="tx1"/>
                </a:solidFill>
              </a:rPr>
              <a:t>javascript</a:t>
            </a:r>
            <a:r>
              <a:rPr lang="en-US" altLang="hu-HU" sz="1800" dirty="0">
                <a:solidFill>
                  <a:schemeClr val="tx1"/>
                </a:solidFill>
              </a:rPr>
              <a:t>"&gt;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b="1" dirty="0">
                <a:solidFill>
                  <a:schemeClr val="tx1"/>
                </a:solidFill>
              </a:rPr>
              <a:t>for (</a:t>
            </a:r>
            <a:r>
              <a:rPr lang="en-US" altLang="hu-HU" sz="1800" b="1" dirty="0" err="1">
                <a:solidFill>
                  <a:schemeClr val="tx1"/>
                </a:solidFill>
              </a:rPr>
              <a:t>i</a:t>
            </a:r>
            <a:r>
              <a:rPr lang="en-US" altLang="hu-HU" sz="1800" b="1" dirty="0">
                <a:solidFill>
                  <a:schemeClr val="tx1"/>
                </a:solidFill>
              </a:rPr>
              <a:t> = 0; </a:t>
            </a:r>
            <a:r>
              <a:rPr lang="en-US" altLang="hu-HU" sz="1800" b="1" dirty="0" err="1">
                <a:solidFill>
                  <a:schemeClr val="tx1"/>
                </a:solidFill>
              </a:rPr>
              <a:t>i</a:t>
            </a:r>
            <a:r>
              <a:rPr lang="en-US" altLang="hu-HU" sz="1800" b="1" dirty="0">
                <a:solidFill>
                  <a:schemeClr val="tx1"/>
                </a:solidFill>
              </a:rPr>
              <a:t> &lt; 5; </a:t>
            </a:r>
            <a:r>
              <a:rPr lang="en-US" altLang="hu-HU" sz="1800" b="1" dirty="0" err="1">
                <a:solidFill>
                  <a:schemeClr val="tx1"/>
                </a:solidFill>
              </a:rPr>
              <a:t>i</a:t>
            </a:r>
            <a:r>
              <a:rPr lang="en-US" altLang="hu-HU" sz="1800" b="1" dirty="0">
                <a:solidFill>
                  <a:schemeClr val="tx1"/>
                </a:solidFill>
              </a:rPr>
              <a:t>++)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</a:t>
            </a: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("Az </a:t>
            </a:r>
            <a:r>
              <a:rPr lang="en-US" altLang="hu-HU" sz="1800" dirty="0" err="1">
                <a:solidFill>
                  <a:schemeClr val="tx1"/>
                </a:solidFill>
              </a:rPr>
              <a:t>i</a:t>
            </a:r>
            <a:r>
              <a:rPr lang="en-US" altLang="hu-HU" sz="1800" dirty="0">
                <a:solidFill>
                  <a:schemeClr val="tx1"/>
                </a:solidFill>
              </a:rPr>
              <a:t> </a:t>
            </a:r>
            <a:r>
              <a:rPr lang="en-US" altLang="hu-HU" sz="1800" dirty="0" err="1">
                <a:solidFill>
                  <a:schemeClr val="tx1"/>
                </a:solidFill>
              </a:rPr>
              <a:t>értéke</a:t>
            </a:r>
            <a:r>
              <a:rPr lang="en-US" altLang="hu-HU" sz="1800" dirty="0">
                <a:solidFill>
                  <a:schemeClr val="tx1"/>
                </a:solidFill>
              </a:rPr>
              <a:t>: " + </a:t>
            </a:r>
            <a:r>
              <a:rPr lang="hu-HU" altLang="hu-HU" sz="1800" dirty="0">
                <a:solidFill>
                  <a:schemeClr val="tx1"/>
                </a:solidFill>
              </a:rPr>
              <a:t>i + </a:t>
            </a:r>
            <a:r>
              <a:rPr lang="en-US" altLang="hu-HU" sz="1800" dirty="0">
                <a:solidFill>
                  <a:schemeClr val="tx1"/>
                </a:solidFill>
              </a:rPr>
              <a:t>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</a:t>
            </a:r>
            <a:r>
              <a:rPr lang="hu-HU" altLang="hu-HU" sz="1800" dirty="0">
                <a:solidFill>
                  <a:schemeClr val="tx1"/>
                </a:solidFill>
              </a:rPr>
              <a:t>) </a:t>
            </a:r>
            <a:endParaRPr lang="en-US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}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&lt;/script&gt;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&lt;/body&gt;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&lt;/html&gt;</a:t>
            </a:r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F6C06A44-C064-051F-0F4A-E7CA1D901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5255578"/>
            <a:ext cx="7596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b="1" dirty="0" err="1"/>
              <a:t>for</a:t>
            </a:r>
            <a:r>
              <a:rPr lang="hu-HU" altLang="hu-HU" sz="1800" b="1" dirty="0"/>
              <a:t>( </a:t>
            </a:r>
            <a:r>
              <a:rPr lang="hu-HU" altLang="hu-HU" sz="1800" b="1" dirty="0" err="1"/>
              <a:t>inicializáció</a:t>
            </a:r>
            <a:r>
              <a:rPr lang="hu-HU" altLang="hu-HU" sz="1800" b="1" dirty="0"/>
              <a:t>; feltétel; növekmény) </a:t>
            </a:r>
            <a:endParaRPr lang="en-US" altLang="hu-HU" sz="1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DF0D5AF-4F78-DB05-AA1D-175484998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58" y="1268413"/>
            <a:ext cx="7686130" cy="49688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F9101C0-2EFA-E89D-B070-44A5B0690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Tömbök </a:t>
            </a:r>
            <a:endParaRPr lang="en-US" altLang="hu-HU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527F4B3E-F8BC-DB96-CB7C-637CA2F0E3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377950"/>
            <a:ext cx="7344742" cy="41386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dirty="0">
                <a:solidFill>
                  <a:schemeClr val="tx1"/>
                </a:solidFill>
              </a:rPr>
              <a:t>var name</a:t>
            </a:r>
            <a:r>
              <a:rPr lang="hu-HU" altLang="hu-HU" dirty="0">
                <a:solidFill>
                  <a:schemeClr val="tx1"/>
                </a:solidFill>
              </a:rPr>
              <a:t>s</a:t>
            </a:r>
            <a:r>
              <a:rPr lang="en-US" altLang="hu-HU" dirty="0">
                <a:solidFill>
                  <a:schemeClr val="tx1"/>
                </a:solidFill>
              </a:rPr>
              <a:t> = new </a:t>
            </a:r>
            <a:r>
              <a:rPr lang="en-US" altLang="hu-HU" b="1" dirty="0">
                <a:solidFill>
                  <a:schemeClr val="tx1"/>
                </a:solidFill>
              </a:rPr>
              <a:t>Array(6)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nam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[0] = "</a:t>
            </a:r>
            <a:r>
              <a:rPr lang="hu-HU" altLang="hu-HU" dirty="0">
                <a:solidFill>
                  <a:schemeClr val="tx1"/>
                </a:solidFill>
              </a:rPr>
              <a:t>Panni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nam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[1] = </a:t>
            </a:r>
            <a:r>
              <a:rPr lang="hu-HU" altLang="hu-HU" dirty="0">
                <a:solidFill>
                  <a:schemeClr val="tx1"/>
                </a:solidFill>
              </a:rPr>
              <a:t>”Erzsi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nam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[2] = </a:t>
            </a:r>
            <a:r>
              <a:rPr lang="hu-HU" altLang="hu-HU" dirty="0">
                <a:solidFill>
                  <a:schemeClr val="tx1"/>
                </a:solidFill>
              </a:rPr>
              <a:t>”Bözsi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nam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[3] = </a:t>
            </a:r>
            <a:r>
              <a:rPr lang="hu-HU" altLang="hu-HU" dirty="0">
                <a:solidFill>
                  <a:schemeClr val="tx1"/>
                </a:solidFill>
              </a:rPr>
              <a:t>”Peti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n</a:t>
            </a:r>
            <a:r>
              <a:rPr lang="en-US" altLang="hu-HU" dirty="0">
                <a:solidFill>
                  <a:schemeClr val="tx1"/>
                </a:solidFill>
              </a:rPr>
              <a:t>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[4] = "Jim</a:t>
            </a:r>
            <a:r>
              <a:rPr lang="hu-HU" altLang="hu-HU" dirty="0">
                <a:solidFill>
                  <a:schemeClr val="tx1"/>
                </a:solidFill>
              </a:rPr>
              <a:t>y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nam</a:t>
            </a:r>
            <a:r>
              <a:rPr lang="hu-HU" altLang="hu-HU" dirty="0">
                <a:solidFill>
                  <a:schemeClr val="tx1"/>
                </a:solidFill>
              </a:rPr>
              <a:t>es</a:t>
            </a:r>
            <a:r>
              <a:rPr lang="en-US" altLang="hu-HU" dirty="0">
                <a:solidFill>
                  <a:schemeClr val="tx1"/>
                </a:solidFill>
              </a:rPr>
              <a:t>[5] = </a:t>
            </a:r>
            <a:r>
              <a:rPr lang="hu-HU" altLang="hu-HU" dirty="0">
                <a:solidFill>
                  <a:schemeClr val="tx1"/>
                </a:solidFill>
              </a:rPr>
              <a:t>”Béla</a:t>
            </a:r>
            <a:r>
              <a:rPr lang="en-US" altLang="hu-HU" dirty="0">
                <a:solidFill>
                  <a:schemeClr val="tx1"/>
                </a:solidFill>
              </a:rPr>
              <a:t>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hu-HU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dirty="0">
                <a:solidFill>
                  <a:schemeClr val="tx1"/>
                </a:solidFill>
              </a:rPr>
              <a:t>for (</a:t>
            </a:r>
            <a:r>
              <a:rPr lang="en-US" altLang="hu-HU" dirty="0" err="1">
                <a:solidFill>
                  <a:schemeClr val="tx1"/>
                </a:solidFill>
              </a:rPr>
              <a:t>i</a:t>
            </a:r>
            <a:r>
              <a:rPr lang="en-US" altLang="hu-HU" dirty="0">
                <a:solidFill>
                  <a:schemeClr val="tx1"/>
                </a:solidFill>
              </a:rPr>
              <a:t>=0; </a:t>
            </a:r>
            <a:r>
              <a:rPr lang="en-US" altLang="hu-HU" dirty="0" err="1">
                <a:solidFill>
                  <a:schemeClr val="tx1"/>
                </a:solidFill>
              </a:rPr>
              <a:t>i</a:t>
            </a:r>
            <a:r>
              <a:rPr lang="en-US" altLang="hu-HU" dirty="0">
                <a:solidFill>
                  <a:schemeClr val="tx1"/>
                </a:solidFill>
              </a:rPr>
              <a:t>&lt;6; </a:t>
            </a:r>
            <a:r>
              <a:rPr lang="en-US" altLang="hu-HU" dirty="0" err="1">
                <a:solidFill>
                  <a:schemeClr val="tx1"/>
                </a:solidFill>
              </a:rPr>
              <a:t>i</a:t>
            </a:r>
            <a:r>
              <a:rPr lang="en-US" altLang="hu-HU" dirty="0">
                <a:solidFill>
                  <a:schemeClr val="tx1"/>
                </a:solidFill>
              </a:rPr>
              <a:t>++)</a:t>
            </a:r>
            <a:r>
              <a:rPr lang="hu-HU" altLang="hu-HU" dirty="0">
                <a:solidFill>
                  <a:schemeClr val="tx1"/>
                </a:solidFill>
              </a:rPr>
              <a:t> </a:t>
            </a:r>
            <a:r>
              <a:rPr lang="en-US" altLang="hu-HU" dirty="0">
                <a:solidFill>
                  <a:schemeClr val="tx1"/>
                </a:solidFill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 err="1">
                <a:solidFill>
                  <a:schemeClr val="tx1"/>
                </a:solidFill>
              </a:rPr>
              <a:t>document.write</a:t>
            </a:r>
            <a:r>
              <a:rPr lang="en-US" altLang="hu-HU" dirty="0">
                <a:solidFill>
                  <a:schemeClr val="tx1"/>
                </a:solidFill>
              </a:rPr>
              <a:t>(</a:t>
            </a:r>
            <a:r>
              <a:rPr lang="hu-HU" altLang="hu-HU" dirty="0">
                <a:solidFill>
                  <a:schemeClr val="tx1"/>
                </a:solidFill>
              </a:rPr>
              <a:t> </a:t>
            </a:r>
            <a:r>
              <a:rPr lang="en-US" altLang="hu-HU" dirty="0">
                <a:solidFill>
                  <a:schemeClr val="tx1"/>
                </a:solidFill>
              </a:rPr>
              <a:t>name</a:t>
            </a:r>
            <a:r>
              <a:rPr lang="hu-HU" altLang="hu-HU" dirty="0">
                <a:solidFill>
                  <a:schemeClr val="tx1"/>
                </a:solidFill>
              </a:rPr>
              <a:t>s</a:t>
            </a:r>
            <a:r>
              <a:rPr lang="en-US" altLang="hu-HU" dirty="0">
                <a:solidFill>
                  <a:schemeClr val="tx1"/>
                </a:solidFill>
              </a:rPr>
              <a:t>[</a:t>
            </a:r>
            <a:r>
              <a:rPr lang="en-US" altLang="hu-HU" dirty="0" err="1">
                <a:solidFill>
                  <a:schemeClr val="tx1"/>
                </a:solidFill>
              </a:rPr>
              <a:t>i</a:t>
            </a:r>
            <a:r>
              <a:rPr lang="en-US" altLang="hu-HU" dirty="0">
                <a:solidFill>
                  <a:schemeClr val="tx1"/>
                </a:solidFill>
              </a:rPr>
              <a:t>] + "&lt;</a:t>
            </a:r>
            <a:r>
              <a:rPr lang="en-US" altLang="hu-HU" dirty="0" err="1">
                <a:solidFill>
                  <a:schemeClr val="tx1"/>
                </a:solidFill>
              </a:rPr>
              <a:t>br</a:t>
            </a:r>
            <a:r>
              <a:rPr lang="en-US" altLang="hu-HU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dirty="0">
                <a:solidFill>
                  <a:schemeClr val="tx1"/>
                </a:solidFill>
              </a:rPr>
              <a:t>}</a:t>
            </a:r>
            <a:endParaRPr lang="hu-HU" altLang="hu-HU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dirty="0">
                <a:solidFill>
                  <a:schemeClr val="tx1"/>
                </a:solidFill>
              </a:rPr>
              <a:t>// ----------------------------------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var name</a:t>
            </a:r>
            <a:r>
              <a:rPr lang="hu-HU" altLang="hu-HU" sz="1800" dirty="0">
                <a:solidFill>
                  <a:schemeClr val="tx1"/>
                </a:solidFill>
              </a:rPr>
              <a:t>s2</a:t>
            </a:r>
            <a:r>
              <a:rPr lang="en-US" altLang="hu-HU" sz="1800" dirty="0">
                <a:solidFill>
                  <a:schemeClr val="tx1"/>
                </a:solidFill>
              </a:rPr>
              <a:t> = </a:t>
            </a:r>
            <a:r>
              <a:rPr lang="en-US" altLang="hu-HU" sz="1800" b="1" dirty="0">
                <a:solidFill>
                  <a:schemeClr val="tx1"/>
                </a:solidFill>
              </a:rPr>
              <a:t>new Array(</a:t>
            </a:r>
            <a:r>
              <a:rPr lang="hu-HU" altLang="hu-HU" sz="1800" dirty="0">
                <a:solidFill>
                  <a:schemeClr val="tx1"/>
                </a:solidFill>
              </a:rPr>
              <a:t>”Név1</a:t>
            </a:r>
            <a:r>
              <a:rPr lang="en-US" altLang="hu-HU" sz="1800" dirty="0">
                <a:solidFill>
                  <a:schemeClr val="tx1"/>
                </a:solidFill>
              </a:rPr>
              <a:t>", </a:t>
            </a:r>
            <a:r>
              <a:rPr lang="hu-HU" altLang="hu-HU" sz="1800" dirty="0">
                <a:solidFill>
                  <a:schemeClr val="tx1"/>
                </a:solidFill>
              </a:rPr>
              <a:t>”Név2</a:t>
            </a:r>
            <a:r>
              <a:rPr lang="en-US" altLang="hu-HU" sz="1800" dirty="0">
                <a:solidFill>
                  <a:schemeClr val="tx1"/>
                </a:solidFill>
              </a:rPr>
              <a:t>", </a:t>
            </a:r>
            <a:r>
              <a:rPr lang="hu-HU" altLang="hu-HU" sz="1800" dirty="0">
                <a:solidFill>
                  <a:schemeClr val="tx1"/>
                </a:solidFill>
              </a:rPr>
              <a:t>”Név3</a:t>
            </a:r>
            <a:r>
              <a:rPr lang="en-US" altLang="hu-HU" sz="1800" dirty="0">
                <a:solidFill>
                  <a:schemeClr val="tx1"/>
                </a:solidFill>
              </a:rPr>
              <a:t>", </a:t>
            </a:r>
            <a:r>
              <a:rPr lang="hu-HU" altLang="hu-HU" sz="1800" dirty="0">
                <a:solidFill>
                  <a:schemeClr val="tx1"/>
                </a:solidFill>
              </a:rPr>
              <a:t>”Név4</a:t>
            </a:r>
            <a:r>
              <a:rPr lang="en-US" altLang="hu-HU" sz="1800" dirty="0">
                <a:solidFill>
                  <a:schemeClr val="tx1"/>
                </a:solidFill>
              </a:rPr>
              <a:t>", </a:t>
            </a:r>
            <a:r>
              <a:rPr lang="hu-HU" altLang="hu-HU" sz="1800" dirty="0">
                <a:solidFill>
                  <a:schemeClr val="tx1"/>
                </a:solidFill>
              </a:rPr>
              <a:t>”Név5</a:t>
            </a:r>
            <a:r>
              <a:rPr lang="en-US" altLang="hu-HU" sz="1800" dirty="0">
                <a:solidFill>
                  <a:schemeClr val="tx1"/>
                </a:solidFill>
              </a:rPr>
              <a:t>", </a:t>
            </a:r>
            <a:r>
              <a:rPr lang="hu-HU" altLang="hu-HU" sz="1800" dirty="0">
                <a:solidFill>
                  <a:schemeClr val="tx1"/>
                </a:solidFill>
              </a:rPr>
              <a:t>”Név6</a:t>
            </a:r>
            <a:r>
              <a:rPr lang="en-US" altLang="hu-HU" sz="1800" dirty="0">
                <a:solidFill>
                  <a:schemeClr val="tx1"/>
                </a:solidFill>
              </a:rPr>
              <a:t>"</a:t>
            </a:r>
            <a:r>
              <a:rPr lang="en-US" altLang="hu-HU" sz="1800" b="1" dirty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8642CF4-DC12-BC1C-7BDC-01D1D27FE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011238"/>
            <a:ext cx="7725296" cy="54006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01D5EF-D41C-F16F-097D-5E456C8A2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725296" cy="782340"/>
          </a:xfrm>
        </p:spPr>
        <p:txBody>
          <a:bodyPr>
            <a:noAutofit/>
          </a:bodyPr>
          <a:lstStyle/>
          <a:p>
            <a:pPr eaLnBrk="1" hangingPunct="1"/>
            <a:r>
              <a:rPr lang="hu-HU" altLang="hu-HU" sz="3600" dirty="0" err="1"/>
              <a:t>Stringek</a:t>
            </a:r>
            <a:r>
              <a:rPr lang="hu-HU" altLang="hu-HU" sz="3600" dirty="0"/>
              <a:t> – és beépített funkcióik </a:t>
            </a:r>
            <a:endParaRPr lang="en-US" altLang="hu-HU" sz="3600" dirty="0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E19CA53D-BE11-C28F-C5D2-FF68FD6212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624" y="1268760"/>
            <a:ext cx="7272164" cy="489654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&lt;script type="text/</a:t>
            </a:r>
            <a:r>
              <a:rPr lang="en-US" altLang="hu-HU" sz="1800" dirty="0" err="1">
                <a:solidFill>
                  <a:schemeClr val="tx1"/>
                </a:solidFill>
              </a:rPr>
              <a:t>javascript</a:t>
            </a:r>
            <a:r>
              <a:rPr lang="en-US" altLang="hu-HU" sz="1800" dirty="0">
                <a:solidFill>
                  <a:schemeClr val="tx1"/>
                </a:solidFill>
              </a:rPr>
              <a:t>"&gt;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var str="A JavaScript </a:t>
            </a:r>
            <a:r>
              <a:rPr lang="en-US" altLang="hu-HU" sz="1800" dirty="0" err="1">
                <a:solidFill>
                  <a:schemeClr val="tx1"/>
                </a:solidFill>
              </a:rPr>
              <a:t>Nagyszeru</a:t>
            </a:r>
            <a:r>
              <a:rPr lang="en-US" altLang="hu-HU" sz="1800" dirty="0">
                <a:solidFill>
                  <a:schemeClr val="tx1"/>
                </a:solidFill>
              </a:rPr>
              <a:t>!"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("1: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substr</a:t>
            </a:r>
            <a:r>
              <a:rPr lang="en-US" altLang="hu-HU" sz="1800" dirty="0">
                <a:solidFill>
                  <a:schemeClr val="tx1"/>
                </a:solidFill>
              </a:rPr>
              <a:t>(2,10)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("2: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indexOf</a:t>
            </a:r>
            <a:r>
              <a:rPr lang="en-US" altLang="hu-HU" sz="1800" dirty="0">
                <a:solidFill>
                  <a:schemeClr val="tx1"/>
                </a:solidFill>
              </a:rPr>
              <a:t>("Nagy")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("3: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indexOf</a:t>
            </a:r>
            <a:r>
              <a:rPr lang="en-US" altLang="hu-HU" sz="1800" dirty="0">
                <a:solidFill>
                  <a:schemeClr val="tx1"/>
                </a:solidFill>
              </a:rPr>
              <a:t>("</a:t>
            </a:r>
            <a:r>
              <a:rPr lang="en-US" altLang="hu-HU" sz="1800" dirty="0" err="1">
                <a:solidFill>
                  <a:schemeClr val="tx1"/>
                </a:solidFill>
              </a:rPr>
              <a:t>NagyI</a:t>
            </a:r>
            <a:r>
              <a:rPr lang="en-US" altLang="hu-HU" sz="1800" dirty="0">
                <a:solidFill>
                  <a:schemeClr val="tx1"/>
                </a:solidFill>
              </a:rPr>
              <a:t>")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("4: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match</a:t>
            </a:r>
            <a:r>
              <a:rPr lang="en-US" altLang="hu-HU" sz="1800" dirty="0">
                <a:solidFill>
                  <a:schemeClr val="tx1"/>
                </a:solidFill>
              </a:rPr>
              <a:t>("Java")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("5: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match</a:t>
            </a:r>
            <a:r>
              <a:rPr lang="en-US" altLang="hu-HU" sz="1800" dirty="0">
                <a:solidFill>
                  <a:schemeClr val="tx1"/>
                </a:solidFill>
              </a:rPr>
              <a:t>(„</a:t>
            </a:r>
            <a:r>
              <a:rPr lang="hu-HU" altLang="hu-HU" sz="1800" dirty="0" err="1">
                <a:solidFill>
                  <a:schemeClr val="tx1"/>
                </a:solidFill>
              </a:rPr>
              <a:t>YodaScript</a:t>
            </a:r>
            <a:r>
              <a:rPr lang="en-US" altLang="hu-HU" sz="1800" dirty="0">
                <a:solidFill>
                  <a:schemeClr val="tx1"/>
                </a:solidFill>
              </a:rPr>
              <a:t>")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("6: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toUpperCase</a:t>
            </a:r>
            <a:r>
              <a:rPr lang="en-US" altLang="hu-HU" sz="1800" dirty="0">
                <a:solidFill>
                  <a:schemeClr val="tx1"/>
                </a:solidFill>
              </a:rPr>
              <a:t>()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("7: " + </a:t>
            </a:r>
            <a:r>
              <a:rPr lang="en-US" altLang="hu-HU" sz="1800" dirty="0" err="1">
                <a:solidFill>
                  <a:schemeClr val="tx1"/>
                </a:solidFill>
              </a:rPr>
              <a:t>str.</a:t>
            </a:r>
            <a:r>
              <a:rPr lang="en-US" altLang="hu-HU" sz="1800" b="1" dirty="0" err="1">
                <a:solidFill>
                  <a:schemeClr val="tx1"/>
                </a:solidFill>
              </a:rPr>
              <a:t>toLowerCase</a:t>
            </a:r>
            <a:r>
              <a:rPr lang="en-US" altLang="hu-HU" sz="1800" dirty="0">
                <a:solidFill>
                  <a:schemeClr val="tx1"/>
                </a:solidFill>
              </a:rPr>
              <a:t>()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&lt;/script&gt;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&lt;/body&gt;</a:t>
            </a: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&lt;/html</a:t>
            </a:r>
            <a:r>
              <a:rPr lang="hu-HU" altLang="hu-HU" sz="1800" dirty="0">
                <a:solidFill>
                  <a:schemeClr val="tx1"/>
                </a:solidFill>
              </a:rPr>
              <a:t>&gt;</a:t>
            </a:r>
            <a:endParaRPr lang="en-US" altLang="hu-H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824" name="Rectangle 3482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B90751D-3551-22EC-AFEB-5C98C3BF4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Fontosabb string funkciók</a:t>
            </a:r>
            <a:endParaRPr lang="en-US" altLang="hu-HU" sz="3800"/>
          </a:p>
        </p:txBody>
      </p:sp>
      <p:sp>
        <p:nvSpPr>
          <p:cNvPr id="34826" name="Freeform: Shape 3482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4828" name="Rectangle 3482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45B03DA2-40DE-6386-F332-BFEC3266B6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substr(a,b) – részstring a. pozíciótól b számú karakter</a:t>
            </a:r>
          </a:p>
          <a:p>
            <a:pPr eaLnBrk="1" hangingPunct="1"/>
            <a:r>
              <a:rPr lang="hu-HU" altLang="hu-HU"/>
              <a:t>indexof(x) – x hányadik pozíciótól fordul elő a stringben? Ha nem található meg, akkor az eredmény -1. </a:t>
            </a:r>
          </a:p>
          <a:p>
            <a:pPr eaLnBrk="1" hangingPunct="1"/>
            <a:r>
              <a:rPr lang="hu-HU" altLang="hu-HU"/>
              <a:t>toUpperCase() – nagybetűre konvertál</a:t>
            </a:r>
          </a:p>
          <a:p>
            <a:pPr eaLnBrk="1" hangingPunct="1"/>
            <a:r>
              <a:rPr lang="hu-HU" altLang="hu-HU"/>
              <a:t>toLowerCase() – kisbetűre konvertál</a:t>
            </a:r>
          </a:p>
          <a:p>
            <a:pPr eaLnBrk="1" hangingPunct="1"/>
            <a:endParaRPr lang="hu-HU" altLang="hu-HU"/>
          </a:p>
          <a:p>
            <a:pPr eaLnBrk="1" hangingPunct="1"/>
            <a:endParaRPr lang="hu-HU" altLang="hu-HU"/>
          </a:p>
          <a:p>
            <a:pPr eaLnBrk="1" hangingPunct="1"/>
            <a:endParaRPr lang="en-US" altLang="hu-H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BC220AF-8D9A-A549-2229-120A6A0F6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1052513"/>
            <a:ext cx="7551688" cy="56165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2983B5A-43A2-2388-B81F-675AFDE4D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728" y="302176"/>
            <a:ext cx="8229600" cy="67855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altLang="hu-HU" dirty="0"/>
              <a:t>Tömbök – beépített funkciói</a:t>
            </a:r>
            <a:endParaRPr lang="en-US" altLang="hu-HU" dirty="0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65349767-2435-54AE-1468-D1F526F8DB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052513"/>
            <a:ext cx="7128792" cy="5472831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&lt;html&gt;</a:t>
            </a:r>
            <a:r>
              <a:rPr lang="hu-HU" altLang="hu-HU" sz="180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&lt;script type="text/</a:t>
            </a:r>
            <a:r>
              <a:rPr lang="en-US" altLang="hu-HU" sz="1800" dirty="0" err="1">
                <a:solidFill>
                  <a:schemeClr val="tx1"/>
                </a:solidFill>
              </a:rPr>
              <a:t>javascript</a:t>
            </a:r>
            <a:r>
              <a:rPr lang="en-US" altLang="hu-HU" sz="1800" dirty="0">
                <a:solidFill>
                  <a:schemeClr val="tx1"/>
                </a:solidFill>
              </a:rPr>
              <a:t>"&gt;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var </a:t>
            </a:r>
            <a:r>
              <a:rPr lang="en-US" altLang="hu-HU" sz="1800" dirty="0" err="1">
                <a:solidFill>
                  <a:schemeClr val="tx1"/>
                </a:solidFill>
              </a:rPr>
              <a:t>famname</a:t>
            </a:r>
            <a:r>
              <a:rPr lang="en-US" altLang="hu-HU" sz="1800" dirty="0">
                <a:solidFill>
                  <a:schemeClr val="tx1"/>
                </a:solidFill>
              </a:rPr>
              <a:t> = new Array(3)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famname</a:t>
            </a:r>
            <a:r>
              <a:rPr lang="en-US" altLang="hu-HU" sz="1800" dirty="0">
                <a:solidFill>
                  <a:schemeClr val="tx1"/>
                </a:solidFill>
              </a:rPr>
              <a:t>[0] = "Jani"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famname</a:t>
            </a:r>
            <a:r>
              <a:rPr lang="en-US" altLang="hu-HU" sz="1800" dirty="0">
                <a:solidFill>
                  <a:schemeClr val="tx1"/>
                </a:solidFill>
              </a:rPr>
              <a:t>[1] = "Tove"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famname</a:t>
            </a:r>
            <a:r>
              <a:rPr lang="en-US" altLang="hu-HU" sz="1800" dirty="0">
                <a:solidFill>
                  <a:schemeClr val="tx1"/>
                </a:solidFill>
              </a:rPr>
              <a:t>[2] = "Hege„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famname.length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famname.join</a:t>
            </a:r>
            <a:r>
              <a:rPr lang="en-US" altLang="hu-HU" sz="1800" b="1" dirty="0">
                <a:solidFill>
                  <a:schemeClr val="tx1"/>
                </a:solidFill>
              </a:rPr>
              <a:t>(".")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famname.reverse</a:t>
            </a:r>
            <a:r>
              <a:rPr lang="en-US" altLang="hu-HU" sz="1800" b="1" dirty="0">
                <a:solidFill>
                  <a:schemeClr val="tx1"/>
                </a:solidFill>
              </a:rPr>
              <a:t>()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famname.push</a:t>
            </a:r>
            <a:r>
              <a:rPr lang="en-US" altLang="hu-HU" sz="1800" b="1" dirty="0">
                <a:solidFill>
                  <a:schemeClr val="tx1"/>
                </a:solidFill>
              </a:rPr>
              <a:t>("</a:t>
            </a:r>
            <a:r>
              <a:rPr lang="en-US" altLang="hu-HU" sz="1800" b="1" dirty="0" err="1">
                <a:solidFill>
                  <a:schemeClr val="tx1"/>
                </a:solidFill>
              </a:rPr>
              <a:t>Ola","Jon</a:t>
            </a:r>
            <a:r>
              <a:rPr lang="en-US" altLang="hu-HU" sz="1800" b="1" dirty="0">
                <a:solidFill>
                  <a:schemeClr val="tx1"/>
                </a:solidFill>
              </a:rPr>
              <a:t>")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famname.pop</a:t>
            </a:r>
            <a:r>
              <a:rPr lang="en-US" altLang="hu-HU" sz="1800" b="1" dirty="0">
                <a:solidFill>
                  <a:schemeClr val="tx1"/>
                </a:solidFill>
              </a:rPr>
              <a:t>()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famname.shift</a:t>
            </a:r>
            <a:r>
              <a:rPr lang="en-US" altLang="hu-HU" sz="1800" b="1" dirty="0">
                <a:solidFill>
                  <a:schemeClr val="tx1"/>
                </a:solidFill>
              </a:rPr>
              <a:t>()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800" dirty="0">
                <a:solidFill>
                  <a:schemeClr val="tx1"/>
                </a:solidFill>
              </a:rPr>
              <a:t>(</a:t>
            </a:r>
            <a:r>
              <a:rPr lang="en-US" altLang="hu-HU" sz="1800" b="1" dirty="0" err="1">
                <a:solidFill>
                  <a:schemeClr val="tx1"/>
                </a:solidFill>
              </a:rPr>
              <a:t>famname.sort</a:t>
            </a:r>
            <a:r>
              <a:rPr lang="en-US" altLang="hu-HU" sz="1800" b="1" dirty="0">
                <a:solidFill>
                  <a:schemeClr val="tx1"/>
                </a:solidFill>
              </a:rPr>
              <a:t>()</a:t>
            </a:r>
            <a:r>
              <a:rPr lang="en-US" altLang="hu-HU" sz="1800" dirty="0">
                <a:solidFill>
                  <a:schemeClr val="tx1"/>
                </a:solidFill>
              </a:rPr>
              <a:t> + "&lt;</a:t>
            </a:r>
            <a:r>
              <a:rPr lang="en-US" altLang="hu-HU" sz="1800" dirty="0" err="1">
                <a:solidFill>
                  <a:schemeClr val="tx1"/>
                </a:solidFill>
              </a:rPr>
              <a:t>br</a:t>
            </a:r>
            <a:r>
              <a:rPr lang="en-US" altLang="hu-HU" sz="1800" dirty="0">
                <a:solidFill>
                  <a:schemeClr val="tx1"/>
                </a:solidFill>
              </a:rPr>
              <a:t>&gt;")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>
                <a:solidFill>
                  <a:schemeClr val="tx1"/>
                </a:solidFill>
              </a:rPr>
              <a:t>&lt;/script&gt;</a:t>
            </a:r>
          </a:p>
          <a:p>
            <a:pPr eaLnBrk="1" hangingPunct="1">
              <a:buFontTx/>
              <a:buNone/>
            </a:pPr>
            <a:r>
              <a:rPr lang="hu-HU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>
                <a:solidFill>
                  <a:schemeClr val="tx1"/>
                </a:solidFill>
              </a:rPr>
              <a:t>&lt;/body&gt;</a:t>
            </a: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&lt;/html&gt;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B86BABE8-04B3-36EF-D8A9-577A16013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54" y="1052736"/>
            <a:ext cx="8028384" cy="5544914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F1D28282-0A42-DD39-3D59-BDB020C33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97681"/>
            <a:ext cx="8229600" cy="78304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altLang="hu-HU" dirty="0" err="1"/>
              <a:t>Radio</a:t>
            </a:r>
            <a:r>
              <a:rPr lang="hu-HU" altLang="hu-HU" dirty="0"/>
              <a:t> gombok</a:t>
            </a:r>
            <a:endParaRPr lang="en-US" altLang="hu-HU" dirty="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04C4E6AE-12B3-50BD-E40B-9E20BACB5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008" y="1273115"/>
            <a:ext cx="8028384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&lt;html&gt;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&lt;head&gt;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</a:t>
            </a:r>
            <a:r>
              <a:rPr lang="hu-HU" altLang="hu-HU" sz="1200" dirty="0"/>
              <a:t>	</a:t>
            </a:r>
            <a:r>
              <a:rPr lang="en-US" altLang="hu-HU" sz="1200" dirty="0"/>
              <a:t>&lt;script&gt;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function </a:t>
            </a:r>
            <a:r>
              <a:rPr lang="en-US" altLang="hu-HU" sz="1200" dirty="0" err="1"/>
              <a:t>productId</a:t>
            </a:r>
            <a:r>
              <a:rPr lang="en-US" altLang="hu-HU" sz="1200" dirty="0"/>
              <a:t>(</a:t>
            </a:r>
            <a:r>
              <a:rPr lang="en-US" altLang="hu-HU" sz="1200" dirty="0" err="1"/>
              <a:t>productForm</a:t>
            </a:r>
            <a:r>
              <a:rPr lang="en-US" altLang="hu-HU" sz="1200" dirty="0"/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for (</a:t>
            </a:r>
            <a:r>
              <a:rPr lang="en-US" altLang="hu-HU" sz="1200" dirty="0" err="1"/>
              <a:t>i</a:t>
            </a:r>
            <a:r>
              <a:rPr lang="en-US" altLang="hu-HU" sz="1200" dirty="0"/>
              <a:t> = 0; </a:t>
            </a:r>
            <a:r>
              <a:rPr lang="en-US" altLang="hu-HU" sz="1200" dirty="0" err="1"/>
              <a:t>i</a:t>
            </a:r>
            <a:r>
              <a:rPr lang="en-US" altLang="hu-HU" sz="1200" dirty="0"/>
              <a:t> &lt; </a:t>
            </a:r>
            <a:r>
              <a:rPr lang="en-US" altLang="hu-HU" sz="1200" dirty="0" err="1"/>
              <a:t>productForm.product.length</a:t>
            </a:r>
            <a:r>
              <a:rPr lang="en-US" altLang="hu-HU" sz="1200" dirty="0"/>
              <a:t>; </a:t>
            </a:r>
            <a:r>
              <a:rPr lang="en-US" altLang="hu-HU" sz="1200" dirty="0" err="1"/>
              <a:t>i</a:t>
            </a:r>
            <a:r>
              <a:rPr lang="en-US" altLang="hu-HU" sz="1200" dirty="0"/>
              <a:t>++)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	if (</a:t>
            </a:r>
            <a:r>
              <a:rPr lang="en-US" altLang="hu-HU" sz="1200" dirty="0" err="1"/>
              <a:t>productForm.product</a:t>
            </a:r>
            <a:r>
              <a:rPr lang="en-US" altLang="hu-HU" sz="1200" dirty="0"/>
              <a:t>[</a:t>
            </a:r>
            <a:r>
              <a:rPr lang="en-US" altLang="hu-HU" sz="1200" dirty="0" err="1"/>
              <a:t>i</a:t>
            </a:r>
            <a:r>
              <a:rPr lang="en-US" altLang="hu-HU" sz="1200" dirty="0"/>
              <a:t>].checked)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		break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	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alert("here it is: " + </a:t>
            </a:r>
            <a:r>
              <a:rPr lang="en-US" altLang="hu-HU" sz="1200" dirty="0" err="1"/>
              <a:t>productForm.product</a:t>
            </a:r>
            <a:r>
              <a:rPr lang="en-US" altLang="hu-HU" sz="1200" dirty="0"/>
              <a:t>[</a:t>
            </a:r>
            <a:r>
              <a:rPr lang="en-US" altLang="hu-HU" sz="1200" dirty="0" err="1"/>
              <a:t>i</a:t>
            </a:r>
            <a:r>
              <a:rPr lang="en-US" altLang="hu-HU" sz="1200" dirty="0"/>
              <a:t>].value + ".")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&lt;/script&gt;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&lt;/head&gt;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&lt;body&gt;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&lt;form name="</a:t>
            </a:r>
            <a:r>
              <a:rPr lang="en-US" altLang="hu-HU" sz="1200" dirty="0" err="1"/>
              <a:t>productForm</a:t>
            </a:r>
            <a:r>
              <a:rPr lang="en-US" altLang="hu-HU" sz="1200" dirty="0"/>
              <a:t>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&lt;b&gt;Choose a product:&lt;/b&gt;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&lt;input type="radio" name="product" value="783432345-1234" checked&gt;Sugar 1kg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&lt;input type="radio" name="product" value="344532345-1234" &gt;Salt 1Kg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&lt;input type="radio" name="product" value="994123345-3454" &gt;Milk 1l</a:t>
            </a:r>
            <a:endParaRPr lang="hu-HU" altLang="hu-HU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200" dirty="0"/>
              <a:t>			</a:t>
            </a:r>
            <a:r>
              <a:rPr lang="en-US" altLang="hu-HU" sz="1200" dirty="0"/>
              <a:t>&lt;</a:t>
            </a:r>
            <a:r>
              <a:rPr lang="en-US" altLang="hu-HU" sz="1200" dirty="0" err="1"/>
              <a:t>br</a:t>
            </a:r>
            <a:r>
              <a:rPr lang="en-US" altLang="hu-HU" sz="1200" dirty="0"/>
              <a:t>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&lt;input type="button" name="</a:t>
            </a:r>
            <a:r>
              <a:rPr lang="en-US" altLang="hu-HU" sz="1200" dirty="0" err="1"/>
              <a:t>btn</a:t>
            </a:r>
            <a:r>
              <a:rPr lang="en-US" altLang="hu-HU" sz="1200" dirty="0"/>
              <a:t>" value="Gimme the id!"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	</a:t>
            </a:r>
            <a:r>
              <a:rPr lang="en-US" altLang="hu-HU" sz="1200" dirty="0" err="1"/>
              <a:t>onClick</a:t>
            </a:r>
            <a:r>
              <a:rPr lang="en-US" altLang="hu-HU" sz="1200" dirty="0"/>
              <a:t>="</a:t>
            </a:r>
            <a:r>
              <a:rPr lang="en-US" altLang="hu-HU" sz="1200" dirty="0" err="1"/>
              <a:t>productId</a:t>
            </a:r>
            <a:r>
              <a:rPr lang="en-US" altLang="hu-HU" sz="1200" dirty="0"/>
              <a:t>(</a:t>
            </a:r>
            <a:r>
              <a:rPr lang="en-US" altLang="hu-HU" sz="1200" dirty="0" err="1"/>
              <a:t>productForm</a:t>
            </a:r>
            <a:r>
              <a:rPr lang="en-US" altLang="hu-HU" sz="1200" dirty="0"/>
              <a:t>)"&gt;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	&lt;/form&gt;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	&lt;/body&gt;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200" dirty="0"/>
              <a:t>&lt;/html&gt;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u-HU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id="{DCF197EC-F062-9963-5638-3D997E21A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071" y="1268413"/>
            <a:ext cx="7633742" cy="53292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52CCBC0-07E9-7907-09AB-3AD1D1B49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Dátumok kezelése</a:t>
            </a:r>
            <a:endParaRPr lang="en-US" altLang="hu-HU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F376F875-F9B9-8976-0497-6BDB981419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8758" y="1268413"/>
            <a:ext cx="7089230" cy="532923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function </a:t>
            </a:r>
            <a:r>
              <a:rPr lang="en-US" altLang="hu-HU" sz="1400" dirty="0" err="1">
                <a:solidFill>
                  <a:schemeClr val="tx1"/>
                </a:solidFill>
              </a:rPr>
              <a:t>nextWeek</a:t>
            </a:r>
            <a:r>
              <a:rPr lang="en-US" altLang="hu-HU" sz="1400" dirty="0">
                <a:solidFill>
                  <a:schemeClr val="tx1"/>
                </a:solidFill>
              </a:rPr>
              <a:t>()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var </a:t>
            </a:r>
            <a:r>
              <a:rPr lang="en-US" altLang="hu-HU" sz="1400" dirty="0" err="1">
                <a:solidFill>
                  <a:schemeClr val="tx1"/>
                </a:solidFill>
              </a:rPr>
              <a:t>todayInMS</a:t>
            </a:r>
            <a:r>
              <a:rPr lang="en-US" altLang="hu-HU" sz="1400" dirty="0">
                <a:solidFill>
                  <a:schemeClr val="tx1"/>
                </a:solidFill>
              </a:rPr>
              <a:t> = </a:t>
            </a:r>
            <a:r>
              <a:rPr lang="en-US" altLang="hu-HU" sz="1400" dirty="0" err="1">
                <a:solidFill>
                  <a:schemeClr val="tx1"/>
                </a:solidFill>
              </a:rPr>
              <a:t>today.getTime</a:t>
            </a:r>
            <a:r>
              <a:rPr lang="en-US" altLang="hu-HU" sz="1400" dirty="0">
                <a:solidFill>
                  <a:schemeClr val="tx1"/>
                </a:solidFill>
              </a:rPr>
              <a:t>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var </a:t>
            </a:r>
            <a:r>
              <a:rPr lang="en-US" altLang="hu-HU" sz="1400" dirty="0" err="1">
                <a:solidFill>
                  <a:schemeClr val="tx1"/>
                </a:solidFill>
              </a:rPr>
              <a:t>nextWeekInMS</a:t>
            </a:r>
            <a:r>
              <a:rPr lang="en-US" altLang="hu-HU" sz="1400" dirty="0">
                <a:solidFill>
                  <a:schemeClr val="tx1"/>
                </a:solidFill>
              </a:rPr>
              <a:t> = </a:t>
            </a:r>
            <a:r>
              <a:rPr lang="en-US" altLang="hu-HU" sz="1400" dirty="0" err="1">
                <a:solidFill>
                  <a:schemeClr val="tx1"/>
                </a:solidFill>
              </a:rPr>
              <a:t>todayInMS</a:t>
            </a:r>
            <a:r>
              <a:rPr lang="en-US" altLang="hu-HU" sz="1400" dirty="0">
                <a:solidFill>
                  <a:schemeClr val="tx1"/>
                </a:solidFill>
              </a:rPr>
              <a:t> +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	(60 * 60 * 24 * 7 * 1000)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return new Date(</a:t>
            </a:r>
            <a:r>
              <a:rPr lang="en-US" altLang="hu-HU" sz="1400" dirty="0" err="1">
                <a:solidFill>
                  <a:schemeClr val="tx1"/>
                </a:solidFill>
              </a:rPr>
              <a:t>nextWeekInMS</a:t>
            </a:r>
            <a:r>
              <a:rPr lang="en-US" altLang="hu-HU" sz="1400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&lt;/script&gt;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&lt;/head&gt;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&lt;p&gt;Today is:&lt;/p&gt;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	var today = new Date()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	</a:t>
            </a:r>
            <a:r>
              <a:rPr lang="en-US" altLang="hu-HU" sz="14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400" dirty="0">
                <a:solidFill>
                  <a:schemeClr val="tx1"/>
                </a:solidFill>
              </a:rPr>
              <a:t>(today)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&lt;/script&gt;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</a:t>
            </a:r>
            <a:r>
              <a:rPr lang="en-US" altLang="hu-HU" sz="1400" dirty="0" err="1">
                <a:solidFill>
                  <a:schemeClr val="tx1"/>
                </a:solidFill>
              </a:rPr>
              <a:t>br</a:t>
            </a:r>
            <a:r>
              <a:rPr lang="en-US" altLang="hu-HU" sz="1400" dirty="0">
                <a:solidFill>
                  <a:schemeClr val="tx1"/>
                </a:solidFill>
              </a:rPr>
              <a:t>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&lt;p&gt;Next week will be:&lt;/p&gt;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	</a:t>
            </a:r>
            <a:r>
              <a:rPr lang="en-US" altLang="hu-HU" sz="1400" dirty="0" err="1">
                <a:solidFill>
                  <a:schemeClr val="tx1"/>
                </a:solidFill>
              </a:rPr>
              <a:t>document.write</a:t>
            </a:r>
            <a:r>
              <a:rPr lang="en-US" altLang="hu-HU" sz="1400" dirty="0">
                <a:solidFill>
                  <a:schemeClr val="tx1"/>
                </a:solidFill>
              </a:rPr>
              <a:t>(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	</a:t>
            </a:r>
            <a:r>
              <a:rPr lang="en-US" altLang="hu-HU" sz="1400" dirty="0" err="1">
                <a:solidFill>
                  <a:schemeClr val="tx1"/>
                </a:solidFill>
              </a:rPr>
              <a:t>nextWeek</a:t>
            </a:r>
            <a:r>
              <a:rPr lang="en-US" altLang="hu-HU" sz="1400" dirty="0">
                <a:solidFill>
                  <a:schemeClr val="tx1"/>
                </a:solidFill>
              </a:rPr>
              <a:t>())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&lt;/script&gt;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&lt;/body&gt;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&lt;/html&gt;</a:t>
            </a:r>
            <a:endParaRPr lang="en-US" altLang="hu-H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9CA3CA25-4257-43A0-6A54-92C064F3B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941388"/>
            <a:ext cx="7920880" cy="56896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 dirty="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57161732-3690-ADE5-05C2-7FB472863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114300"/>
            <a:ext cx="8540750" cy="1143000"/>
          </a:xfrm>
        </p:spPr>
        <p:txBody>
          <a:bodyPr/>
          <a:lstStyle/>
          <a:p>
            <a:pPr eaLnBrk="1" hangingPunct="1"/>
            <a:r>
              <a:rPr lang="hu-HU" altLang="hu-HU" dirty="0" err="1"/>
              <a:t>Cookie</a:t>
            </a:r>
            <a:r>
              <a:rPr lang="hu-HU" altLang="hu-HU" dirty="0"/>
              <a:t>-k használata</a:t>
            </a:r>
            <a:endParaRPr lang="en-US" altLang="hu-HU" dirty="0"/>
          </a:p>
        </p:txBody>
      </p:sp>
      <p:sp>
        <p:nvSpPr>
          <p:cNvPr id="38916" name="Rectangle 5">
            <a:extLst>
              <a:ext uri="{FF2B5EF4-FFF2-40B4-BE49-F238E27FC236}">
                <a16:creationId xmlns:a16="http://schemas.microsoft.com/office/drawing/2014/main" id="{EB130517-1E13-D318-7EA3-8BE5B2C1C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99" y="981075"/>
            <a:ext cx="3816425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function </a:t>
            </a:r>
            <a:r>
              <a:rPr lang="en-US" altLang="hu-HU" sz="1400" dirty="0" err="1"/>
              <a:t>setCookie</a:t>
            </a:r>
            <a:r>
              <a:rPr lang="en-US" altLang="hu-HU" sz="1400" dirty="0"/>
              <a:t>(</a:t>
            </a:r>
            <a:r>
              <a:rPr lang="en-US" altLang="hu-HU" sz="1400" dirty="0" err="1"/>
              <a:t>cname,cvalue,exdays</a:t>
            </a:r>
            <a:r>
              <a:rPr lang="en-US" altLang="hu-HU" sz="1400" dirty="0"/>
              <a:t>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</a:t>
            </a:r>
            <a:r>
              <a:rPr lang="hu-HU" altLang="hu-HU" sz="1400" dirty="0"/>
              <a:t>   </a:t>
            </a:r>
            <a:r>
              <a:rPr lang="en-US" altLang="hu-HU" sz="1400" dirty="0"/>
              <a:t>const d = new Date();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</a:t>
            </a:r>
            <a:r>
              <a:rPr lang="hu-HU" altLang="hu-HU" sz="1400" dirty="0"/>
              <a:t>   </a:t>
            </a:r>
            <a:r>
              <a:rPr lang="en-US" altLang="hu-HU" sz="1400" dirty="0"/>
              <a:t> </a:t>
            </a:r>
            <a:r>
              <a:rPr lang="en-US" altLang="hu-HU" sz="1400" dirty="0" err="1"/>
              <a:t>d.setTime</a:t>
            </a:r>
            <a:r>
              <a:rPr lang="en-US" altLang="hu-HU" sz="1400" dirty="0"/>
              <a:t>(</a:t>
            </a:r>
            <a:r>
              <a:rPr lang="en-US" altLang="hu-HU" sz="1400" dirty="0" err="1"/>
              <a:t>d.getTime</a:t>
            </a:r>
            <a:r>
              <a:rPr lang="en-US" altLang="hu-HU" sz="1400" dirty="0"/>
              <a:t>() + </a:t>
            </a:r>
            <a:r>
              <a:rPr lang="hu-HU" altLang="hu-HU" sz="1400" dirty="0"/>
              <a:t> 	 </a:t>
            </a:r>
            <a:r>
              <a:rPr lang="en-US" altLang="hu-HU" sz="1400" dirty="0"/>
              <a:t>(</a:t>
            </a:r>
            <a:r>
              <a:rPr lang="en-US" altLang="hu-HU" sz="1400" dirty="0" err="1"/>
              <a:t>exdays</a:t>
            </a:r>
            <a:r>
              <a:rPr lang="en-US" altLang="hu-HU" sz="1400" dirty="0"/>
              <a:t>*24*60*60*1000));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</a:t>
            </a:r>
            <a:r>
              <a:rPr lang="hu-HU" altLang="hu-HU" sz="1400" dirty="0"/>
              <a:t>   </a:t>
            </a:r>
            <a:r>
              <a:rPr lang="en-US" altLang="hu-HU" sz="1400" dirty="0"/>
              <a:t>let expires = "expires=" + </a:t>
            </a:r>
            <a:r>
              <a:rPr lang="en-US" altLang="hu-HU" sz="1400" dirty="0" err="1"/>
              <a:t>d.toUTCString</a:t>
            </a:r>
            <a:r>
              <a:rPr lang="en-US" altLang="hu-HU" sz="1400" dirty="0"/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</a:t>
            </a:r>
            <a:r>
              <a:rPr lang="hu-HU" altLang="hu-HU" sz="1400" dirty="0"/>
              <a:t>   </a:t>
            </a:r>
            <a:r>
              <a:rPr lang="en-US" altLang="hu-HU" sz="1400" dirty="0"/>
              <a:t> </a:t>
            </a:r>
            <a:r>
              <a:rPr lang="en-US" altLang="hu-HU" sz="1400" dirty="0" err="1"/>
              <a:t>document.cookie</a:t>
            </a:r>
            <a:r>
              <a:rPr lang="en-US" altLang="hu-HU" sz="1400" dirty="0"/>
              <a:t> = </a:t>
            </a:r>
            <a:r>
              <a:rPr lang="en-US" altLang="hu-HU" sz="1400" dirty="0" err="1"/>
              <a:t>cname</a:t>
            </a:r>
            <a:r>
              <a:rPr lang="en-US" altLang="hu-HU" sz="1400" dirty="0"/>
              <a:t> + "=" + </a:t>
            </a:r>
            <a:r>
              <a:rPr lang="en-US" altLang="hu-HU" sz="1400" dirty="0" err="1"/>
              <a:t>cvalue</a:t>
            </a:r>
            <a:r>
              <a:rPr lang="en-US" altLang="hu-HU" sz="1400" dirty="0"/>
              <a:t> + </a:t>
            </a:r>
            <a:r>
              <a:rPr lang="hu-HU" altLang="hu-HU" sz="1400" dirty="0"/>
              <a:t> </a:t>
            </a:r>
            <a:r>
              <a:rPr lang="en-US" altLang="hu-HU" sz="1400" dirty="0"/>
              <a:t>";" + expires + ";path=/";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}</a:t>
            </a:r>
            <a:r>
              <a:rPr lang="hu-HU" altLang="hu-HU" sz="1400" dirty="0"/>
              <a:t>  </a:t>
            </a:r>
            <a:endParaRPr lang="en-US" altLang="hu-HU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u-HU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function </a:t>
            </a:r>
            <a:r>
              <a:rPr lang="en-US" altLang="hu-HU" sz="1400" dirty="0" err="1"/>
              <a:t>getCookie</a:t>
            </a:r>
            <a:r>
              <a:rPr lang="en-US" altLang="hu-HU" sz="1400" dirty="0"/>
              <a:t>(</a:t>
            </a:r>
            <a:r>
              <a:rPr lang="en-US" altLang="hu-HU" sz="1400" dirty="0" err="1"/>
              <a:t>cname</a:t>
            </a:r>
            <a:r>
              <a:rPr lang="en-US" altLang="hu-HU" sz="1400" dirty="0"/>
              <a:t>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let name = </a:t>
            </a:r>
            <a:r>
              <a:rPr lang="en-US" altLang="hu-HU" sz="1400" dirty="0" err="1"/>
              <a:t>cname</a:t>
            </a:r>
            <a:r>
              <a:rPr lang="en-US" altLang="hu-HU" sz="1400" dirty="0"/>
              <a:t> + "=";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let </a:t>
            </a:r>
            <a:r>
              <a:rPr lang="en-US" altLang="hu-HU" sz="1400" dirty="0" err="1"/>
              <a:t>decodedCookie</a:t>
            </a:r>
            <a:r>
              <a:rPr lang="en-US" altLang="hu-HU" sz="1400" dirty="0"/>
              <a:t> = </a:t>
            </a:r>
            <a:r>
              <a:rPr lang="en-US" altLang="hu-HU" sz="1400" dirty="0" err="1"/>
              <a:t>decodeURIComponent</a:t>
            </a:r>
            <a:r>
              <a:rPr lang="en-US" altLang="hu-HU" sz="1400" dirty="0"/>
              <a:t>(</a:t>
            </a:r>
            <a:r>
              <a:rPr lang="en-US" altLang="hu-HU" sz="1400" dirty="0" err="1"/>
              <a:t>document.cookie</a:t>
            </a:r>
            <a:r>
              <a:rPr lang="en-US" altLang="hu-HU" sz="14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let ca = </a:t>
            </a:r>
            <a:r>
              <a:rPr lang="en-US" altLang="hu-HU" sz="1400" dirty="0" err="1"/>
              <a:t>decodedCookie.split</a:t>
            </a:r>
            <a:r>
              <a:rPr lang="en-US" altLang="hu-HU" sz="1400" dirty="0"/>
              <a:t>(';');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for(let </a:t>
            </a:r>
            <a:r>
              <a:rPr lang="en-US" altLang="hu-HU" sz="1400" dirty="0" err="1"/>
              <a:t>i</a:t>
            </a:r>
            <a:r>
              <a:rPr lang="en-US" altLang="hu-HU" sz="1400" dirty="0"/>
              <a:t> = 0; </a:t>
            </a:r>
            <a:r>
              <a:rPr lang="en-US" altLang="hu-HU" sz="1400" dirty="0" err="1"/>
              <a:t>i</a:t>
            </a:r>
            <a:r>
              <a:rPr lang="en-US" altLang="hu-HU" sz="1400" dirty="0"/>
              <a:t> &lt; </a:t>
            </a:r>
            <a:r>
              <a:rPr lang="en-US" altLang="hu-HU" sz="1400" dirty="0" err="1"/>
              <a:t>ca.length</a:t>
            </a:r>
            <a:r>
              <a:rPr lang="en-US" altLang="hu-HU" sz="1400" dirty="0"/>
              <a:t>; </a:t>
            </a:r>
            <a:r>
              <a:rPr lang="en-US" altLang="hu-HU" sz="1400" dirty="0" err="1"/>
              <a:t>i</a:t>
            </a:r>
            <a:r>
              <a:rPr lang="en-US" altLang="hu-HU" sz="1400" dirty="0"/>
              <a:t>++)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let c = ca[</a:t>
            </a:r>
            <a:r>
              <a:rPr lang="en-US" altLang="hu-HU" sz="1400" dirty="0" err="1"/>
              <a:t>i</a:t>
            </a:r>
            <a:r>
              <a:rPr lang="en-US" altLang="hu-HU" sz="1400" dirty="0"/>
              <a:t>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while (</a:t>
            </a:r>
            <a:r>
              <a:rPr lang="en-US" altLang="hu-HU" sz="1400" dirty="0" err="1"/>
              <a:t>c.charAt</a:t>
            </a:r>
            <a:r>
              <a:rPr lang="en-US" altLang="hu-HU" sz="1400" dirty="0"/>
              <a:t>(0) == ' ')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  c = </a:t>
            </a:r>
            <a:r>
              <a:rPr lang="en-US" altLang="hu-HU" sz="1400" dirty="0" err="1"/>
              <a:t>c.substring</a:t>
            </a:r>
            <a:r>
              <a:rPr lang="en-US" altLang="hu-HU" sz="1400" dirty="0"/>
              <a:t>(1);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if (</a:t>
            </a:r>
            <a:r>
              <a:rPr lang="en-US" altLang="hu-HU" sz="1400" dirty="0" err="1"/>
              <a:t>c.indexOf</a:t>
            </a:r>
            <a:r>
              <a:rPr lang="en-US" altLang="hu-HU" sz="1400" dirty="0"/>
              <a:t>(name) == 0)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  return </a:t>
            </a:r>
            <a:r>
              <a:rPr lang="en-US" altLang="hu-HU" sz="1400" dirty="0" err="1"/>
              <a:t>c.substring</a:t>
            </a:r>
            <a:r>
              <a:rPr lang="en-US" altLang="hu-HU" sz="1400" dirty="0"/>
              <a:t>(</a:t>
            </a:r>
            <a:r>
              <a:rPr lang="en-US" altLang="hu-HU" sz="1400" dirty="0" err="1"/>
              <a:t>name.length</a:t>
            </a:r>
            <a:r>
              <a:rPr lang="en-US" altLang="hu-HU" sz="1400" dirty="0"/>
              <a:t>, </a:t>
            </a:r>
            <a:r>
              <a:rPr lang="en-US" altLang="hu-HU" sz="1400" dirty="0" err="1"/>
              <a:t>c.length</a:t>
            </a:r>
            <a:r>
              <a:rPr lang="en-US" altLang="hu-HU" sz="14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  return "";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u-HU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u-HU" sz="1100" dirty="0"/>
          </a:p>
        </p:txBody>
      </p:sp>
      <p:sp>
        <p:nvSpPr>
          <p:cNvPr id="38917" name="Szövegdoboz 3">
            <a:extLst>
              <a:ext uri="{FF2B5EF4-FFF2-40B4-BE49-F238E27FC236}">
                <a16:creationId xmlns:a16="http://schemas.microsoft.com/office/drawing/2014/main" id="{48ADB77D-56E6-01D4-4A81-3D788966D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981075"/>
            <a:ext cx="4086101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u-HU" dirty="0"/>
              <a:t>function </a:t>
            </a:r>
            <a:r>
              <a:rPr lang="en-US" altLang="hu-HU" dirty="0" err="1"/>
              <a:t>checkCookie</a:t>
            </a:r>
            <a:r>
              <a:rPr lang="en-US" altLang="hu-HU" dirty="0"/>
              <a:t>() {</a:t>
            </a:r>
          </a:p>
          <a:p>
            <a:pPr eaLnBrk="1" hangingPunct="1"/>
            <a:r>
              <a:rPr lang="en-US" altLang="hu-HU" dirty="0"/>
              <a:t>  let user = </a:t>
            </a:r>
            <a:r>
              <a:rPr lang="en-US" altLang="hu-HU" dirty="0" err="1"/>
              <a:t>getCookie</a:t>
            </a:r>
            <a:r>
              <a:rPr lang="en-US" altLang="hu-HU" dirty="0"/>
              <a:t>("username");</a:t>
            </a:r>
          </a:p>
          <a:p>
            <a:pPr eaLnBrk="1" hangingPunct="1"/>
            <a:r>
              <a:rPr lang="en-US" altLang="hu-HU" dirty="0"/>
              <a:t>  if (user != "") {</a:t>
            </a:r>
          </a:p>
          <a:p>
            <a:pPr eaLnBrk="1" hangingPunct="1"/>
            <a:r>
              <a:rPr lang="en-US" altLang="hu-HU" dirty="0"/>
              <a:t>    alert("Welcome again " + user);</a:t>
            </a:r>
          </a:p>
          <a:p>
            <a:pPr eaLnBrk="1" hangingPunct="1"/>
            <a:r>
              <a:rPr lang="en-US" altLang="hu-HU" dirty="0"/>
              <a:t>  } else {</a:t>
            </a:r>
          </a:p>
          <a:p>
            <a:pPr eaLnBrk="1" hangingPunct="1"/>
            <a:r>
              <a:rPr lang="en-US" altLang="hu-HU" dirty="0"/>
              <a:t>     user = prompt("Please enter your name:","");</a:t>
            </a:r>
          </a:p>
          <a:p>
            <a:pPr eaLnBrk="1" hangingPunct="1"/>
            <a:r>
              <a:rPr lang="en-US" altLang="hu-HU" dirty="0"/>
              <a:t>     if (user != "" &amp;&amp; user != null) {</a:t>
            </a:r>
          </a:p>
          <a:p>
            <a:pPr eaLnBrk="1" hangingPunct="1"/>
            <a:r>
              <a:rPr lang="en-US" altLang="hu-HU" dirty="0"/>
              <a:t>       </a:t>
            </a:r>
            <a:r>
              <a:rPr lang="en-US" altLang="hu-HU" dirty="0" err="1"/>
              <a:t>setCookie</a:t>
            </a:r>
            <a:r>
              <a:rPr lang="en-US" altLang="hu-HU" dirty="0"/>
              <a:t>("username", user, 30);</a:t>
            </a:r>
          </a:p>
          <a:p>
            <a:pPr eaLnBrk="1" hangingPunct="1"/>
            <a:r>
              <a:rPr lang="en-US" altLang="hu-HU" dirty="0"/>
              <a:t>     }</a:t>
            </a:r>
          </a:p>
          <a:p>
            <a:pPr eaLnBrk="1" hangingPunct="1"/>
            <a:r>
              <a:rPr lang="en-US" altLang="hu-HU" dirty="0"/>
              <a:t>  }</a:t>
            </a:r>
          </a:p>
          <a:p>
            <a:pPr eaLnBrk="1" hangingPunct="1"/>
            <a:r>
              <a:rPr lang="en-US" altLang="hu-HU" dirty="0"/>
              <a:t>}</a:t>
            </a:r>
          </a:p>
          <a:p>
            <a:pPr eaLnBrk="1" hangingPunct="1"/>
            <a:endParaRPr lang="hu-HU" altLang="hu-HU" dirty="0"/>
          </a:p>
          <a:p>
            <a:pPr eaLnBrk="1" hangingPunct="1"/>
            <a:endParaRPr lang="hu-HU" altLang="hu-HU" dirty="0"/>
          </a:p>
          <a:p>
            <a:pPr eaLnBrk="1" hangingPunct="1"/>
            <a:endParaRPr lang="hu-HU" altLang="hu-HU" dirty="0"/>
          </a:p>
          <a:p>
            <a:pPr eaLnBrk="1" hangingPunct="1"/>
            <a:endParaRPr lang="hu-HU" altLang="hu-HU" dirty="0"/>
          </a:p>
          <a:p>
            <a:pPr eaLnBrk="1" hangingPunct="1"/>
            <a:endParaRPr lang="hu-HU" altLang="hu-HU" dirty="0"/>
          </a:p>
          <a:p>
            <a:pPr eaLnBrk="1" hangingPunct="1"/>
            <a:endParaRPr lang="en-US" altLang="hu-HU" dirty="0"/>
          </a:p>
          <a:p>
            <a:pPr eaLnBrk="1" hangingPunct="1"/>
            <a:r>
              <a:rPr lang="en-US" altLang="hu-HU" dirty="0"/>
              <a:t>&lt;body onload="</a:t>
            </a:r>
            <a:r>
              <a:rPr lang="en-US" altLang="hu-HU" dirty="0" err="1"/>
              <a:t>checkCookie</a:t>
            </a:r>
            <a:r>
              <a:rPr lang="en-US" altLang="hu-HU" dirty="0"/>
              <a:t>()"&gt;&lt;/body&gt;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id="{C486590E-B904-7F2E-3123-E4A3FDB22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7" y="1268413"/>
            <a:ext cx="7489205" cy="53292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B405E22-9E01-0E45-0B20-BF81FFDA5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Fun</a:t>
            </a:r>
            <a:endParaRPr lang="en-US" altLang="hu-HU"/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12EDC65-9FB6-3287-3548-A7D693C4B1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268413"/>
            <a:ext cx="6984380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    &lt;section id="canvas"&gt;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&lt;div class="circle" id="circle"&gt;&lt;/div&gt;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&lt;/section&gt;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 &lt;/body&gt;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  </a:t>
            </a:r>
            <a:endParaRPr lang="hu-HU" altLang="hu-HU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&lt;script&gt;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var box = </a:t>
            </a:r>
            <a:r>
              <a:rPr lang="en-US" altLang="hu-HU" sz="1800" dirty="0" err="1">
                <a:solidFill>
                  <a:schemeClr val="tx1"/>
                </a:solidFill>
              </a:rPr>
              <a:t>document.getElementById</a:t>
            </a:r>
            <a:r>
              <a:rPr lang="en-US" altLang="hu-HU" sz="1800" dirty="0">
                <a:solidFill>
                  <a:schemeClr val="tx1"/>
                </a:solidFill>
              </a:rPr>
              <a:t>("circle");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</a:t>
            </a:r>
            <a:r>
              <a:rPr lang="en-US" altLang="hu-HU" sz="1800" dirty="0" err="1">
                <a:solidFill>
                  <a:schemeClr val="tx1"/>
                </a:solidFill>
              </a:rPr>
              <a:t>window.addEventListener</a:t>
            </a:r>
            <a:r>
              <a:rPr lang="en-US" altLang="hu-HU" sz="1800" dirty="0">
                <a:solidFill>
                  <a:schemeClr val="tx1"/>
                </a:solidFill>
              </a:rPr>
              <a:t>('</a:t>
            </a:r>
            <a:r>
              <a:rPr lang="en-US" altLang="hu-HU" sz="1800" dirty="0" err="1">
                <a:solidFill>
                  <a:schemeClr val="tx1"/>
                </a:solidFill>
              </a:rPr>
              <a:t>mousemove</a:t>
            </a:r>
            <a:r>
              <a:rPr lang="en-US" altLang="hu-HU" sz="1800" dirty="0">
                <a:solidFill>
                  <a:schemeClr val="tx1"/>
                </a:solidFill>
              </a:rPr>
              <a:t>', function(e){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	var left = e.</a:t>
            </a:r>
            <a:r>
              <a:rPr lang="en-US" altLang="hu-HU" sz="1800" dirty="0" err="1">
                <a:solidFill>
                  <a:schemeClr val="tx1"/>
                </a:solidFill>
              </a:rPr>
              <a:t>pageX</a:t>
            </a:r>
            <a:r>
              <a:rPr lang="en-US" altLang="hu-HU" sz="1800" dirty="0">
                <a:solidFill>
                  <a:schemeClr val="tx1"/>
                </a:solidFill>
              </a:rPr>
              <a:t>+"</a:t>
            </a:r>
            <a:r>
              <a:rPr lang="en-US" altLang="hu-HU" sz="1800" dirty="0" err="1">
                <a:solidFill>
                  <a:schemeClr val="tx1"/>
                </a:solidFill>
              </a:rPr>
              <a:t>px</a:t>
            </a:r>
            <a:r>
              <a:rPr lang="en-US" altLang="hu-HU" sz="1800" dirty="0">
                <a:solidFill>
                  <a:schemeClr val="tx1"/>
                </a:solidFill>
              </a:rPr>
              <a:t>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	var top = e.</a:t>
            </a:r>
            <a:r>
              <a:rPr lang="en-US" altLang="hu-HU" sz="1800" dirty="0" err="1">
                <a:solidFill>
                  <a:schemeClr val="tx1"/>
                </a:solidFill>
              </a:rPr>
              <a:t>pageY</a:t>
            </a:r>
            <a:r>
              <a:rPr lang="en-US" altLang="hu-HU" sz="1800" dirty="0">
                <a:solidFill>
                  <a:schemeClr val="tx1"/>
                </a:solidFill>
              </a:rPr>
              <a:t>+"</a:t>
            </a:r>
            <a:r>
              <a:rPr lang="en-US" altLang="hu-HU" sz="1800" dirty="0" err="1">
                <a:solidFill>
                  <a:schemeClr val="tx1"/>
                </a:solidFill>
              </a:rPr>
              <a:t>px</a:t>
            </a:r>
            <a:r>
              <a:rPr lang="en-US" altLang="hu-HU" sz="1800" dirty="0">
                <a:solidFill>
                  <a:schemeClr val="tx1"/>
                </a:solidFill>
              </a:rPr>
              <a:t>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	</a:t>
            </a:r>
            <a:r>
              <a:rPr lang="en-US" altLang="hu-HU" sz="1800" dirty="0" err="1">
                <a:solidFill>
                  <a:schemeClr val="tx1"/>
                </a:solidFill>
              </a:rPr>
              <a:t>box.style.left</a:t>
            </a:r>
            <a:r>
              <a:rPr lang="en-US" altLang="hu-HU" sz="1800" dirty="0">
                <a:solidFill>
                  <a:schemeClr val="tx1"/>
                </a:solidFill>
              </a:rPr>
              <a:t> = left;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	</a:t>
            </a:r>
            <a:r>
              <a:rPr lang="en-US" altLang="hu-HU" sz="1800" dirty="0" err="1">
                <a:solidFill>
                  <a:schemeClr val="tx1"/>
                </a:solidFill>
              </a:rPr>
              <a:t>box.style.top</a:t>
            </a:r>
            <a:r>
              <a:rPr lang="en-US" altLang="hu-HU" sz="1800" dirty="0">
                <a:solidFill>
                  <a:schemeClr val="tx1"/>
                </a:solidFill>
              </a:rPr>
              <a:t> = top;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	});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&lt;/script&gt;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68" name="Rectangle 4096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D3EE2422-3A9F-0278-47A2-5791B392A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Gyakorló feladatok</a:t>
            </a:r>
            <a:endParaRPr lang="en-US" altLang="hu-HU" sz="3800"/>
          </a:p>
        </p:txBody>
      </p:sp>
      <p:sp>
        <p:nvSpPr>
          <p:cNvPr id="40970" name="Freeform: Shape 4096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0972" name="Rectangle 4097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07241AE-ADDD-2ED4-1AAD-6552C584D7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Írjunk scriptet ami ellenőrzi egy email cím helyességét. (van-e benne @ és . ?)</a:t>
            </a:r>
          </a:p>
          <a:p>
            <a:pPr eaLnBrk="1" hangingPunct="1"/>
            <a:r>
              <a:rPr lang="en-US" altLang="hu-HU">
                <a:hlinkClick r:id="rId2"/>
              </a:rPr>
              <a:t>http://www.w3schools.com/js/</a:t>
            </a:r>
            <a:endParaRPr lang="hu-HU" altLang="hu-HU"/>
          </a:p>
          <a:p>
            <a:pPr eaLnBrk="1" hangingPunct="1"/>
            <a:r>
              <a:rPr lang="en-US" altLang="hu-HU">
                <a:hlinkClick r:id="rId3"/>
              </a:rPr>
              <a:t>https://fun-javascript-projects.com/</a:t>
            </a:r>
            <a:endParaRPr lang="hu-HU" altLang="hu-HU"/>
          </a:p>
          <a:p>
            <a:pPr eaLnBrk="1" hangingPunct="1"/>
            <a:r>
              <a:rPr lang="hu-HU" altLang="hu-HU"/>
              <a:t>Javascript.fun</a:t>
            </a:r>
            <a:endParaRPr lang="en-US" altLang="hu-H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6" name="Rectangle 717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DAADAE3-7769-6EBF-1D29-4DE2EB607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JavaScript</a:t>
            </a:r>
            <a:endParaRPr lang="en-US" altLang="hu-HU" sz="3800"/>
          </a:p>
        </p:txBody>
      </p:sp>
      <p:sp>
        <p:nvSpPr>
          <p:cNvPr id="7178" name="Freeform: Shape 717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80" name="Rectangle 717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65F1A2-2250-3D0C-96F6-EAF89D8316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C-szerű nyelv, a Java hasonlóság is innen ered.</a:t>
            </a:r>
          </a:p>
          <a:p>
            <a:pPr eaLnBrk="1" hangingPunct="1"/>
            <a:r>
              <a:rPr lang="hu-HU" altLang="hu-HU"/>
              <a:t>Nincsen standard input-output lehetőség.</a:t>
            </a:r>
          </a:p>
          <a:p>
            <a:pPr eaLnBrk="1" hangingPunct="1"/>
            <a:r>
              <a:rPr lang="hu-HU" altLang="hu-HU"/>
              <a:t>„Document Object Model” segítségével kommunikál</a:t>
            </a:r>
          </a:p>
          <a:p>
            <a:pPr eaLnBrk="1" hangingPunct="1"/>
            <a:r>
              <a:rPr lang="hu-HU" altLang="hu-HU"/>
              <a:t>„Unicode” karakterkészletet is kezel.</a:t>
            </a:r>
          </a:p>
          <a:p>
            <a:pPr eaLnBrk="1" hangingPunct="1"/>
            <a:r>
              <a:rPr lang="hu-HU" altLang="hu-HU"/>
              <a:t>Az 1.2 verziótól már reguláris kifejezéseket is támogat.</a:t>
            </a:r>
          </a:p>
          <a:p>
            <a:pPr eaLnBrk="1" hangingPunct="1"/>
            <a:endParaRPr lang="en-US" altLang="hu-H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4DDD9AB-49EE-71E0-DB64-AB618B8D23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736725"/>
          </a:xfrm>
        </p:spPr>
        <p:txBody>
          <a:bodyPr/>
          <a:lstStyle/>
          <a:p>
            <a:pPr eaLnBrk="1" hangingPunct="1"/>
            <a:r>
              <a:rPr lang="hu-HU" altLang="hu-HU" sz="4000" b="1"/>
              <a:t>AJAX</a:t>
            </a:r>
            <a:endParaRPr lang="hu-HU" altLang="hu-HU" sz="400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C9274F7-698A-2058-C516-94BDBCB0D4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3357563"/>
            <a:ext cx="6400800" cy="2711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hu-HU" altLang="hu-HU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040" name="Rectangle 4403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34" name="Cím 1">
            <a:extLst>
              <a:ext uri="{FF2B5EF4-FFF2-40B4-BE49-F238E27FC236}">
                <a16:creationId xmlns:a16="http://schemas.microsoft.com/office/drawing/2014/main" id="{25BB991A-A356-A8AA-8308-07FB1E280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AJAX</a:t>
            </a:r>
          </a:p>
        </p:txBody>
      </p:sp>
      <p:sp>
        <p:nvSpPr>
          <p:cNvPr id="44042" name="Freeform: Shape 4404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4044" name="Rectangle 4404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4035" name="Tartalom helye 2">
            <a:extLst>
              <a:ext uri="{FF2B5EF4-FFF2-40B4-BE49-F238E27FC236}">
                <a16:creationId xmlns:a16="http://schemas.microsoft.com/office/drawing/2014/main" id="{B6A50C6A-6430-B0BC-8DC4-F643A3518E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>
                <a:latin typeface="Söhne"/>
              </a:rPr>
              <a:t>Olyan webes fejlesztési technológia, amely lehetővé teszi az adatok aszinkron módon történő kéréseit a weboldalon, így lehetővé teszi, hogy az oldal dinamikusan változzon anélkül, hogy a teljes oldalt újra töltene.</a:t>
            </a:r>
          </a:p>
          <a:p>
            <a:r>
              <a:rPr lang="hu-HU" altLang="hu-HU">
                <a:latin typeface="Söhne"/>
              </a:rPr>
              <a:t>Feladatok: </a:t>
            </a:r>
          </a:p>
          <a:p>
            <a:pPr lvl="1"/>
            <a:r>
              <a:rPr lang="hu-HU" altLang="hu-HU">
                <a:latin typeface="Söhne"/>
              </a:rPr>
              <a:t>adatok (XML, JSON, plaintext) küldése és fogadása aszinkron módon</a:t>
            </a:r>
          </a:p>
          <a:p>
            <a:pPr lvl="1"/>
            <a:r>
              <a:rPr lang="hu-HU" altLang="hu-HU">
                <a:latin typeface="Söhne"/>
              </a:rPr>
              <a:t>műveletek: regisztráció; authentikáció, tartalomfrissítés</a:t>
            </a:r>
          </a:p>
          <a:p>
            <a:pPr lvl="1"/>
            <a:endParaRPr lang="hu-HU" altLang="hu-HU">
              <a:latin typeface="Söhne"/>
            </a:endParaRPr>
          </a:p>
          <a:p>
            <a:pPr lvl="1"/>
            <a:endParaRPr lang="hu-HU" altLang="hu-HU">
              <a:latin typeface="Söhne"/>
            </a:endParaRPr>
          </a:p>
          <a:p>
            <a:endParaRPr lang="hu-HU" altLang="hu-H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088" name="Rectangle 4608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82" name="Title 1">
            <a:extLst>
              <a:ext uri="{FF2B5EF4-FFF2-40B4-BE49-F238E27FC236}">
                <a16:creationId xmlns:a16="http://schemas.microsoft.com/office/drawing/2014/main" id="{77A4010A-93D2-CB21-D0DD-5CA8EA4C8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AJAX folyamat</a:t>
            </a:r>
            <a:endParaRPr lang="en-US" altLang="hu-HU" sz="3800"/>
          </a:p>
        </p:txBody>
      </p:sp>
      <p:sp>
        <p:nvSpPr>
          <p:cNvPr id="46090" name="Freeform: Shape 4608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6092" name="Rectangle 4609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B612D580-7F03-57FF-48A1-03FF05FFD8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 felhasználó a böngésző alkalmazás segítségével eléri az index.html-t.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 böngésző hagyományos http kérés segítségével letölti az index.html-t.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Az index.html JavaScript kódot tartalmaz, vagy hivatkozik egy különálló </a:t>
            </a:r>
            <a:r>
              <a:rPr lang="hu-HU" altLang="hu-HU" sz="1400" i="1"/>
              <a:t>.js </a:t>
            </a:r>
            <a:r>
              <a:rPr lang="hu-HU" altLang="hu-HU" sz="1400"/>
              <a:t>kiterjesztésű fájlra.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 felhasználó, valamilyen műveletet végez, amely AJAX hívást is tartalmaz. Ilyenkor a böngésző, egy aszinkron hívást kezdeményez a szerverhez, amely egy URL-re hivatkozik. 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Ameddig az AJAX hívás folyamatban van, addig a felhasználó nincs blokkolva a kliens oldalon, hanem tetszőleges műveleteket végezhet.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 URL-el megadott erőforrás elvégzi a feladatát a szerveren és az eredménye XML formátumban lesz átalakítva.</a:t>
            </a:r>
          </a:p>
          <a:p>
            <a:pPr marL="514350" indent="-51435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400"/>
              <a:t>Az AJAX hívást végző alrendszer az XML-t átalakítja és megjeleníti az eredményt, valamilyen formában.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D4FA5A-4700-B1A0-AE25-9E3E700FE9C2}"/>
              </a:ext>
            </a:extLst>
          </p:cNvPr>
          <p:cNvSpPr/>
          <p:nvPr/>
        </p:nvSpPr>
        <p:spPr>
          <a:xfrm>
            <a:off x="899592" y="1124744"/>
            <a:ext cx="7887221" cy="544750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C0241514-FFA4-8D3C-5FBB-EE3C461B5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159419"/>
            <a:ext cx="8229600" cy="828725"/>
          </a:xfrm>
        </p:spPr>
        <p:txBody>
          <a:bodyPr/>
          <a:lstStyle/>
          <a:p>
            <a:pPr eaLnBrk="1" hangingPunct="1"/>
            <a:r>
              <a:rPr lang="hu-HU" altLang="hu-HU" dirty="0"/>
              <a:t>Gyakorló feladat</a:t>
            </a:r>
            <a:endParaRPr lang="en-US" altLang="hu-HU" dirty="0"/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8C23E27F-65DA-0A3C-E6F9-C7FC53309B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7" y="1268760"/>
            <a:ext cx="3672409" cy="475252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&lt;!DOCTYPE html&gt;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&lt;style&gt;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 err="1">
                <a:solidFill>
                  <a:schemeClr val="tx1"/>
                </a:solidFill>
              </a:rPr>
              <a:t>table,th,td</a:t>
            </a:r>
            <a:r>
              <a:rPr lang="en-US" altLang="hu-HU" sz="1600" dirty="0">
                <a:solidFill>
                  <a:schemeClr val="tx1"/>
                </a:solidFill>
              </a:rPr>
              <a:t> {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border : 1px solid black;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border-collapse: collapse;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}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</a:t>
            </a:r>
            <a:r>
              <a:rPr lang="en-US" altLang="hu-HU" sz="1600" dirty="0" err="1">
                <a:solidFill>
                  <a:schemeClr val="tx1"/>
                </a:solidFill>
              </a:rPr>
              <a:t>th,td</a:t>
            </a:r>
            <a:r>
              <a:rPr lang="en-US" altLang="hu-HU" sz="1600" dirty="0">
                <a:solidFill>
                  <a:schemeClr val="tx1"/>
                </a:solidFill>
              </a:rPr>
              <a:t> {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	padding: 5px;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	}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&lt;/style&gt;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buFontTx/>
              <a:buNone/>
            </a:pPr>
            <a:endParaRPr lang="en-US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&lt;p&gt;Click on a CD to display album information.&lt;/p&gt;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&lt;p id='</a:t>
            </a:r>
            <a:r>
              <a:rPr lang="en-US" altLang="hu-HU" sz="1600" dirty="0" err="1">
                <a:solidFill>
                  <a:schemeClr val="tx1"/>
                </a:solidFill>
              </a:rPr>
              <a:t>showCD</a:t>
            </a:r>
            <a:r>
              <a:rPr lang="en-US" altLang="hu-HU" sz="1600" dirty="0">
                <a:solidFill>
                  <a:schemeClr val="tx1"/>
                </a:solidFill>
              </a:rPr>
              <a:t>'&gt;&lt;/p&gt;</a:t>
            </a:r>
          </a:p>
          <a:p>
            <a:pPr eaLnBrk="1" hangingPunct="1">
              <a:buFontTx/>
              <a:buNone/>
            </a:pPr>
            <a:r>
              <a:rPr lang="en-US" altLang="hu-HU" sz="1600" dirty="0">
                <a:solidFill>
                  <a:schemeClr val="tx1"/>
                </a:solidFill>
              </a:rPr>
              <a:t>&lt;table id="demo"&gt;&lt;/table&gt;</a:t>
            </a:r>
          </a:p>
          <a:p>
            <a:pPr eaLnBrk="1" hangingPunct="1">
              <a:buFontTx/>
              <a:buNone/>
            </a:pPr>
            <a:endParaRPr lang="en-US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200" dirty="0">
                <a:solidFill>
                  <a:schemeClr val="tx1"/>
                </a:solidFill>
              </a:rPr>
              <a:t>	</a:t>
            </a:r>
          </a:p>
          <a:p>
            <a:pPr eaLnBrk="1" hangingPunct="1">
              <a:buFontTx/>
              <a:buNone/>
            </a:pPr>
            <a:endParaRPr lang="en-US" altLang="hu-HU" sz="1200" dirty="0">
              <a:solidFill>
                <a:schemeClr val="tx1"/>
              </a:solidFill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FBD0200A-FA8A-BC8E-655C-FCD45C1748BE}"/>
              </a:ext>
            </a:extLst>
          </p:cNvPr>
          <p:cNvSpPr txBox="1"/>
          <p:nvPr/>
        </p:nvSpPr>
        <p:spPr>
          <a:xfrm>
            <a:off x="4716016" y="1272352"/>
            <a:ext cx="39422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&lt;script&gt;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var </a:t>
            </a:r>
            <a:r>
              <a:rPr lang="en-US" altLang="hu-HU" sz="1800" dirty="0" err="1">
                <a:solidFill>
                  <a:schemeClr val="tx1"/>
                </a:solidFill>
              </a:rPr>
              <a:t>x,xmlhttp,xmlDoc</a:t>
            </a:r>
            <a:endParaRPr lang="en-US" altLang="hu-HU" sz="1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 err="1">
                <a:solidFill>
                  <a:schemeClr val="tx1"/>
                </a:solidFill>
              </a:rPr>
              <a:t>xmlhttp</a:t>
            </a:r>
            <a:r>
              <a:rPr lang="en-US" altLang="hu-HU" sz="1800" dirty="0">
                <a:solidFill>
                  <a:schemeClr val="tx1"/>
                </a:solidFill>
              </a:rPr>
              <a:t> = new </a:t>
            </a:r>
            <a:r>
              <a:rPr lang="en-US" altLang="hu-HU" sz="1800" dirty="0" err="1">
                <a:solidFill>
                  <a:schemeClr val="tx1"/>
                </a:solidFill>
              </a:rPr>
              <a:t>XMLHttpRequest</a:t>
            </a:r>
            <a:r>
              <a:rPr lang="en-US" altLang="hu-HU" sz="1800" dirty="0">
                <a:solidFill>
                  <a:schemeClr val="tx1"/>
                </a:solidFill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 err="1">
                <a:solidFill>
                  <a:schemeClr val="tx1"/>
                </a:solidFill>
              </a:rPr>
              <a:t>xmlhttp.open</a:t>
            </a:r>
            <a:r>
              <a:rPr lang="en-US" altLang="hu-HU" sz="1800" dirty="0">
                <a:solidFill>
                  <a:schemeClr val="tx1"/>
                </a:solidFill>
              </a:rPr>
              <a:t>("GET", "data.xml", false);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 err="1">
                <a:solidFill>
                  <a:schemeClr val="tx1"/>
                </a:solidFill>
              </a:rPr>
              <a:t>xmlhttp.send</a:t>
            </a:r>
            <a:r>
              <a:rPr lang="en-US" altLang="hu-HU" sz="1800" dirty="0">
                <a:solidFill>
                  <a:schemeClr val="tx1"/>
                </a:solidFill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</a:t>
            </a:r>
            <a:r>
              <a:rPr lang="en-US" altLang="hu-HU" sz="1800" dirty="0" err="1">
                <a:solidFill>
                  <a:schemeClr val="tx1"/>
                </a:solidFill>
              </a:rPr>
              <a:t>xmlDoc</a:t>
            </a:r>
            <a:r>
              <a:rPr lang="en-US" altLang="hu-HU" sz="1800" dirty="0">
                <a:solidFill>
                  <a:schemeClr val="tx1"/>
                </a:solidFill>
              </a:rPr>
              <a:t> = </a:t>
            </a:r>
            <a:r>
              <a:rPr lang="en-US" altLang="hu-HU" sz="1800" dirty="0" err="1">
                <a:solidFill>
                  <a:schemeClr val="tx1"/>
                </a:solidFill>
              </a:rPr>
              <a:t>xmlhttp.responseXML</a:t>
            </a:r>
            <a:r>
              <a:rPr lang="en-US" altLang="hu-HU" sz="1800" dirty="0">
                <a:solidFill>
                  <a:schemeClr val="tx1"/>
                </a:solidFill>
              </a:rPr>
              <a:t>; 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x = </a:t>
            </a:r>
            <a:r>
              <a:rPr lang="en-US" altLang="hu-HU" sz="1800" dirty="0" err="1">
                <a:solidFill>
                  <a:schemeClr val="tx1"/>
                </a:solidFill>
              </a:rPr>
              <a:t>xmlDoc.getElementsByTagName</a:t>
            </a:r>
            <a:r>
              <a:rPr lang="en-US" altLang="hu-HU" sz="1800" dirty="0">
                <a:solidFill>
                  <a:schemeClr val="tx1"/>
                </a:solidFill>
              </a:rPr>
              <a:t>("CD");</a:t>
            </a:r>
          </a:p>
          <a:p>
            <a:pPr eaLnBrk="1" hangingPunct="1">
              <a:buFontTx/>
              <a:buNone/>
            </a:pPr>
            <a:r>
              <a:rPr lang="en-US" altLang="hu-HU" sz="1800" dirty="0">
                <a:solidFill>
                  <a:schemeClr val="tx1"/>
                </a:solidFill>
              </a:rPr>
              <a:t>	table="&lt;tr&gt;&lt;</a:t>
            </a:r>
            <a:r>
              <a:rPr lang="en-US" altLang="hu-HU" sz="1800" dirty="0" err="1">
                <a:solidFill>
                  <a:schemeClr val="tx1"/>
                </a:solidFill>
              </a:rPr>
              <a:t>th</a:t>
            </a:r>
            <a:r>
              <a:rPr lang="en-US" altLang="hu-HU" sz="1800" dirty="0">
                <a:solidFill>
                  <a:schemeClr val="tx1"/>
                </a:solidFill>
              </a:rPr>
              <a:t>&gt;Artist&lt;/</a:t>
            </a:r>
            <a:r>
              <a:rPr lang="en-US" altLang="hu-HU" sz="1800" dirty="0" err="1">
                <a:solidFill>
                  <a:schemeClr val="tx1"/>
                </a:solidFill>
              </a:rPr>
              <a:t>th</a:t>
            </a:r>
            <a:r>
              <a:rPr lang="en-US" altLang="hu-HU" sz="1800" dirty="0">
                <a:solidFill>
                  <a:schemeClr val="tx1"/>
                </a:solidFill>
              </a:rPr>
              <a:t>&gt;&lt;</a:t>
            </a:r>
            <a:r>
              <a:rPr lang="en-US" altLang="hu-HU" sz="1800" dirty="0" err="1">
                <a:solidFill>
                  <a:schemeClr val="tx1"/>
                </a:solidFill>
              </a:rPr>
              <a:t>th</a:t>
            </a:r>
            <a:r>
              <a:rPr lang="en-US" altLang="hu-HU" sz="1800" dirty="0">
                <a:solidFill>
                  <a:schemeClr val="tx1"/>
                </a:solidFill>
              </a:rPr>
              <a:t>&gt;Title&lt;/</a:t>
            </a:r>
            <a:r>
              <a:rPr lang="en-US" altLang="hu-HU" sz="1800" dirty="0" err="1">
                <a:solidFill>
                  <a:schemeClr val="tx1"/>
                </a:solidFill>
              </a:rPr>
              <a:t>th</a:t>
            </a:r>
            <a:r>
              <a:rPr lang="en-US" altLang="hu-HU" sz="1800" dirty="0">
                <a:solidFill>
                  <a:schemeClr val="tx1"/>
                </a:solidFill>
              </a:rPr>
              <a:t>&gt;&lt;/tr&gt;";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F23DB5-BC7B-B8C7-7BE6-266BA9837A81}"/>
              </a:ext>
            </a:extLst>
          </p:cNvPr>
          <p:cNvSpPr/>
          <p:nvPr/>
        </p:nvSpPr>
        <p:spPr>
          <a:xfrm>
            <a:off x="827584" y="178394"/>
            <a:ext cx="7959229" cy="613092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D4F179A3-5C4E-D041-E1C9-94390F93D2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357187"/>
            <a:ext cx="7859216" cy="595213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for (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 = 0; 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 &lt;</a:t>
            </a:r>
            <a:r>
              <a:rPr lang="en-US" altLang="hu-HU" sz="1400" dirty="0" err="1">
                <a:solidFill>
                  <a:schemeClr val="tx1"/>
                </a:solidFill>
              </a:rPr>
              <a:t>x.length</a:t>
            </a:r>
            <a:r>
              <a:rPr lang="en-US" altLang="hu-HU" sz="1400" dirty="0">
                <a:solidFill>
                  <a:schemeClr val="tx1"/>
                </a:solidFill>
              </a:rPr>
              <a:t>; 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++) { 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table += "&lt;tr onclick='</a:t>
            </a:r>
            <a:r>
              <a:rPr lang="en-US" altLang="hu-HU" sz="1400" dirty="0" err="1">
                <a:solidFill>
                  <a:schemeClr val="tx1"/>
                </a:solidFill>
              </a:rPr>
              <a:t>displayCD</a:t>
            </a:r>
            <a:r>
              <a:rPr lang="en-US" altLang="hu-HU" sz="1400" dirty="0">
                <a:solidFill>
                  <a:schemeClr val="tx1"/>
                </a:solidFill>
              </a:rPr>
              <a:t>(" + 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 + ")'&gt;&lt;td&gt;";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table += x[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].</a:t>
            </a:r>
            <a:r>
              <a:rPr lang="en-US" altLang="hu-HU" sz="1400" dirty="0" err="1">
                <a:solidFill>
                  <a:schemeClr val="tx1"/>
                </a:solidFill>
              </a:rPr>
              <a:t>getElementsByTagName</a:t>
            </a:r>
            <a:r>
              <a:rPr lang="en-US" altLang="hu-HU" sz="1400" dirty="0">
                <a:solidFill>
                  <a:schemeClr val="tx1"/>
                </a:solidFill>
              </a:rPr>
              <a:t>("ARTIST")[0].</a:t>
            </a:r>
            <a:r>
              <a:rPr lang="en-US" altLang="hu-HU" sz="1400" dirty="0" err="1">
                <a:solidFill>
                  <a:schemeClr val="tx1"/>
                </a:solidFill>
              </a:rPr>
              <a:t>childNodes</a:t>
            </a:r>
            <a:r>
              <a:rPr lang="en-US" altLang="hu-HU" sz="1400" dirty="0">
                <a:solidFill>
                  <a:schemeClr val="tx1"/>
                </a:solidFill>
              </a:rPr>
              <a:t>[0].</a:t>
            </a:r>
            <a:r>
              <a:rPr lang="en-US" altLang="hu-HU" sz="1400" dirty="0" err="1">
                <a:solidFill>
                  <a:schemeClr val="tx1"/>
                </a:solidFill>
              </a:rPr>
              <a:t>nodeValue</a:t>
            </a:r>
            <a:r>
              <a:rPr lang="en-US" altLang="hu-HU" sz="1400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table += "&lt;/td&gt;&lt;td&gt;";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table +=  x[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].</a:t>
            </a:r>
            <a:r>
              <a:rPr lang="en-US" altLang="hu-HU" sz="1400" dirty="0" err="1">
                <a:solidFill>
                  <a:schemeClr val="tx1"/>
                </a:solidFill>
              </a:rPr>
              <a:t>getElementsByTagName</a:t>
            </a:r>
            <a:r>
              <a:rPr lang="en-US" altLang="hu-HU" sz="1400" dirty="0">
                <a:solidFill>
                  <a:schemeClr val="tx1"/>
                </a:solidFill>
              </a:rPr>
              <a:t>("TITLE")[0].</a:t>
            </a:r>
            <a:r>
              <a:rPr lang="en-US" altLang="hu-HU" sz="1400" dirty="0" err="1">
                <a:solidFill>
                  <a:schemeClr val="tx1"/>
                </a:solidFill>
              </a:rPr>
              <a:t>childNodes</a:t>
            </a:r>
            <a:r>
              <a:rPr lang="en-US" altLang="hu-HU" sz="1400" dirty="0">
                <a:solidFill>
                  <a:schemeClr val="tx1"/>
                </a:solidFill>
              </a:rPr>
              <a:t>[0].</a:t>
            </a:r>
            <a:r>
              <a:rPr lang="en-US" altLang="hu-HU" sz="1400" dirty="0" err="1">
                <a:solidFill>
                  <a:schemeClr val="tx1"/>
                </a:solidFill>
              </a:rPr>
              <a:t>nodeValue</a:t>
            </a:r>
            <a:r>
              <a:rPr lang="en-US" altLang="hu-HU" sz="1400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table += "&lt;/td&gt;&lt;/tr&gt;";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}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</a:t>
            </a:r>
            <a:r>
              <a:rPr lang="en-US" altLang="hu-HU" sz="1400" dirty="0" err="1">
                <a:solidFill>
                  <a:schemeClr val="tx1"/>
                </a:solidFill>
              </a:rPr>
              <a:t>document.getElementById</a:t>
            </a:r>
            <a:r>
              <a:rPr lang="en-US" altLang="hu-HU" sz="1400" dirty="0">
                <a:solidFill>
                  <a:schemeClr val="tx1"/>
                </a:solidFill>
              </a:rPr>
              <a:t>("demo").</a:t>
            </a:r>
            <a:r>
              <a:rPr lang="en-US" altLang="hu-HU" sz="1400" dirty="0" err="1">
                <a:solidFill>
                  <a:schemeClr val="tx1"/>
                </a:solidFill>
              </a:rPr>
              <a:t>innerHTML</a:t>
            </a:r>
            <a:r>
              <a:rPr lang="en-US" altLang="hu-HU" sz="1400" dirty="0">
                <a:solidFill>
                  <a:schemeClr val="tx1"/>
                </a:solidFill>
              </a:rPr>
              <a:t> = table;</a:t>
            </a:r>
          </a:p>
          <a:p>
            <a:pPr eaLnBrk="1" hangingPunct="1">
              <a:buFontTx/>
              <a:buNone/>
            </a:pPr>
            <a:endParaRPr lang="en-US" altLang="hu-HU" sz="14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function </a:t>
            </a:r>
            <a:r>
              <a:rPr lang="en-US" altLang="hu-HU" sz="1400" dirty="0" err="1">
                <a:solidFill>
                  <a:schemeClr val="tx1"/>
                </a:solidFill>
              </a:rPr>
              <a:t>displayCD</a:t>
            </a:r>
            <a:r>
              <a:rPr lang="en-US" altLang="hu-HU" sz="1400" dirty="0">
                <a:solidFill>
                  <a:schemeClr val="tx1"/>
                </a:solidFill>
              </a:rPr>
              <a:t>(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) {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</a:t>
            </a:r>
            <a:r>
              <a:rPr lang="en-US" altLang="hu-HU" sz="1400" dirty="0" err="1">
                <a:solidFill>
                  <a:schemeClr val="tx1"/>
                </a:solidFill>
              </a:rPr>
              <a:t>document.getElementById</a:t>
            </a:r>
            <a:r>
              <a:rPr lang="en-US" altLang="hu-HU" sz="1400" dirty="0">
                <a:solidFill>
                  <a:schemeClr val="tx1"/>
                </a:solidFill>
              </a:rPr>
              <a:t>("</a:t>
            </a:r>
            <a:r>
              <a:rPr lang="en-US" altLang="hu-HU" sz="1400" dirty="0" err="1">
                <a:solidFill>
                  <a:schemeClr val="tx1"/>
                </a:solidFill>
              </a:rPr>
              <a:t>showCD</a:t>
            </a:r>
            <a:r>
              <a:rPr lang="en-US" altLang="hu-HU" sz="1400" dirty="0">
                <a:solidFill>
                  <a:schemeClr val="tx1"/>
                </a:solidFill>
              </a:rPr>
              <a:t>").</a:t>
            </a:r>
            <a:r>
              <a:rPr lang="en-US" altLang="hu-HU" sz="1400" dirty="0" err="1">
                <a:solidFill>
                  <a:schemeClr val="tx1"/>
                </a:solidFill>
              </a:rPr>
              <a:t>innerHTML</a:t>
            </a:r>
            <a:r>
              <a:rPr lang="en-US" altLang="hu-HU" sz="1400" dirty="0">
                <a:solidFill>
                  <a:schemeClr val="tx1"/>
                </a:solidFill>
              </a:rPr>
              <a:t> =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"Artist: " +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x[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].</a:t>
            </a:r>
            <a:r>
              <a:rPr lang="en-US" altLang="hu-HU" sz="1400" dirty="0" err="1">
                <a:solidFill>
                  <a:schemeClr val="tx1"/>
                </a:solidFill>
              </a:rPr>
              <a:t>getElementsByTagName</a:t>
            </a:r>
            <a:r>
              <a:rPr lang="en-US" altLang="hu-HU" sz="1400" dirty="0">
                <a:solidFill>
                  <a:schemeClr val="tx1"/>
                </a:solidFill>
              </a:rPr>
              <a:t>("ARTIST")[0].</a:t>
            </a:r>
            <a:r>
              <a:rPr lang="en-US" altLang="hu-HU" sz="1400" dirty="0" err="1">
                <a:solidFill>
                  <a:schemeClr val="tx1"/>
                </a:solidFill>
              </a:rPr>
              <a:t>childNodes</a:t>
            </a:r>
            <a:r>
              <a:rPr lang="en-US" altLang="hu-HU" sz="1400" dirty="0">
                <a:solidFill>
                  <a:schemeClr val="tx1"/>
                </a:solidFill>
              </a:rPr>
              <a:t>[0].</a:t>
            </a:r>
            <a:r>
              <a:rPr lang="en-US" altLang="hu-HU" sz="1400" dirty="0" err="1">
                <a:solidFill>
                  <a:schemeClr val="tx1"/>
                </a:solidFill>
              </a:rPr>
              <a:t>nodeValue</a:t>
            </a:r>
            <a:r>
              <a:rPr lang="en-US" altLang="hu-HU" sz="1400" dirty="0">
                <a:solidFill>
                  <a:schemeClr val="tx1"/>
                </a:solidFill>
              </a:rPr>
              <a:t> +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"&lt;</a:t>
            </a:r>
            <a:r>
              <a:rPr lang="en-US" altLang="hu-HU" sz="1400" dirty="0" err="1">
                <a:solidFill>
                  <a:schemeClr val="tx1"/>
                </a:solidFill>
              </a:rPr>
              <a:t>br</a:t>
            </a:r>
            <a:r>
              <a:rPr lang="en-US" altLang="hu-HU" sz="1400" dirty="0">
                <a:solidFill>
                  <a:schemeClr val="tx1"/>
                </a:solidFill>
              </a:rPr>
              <a:t>&gt;Title: " +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x[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].</a:t>
            </a:r>
            <a:r>
              <a:rPr lang="en-US" altLang="hu-HU" sz="1400" dirty="0" err="1">
                <a:solidFill>
                  <a:schemeClr val="tx1"/>
                </a:solidFill>
              </a:rPr>
              <a:t>getElementsByTagName</a:t>
            </a:r>
            <a:r>
              <a:rPr lang="en-US" altLang="hu-HU" sz="1400" dirty="0">
                <a:solidFill>
                  <a:schemeClr val="tx1"/>
                </a:solidFill>
              </a:rPr>
              <a:t>("TITLE")[0].</a:t>
            </a:r>
            <a:r>
              <a:rPr lang="en-US" altLang="hu-HU" sz="1400" dirty="0" err="1">
                <a:solidFill>
                  <a:schemeClr val="tx1"/>
                </a:solidFill>
              </a:rPr>
              <a:t>childNodes</a:t>
            </a:r>
            <a:r>
              <a:rPr lang="en-US" altLang="hu-HU" sz="1400" dirty="0">
                <a:solidFill>
                  <a:schemeClr val="tx1"/>
                </a:solidFill>
              </a:rPr>
              <a:t>[0].</a:t>
            </a:r>
            <a:r>
              <a:rPr lang="en-US" altLang="hu-HU" sz="1400" dirty="0" err="1">
                <a:solidFill>
                  <a:schemeClr val="tx1"/>
                </a:solidFill>
              </a:rPr>
              <a:t>nodeValue</a:t>
            </a:r>
            <a:r>
              <a:rPr lang="en-US" altLang="hu-HU" sz="1400" dirty="0">
                <a:solidFill>
                  <a:schemeClr val="tx1"/>
                </a:solidFill>
              </a:rPr>
              <a:t> +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"&lt;</a:t>
            </a:r>
            <a:r>
              <a:rPr lang="en-US" altLang="hu-HU" sz="1400" dirty="0" err="1">
                <a:solidFill>
                  <a:schemeClr val="tx1"/>
                </a:solidFill>
              </a:rPr>
              <a:t>br</a:t>
            </a:r>
            <a:r>
              <a:rPr lang="en-US" altLang="hu-HU" sz="1400" dirty="0">
                <a:solidFill>
                  <a:schemeClr val="tx1"/>
                </a:solidFill>
              </a:rPr>
              <a:t>&gt;Year: " + 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	x[</a:t>
            </a:r>
            <a:r>
              <a:rPr lang="en-US" altLang="hu-HU" sz="1400" dirty="0" err="1">
                <a:solidFill>
                  <a:schemeClr val="tx1"/>
                </a:solidFill>
              </a:rPr>
              <a:t>i</a:t>
            </a:r>
            <a:r>
              <a:rPr lang="en-US" altLang="hu-HU" sz="1400" dirty="0">
                <a:solidFill>
                  <a:schemeClr val="tx1"/>
                </a:solidFill>
              </a:rPr>
              <a:t>].</a:t>
            </a:r>
            <a:r>
              <a:rPr lang="en-US" altLang="hu-HU" sz="1400" dirty="0" err="1">
                <a:solidFill>
                  <a:schemeClr val="tx1"/>
                </a:solidFill>
              </a:rPr>
              <a:t>getElementsByTagName</a:t>
            </a:r>
            <a:r>
              <a:rPr lang="en-US" altLang="hu-HU" sz="1400" dirty="0">
                <a:solidFill>
                  <a:schemeClr val="tx1"/>
                </a:solidFill>
              </a:rPr>
              <a:t>("YEAR")[0].</a:t>
            </a:r>
            <a:r>
              <a:rPr lang="en-US" altLang="hu-HU" sz="1400" dirty="0" err="1">
                <a:solidFill>
                  <a:schemeClr val="tx1"/>
                </a:solidFill>
              </a:rPr>
              <a:t>childNodes</a:t>
            </a:r>
            <a:r>
              <a:rPr lang="en-US" altLang="hu-HU" sz="1400" dirty="0">
                <a:solidFill>
                  <a:schemeClr val="tx1"/>
                </a:solidFill>
              </a:rPr>
              <a:t>[0].</a:t>
            </a:r>
            <a:r>
              <a:rPr lang="en-US" altLang="hu-HU" sz="1400" dirty="0" err="1">
                <a:solidFill>
                  <a:schemeClr val="tx1"/>
                </a:solidFill>
              </a:rPr>
              <a:t>nodeValue</a:t>
            </a:r>
            <a:r>
              <a:rPr lang="en-US" altLang="hu-HU" sz="1400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	}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&lt;/script&gt;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&lt;/body&gt;</a:t>
            </a:r>
          </a:p>
          <a:p>
            <a:pPr eaLnBrk="1" hangingPunct="1">
              <a:buFontTx/>
              <a:buNone/>
            </a:pPr>
            <a:r>
              <a:rPr lang="en-US" altLang="hu-HU" sz="1400" dirty="0">
                <a:solidFill>
                  <a:schemeClr val="tx1"/>
                </a:solidFill>
              </a:rPr>
              <a:t>&lt;/html&gt;</a:t>
            </a:r>
          </a:p>
          <a:p>
            <a:pPr eaLnBrk="1" hangingPunct="1">
              <a:buFontTx/>
              <a:buNone/>
            </a:pPr>
            <a:endParaRPr lang="en-US" altLang="hu-HU" sz="1800" dirty="0">
              <a:solidFill>
                <a:schemeClr val="tx1"/>
              </a:solidFill>
            </a:endParaRPr>
          </a:p>
        </p:txBody>
      </p:sp>
      <p:sp>
        <p:nvSpPr>
          <p:cNvPr id="49156" name="Szövegdoboz 2">
            <a:extLst>
              <a:ext uri="{FF2B5EF4-FFF2-40B4-BE49-F238E27FC236}">
                <a16:creationId xmlns:a16="http://schemas.microsoft.com/office/drawing/2014/main" id="{F4F5488F-6779-20B9-47F9-A55D25667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488113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u-HU" altLang="hu-HU" dirty="0"/>
              <a:t>https://www.javatpoint.com/ajax-example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B0A8CEE-B024-B2A1-FACD-5E2399728D3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584" y="2708920"/>
            <a:ext cx="7772400" cy="1736725"/>
          </a:xfrm>
        </p:spPr>
        <p:txBody>
          <a:bodyPr anchor="ctr"/>
          <a:lstStyle/>
          <a:p>
            <a:pPr eaLnBrk="1" hangingPunct="1"/>
            <a:r>
              <a:rPr lang="hu-HU" altLang="hu-HU" sz="4400" b="1" dirty="0"/>
              <a:t>HTML űrlapok</a:t>
            </a:r>
            <a:br>
              <a:rPr lang="hu-HU" altLang="hu-HU" sz="4400" b="1" dirty="0"/>
            </a:br>
            <a:endParaRPr lang="hu-HU" altLang="hu-HU" sz="4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232" name="Rectangle 5223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BF2BC2DD-363E-D63D-6D29-633567BCA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HTML űrlapok működése</a:t>
            </a:r>
            <a:endParaRPr lang="en-GB" altLang="hu-HU" sz="3800"/>
          </a:p>
        </p:txBody>
      </p:sp>
      <p:sp>
        <p:nvSpPr>
          <p:cNvPr id="52234" name="Freeform: Shape 5223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2236" name="Rectangle 5223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D4E9FEC-E7E1-BEE2-E100-AEA76630DA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400"/>
              <a:t>A dinamikus weblapok általában tartalmaznak űrlapokat. Az űrlapok szövegmezőket, gombokat, kiválasztó, jelölő vezérlő elemeket tartalmazhatnak.  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A html-ben az űrlapokat a &lt;form&gt; és &lt;/form&gt; jelölők közé kell megadni. A &lt;form&gt; tarlmaz legalább egy ‘method’ vagy ‘action’ attribútumot.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‘method’ attributum lehet ‘post’ vagy ‘get’. A ‘post’ az ürlap adatait a html kérés adatrészében küldi el. A ‘get’ módszer pedig a html fejrészben küldi az űrlap információkat. A ‘get’ esetén a böngésző fejlécében látható az űrlap tartalma.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‘action’ paraméter tartalmazza a szerver oldali CGI (common gateway interface) program URL azonítóját.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400"/>
              <a:t>	(megj: a ‘cgi’ az előadás anyagában megtalálható)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További ‘form’ attribútumok is megadhatóak, amelyekkel a kódolási mód határozható meg.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endParaRPr lang="en-GB" altLang="hu-HU"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256" name="Rectangle 5325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72AACD1B-A390-C067-7CF9-D32ED34B8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Űrlapok feldolgozási lépései</a:t>
            </a:r>
            <a:endParaRPr lang="en-GB" altLang="hu-HU" sz="3800"/>
          </a:p>
        </p:txBody>
      </p:sp>
      <p:sp>
        <p:nvSpPr>
          <p:cNvPr id="53258" name="Freeform: Shape 5325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3260" name="Rectangle 5325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3B089C5-AF84-0D53-3980-8828EA8010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Első lépésben a Web-böngésző program megjeleníti az űrlapot. Minden űrlap tartalmaz egy gombot, amely a kitöltött űrlap további feldolgozását indítja meg.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A felhasználó a feldolgozást elindító nyomógombot megnyomja. A web-böngésző összeállít az űrlap tartalmából mezőnév/mezőérték párokat majd ezeket ‘&amp;’ karakterrel elválasztja majd kódolja az űrlaphoz megadott kódolással.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A böngésző elküldi az űrlap tartalma alapján a 2. pontban előállt szöveget az ‘action’ paraméterrel megadott címre. 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A web kiszolgáló előállítja a futtatandó program környezetét, amely a szabványos bemeneten keresztül megkapja HTTP kérés törzsének tartalmát.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A CGI program feldolgozza a bemenetet. Műveleteket végez, majd a szabványos kimenetre elkészíti a válasz HTTP üzenetét.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/>
              <a:t>A web kiszolgáló a CGI program válaszát kiegészíti (HTTP fejléc információkkal) és visszaküldi a kliensnek.  </a:t>
            </a:r>
          </a:p>
          <a:p>
            <a:pPr marL="609600" indent="-609600" eaLnBrk="1" hangingPunct="1">
              <a:lnSpc>
                <a:spcPct val="100000"/>
              </a:lnSpc>
            </a:pPr>
            <a:endParaRPr lang="en-GB" altLang="hu-HU" sz="13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>
            <a:extLst>
              <a:ext uri="{FF2B5EF4-FFF2-40B4-BE49-F238E27FC236}">
                <a16:creationId xmlns:a16="http://schemas.microsoft.com/office/drawing/2014/main" id="{01ACB312-20AD-5061-1C63-680C86CFB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2276475"/>
            <a:ext cx="4464050" cy="187325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E1DAB393-2252-D4EE-55E7-9DCFCEB9D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Űrlap vezérlők</a:t>
            </a:r>
            <a:endParaRPr lang="en-GB" altLang="hu-HU"/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2B3341A-9064-6203-7C42-67E77F2FBC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676275"/>
          </a:xfrm>
        </p:spPr>
        <p:txBody>
          <a:bodyPr/>
          <a:lstStyle/>
          <a:p>
            <a:pPr eaLnBrk="1" hangingPunct="1"/>
            <a:r>
              <a:rPr lang="hu-HU" altLang="hu-HU"/>
              <a:t>Egyszerű űrlap két szövegmezővel:</a:t>
            </a:r>
            <a:endParaRPr lang="en-GB" altLang="hu-HU"/>
          </a:p>
        </p:txBody>
      </p:sp>
      <p:sp>
        <p:nvSpPr>
          <p:cNvPr id="54277" name="Rectangle 4">
            <a:extLst>
              <a:ext uri="{FF2B5EF4-FFF2-40B4-BE49-F238E27FC236}">
                <a16:creationId xmlns:a16="http://schemas.microsoft.com/office/drawing/2014/main" id="{2C9C09CD-73F2-FDDB-2B7C-FE721392D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2349500"/>
            <a:ext cx="4572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&lt;form&gt;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Keresztnév</a:t>
            </a:r>
            <a:r>
              <a:rPr lang="en-US" altLang="hu-HU" sz="1800"/>
              <a:t>: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&lt;input type="text" name="firstname"&gt;</a:t>
            </a:r>
            <a:r>
              <a:rPr lang="hu-HU" altLang="hu-HU" sz="1800"/>
              <a:t> </a:t>
            </a:r>
            <a:r>
              <a:rPr lang="en-US" altLang="hu-HU" sz="1800"/>
              <a:t>&lt;br&gt;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Vezetéknév</a:t>
            </a:r>
            <a:r>
              <a:rPr lang="en-US" altLang="hu-HU" sz="1800"/>
              <a:t>: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&lt;input type="text" name="lastname"&gt;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&lt;/form&gt; </a:t>
            </a:r>
          </a:p>
        </p:txBody>
      </p:sp>
      <p:pic>
        <p:nvPicPr>
          <p:cNvPr id="54278" name="Picture 6">
            <a:extLst>
              <a:ext uri="{FF2B5EF4-FFF2-40B4-BE49-F238E27FC236}">
                <a16:creationId xmlns:a16="http://schemas.microsoft.com/office/drawing/2014/main" id="{6610BD12-20AF-6B99-4E2C-A1CA0EE32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365625"/>
            <a:ext cx="29908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>
            <a:extLst>
              <a:ext uri="{FF2B5EF4-FFF2-40B4-BE49-F238E27FC236}">
                <a16:creationId xmlns:a16="http://schemas.microsoft.com/office/drawing/2014/main" id="{24E0037C-F069-4F7C-5C21-78E86164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205038"/>
            <a:ext cx="6840538" cy="13684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E21B584D-C9D3-0B6F-E9AB-84C6EA836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Űrlap vezérlők</a:t>
            </a:r>
            <a:endParaRPr lang="en-GB" altLang="hu-HU"/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8301863-51E9-9A0D-7A53-2674B52F4A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/>
              <a:t>Rádió gombok:</a:t>
            </a:r>
            <a:endParaRPr lang="en-GB" altLang="hu-HU"/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DC5439E6-C0C6-83C0-9036-672AECE22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276475"/>
            <a:ext cx="60134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&lt;form&gt;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&lt;input type="radio" name=</a:t>
            </a:r>
            <a:r>
              <a:rPr lang="hu-HU" altLang="hu-HU" sz="1800"/>
              <a:t>”nem</a:t>
            </a:r>
            <a:r>
              <a:rPr lang="en-US" altLang="hu-HU" sz="1800"/>
              <a:t>" value=</a:t>
            </a:r>
            <a:r>
              <a:rPr lang="hu-HU" altLang="hu-HU" sz="1800"/>
              <a:t>”férfi</a:t>
            </a:r>
            <a:r>
              <a:rPr lang="en-US" altLang="hu-HU" sz="1800"/>
              <a:t>"&gt; </a:t>
            </a:r>
            <a:r>
              <a:rPr lang="hu-HU" altLang="hu-HU" sz="1800"/>
              <a:t>Férfi</a:t>
            </a:r>
            <a:r>
              <a:rPr lang="en-US" altLang="hu-HU" sz="1800"/>
              <a:t> &lt;br&gt;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&lt;input type="radio" name=</a:t>
            </a:r>
            <a:r>
              <a:rPr lang="hu-HU" altLang="hu-HU" sz="1800"/>
              <a:t>”nem</a:t>
            </a:r>
            <a:r>
              <a:rPr lang="en-US" altLang="hu-HU" sz="1800"/>
              <a:t>" value=</a:t>
            </a:r>
            <a:r>
              <a:rPr lang="hu-HU" altLang="hu-HU" sz="1800"/>
              <a:t>”nő</a:t>
            </a:r>
            <a:r>
              <a:rPr lang="en-US" altLang="hu-HU" sz="1800"/>
              <a:t>"&gt; </a:t>
            </a:r>
            <a:r>
              <a:rPr lang="hu-HU" altLang="hu-HU" sz="1800"/>
              <a:t>Nő</a:t>
            </a:r>
            <a:r>
              <a:rPr lang="en-US" altLang="hu-HU" sz="1800"/>
              <a:t>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&lt;/form&gt; </a:t>
            </a:r>
          </a:p>
        </p:txBody>
      </p:sp>
      <p:pic>
        <p:nvPicPr>
          <p:cNvPr id="55302" name="Picture 6">
            <a:extLst>
              <a:ext uri="{FF2B5EF4-FFF2-40B4-BE49-F238E27FC236}">
                <a16:creationId xmlns:a16="http://schemas.microsoft.com/office/drawing/2014/main" id="{93E2FD22-ECAD-BCEF-4967-CBC21BCD8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89363"/>
            <a:ext cx="19240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3" name="Text Box 7">
            <a:extLst>
              <a:ext uri="{FF2B5EF4-FFF2-40B4-BE49-F238E27FC236}">
                <a16:creationId xmlns:a16="http://schemas.microsoft.com/office/drawing/2014/main" id="{4D235E61-E680-9972-A20A-43D8A15A9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876925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Alapértelmezetten bejelölt gomb a </a:t>
            </a:r>
            <a:r>
              <a:rPr lang="hu-HU" altLang="hu-HU" sz="1800" b="1"/>
              <a:t>checked=”checked”</a:t>
            </a:r>
            <a:r>
              <a:rPr lang="hu-HU" altLang="hu-HU" sz="1800"/>
              <a:t> attribútummal adható meg.</a:t>
            </a:r>
            <a:endParaRPr lang="en-GB" altLang="hu-HU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Cím 1">
            <a:extLst>
              <a:ext uri="{FF2B5EF4-FFF2-40B4-BE49-F238E27FC236}">
                <a16:creationId xmlns:a16="http://schemas.microsoft.com/office/drawing/2014/main" id="{96317EE1-8047-CE50-00D7-3CBA5BDD2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DOM</a:t>
            </a:r>
          </a:p>
        </p:txBody>
      </p:sp>
      <p:sp>
        <p:nvSpPr>
          <p:cNvPr id="9226" name="Freeform: Shape 922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9219" name="Tartalom helye 2">
            <a:extLst>
              <a:ext uri="{FF2B5EF4-FFF2-40B4-BE49-F238E27FC236}">
                <a16:creationId xmlns:a16="http://schemas.microsoft.com/office/drawing/2014/main" id="{6E3D45EC-CCEB-341C-7CA7-E119ACD8B2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900">
                <a:latin typeface="Söhne"/>
              </a:rPr>
              <a:t>programozási interfész, amely lehetővé teszi a weboldalak struktúrájának és tartalmának manipulálását.</a:t>
            </a:r>
          </a:p>
          <a:p>
            <a:pPr>
              <a:lnSpc>
                <a:spcPct val="100000"/>
              </a:lnSpc>
            </a:pPr>
            <a:r>
              <a:rPr lang="hu-HU" altLang="hu-HU" sz="1900">
                <a:latin typeface="Söhne"/>
              </a:rPr>
              <a:t>szabványosított modell, amely az összes böngészőben ugyanazt az interfészt nyújtja, így a fejlesztők könnyen írhatnak keresztplatformos JavaScript-kódot.</a:t>
            </a:r>
          </a:p>
          <a:p>
            <a:pPr>
              <a:lnSpc>
                <a:spcPct val="100000"/>
              </a:lnSpc>
            </a:pPr>
            <a:r>
              <a:rPr lang="hu-HU" altLang="hu-HU" sz="1900">
                <a:latin typeface="Söhne"/>
              </a:rPr>
              <a:t>lehetővé teszi a fejlesztők számára, hogy manipulálják a weboldal elemeit, mint például az elemek elérését, létrehozását, módosítását és törlését. A DOM által biztosított számos lehetőség közé tartozik az események kezelése, az elemek stílusának módosítása, az adatok lekérése és frissítése az adatbázisokból vagy más forrásokból.</a:t>
            </a:r>
          </a:p>
          <a:p>
            <a:pPr>
              <a:lnSpc>
                <a:spcPct val="100000"/>
              </a:lnSpc>
            </a:pPr>
            <a:endParaRPr lang="hu-HU" altLang="hu-HU" sz="19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>
            <a:extLst>
              <a:ext uri="{FF2B5EF4-FFF2-40B4-BE49-F238E27FC236}">
                <a16:creationId xmlns:a16="http://schemas.microsoft.com/office/drawing/2014/main" id="{508FC0A2-D014-B8C2-C207-0B58F91EA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287" y="2335530"/>
            <a:ext cx="4752975" cy="26638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655749CC-4985-82CF-9918-C250DB462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Űrlap vezérlők</a:t>
            </a:r>
            <a:endParaRPr lang="en-GB" altLang="hu-HU"/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D35D81B4-8B1C-472B-EB05-17A1FE3A07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7287" y="1658298"/>
            <a:ext cx="4752975" cy="604838"/>
          </a:xfrm>
        </p:spPr>
        <p:txBody>
          <a:bodyPr/>
          <a:lstStyle/>
          <a:p>
            <a:pPr eaLnBrk="1" hangingPunct="1"/>
            <a:r>
              <a:rPr lang="hu-HU" altLang="hu-HU" dirty="0" err="1"/>
              <a:t>Checkboxok</a:t>
            </a:r>
            <a:endParaRPr lang="en-GB" altLang="hu-HU" dirty="0"/>
          </a:p>
        </p:txBody>
      </p:sp>
      <p:pic>
        <p:nvPicPr>
          <p:cNvPr id="56325" name="Picture 4">
            <a:extLst>
              <a:ext uri="{FF2B5EF4-FFF2-40B4-BE49-F238E27FC236}">
                <a16:creationId xmlns:a16="http://schemas.microsoft.com/office/drawing/2014/main" id="{10190FBE-B800-EC05-8803-32B6B98BB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500438"/>
            <a:ext cx="26765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Rectangle 5">
            <a:extLst>
              <a:ext uri="{FF2B5EF4-FFF2-40B4-BE49-F238E27FC236}">
                <a16:creationId xmlns:a16="http://schemas.microsoft.com/office/drawing/2014/main" id="{3D26C8D6-5F4D-858A-8598-AF29FAD9E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7" y="2421730"/>
            <a:ext cx="45720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&lt;form&gt;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&lt;input type="checkbox" name="</a:t>
            </a:r>
            <a:r>
              <a:rPr lang="en-GB" altLang="hu-HU" sz="1800" dirty="0" err="1"/>
              <a:t>bicikli</a:t>
            </a:r>
            <a:r>
              <a:rPr lang="en-GB" altLang="hu-HU" sz="1800" dirty="0"/>
              <a:t>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Van </a:t>
            </a:r>
            <a:r>
              <a:rPr lang="en-GB" altLang="hu-HU" sz="1800" dirty="0" err="1"/>
              <a:t>egy</a:t>
            </a:r>
            <a:r>
              <a:rPr lang="en-GB" altLang="hu-HU" sz="1800" dirty="0"/>
              <a:t> </a:t>
            </a:r>
            <a:r>
              <a:rPr lang="en-GB" altLang="hu-HU" sz="1800" dirty="0" err="1"/>
              <a:t>biciklim</a:t>
            </a:r>
            <a:endParaRPr lang="en-GB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</a:t>
            </a:r>
            <a:r>
              <a:rPr lang="en-GB" altLang="hu-HU" sz="1800" dirty="0" err="1"/>
              <a:t>br</a:t>
            </a:r>
            <a:r>
              <a:rPr lang="en-GB" altLang="hu-HU" sz="1800" dirty="0"/>
              <a:t>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&lt;input type="checkbox" name="auto"&gt;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van </a:t>
            </a:r>
            <a:r>
              <a:rPr lang="en-GB" altLang="hu-HU" sz="1800" dirty="0" err="1"/>
              <a:t>egy</a:t>
            </a:r>
            <a:r>
              <a:rPr lang="en-GB" altLang="hu-HU" sz="1800" dirty="0"/>
              <a:t> </a:t>
            </a:r>
            <a:r>
              <a:rPr lang="en-GB" altLang="hu-HU" sz="1800" dirty="0" err="1"/>
              <a:t>autom</a:t>
            </a:r>
            <a:endParaRPr lang="en-GB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&lt;/form&gt;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4BF121F5-6D01-E04E-3B32-CF8B3B716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13" y="2419176"/>
            <a:ext cx="4321175" cy="280828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149B1B7B-1EB1-9764-F0F0-A137D000E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Űrlap vezérlők</a:t>
            </a:r>
            <a:endParaRPr lang="en-GB" altLang="hu-HU"/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9355904D-5113-45ED-0FC2-CB1D1F192F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/>
              <a:t>Legördülő menük</a:t>
            </a:r>
            <a:endParaRPr lang="en-GB" altLang="hu-HU"/>
          </a:p>
        </p:txBody>
      </p:sp>
      <p:sp>
        <p:nvSpPr>
          <p:cNvPr id="57349" name="Rectangle 4">
            <a:extLst>
              <a:ext uri="{FF2B5EF4-FFF2-40B4-BE49-F238E27FC236}">
                <a16:creationId xmlns:a16="http://schemas.microsoft.com/office/drawing/2014/main" id="{EADAB7F4-B4E2-209C-2116-2F3251F1E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565400"/>
            <a:ext cx="4211464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&lt;form&gt;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&lt;select name="cars"&gt;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&lt;option value="</a:t>
            </a:r>
            <a:r>
              <a:rPr lang="en-GB" altLang="hu-HU" sz="1800" dirty="0" err="1"/>
              <a:t>volvo</a:t>
            </a:r>
            <a:r>
              <a:rPr lang="en-GB" altLang="hu-HU" sz="1800" dirty="0"/>
              <a:t>"&gt;Volvo&lt;/option&gt;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&lt;option value="</a:t>
            </a:r>
            <a:r>
              <a:rPr lang="en-GB" altLang="hu-HU" sz="1800" dirty="0" err="1"/>
              <a:t>saab</a:t>
            </a:r>
            <a:r>
              <a:rPr lang="en-GB" altLang="hu-HU" sz="1800" dirty="0"/>
              <a:t>"&gt;Saab&lt;/option&gt;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&lt;option value="fiat"&gt;Fiat&lt;/option&gt;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&lt;option value="</a:t>
            </a:r>
            <a:r>
              <a:rPr lang="en-GB" altLang="hu-HU" sz="1800" dirty="0" err="1"/>
              <a:t>audi</a:t>
            </a:r>
            <a:r>
              <a:rPr lang="en-GB" altLang="hu-HU" sz="1800" dirty="0"/>
              <a:t>"&gt;Audi&lt;/option&gt;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&lt;/select&gt;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 dirty="0"/>
              <a:t>&lt;/form&gt;</a:t>
            </a:r>
          </a:p>
        </p:txBody>
      </p:sp>
      <p:pic>
        <p:nvPicPr>
          <p:cNvPr id="57350" name="Picture 6">
            <a:extLst>
              <a:ext uri="{FF2B5EF4-FFF2-40B4-BE49-F238E27FC236}">
                <a16:creationId xmlns:a16="http://schemas.microsoft.com/office/drawing/2014/main" id="{C0514516-9237-EEAA-6083-FDE8390B7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708275"/>
            <a:ext cx="17526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BD63C33-2BC8-92A0-EA86-86A67DDA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3429000"/>
            <a:ext cx="5256212" cy="316865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41987" name="Rectangle 5">
            <a:extLst>
              <a:ext uri="{FF2B5EF4-FFF2-40B4-BE49-F238E27FC236}">
                <a16:creationId xmlns:a16="http://schemas.microsoft.com/office/drawing/2014/main" id="{49C1506B-BB60-87C9-D132-C4A61D352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1628775"/>
            <a:ext cx="3384550" cy="108108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4FDFC4E5-740B-BD57-D4D8-BA2717993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Űrlap vezérlők</a:t>
            </a:r>
            <a:endParaRPr lang="en-GB" altLang="hu-HU"/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427FB3A1-411A-5C7F-2222-702ACF7C8A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700213"/>
            <a:ext cx="8229600" cy="60483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hu-HU" altLang="hu-HU" sz="1800" dirty="0"/>
              <a:t>Szövegmező</a:t>
            </a:r>
          </a:p>
          <a:p>
            <a:pPr eaLnBrk="1" hangingPunct="1">
              <a:lnSpc>
                <a:spcPct val="80000"/>
              </a:lnSpc>
            </a:pPr>
            <a:endParaRPr lang="hu-HU" altLang="hu-HU" sz="1800" dirty="0"/>
          </a:p>
          <a:p>
            <a:pPr eaLnBrk="1" hangingPunct="1">
              <a:lnSpc>
                <a:spcPct val="80000"/>
              </a:lnSpc>
            </a:pPr>
            <a:endParaRPr lang="hu-HU" altLang="hu-HU" sz="1800" dirty="0"/>
          </a:p>
          <a:p>
            <a:pPr eaLnBrk="1" hangingPunct="1">
              <a:lnSpc>
                <a:spcPct val="80000"/>
              </a:lnSpc>
            </a:pPr>
            <a:endParaRPr lang="hu-HU" altLang="hu-HU" sz="1800" dirty="0"/>
          </a:p>
          <a:p>
            <a:pPr eaLnBrk="1" hangingPunct="1">
              <a:lnSpc>
                <a:spcPct val="80000"/>
              </a:lnSpc>
            </a:pPr>
            <a:r>
              <a:rPr lang="hu-HU" altLang="hu-HU" sz="1800" dirty="0"/>
              <a:t>Díszített legördülő</a:t>
            </a:r>
            <a:endParaRPr lang="en-GB" altLang="hu-HU" sz="1800" dirty="0"/>
          </a:p>
        </p:txBody>
      </p:sp>
      <p:sp>
        <p:nvSpPr>
          <p:cNvPr id="58374" name="Rectangle 4">
            <a:extLst>
              <a:ext uri="{FF2B5EF4-FFF2-40B4-BE49-F238E27FC236}">
                <a16:creationId xmlns:a16="http://schemas.microsoft.com/office/drawing/2014/main" id="{BBE492FA-2146-5E29-C565-3EE871665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700213"/>
            <a:ext cx="34734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&lt;textarea rows="10" cols="30"&gt;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Ide egy hosszabb szöveg írható</a:t>
            </a:r>
            <a:r>
              <a:rPr lang="en-US" altLang="hu-HU" sz="1800"/>
              <a:t> </a:t>
            </a:r>
            <a:endParaRPr lang="hu-HU" altLang="hu-HU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&lt;/textarea&gt; </a:t>
            </a:r>
          </a:p>
        </p:txBody>
      </p:sp>
      <p:sp>
        <p:nvSpPr>
          <p:cNvPr id="58375" name="Rectangle 6">
            <a:extLst>
              <a:ext uri="{FF2B5EF4-FFF2-40B4-BE49-F238E27FC236}">
                <a16:creationId xmlns:a16="http://schemas.microsoft.com/office/drawing/2014/main" id="{5BDBD8A6-2FE0-ED75-0568-576DF23E0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3429000"/>
            <a:ext cx="51117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&lt;select&gt;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&lt;optgroup label="Swedish Cars"&gt;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&lt;option value ="volvo"&gt;Volvo&lt;/option&gt;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&lt;option value ="saab"&gt;Saab&lt;/option&gt;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&lt;/optgroup&gt;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&lt;optgroup label="German Cars"&gt;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&lt;option value ="mercedes"&gt;Mercedes&lt;/option&gt;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&lt;option value ="audi"&gt;Audi&lt;/option&gt;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&lt;/optgroup&gt;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hu-HU" sz="1800"/>
              <a:t>&lt;/select&gt;</a:t>
            </a:r>
          </a:p>
        </p:txBody>
      </p:sp>
      <p:pic>
        <p:nvPicPr>
          <p:cNvPr id="58376" name="Picture 8">
            <a:extLst>
              <a:ext uri="{FF2B5EF4-FFF2-40B4-BE49-F238E27FC236}">
                <a16:creationId xmlns:a16="http://schemas.microsoft.com/office/drawing/2014/main" id="{37E8092A-C82B-3B11-00DB-C551B3CFE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644900"/>
            <a:ext cx="1600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>
            <a:extLst>
              <a:ext uri="{FF2B5EF4-FFF2-40B4-BE49-F238E27FC236}">
                <a16:creationId xmlns:a16="http://schemas.microsoft.com/office/drawing/2014/main" id="{A3CF4F8D-CCA1-C3C7-667E-DEC6525B8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412875"/>
            <a:ext cx="6553200" cy="194468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3CDA9D23-9CC8-DE63-83DF-52AD8F2431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Email küldés</a:t>
            </a:r>
            <a:endParaRPr lang="en-GB" altLang="hu-HU"/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CC03EFB-FBD8-5B4E-CA8F-00A0B4ED3E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6813" y="1484313"/>
            <a:ext cx="6789737" cy="18002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GB" altLang="hu-HU" sz="1600" dirty="0">
                <a:solidFill>
                  <a:schemeClr val="tx1"/>
                </a:solidFill>
              </a:rPr>
              <a:t>&lt;form name="fel11" action="mailto:hivatalos@tferi.hu" method="post" </a:t>
            </a:r>
            <a:r>
              <a:rPr lang="en-GB" altLang="hu-HU" sz="1600" dirty="0" err="1">
                <a:solidFill>
                  <a:schemeClr val="tx1"/>
                </a:solidFill>
              </a:rPr>
              <a:t>enctype</a:t>
            </a:r>
            <a:r>
              <a:rPr lang="en-GB" altLang="hu-HU" sz="1600" dirty="0">
                <a:solidFill>
                  <a:schemeClr val="tx1"/>
                </a:solidFill>
              </a:rPr>
              <a:t>="text/plain"&gt; </a:t>
            </a:r>
            <a:r>
              <a:rPr lang="en-GB" altLang="hu-HU" sz="1600" dirty="0" err="1">
                <a:solidFill>
                  <a:schemeClr val="tx1"/>
                </a:solidFill>
              </a:rPr>
              <a:t>Kérem</a:t>
            </a:r>
            <a:r>
              <a:rPr lang="en-GB" altLang="hu-HU" sz="1600" dirty="0">
                <a:solidFill>
                  <a:schemeClr val="tx1"/>
                </a:solidFill>
              </a:rPr>
              <a:t> a </a:t>
            </a:r>
            <a:r>
              <a:rPr lang="en-GB" altLang="hu-HU" sz="1600" dirty="0" err="1">
                <a:solidFill>
                  <a:schemeClr val="tx1"/>
                </a:solidFill>
              </a:rPr>
              <a:t>nevét</a:t>
            </a:r>
            <a:r>
              <a:rPr lang="en-GB" altLang="hu-HU" sz="1600" dirty="0">
                <a:solidFill>
                  <a:schemeClr val="tx1"/>
                </a:solidFill>
              </a:rPr>
              <a:t>! </a:t>
            </a:r>
            <a:endParaRPr lang="hu-HU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hu-HU" sz="1600" dirty="0">
                <a:solidFill>
                  <a:schemeClr val="tx1"/>
                </a:solidFill>
              </a:rPr>
              <a:t>&lt;input type="text" name=</a:t>
            </a:r>
            <a:r>
              <a:rPr lang="hu-HU" altLang="hu-HU" sz="1600" dirty="0">
                <a:solidFill>
                  <a:schemeClr val="tx1"/>
                </a:solidFill>
              </a:rPr>
              <a:t>”m</a:t>
            </a:r>
            <a:r>
              <a:rPr lang="en-GB" altLang="hu-HU" sz="1600" dirty="0" err="1">
                <a:solidFill>
                  <a:schemeClr val="tx1"/>
                </a:solidFill>
              </a:rPr>
              <a:t>intaUserNev</a:t>
            </a:r>
            <a:r>
              <a:rPr lang="en-GB" altLang="hu-HU" sz="1600" dirty="0">
                <a:solidFill>
                  <a:schemeClr val="tx1"/>
                </a:solidFill>
              </a:rPr>
              <a:t>"&gt;</a:t>
            </a:r>
            <a:r>
              <a:rPr lang="hu-HU" altLang="hu-HU" sz="1600" dirty="0">
                <a:solidFill>
                  <a:schemeClr val="tx1"/>
                </a:solidFill>
              </a:rPr>
              <a:t> </a:t>
            </a:r>
            <a:r>
              <a:rPr lang="en-GB" altLang="hu-HU" sz="1600" dirty="0">
                <a:solidFill>
                  <a:schemeClr val="tx1"/>
                </a:solidFill>
              </a:rPr>
              <a:t>&lt;</a:t>
            </a:r>
            <a:r>
              <a:rPr lang="en-GB" altLang="hu-HU" sz="1600" dirty="0" err="1">
                <a:solidFill>
                  <a:schemeClr val="tx1"/>
                </a:solidFill>
              </a:rPr>
              <a:t>br</a:t>
            </a:r>
            <a:r>
              <a:rPr lang="en-GB" altLang="hu-HU" sz="1600" dirty="0">
                <a:solidFill>
                  <a:schemeClr val="tx1"/>
                </a:solidFill>
              </a:rPr>
              <a:t>&gt;</a:t>
            </a:r>
            <a:endParaRPr lang="hu-HU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hu-HU" sz="1600" dirty="0">
                <a:solidFill>
                  <a:schemeClr val="tx1"/>
                </a:solidFill>
              </a:rPr>
              <a:t>&lt;input type="submit" value="</a:t>
            </a:r>
            <a:r>
              <a:rPr lang="en-GB" altLang="hu-HU" sz="1600" dirty="0" err="1">
                <a:solidFill>
                  <a:schemeClr val="tx1"/>
                </a:solidFill>
              </a:rPr>
              <a:t>Mehet</a:t>
            </a:r>
            <a:r>
              <a:rPr lang="en-GB" altLang="hu-HU" sz="1600" dirty="0">
                <a:solidFill>
                  <a:schemeClr val="tx1"/>
                </a:solidFill>
              </a:rPr>
              <a:t>!"&gt; &lt;</a:t>
            </a:r>
            <a:r>
              <a:rPr lang="en-GB" altLang="hu-HU" sz="1600" dirty="0" err="1">
                <a:solidFill>
                  <a:schemeClr val="tx1"/>
                </a:solidFill>
              </a:rPr>
              <a:t>br</a:t>
            </a:r>
            <a:r>
              <a:rPr lang="en-GB" altLang="hu-HU" sz="1600" dirty="0">
                <a:solidFill>
                  <a:schemeClr val="tx1"/>
                </a:solidFill>
              </a:rPr>
              <a:t>&gt;</a:t>
            </a:r>
            <a:endParaRPr lang="hu-HU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hu-HU" sz="1600" dirty="0">
                <a:solidFill>
                  <a:schemeClr val="tx1"/>
                </a:solidFill>
              </a:rPr>
              <a:t>&lt;input type="reset" value="</a:t>
            </a:r>
            <a:r>
              <a:rPr lang="en-GB" altLang="hu-HU" sz="1600" dirty="0" err="1">
                <a:solidFill>
                  <a:schemeClr val="tx1"/>
                </a:solidFill>
              </a:rPr>
              <a:t>Mégsem</a:t>
            </a:r>
            <a:r>
              <a:rPr lang="en-GB" altLang="hu-HU" sz="1600" dirty="0">
                <a:solidFill>
                  <a:schemeClr val="tx1"/>
                </a:solidFill>
              </a:rPr>
              <a:t>"&gt;</a:t>
            </a:r>
            <a:endParaRPr lang="hu-HU" altLang="hu-HU" sz="16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hu-HU" sz="1600" dirty="0">
                <a:solidFill>
                  <a:schemeClr val="tx1"/>
                </a:solidFill>
              </a:rPr>
              <a:t>&lt;/form&gt; </a:t>
            </a:r>
          </a:p>
        </p:txBody>
      </p:sp>
      <p:pic>
        <p:nvPicPr>
          <p:cNvPr id="59397" name="Picture 6">
            <a:extLst>
              <a:ext uri="{FF2B5EF4-FFF2-40B4-BE49-F238E27FC236}">
                <a16:creationId xmlns:a16="http://schemas.microsoft.com/office/drawing/2014/main" id="{B7A9DDCC-AAE1-17D1-A115-F6CD2C0D2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760788"/>
            <a:ext cx="2832100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>
            <a:extLst>
              <a:ext uri="{FF2B5EF4-FFF2-40B4-BE49-F238E27FC236}">
                <a16:creationId xmlns:a16="http://schemas.microsoft.com/office/drawing/2014/main" id="{E6EB5548-4E08-604A-1328-95E17C299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57" y="1773237"/>
            <a:ext cx="4785767" cy="470237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467E855-C8EB-D3C3-78FB-65ABBA7983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Egyszerű cgi program</a:t>
            </a:r>
            <a:endParaRPr lang="en-GB" altLang="hu-HU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EBD0F29-1B5B-9518-2096-D568A0699D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8758" y="1196975"/>
            <a:ext cx="5001667" cy="52562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hu-HU" altLang="hu-HU" sz="1400" dirty="0">
                <a:solidFill>
                  <a:schemeClr val="tx1"/>
                </a:solidFill>
              </a:rPr>
              <a:t>A </a:t>
            </a:r>
            <a:r>
              <a:rPr lang="hu-HU" altLang="hu-HU" sz="1400" dirty="0" err="1">
                <a:solidFill>
                  <a:schemeClr val="tx1"/>
                </a:solidFill>
              </a:rPr>
              <a:t>cgi-bin</a:t>
            </a:r>
            <a:r>
              <a:rPr lang="hu-HU" altLang="hu-HU" sz="1400" dirty="0">
                <a:solidFill>
                  <a:schemeClr val="tx1"/>
                </a:solidFill>
              </a:rPr>
              <a:t> alkönyvtár tartalmaz egy egyszerű </a:t>
            </a:r>
            <a:r>
              <a:rPr lang="hu-HU" altLang="hu-HU" sz="1400" dirty="0" err="1">
                <a:solidFill>
                  <a:schemeClr val="tx1"/>
                </a:solidFill>
              </a:rPr>
              <a:t>cgi</a:t>
            </a:r>
            <a:r>
              <a:rPr lang="hu-HU" altLang="hu-HU" sz="1400" dirty="0">
                <a:solidFill>
                  <a:schemeClr val="tx1"/>
                </a:solidFill>
              </a:rPr>
              <a:t> </a:t>
            </a:r>
            <a:r>
              <a:rPr lang="hu-HU" altLang="hu-HU" sz="1400" dirty="0" err="1">
                <a:solidFill>
                  <a:schemeClr val="tx1"/>
                </a:solidFill>
              </a:rPr>
              <a:t>bin</a:t>
            </a:r>
            <a:r>
              <a:rPr lang="hu-HU" altLang="hu-HU" sz="1400" dirty="0">
                <a:solidFill>
                  <a:schemeClr val="tx1"/>
                </a:solidFill>
              </a:rPr>
              <a:t> programot, amely a környezeti változókat írja ki:</a:t>
            </a:r>
          </a:p>
          <a:p>
            <a:pPr eaLnBrk="1" hangingPunct="1">
              <a:lnSpc>
                <a:spcPct val="80000"/>
              </a:lnSpc>
            </a:pPr>
            <a:endParaRPr lang="hu-HU" altLang="hu-HU" sz="1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@echo off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Content-type: text/plain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SERVER_SOFTWARE = %SERVER_SOFTWARE%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SERVER_NAME = %SERVER_NAME%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GATEWAY_INTERFACE = %GATEWAY_INTERFACE%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SERVER_PROTOCOL = %SERVER_PROTOCOL%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SERVER_PORT = %SERVER_PORT%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REQUEST_METHOD = %REQUEST_METHOD%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HTTP_ACCEPT = %HTTP_ACCEPT%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PATH_INFO = %PATH_INFO%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PATH_TRANSLATED = %PATH_TRANSLATED%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SCRIPT_NAME = %SCRIPT_NAME%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QUERY_STRING = %QUERY_STRING%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REMOTE_HOST = %REMOTE_HOST%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REMOTE_ADDR = %REMOTE_ADDR%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REMOTE_USER = %REMOTE_USER%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AUTH_TYPE = %AUTH_TYPE%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CONTENT_TYPE = %CONTENT_TYPE%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hu-HU" sz="1400" dirty="0">
                <a:solidFill>
                  <a:schemeClr val="tx1"/>
                </a:solidFill>
              </a:rPr>
              <a:t>  echo CONTENT_LENGTH = %CONTENT_LENGTH%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>
            <a:extLst>
              <a:ext uri="{FF2B5EF4-FFF2-40B4-BE49-F238E27FC236}">
                <a16:creationId xmlns:a16="http://schemas.microsoft.com/office/drawing/2014/main" id="{DF362D76-44FB-CD95-80A6-7DE1C7105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40" y="1341438"/>
            <a:ext cx="4035948" cy="482441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18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0FA55796-0CA0-60F3-F389-1A173EAE8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/>
              <a:t>A kliens oldali html</a:t>
            </a:r>
            <a:endParaRPr lang="en-GB" altLang="hu-HU"/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40A5596E-B630-1209-5DB6-7CF80FDD27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1" y="1412875"/>
            <a:ext cx="4031183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&lt;html&gt;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&lt;body&gt;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&lt;form method="get" action="/</a:t>
            </a:r>
            <a:r>
              <a:rPr lang="en-GB" altLang="hu-HU" sz="2000" dirty="0" err="1">
                <a:solidFill>
                  <a:schemeClr val="tx1"/>
                </a:solidFill>
              </a:rPr>
              <a:t>cgi</a:t>
            </a:r>
            <a:r>
              <a:rPr lang="en-GB" altLang="hu-HU" sz="2000" dirty="0">
                <a:solidFill>
                  <a:schemeClr val="tx1"/>
                </a:solidFill>
              </a:rPr>
              <a:t>-bin/valami.bat"&gt;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br>
              <a:rPr lang="hu-HU" altLang="hu-HU" sz="2000" dirty="0">
                <a:solidFill>
                  <a:schemeClr val="tx1"/>
                </a:solidFill>
              </a:rPr>
            </a:br>
            <a:r>
              <a:rPr lang="en-GB" altLang="hu-HU" sz="2000" dirty="0">
                <a:solidFill>
                  <a:schemeClr val="tx1"/>
                </a:solidFill>
              </a:rPr>
              <a:t>&lt;input type="hidden" name="hello</a:t>
            </a:r>
            <a:r>
              <a:rPr lang="hu-HU" altLang="hu-HU" sz="2000" dirty="0">
                <a:solidFill>
                  <a:schemeClr val="tx1"/>
                </a:solidFill>
              </a:rPr>
              <a:t>” </a:t>
            </a:r>
            <a:r>
              <a:rPr lang="en-GB" altLang="hu-HU" sz="2000" dirty="0">
                <a:solidFill>
                  <a:schemeClr val="tx1"/>
                </a:solidFill>
              </a:rPr>
              <a:t>value="</a:t>
            </a:r>
            <a:r>
              <a:rPr lang="en-GB" altLang="hu-HU" sz="2000" dirty="0" err="1">
                <a:solidFill>
                  <a:schemeClr val="tx1"/>
                </a:solidFill>
              </a:rPr>
              <a:t>dhdhd</a:t>
            </a:r>
            <a:r>
              <a:rPr lang="en-GB" altLang="hu-HU" sz="2000" dirty="0">
                <a:solidFill>
                  <a:schemeClr val="tx1"/>
                </a:solidFill>
              </a:rPr>
              <a:t>"/&gt;</a:t>
            </a:r>
            <a:br>
              <a:rPr lang="hu-HU" altLang="hu-HU" sz="2000" dirty="0">
                <a:solidFill>
                  <a:schemeClr val="tx1"/>
                </a:solidFill>
              </a:rPr>
            </a:br>
            <a:endParaRPr lang="en-GB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&lt;input type="submit"  value="</a:t>
            </a:r>
            <a:r>
              <a:rPr lang="en-GB" altLang="hu-HU" sz="2000" dirty="0" err="1">
                <a:solidFill>
                  <a:schemeClr val="tx1"/>
                </a:solidFill>
              </a:rPr>
              <a:t>gomb</a:t>
            </a:r>
            <a:r>
              <a:rPr lang="en-GB" altLang="hu-HU" sz="2000" dirty="0">
                <a:solidFill>
                  <a:schemeClr val="tx1"/>
                </a:solidFill>
              </a:rPr>
              <a:t>" /&gt;</a:t>
            </a:r>
            <a:br>
              <a:rPr lang="hu-HU" altLang="hu-HU" sz="2000" dirty="0">
                <a:solidFill>
                  <a:schemeClr val="tx1"/>
                </a:solidFill>
              </a:rPr>
            </a:br>
            <a:endParaRPr lang="en-GB" altLang="hu-HU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&lt;/form&gt;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&lt;/body&gt;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hu-HU" sz="2000" dirty="0">
                <a:solidFill>
                  <a:schemeClr val="tx1"/>
                </a:solidFill>
              </a:rPr>
              <a:t>&lt;/html&gt;</a:t>
            </a:r>
          </a:p>
        </p:txBody>
      </p:sp>
      <p:pic>
        <p:nvPicPr>
          <p:cNvPr id="61445" name="Picture 7">
            <a:extLst>
              <a:ext uri="{FF2B5EF4-FFF2-40B4-BE49-F238E27FC236}">
                <a16:creationId xmlns:a16="http://schemas.microsoft.com/office/drawing/2014/main" id="{6AA66984-D94D-09E9-3333-F6BD81A84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773238"/>
            <a:ext cx="3455988" cy="339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6" name="Text Box 8">
            <a:extLst>
              <a:ext uri="{FF2B5EF4-FFF2-40B4-BE49-F238E27FC236}">
                <a16:creationId xmlns:a16="http://schemas.microsoft.com/office/drawing/2014/main" id="{2E50DA88-859F-D325-14F0-946360933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40" y="836613"/>
            <a:ext cx="381846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A html file tartalma:</a:t>
            </a:r>
            <a:endParaRPr lang="en-GB" altLang="hu-HU" sz="1800"/>
          </a:p>
        </p:txBody>
      </p:sp>
      <p:sp>
        <p:nvSpPr>
          <p:cNvPr id="61447" name="Text Box 9">
            <a:extLst>
              <a:ext uri="{FF2B5EF4-FFF2-40B4-BE49-F238E27FC236}">
                <a16:creationId xmlns:a16="http://schemas.microsoft.com/office/drawing/2014/main" id="{11E41459-EDAC-2883-B8D1-0F6516E96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1341438"/>
            <a:ext cx="424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Eredmény a gomb megnyomása után:</a:t>
            </a:r>
            <a:endParaRPr lang="en-GB" altLang="hu-HU" sz="1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>
            <a:extLst>
              <a:ext uri="{FF2B5EF4-FFF2-40B4-BE49-F238E27FC236}">
                <a16:creationId xmlns:a16="http://schemas.microsoft.com/office/drawing/2014/main" id="{50422BDD-4F2E-EEF0-50F1-B69426B743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altLang="hu-HU" sz="6600" dirty="0"/>
              <a:t>Modern JavaScript</a:t>
            </a:r>
            <a:endParaRPr lang="en-US" altLang="hu-HU" sz="6600" dirty="0"/>
          </a:p>
        </p:txBody>
      </p:sp>
      <p:sp>
        <p:nvSpPr>
          <p:cNvPr id="62467" name="Subtitle 2">
            <a:extLst>
              <a:ext uri="{FF2B5EF4-FFF2-40B4-BE49-F238E27FC236}">
                <a16:creationId xmlns:a16="http://schemas.microsoft.com/office/drawing/2014/main" id="{AA8DA68B-A6DC-7F6E-1266-1B0300AAA5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altLang="hu-HU"/>
              <a:t>Bevezetés a JQuery használatába</a:t>
            </a:r>
          </a:p>
          <a:p>
            <a:endParaRPr lang="en-US" altLang="hu-H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100DBC-5A7B-E41D-DF1C-2D03CB73E297}"/>
              </a:ext>
            </a:extLst>
          </p:cNvPr>
          <p:cNvSpPr/>
          <p:nvPr/>
        </p:nvSpPr>
        <p:spPr>
          <a:xfrm>
            <a:off x="938758" y="1341438"/>
            <a:ext cx="7633742" cy="506283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3491" name="Title 1">
            <a:extLst>
              <a:ext uri="{FF2B5EF4-FFF2-40B4-BE49-F238E27FC236}">
                <a16:creationId xmlns:a16="http://schemas.microsoft.com/office/drawing/2014/main" id="{1F82570D-66DB-C1F0-3689-E60F7CD72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Alapok</a:t>
            </a:r>
            <a:endParaRPr lang="en-US" alt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4951D-715D-739E-43F6-68CCFEC41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412776"/>
            <a:ext cx="7633742" cy="5062839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&lt;!DOCTYPE </a:t>
            </a:r>
            <a:r>
              <a:rPr lang="hu-HU" sz="1200" dirty="0" err="1">
                <a:solidFill>
                  <a:schemeClr val="tx1"/>
                </a:solidFill>
              </a:rPr>
              <a:t>html</a:t>
            </a:r>
            <a:r>
              <a:rPr lang="hu-HU" sz="1200" dirty="0">
                <a:solidFill>
                  <a:schemeClr val="tx1"/>
                </a:solidFill>
              </a:rPr>
              <a:t>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&lt;</a:t>
            </a:r>
            <a:r>
              <a:rPr lang="hu-HU" sz="1200" dirty="0" err="1">
                <a:solidFill>
                  <a:schemeClr val="tx1"/>
                </a:solidFill>
              </a:rPr>
              <a:t>html</a:t>
            </a:r>
            <a:r>
              <a:rPr lang="hu-HU" sz="1200" dirty="0">
                <a:solidFill>
                  <a:schemeClr val="tx1"/>
                </a:solidFill>
              </a:rPr>
              <a:t>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&lt;</a:t>
            </a:r>
            <a:r>
              <a:rPr lang="hu-HU" sz="1200" dirty="0" err="1">
                <a:solidFill>
                  <a:schemeClr val="tx1"/>
                </a:solidFill>
              </a:rPr>
              <a:t>head</a:t>
            </a:r>
            <a:r>
              <a:rPr lang="hu-HU" sz="1200" dirty="0">
                <a:solidFill>
                  <a:schemeClr val="tx1"/>
                </a:solidFill>
              </a:rPr>
              <a:t>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 &lt;</a:t>
            </a:r>
            <a:r>
              <a:rPr lang="hu-HU" sz="1200" dirty="0" err="1">
                <a:solidFill>
                  <a:schemeClr val="tx1"/>
                </a:solidFill>
              </a:rPr>
              <a:t>title</a:t>
            </a:r>
            <a:r>
              <a:rPr lang="hu-HU" sz="1200" dirty="0">
                <a:solidFill>
                  <a:schemeClr val="tx1"/>
                </a:solidFill>
              </a:rPr>
              <a:t>&gt;</a:t>
            </a:r>
            <a:r>
              <a:rPr lang="hu-HU" sz="1200" dirty="0" err="1">
                <a:solidFill>
                  <a:schemeClr val="tx1"/>
                </a:solidFill>
              </a:rPr>
              <a:t>First</a:t>
            </a:r>
            <a:r>
              <a:rPr lang="hu-HU" sz="1200" dirty="0">
                <a:solidFill>
                  <a:schemeClr val="tx1"/>
                </a:solidFill>
              </a:rPr>
              <a:t> </a:t>
            </a:r>
            <a:r>
              <a:rPr lang="hu-HU" sz="1200" dirty="0" err="1">
                <a:solidFill>
                  <a:schemeClr val="tx1"/>
                </a:solidFill>
              </a:rPr>
              <a:t>jQuery</a:t>
            </a:r>
            <a:r>
              <a:rPr lang="hu-HU" sz="1200" dirty="0">
                <a:solidFill>
                  <a:schemeClr val="tx1"/>
                </a:solidFill>
              </a:rPr>
              <a:t> </a:t>
            </a:r>
            <a:r>
              <a:rPr lang="hu-HU" sz="1200" dirty="0" err="1">
                <a:solidFill>
                  <a:schemeClr val="tx1"/>
                </a:solidFill>
              </a:rPr>
              <a:t>Example</a:t>
            </a:r>
            <a:r>
              <a:rPr lang="hu-HU" sz="1200" dirty="0">
                <a:solidFill>
                  <a:schemeClr val="tx1"/>
                </a:solidFill>
              </a:rPr>
              <a:t>&lt;/</a:t>
            </a:r>
            <a:r>
              <a:rPr lang="hu-HU" sz="1200" dirty="0" err="1">
                <a:solidFill>
                  <a:schemeClr val="tx1"/>
                </a:solidFill>
              </a:rPr>
              <a:t>title</a:t>
            </a:r>
            <a:r>
              <a:rPr lang="hu-HU" sz="1200" dirty="0">
                <a:solidFill>
                  <a:schemeClr val="tx1"/>
                </a:solidFill>
              </a:rPr>
              <a:t>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 &lt;script </a:t>
            </a:r>
            <a:r>
              <a:rPr lang="hu-HU" sz="1200" dirty="0" err="1">
                <a:solidFill>
                  <a:schemeClr val="tx1"/>
                </a:solidFill>
              </a:rPr>
              <a:t>type</a:t>
            </a:r>
            <a:r>
              <a:rPr lang="hu-HU" sz="1200" dirty="0">
                <a:solidFill>
                  <a:schemeClr val="tx1"/>
                </a:solidFill>
              </a:rPr>
              <a:t>="text/</a:t>
            </a:r>
            <a:r>
              <a:rPr lang="hu-HU" sz="1200" dirty="0" err="1">
                <a:solidFill>
                  <a:schemeClr val="tx1"/>
                </a:solidFill>
              </a:rPr>
              <a:t>javascript</a:t>
            </a:r>
            <a:r>
              <a:rPr lang="hu-HU" sz="1200" dirty="0">
                <a:solidFill>
                  <a:schemeClr val="tx1"/>
                </a:solidFill>
              </a:rPr>
              <a:t>" 	</a:t>
            </a:r>
            <a:r>
              <a:rPr lang="hu-HU" sz="1200" dirty="0" err="1">
                <a:solidFill>
                  <a:schemeClr val="tx1"/>
                </a:solidFill>
              </a:rPr>
              <a:t>src</a:t>
            </a:r>
            <a:r>
              <a:rPr lang="hu-HU" sz="1200" dirty="0">
                <a:solidFill>
                  <a:schemeClr val="tx1"/>
                </a:solidFill>
              </a:rPr>
              <a:t>="https://ajax.googleapis.com/</a:t>
            </a:r>
            <a:r>
              <a:rPr lang="hu-HU" sz="1200" dirty="0" err="1">
                <a:solidFill>
                  <a:schemeClr val="tx1"/>
                </a:solidFill>
              </a:rPr>
              <a:t>ajax</a:t>
            </a:r>
            <a:r>
              <a:rPr lang="hu-HU" sz="1200" dirty="0">
                <a:solidFill>
                  <a:schemeClr val="tx1"/>
                </a:solidFill>
              </a:rPr>
              <a:t>/</a:t>
            </a:r>
            <a:r>
              <a:rPr lang="hu-HU" sz="1200" dirty="0" err="1">
                <a:solidFill>
                  <a:schemeClr val="tx1"/>
                </a:solidFill>
              </a:rPr>
              <a:t>libs</a:t>
            </a:r>
            <a:r>
              <a:rPr lang="hu-HU" sz="1200" dirty="0">
                <a:solidFill>
                  <a:schemeClr val="tx1"/>
                </a:solidFill>
              </a:rPr>
              <a:t>/</a:t>
            </a:r>
            <a:r>
              <a:rPr lang="hu-HU" sz="1200" dirty="0" err="1">
                <a:solidFill>
                  <a:schemeClr val="tx1"/>
                </a:solidFill>
              </a:rPr>
              <a:t>jquery</a:t>
            </a:r>
            <a:r>
              <a:rPr lang="hu-HU" sz="1200" dirty="0">
                <a:solidFill>
                  <a:schemeClr val="tx1"/>
                </a:solidFill>
              </a:rPr>
              <a:t>/2.1.3/jquery.min.js"&gt;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 &lt;/script&gt;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 &lt;script </a:t>
            </a:r>
            <a:r>
              <a:rPr lang="hu-HU" sz="1200" dirty="0" err="1">
                <a:solidFill>
                  <a:schemeClr val="tx1"/>
                </a:solidFill>
              </a:rPr>
              <a:t>type</a:t>
            </a:r>
            <a:r>
              <a:rPr lang="hu-HU" sz="1200" dirty="0">
                <a:solidFill>
                  <a:schemeClr val="tx1"/>
                </a:solidFill>
              </a:rPr>
              <a:t>="text/</a:t>
            </a:r>
            <a:r>
              <a:rPr lang="hu-HU" sz="1200" dirty="0" err="1">
                <a:solidFill>
                  <a:schemeClr val="tx1"/>
                </a:solidFill>
              </a:rPr>
              <a:t>javascript</a:t>
            </a:r>
            <a:r>
              <a:rPr lang="hu-HU" sz="1200" dirty="0">
                <a:solidFill>
                  <a:schemeClr val="tx1"/>
                </a:solidFill>
              </a:rPr>
              <a:t>" </a:t>
            </a:r>
            <a:r>
              <a:rPr lang="hu-HU" sz="1200" dirty="0" err="1">
                <a:solidFill>
                  <a:schemeClr val="tx1"/>
                </a:solidFill>
              </a:rPr>
              <a:t>language</a:t>
            </a:r>
            <a:r>
              <a:rPr lang="hu-HU" sz="1200" dirty="0">
                <a:solidFill>
                  <a:schemeClr val="tx1"/>
                </a:solidFill>
              </a:rPr>
              <a:t>="</a:t>
            </a:r>
            <a:r>
              <a:rPr lang="hu-HU" sz="1200" dirty="0" err="1">
                <a:solidFill>
                  <a:schemeClr val="tx1"/>
                </a:solidFill>
              </a:rPr>
              <a:t>javascript</a:t>
            </a:r>
            <a:r>
              <a:rPr lang="hu-HU" sz="1200" dirty="0">
                <a:solidFill>
                  <a:schemeClr val="tx1"/>
                </a:solidFill>
              </a:rPr>
              <a:t>"&gt;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$(</a:t>
            </a:r>
            <a:r>
              <a:rPr lang="hu-HU" sz="1200" dirty="0" err="1">
                <a:solidFill>
                  <a:schemeClr val="tx1"/>
                </a:solidFill>
              </a:rPr>
              <a:t>document</a:t>
            </a:r>
            <a:r>
              <a:rPr lang="hu-HU" sz="1200" dirty="0">
                <a:solidFill>
                  <a:schemeClr val="tx1"/>
                </a:solidFill>
              </a:rPr>
              <a:t>).</a:t>
            </a:r>
            <a:r>
              <a:rPr lang="hu-HU" sz="1200" dirty="0" err="1">
                <a:solidFill>
                  <a:schemeClr val="tx1"/>
                </a:solidFill>
              </a:rPr>
              <a:t>ready</a:t>
            </a:r>
            <a:r>
              <a:rPr lang="hu-HU" sz="1200" dirty="0">
                <a:solidFill>
                  <a:schemeClr val="tx1"/>
                </a:solidFill>
              </a:rPr>
              <a:t>(</a:t>
            </a:r>
            <a:r>
              <a:rPr lang="hu-HU" sz="1200" dirty="0" err="1">
                <a:solidFill>
                  <a:schemeClr val="tx1"/>
                </a:solidFill>
              </a:rPr>
              <a:t>function</a:t>
            </a:r>
            <a:r>
              <a:rPr lang="hu-HU" sz="1200" dirty="0">
                <a:solidFill>
                  <a:schemeClr val="tx1"/>
                </a:solidFill>
              </a:rPr>
              <a:t>() {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 			$("p").</a:t>
            </a:r>
            <a:r>
              <a:rPr lang="hu-HU" sz="1200" dirty="0" err="1">
                <a:solidFill>
                  <a:schemeClr val="tx1"/>
                </a:solidFill>
              </a:rPr>
              <a:t>css</a:t>
            </a:r>
            <a:r>
              <a:rPr lang="hu-HU" sz="1200" dirty="0">
                <a:solidFill>
                  <a:schemeClr val="tx1"/>
                </a:solidFill>
              </a:rPr>
              <a:t>("</a:t>
            </a:r>
            <a:r>
              <a:rPr lang="hu-HU" sz="1200" dirty="0" err="1">
                <a:solidFill>
                  <a:schemeClr val="tx1"/>
                </a:solidFill>
              </a:rPr>
              <a:t>background-color</a:t>
            </a:r>
            <a:r>
              <a:rPr lang="hu-HU" sz="1200" dirty="0">
                <a:solidFill>
                  <a:schemeClr val="tx1"/>
                </a:solidFill>
              </a:rPr>
              <a:t>", "</a:t>
            </a:r>
            <a:r>
              <a:rPr lang="hu-HU" sz="1200" dirty="0" err="1">
                <a:solidFill>
                  <a:schemeClr val="tx1"/>
                </a:solidFill>
              </a:rPr>
              <a:t>cyan</a:t>
            </a:r>
            <a:r>
              <a:rPr lang="hu-HU" sz="1200" dirty="0">
                <a:solidFill>
                  <a:schemeClr val="tx1"/>
                </a:solidFill>
              </a:rPr>
              <a:t>");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 		});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 &lt;/script&gt;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 &lt;/</a:t>
            </a:r>
            <a:r>
              <a:rPr lang="hu-HU" sz="1200" dirty="0" err="1">
                <a:solidFill>
                  <a:schemeClr val="tx1"/>
                </a:solidFill>
              </a:rPr>
              <a:t>head</a:t>
            </a:r>
            <a:r>
              <a:rPr lang="hu-HU" sz="1200" dirty="0">
                <a:solidFill>
                  <a:schemeClr val="tx1"/>
                </a:solidFill>
              </a:rPr>
              <a:t>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&lt;body&gt;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&lt;p&gt;The </a:t>
            </a:r>
            <a:r>
              <a:rPr lang="hu-HU" sz="1200" dirty="0" err="1">
                <a:solidFill>
                  <a:schemeClr val="tx1"/>
                </a:solidFill>
              </a:rPr>
              <a:t>first</a:t>
            </a:r>
            <a:r>
              <a:rPr lang="hu-HU" sz="1200" dirty="0">
                <a:solidFill>
                  <a:schemeClr val="tx1"/>
                </a:solidFill>
              </a:rPr>
              <a:t> </a:t>
            </a:r>
            <a:r>
              <a:rPr lang="hu-HU" sz="1200" dirty="0" err="1">
                <a:solidFill>
                  <a:schemeClr val="tx1"/>
                </a:solidFill>
              </a:rPr>
              <a:t>paragraph</a:t>
            </a:r>
            <a:r>
              <a:rPr lang="hu-HU" sz="1200" dirty="0">
                <a:solidFill>
                  <a:schemeClr val="tx1"/>
                </a:solidFill>
              </a:rPr>
              <a:t> is </a:t>
            </a:r>
            <a:r>
              <a:rPr lang="hu-HU" sz="1200" dirty="0" err="1">
                <a:solidFill>
                  <a:schemeClr val="tx1"/>
                </a:solidFill>
              </a:rPr>
              <a:t>selected</a:t>
            </a:r>
            <a:r>
              <a:rPr lang="hu-HU" sz="1200" dirty="0">
                <a:solidFill>
                  <a:schemeClr val="tx1"/>
                </a:solidFill>
              </a:rPr>
              <a:t>.&lt;/p&gt;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&lt;p&gt;The </a:t>
            </a:r>
            <a:r>
              <a:rPr lang="hu-HU" sz="1200" dirty="0" err="1">
                <a:solidFill>
                  <a:schemeClr val="tx1"/>
                </a:solidFill>
              </a:rPr>
              <a:t>second</a:t>
            </a:r>
            <a:r>
              <a:rPr lang="hu-HU" sz="1200" dirty="0">
                <a:solidFill>
                  <a:schemeClr val="tx1"/>
                </a:solidFill>
              </a:rPr>
              <a:t> </a:t>
            </a:r>
            <a:r>
              <a:rPr lang="hu-HU" sz="1200" dirty="0" err="1">
                <a:solidFill>
                  <a:schemeClr val="tx1"/>
                </a:solidFill>
              </a:rPr>
              <a:t>paragraph</a:t>
            </a:r>
            <a:r>
              <a:rPr lang="hu-HU" sz="1200" dirty="0">
                <a:solidFill>
                  <a:schemeClr val="tx1"/>
                </a:solidFill>
              </a:rPr>
              <a:t> is </a:t>
            </a:r>
            <a:r>
              <a:rPr lang="hu-HU" sz="1200" dirty="0" err="1">
                <a:solidFill>
                  <a:schemeClr val="tx1"/>
                </a:solidFill>
              </a:rPr>
              <a:t>selected</a:t>
            </a:r>
            <a:r>
              <a:rPr lang="hu-HU" sz="1200" dirty="0">
                <a:solidFill>
                  <a:schemeClr val="tx1"/>
                </a:solidFill>
              </a:rPr>
              <a:t>.&lt;/p&gt;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	&lt;p&gt;The </a:t>
            </a:r>
            <a:r>
              <a:rPr lang="hu-HU" sz="1200" dirty="0" err="1">
                <a:solidFill>
                  <a:schemeClr val="tx1"/>
                </a:solidFill>
              </a:rPr>
              <a:t>third</a:t>
            </a:r>
            <a:r>
              <a:rPr lang="hu-HU" sz="1200" dirty="0">
                <a:solidFill>
                  <a:schemeClr val="tx1"/>
                </a:solidFill>
              </a:rPr>
              <a:t> </a:t>
            </a:r>
            <a:r>
              <a:rPr lang="hu-HU" sz="1200" dirty="0" err="1">
                <a:solidFill>
                  <a:schemeClr val="tx1"/>
                </a:solidFill>
              </a:rPr>
              <a:t>paragraph</a:t>
            </a:r>
            <a:r>
              <a:rPr lang="hu-HU" sz="1200" dirty="0">
                <a:solidFill>
                  <a:schemeClr val="tx1"/>
                </a:solidFill>
              </a:rPr>
              <a:t> is </a:t>
            </a:r>
            <a:r>
              <a:rPr lang="hu-HU" sz="1200" dirty="0" err="1">
                <a:solidFill>
                  <a:schemeClr val="tx1"/>
                </a:solidFill>
              </a:rPr>
              <a:t>selected</a:t>
            </a:r>
            <a:r>
              <a:rPr lang="hu-HU" sz="1200" dirty="0">
                <a:solidFill>
                  <a:schemeClr val="tx1"/>
                </a:solidFill>
              </a:rPr>
              <a:t>.&lt;/p&gt;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	&lt;/body&gt;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1200" dirty="0">
                <a:solidFill>
                  <a:schemeClr val="tx1"/>
                </a:solidFill>
              </a:rPr>
              <a:t>&lt;/</a:t>
            </a:r>
            <a:r>
              <a:rPr lang="hu-HU" sz="1200" dirty="0" err="1">
                <a:solidFill>
                  <a:schemeClr val="tx1"/>
                </a:solidFill>
              </a:rPr>
              <a:t>html</a:t>
            </a:r>
            <a:r>
              <a:rPr lang="hu-HU" sz="1200" dirty="0">
                <a:solidFill>
                  <a:schemeClr val="tx1"/>
                </a:solidFill>
              </a:rPr>
              <a:t>&gt;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Content Placeholder 2">
            <a:extLst>
              <a:ext uri="{FF2B5EF4-FFF2-40B4-BE49-F238E27FC236}">
                <a16:creationId xmlns:a16="http://schemas.microsoft.com/office/drawing/2014/main" id="{94F695F8-E500-5BD6-20C8-AD131DC87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404664"/>
            <a:ext cx="8102104" cy="62865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hu-HU" altLang="hu-HU" dirty="0">
                <a:solidFill>
                  <a:schemeClr val="tx1"/>
                </a:solidFill>
              </a:rPr>
              <a:t>A kattintás esemény kiterjesztése: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dirty="0">
                <a:solidFill>
                  <a:schemeClr val="tx1"/>
                </a:solidFill>
              </a:rPr>
              <a:t>$("a").click(function(event){ </a:t>
            </a:r>
            <a:endParaRPr lang="hu-HU" altLang="hu-HU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None/>
              <a:defRPr/>
            </a:pPr>
            <a:r>
              <a:rPr lang="en-US" altLang="hu-HU" dirty="0">
                <a:solidFill>
                  <a:schemeClr val="tx1"/>
                </a:solidFill>
              </a:rPr>
              <a:t>alert("</a:t>
            </a:r>
            <a:r>
              <a:rPr lang="hu-HU" altLang="hu-HU" dirty="0">
                <a:solidFill>
                  <a:schemeClr val="tx1"/>
                </a:solidFill>
              </a:rPr>
              <a:t>Rákattintott a linkre</a:t>
            </a:r>
            <a:r>
              <a:rPr lang="en-US" altLang="hu-HU" dirty="0">
                <a:solidFill>
                  <a:schemeClr val="tx1"/>
                </a:solidFill>
              </a:rPr>
              <a:t>"); }); </a:t>
            </a:r>
            <a:endParaRPr lang="hu-HU" altLang="hu-HU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hu-HU" altLang="hu-HU" dirty="0">
                <a:solidFill>
                  <a:schemeClr val="tx1"/>
                </a:solidFill>
              </a:rPr>
              <a:t>A kattintás esemény felüldefiniálása: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n-US" altLang="hu-HU" dirty="0">
                <a:solidFill>
                  <a:schemeClr val="tx1"/>
                </a:solidFill>
              </a:rPr>
              <a:t>$("a").click(function(event){ alert("</a:t>
            </a:r>
            <a:r>
              <a:rPr lang="hu-HU" altLang="hu-HU" dirty="0">
                <a:solidFill>
                  <a:schemeClr val="tx1"/>
                </a:solidFill>
              </a:rPr>
              <a:t>Ez a link már nem </a:t>
            </a:r>
            <a:r>
              <a:rPr lang="hu-HU" altLang="hu-HU" dirty="0" err="1">
                <a:solidFill>
                  <a:schemeClr val="tx1"/>
                </a:solidFill>
              </a:rPr>
              <a:t>müködik</a:t>
            </a:r>
            <a:r>
              <a:rPr lang="en-US" altLang="hu-HU" dirty="0">
                <a:solidFill>
                  <a:schemeClr val="tx1"/>
                </a:solidFill>
              </a:rPr>
              <a:t>"); </a:t>
            </a:r>
            <a:r>
              <a:rPr lang="en-US" altLang="hu-HU" dirty="0" err="1">
                <a:solidFill>
                  <a:schemeClr val="tx1"/>
                </a:solidFill>
              </a:rPr>
              <a:t>event.preventDefault</a:t>
            </a:r>
            <a:r>
              <a:rPr lang="en-US" altLang="hu-HU" dirty="0">
                <a:solidFill>
                  <a:schemeClr val="tx1"/>
                </a:solidFill>
              </a:rPr>
              <a:t>(); }); </a:t>
            </a:r>
            <a:endParaRPr lang="hu-HU" altLang="hu-HU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hu-HU" altLang="hu-HU" dirty="0">
                <a:solidFill>
                  <a:schemeClr val="tx1"/>
                </a:solidFill>
              </a:rPr>
              <a:t>A CSS osztályok manipulálása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n-US" altLang="hu-HU" dirty="0">
                <a:solidFill>
                  <a:schemeClr val="tx1"/>
                </a:solidFill>
              </a:rPr>
              <a:t>$("a").</a:t>
            </a:r>
            <a:r>
              <a:rPr lang="en-US" altLang="hu-HU" dirty="0" err="1">
                <a:solidFill>
                  <a:schemeClr val="tx1"/>
                </a:solidFill>
              </a:rPr>
              <a:t>addClass</a:t>
            </a:r>
            <a:r>
              <a:rPr lang="en-US" altLang="hu-HU" dirty="0">
                <a:solidFill>
                  <a:schemeClr val="tx1"/>
                </a:solidFill>
              </a:rPr>
              <a:t>("test"); </a:t>
            </a:r>
            <a:endParaRPr lang="hu-HU" altLang="hu-HU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n-US" altLang="hu-HU" dirty="0">
                <a:solidFill>
                  <a:schemeClr val="tx1"/>
                </a:solidFill>
              </a:rPr>
              <a:t>$("a").</a:t>
            </a:r>
            <a:r>
              <a:rPr lang="en-US" altLang="hu-HU" dirty="0" err="1">
                <a:solidFill>
                  <a:schemeClr val="tx1"/>
                </a:solidFill>
              </a:rPr>
              <a:t>removeClass</a:t>
            </a:r>
            <a:r>
              <a:rPr lang="en-US" altLang="hu-HU" dirty="0">
                <a:solidFill>
                  <a:schemeClr val="tx1"/>
                </a:solidFill>
              </a:rPr>
              <a:t>("test"); </a:t>
            </a:r>
            <a:endParaRPr lang="hu-HU" altLang="hu-HU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hu-HU" altLang="hu-HU" dirty="0">
                <a:solidFill>
                  <a:schemeClr val="tx1"/>
                </a:solidFill>
              </a:rPr>
              <a:t>Speciális hatások </a:t>
            </a:r>
            <a:r>
              <a:rPr lang="hu-HU" altLang="hu-HU" sz="2400" dirty="0">
                <a:solidFill>
                  <a:schemeClr val="tx1"/>
                </a:solidFill>
              </a:rPr>
              <a:t>(http://docs.jquery.com/Effects)</a:t>
            </a:r>
            <a:endParaRPr lang="hu-HU" altLang="hu-H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hu-HU" altLang="hu-HU" dirty="0">
                <a:solidFill>
                  <a:schemeClr val="tx1"/>
                </a:solidFill>
              </a:rPr>
              <a:t>	</a:t>
            </a:r>
            <a:r>
              <a:rPr lang="en-US" altLang="hu-HU" sz="2800" dirty="0">
                <a:solidFill>
                  <a:schemeClr val="tx1"/>
                </a:solidFill>
              </a:rPr>
              <a:t>$("a").click(function(event){ </a:t>
            </a:r>
            <a:r>
              <a:rPr lang="en-US" altLang="hu-HU" sz="2800" dirty="0" err="1">
                <a:solidFill>
                  <a:schemeClr val="tx1"/>
                </a:solidFill>
              </a:rPr>
              <a:t>event.preventDefault</a:t>
            </a:r>
            <a:r>
              <a:rPr lang="en-US" altLang="hu-HU" sz="2800" dirty="0">
                <a:solidFill>
                  <a:schemeClr val="tx1"/>
                </a:solidFill>
              </a:rPr>
              <a:t>(); $(this).hide("slow"); }); </a:t>
            </a:r>
            <a:endParaRPr lang="hu-HU" altLang="hu-H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0AAD2A-D8BD-2FDD-315A-6F9B71C9E4C1}"/>
              </a:ext>
            </a:extLst>
          </p:cNvPr>
          <p:cNvSpPr/>
          <p:nvPr/>
        </p:nvSpPr>
        <p:spPr>
          <a:xfrm>
            <a:off x="899593" y="214312"/>
            <a:ext cx="7787208" cy="635793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37407-3365-8A12-DC15-64A2247AC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85750"/>
            <a:ext cx="7715200" cy="6357938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dirty="0">
                <a:solidFill>
                  <a:schemeClr val="tx1"/>
                </a:solidFill>
              </a:rPr>
              <a:t>Ajax támogatás (egyszerű szavazás – kliens oldal)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u-HU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</a:rPr>
              <a:t>$(document).ready(function() {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$("#rating").append("Please rate: ");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for ( var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= 1;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&lt;= 5;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++ )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$("#rating").append("&lt;a </a:t>
            </a:r>
            <a:r>
              <a:rPr lang="en-US" sz="2000" dirty="0" err="1">
                <a:solidFill>
                  <a:schemeClr val="tx1"/>
                </a:solidFill>
              </a:rPr>
              <a:t>href</a:t>
            </a:r>
            <a:r>
              <a:rPr lang="en-US" sz="2000" dirty="0">
                <a:solidFill>
                  <a:schemeClr val="tx1"/>
                </a:solidFill>
              </a:rPr>
              <a:t>='#'&gt;" +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+ "&lt;/a&gt; ");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// </a:t>
            </a:r>
            <a:r>
              <a:rPr lang="hu-HU" sz="2000" dirty="0">
                <a:solidFill>
                  <a:schemeClr val="tx1"/>
                </a:solidFill>
              </a:rPr>
              <a:t>a kattintás átdefiniálása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$("#rating a").click(function(e){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// </a:t>
            </a:r>
            <a:r>
              <a:rPr lang="hu-HU" sz="2000" dirty="0">
                <a:solidFill>
                  <a:schemeClr val="tx1"/>
                </a:solidFill>
              </a:rPr>
              <a:t>az eredeti mukodes kikapcsolása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 err="1">
                <a:solidFill>
                  <a:schemeClr val="tx1"/>
                </a:solidFill>
              </a:rPr>
              <a:t>e.preventDefault</a:t>
            </a:r>
            <a:r>
              <a:rPr lang="en-US" sz="2000" dirty="0">
                <a:solidFill>
                  <a:schemeClr val="tx1"/>
                </a:solidFill>
              </a:rPr>
              <a:t>();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// </a:t>
            </a:r>
            <a:r>
              <a:rPr lang="hu-HU" sz="2000" dirty="0">
                <a:solidFill>
                  <a:schemeClr val="tx1"/>
                </a:solidFill>
              </a:rPr>
              <a:t>Ajax kérés postázása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$.post("rate.php", {rating: $(this).html()}, function(xml) {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// </a:t>
            </a:r>
            <a:r>
              <a:rPr lang="hu-HU" sz="2000" dirty="0">
                <a:solidFill>
                  <a:schemeClr val="tx1"/>
                </a:solidFill>
              </a:rPr>
              <a:t>az eredmény kiirása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	</a:t>
            </a:r>
            <a:r>
              <a:rPr lang="en-US" sz="2000" dirty="0">
                <a:solidFill>
                  <a:schemeClr val="tx1"/>
                </a:solidFill>
              </a:rPr>
              <a:t>$("#rating").html("</a:t>
            </a:r>
            <a:r>
              <a:rPr lang="hu-HU" sz="2000" dirty="0">
                <a:solidFill>
                  <a:schemeClr val="tx1"/>
                </a:solidFill>
              </a:rPr>
              <a:t>Köszönjük a szavazatát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hu-HU" sz="2000" dirty="0">
                <a:solidFill>
                  <a:schemeClr val="tx1"/>
                </a:solidFill>
              </a:rPr>
              <a:t>a jelenlegi átlag</a:t>
            </a:r>
            <a:r>
              <a:rPr lang="en-US" sz="2000" dirty="0">
                <a:solidFill>
                  <a:schemeClr val="tx1"/>
                </a:solidFill>
              </a:rPr>
              <a:t>: " +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	</a:t>
            </a:r>
            <a:r>
              <a:rPr lang="en-US" sz="2000" dirty="0">
                <a:solidFill>
                  <a:schemeClr val="tx1"/>
                </a:solidFill>
              </a:rPr>
              <a:t>$("average", xml).text() +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	</a:t>
            </a:r>
            <a:r>
              <a:rPr lang="en-US" sz="2000" dirty="0">
                <a:solidFill>
                  <a:schemeClr val="tx1"/>
                </a:solidFill>
              </a:rPr>
              <a:t>", </a:t>
            </a:r>
            <a:r>
              <a:rPr lang="hu-HU" sz="2000" dirty="0">
                <a:solidFill>
                  <a:schemeClr val="tx1"/>
                </a:solidFill>
              </a:rPr>
              <a:t>szavazatok száma</a:t>
            </a:r>
            <a:r>
              <a:rPr lang="en-US" sz="2000" dirty="0">
                <a:solidFill>
                  <a:schemeClr val="tx1"/>
                </a:solidFill>
              </a:rPr>
              <a:t>: " + $("count", xml).text() 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chemeClr val="tx1"/>
                </a:solidFill>
              </a:rPr>
              <a:t>});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}); </a:t>
            </a:r>
            <a:endParaRPr lang="hu-HU" sz="2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</a:rPr>
              <a:t>});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2" name="Rectangle 1127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Cím 1">
            <a:extLst>
              <a:ext uri="{FF2B5EF4-FFF2-40B4-BE49-F238E27FC236}">
                <a16:creationId xmlns:a16="http://schemas.microsoft.com/office/drawing/2014/main" id="{A6BA1D24-A753-9A79-D67E-570BB92B2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DOM</a:t>
            </a:r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Rectangle 1127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1267" name="Tartalom helye 2">
            <a:extLst>
              <a:ext uri="{FF2B5EF4-FFF2-40B4-BE49-F238E27FC236}">
                <a16:creationId xmlns:a16="http://schemas.microsoft.com/office/drawing/2014/main" id="{BCF599EF-3FCB-9E27-D45E-87352C7C3B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>
                <a:latin typeface="Söhne"/>
              </a:rPr>
              <a:t>hierarchikus fastruktúra, amelyben minden weboldal elem egy node, vagyis csomópont</a:t>
            </a:r>
          </a:p>
          <a:p>
            <a:pPr lvl="1"/>
            <a:r>
              <a:rPr lang="hu-HU" altLang="hu-HU">
                <a:latin typeface="Söhne"/>
              </a:rPr>
              <a:t>A node-oknak lehetnek gyermekei (gyereknode-ok), amelyek szintén node-ok. </a:t>
            </a:r>
          </a:p>
          <a:p>
            <a:pPr lvl="1"/>
            <a:r>
              <a:rPr lang="hu-HU" altLang="hu-HU">
                <a:latin typeface="Söhne"/>
              </a:rPr>
              <a:t>Az első node a fában a dokumentum node, amely magába foglalja az összes többi node-ot. </a:t>
            </a:r>
          </a:p>
          <a:p>
            <a:pPr lvl="1"/>
            <a:r>
              <a:rPr lang="hu-HU" altLang="hu-HU">
                <a:latin typeface="Söhne"/>
              </a:rPr>
              <a:t>A node-ok azonosítókkal, osztályokkal, attribútumokkal és tartalommal rendelkeznek.</a:t>
            </a:r>
            <a:endParaRPr lang="hu-HU" altLang="hu-HU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EFB9F8-FDAB-6478-F397-F15DC89D7F30}"/>
              </a:ext>
            </a:extLst>
          </p:cNvPr>
          <p:cNvSpPr/>
          <p:nvPr/>
        </p:nvSpPr>
        <p:spPr>
          <a:xfrm>
            <a:off x="1043608" y="1484783"/>
            <a:ext cx="7272808" cy="511256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69123-7DC2-E0CC-653A-4FC02282B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404664"/>
            <a:ext cx="7602041" cy="6192688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5100" dirty="0">
                <a:solidFill>
                  <a:schemeClr val="tx1"/>
                </a:solidFill>
              </a:rPr>
              <a:t>Kiszolgáló oldal (php)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sz="2000" dirty="0">
                <a:solidFill>
                  <a:schemeClr val="tx1"/>
                </a:solidFill>
              </a:rPr>
              <a:t>http://jquery.bassistance.de/example-rateme.html</a:t>
            </a:r>
            <a:endParaRPr lang="hu-HU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hu-HU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&lt;?</a:t>
            </a:r>
            <a:r>
              <a:rPr lang="en-US" dirty="0" err="1">
                <a:solidFill>
                  <a:schemeClr val="tx1"/>
                </a:solidFill>
              </a:rPr>
              <a:t>php</a:t>
            </a:r>
            <a:r>
              <a:rPr lang="en-US" dirty="0">
                <a:solidFill>
                  <a:schemeClr val="tx1"/>
                </a:solidFill>
              </a:rPr>
              <a:t>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define('STORE', 'ratings.dat');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function </a:t>
            </a:r>
            <a:r>
              <a:rPr lang="en-US" dirty="0" err="1">
                <a:solidFill>
                  <a:schemeClr val="tx1"/>
                </a:solidFill>
              </a:rPr>
              <a:t>put_contents</a:t>
            </a:r>
            <a:r>
              <a:rPr lang="en-US" dirty="0">
                <a:solidFill>
                  <a:schemeClr val="tx1"/>
                </a:solidFill>
              </a:rPr>
              <a:t>($</a:t>
            </a:r>
            <a:r>
              <a:rPr lang="en-US" dirty="0" err="1">
                <a:solidFill>
                  <a:schemeClr val="tx1"/>
                </a:solidFill>
              </a:rPr>
              <a:t>file,$content</a:t>
            </a:r>
            <a:r>
              <a:rPr lang="en-US" dirty="0">
                <a:solidFill>
                  <a:schemeClr val="tx1"/>
                </a:solidFill>
              </a:rPr>
              <a:t>) {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$f = </a:t>
            </a:r>
            <a:r>
              <a:rPr lang="en-US" dirty="0" err="1">
                <a:solidFill>
                  <a:schemeClr val="tx1"/>
                </a:solidFill>
              </a:rPr>
              <a:t>fopen</a:t>
            </a:r>
            <a:r>
              <a:rPr lang="en-US" dirty="0">
                <a:solidFill>
                  <a:schemeClr val="tx1"/>
                </a:solidFill>
              </a:rPr>
              <a:t>($</a:t>
            </a:r>
            <a:r>
              <a:rPr lang="en-US" dirty="0" err="1">
                <a:solidFill>
                  <a:schemeClr val="tx1"/>
                </a:solidFill>
              </a:rPr>
              <a:t>file,"w</a:t>
            </a:r>
            <a:r>
              <a:rPr lang="en-US" dirty="0">
                <a:solidFill>
                  <a:schemeClr val="tx1"/>
                </a:solidFill>
              </a:rPr>
              <a:t>");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</a:t>
            </a:r>
            <a:r>
              <a:rPr lang="en-US" dirty="0" err="1">
                <a:solidFill>
                  <a:schemeClr val="tx1"/>
                </a:solidFill>
              </a:rPr>
              <a:t>fwrite</a:t>
            </a:r>
            <a:r>
              <a:rPr lang="en-US" dirty="0">
                <a:solidFill>
                  <a:schemeClr val="tx1"/>
                </a:solidFill>
              </a:rPr>
              <a:t>($</a:t>
            </a:r>
            <a:r>
              <a:rPr lang="en-US" dirty="0" err="1">
                <a:solidFill>
                  <a:schemeClr val="tx1"/>
                </a:solidFill>
              </a:rPr>
              <a:t>f,$content</a:t>
            </a:r>
            <a:r>
              <a:rPr lang="en-US" dirty="0">
                <a:solidFill>
                  <a:schemeClr val="tx1"/>
                </a:solidFill>
              </a:rPr>
              <a:t>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</a:t>
            </a:r>
            <a:r>
              <a:rPr lang="en-US" dirty="0" err="1">
                <a:solidFill>
                  <a:schemeClr val="tx1"/>
                </a:solidFill>
              </a:rPr>
              <a:t>fclose</a:t>
            </a:r>
            <a:r>
              <a:rPr lang="en-US" dirty="0">
                <a:solidFill>
                  <a:schemeClr val="tx1"/>
                </a:solidFill>
              </a:rPr>
              <a:t>($f);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}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if(</a:t>
            </a:r>
            <a:r>
              <a:rPr lang="en-US" dirty="0" err="1">
                <a:solidFill>
                  <a:schemeClr val="tx1"/>
                </a:solidFill>
              </a:rPr>
              <a:t>isset</a:t>
            </a:r>
            <a:r>
              <a:rPr lang="en-US" dirty="0">
                <a:solidFill>
                  <a:schemeClr val="tx1"/>
                </a:solidFill>
              </a:rPr>
              <a:t>($_REQUEST["rating"])) {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$rating = $_REQUEST["rating"];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 = </a:t>
            </a:r>
            <a:r>
              <a:rPr lang="en-US" dirty="0" err="1">
                <a:solidFill>
                  <a:schemeClr val="tx1"/>
                </a:solidFill>
              </a:rPr>
              <a:t>unserialize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file_get_contents</a:t>
            </a:r>
            <a:r>
              <a:rPr lang="en-US" dirty="0">
                <a:solidFill>
                  <a:schemeClr val="tx1"/>
                </a:solidFill>
              </a:rPr>
              <a:t>(STORE));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[] = $rating;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</a:t>
            </a:r>
            <a:r>
              <a:rPr lang="en-US" dirty="0" err="1">
                <a:solidFill>
                  <a:schemeClr val="tx1"/>
                </a:solidFill>
              </a:rPr>
              <a:t>put_contents</a:t>
            </a:r>
            <a:r>
              <a:rPr lang="en-US" dirty="0">
                <a:solidFill>
                  <a:schemeClr val="tx1"/>
                </a:solidFill>
              </a:rPr>
              <a:t>(STORE, serialize($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$average = round(</a:t>
            </a:r>
            <a:r>
              <a:rPr lang="en-US" dirty="0" err="1">
                <a:solidFill>
                  <a:schemeClr val="tx1"/>
                </a:solidFill>
              </a:rPr>
              <a:t>array_sum</a:t>
            </a:r>
            <a:r>
              <a:rPr lang="en-US" dirty="0">
                <a:solidFill>
                  <a:schemeClr val="tx1"/>
                </a:solidFill>
              </a:rPr>
              <a:t>($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) / count($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), 2);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$count = count($</a:t>
            </a:r>
            <a:r>
              <a:rPr lang="en-US" dirty="0" err="1">
                <a:solidFill>
                  <a:schemeClr val="tx1"/>
                </a:solidFill>
              </a:rPr>
              <a:t>storedRatings</a:t>
            </a:r>
            <a:r>
              <a:rPr lang="en-US" dirty="0">
                <a:solidFill>
                  <a:schemeClr val="tx1"/>
                </a:solidFill>
              </a:rPr>
              <a:t>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$xml = "&lt;ratings&gt;&lt;average&gt;$average&lt;/average&gt;&lt;count&gt;$count&lt;/count&gt;&lt;/ratings&gt;";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header('Content-type: text/xml'); 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    echo $xml;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}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?&gt;</a:t>
            </a:r>
            <a:endParaRPr lang="hu-H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616" name="Rectangle 6861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10" name="Cím 1">
            <a:extLst>
              <a:ext uri="{FF2B5EF4-FFF2-40B4-BE49-F238E27FC236}">
                <a16:creationId xmlns:a16="http://schemas.microsoft.com/office/drawing/2014/main" id="{B511DE99-0ED0-7E24-5327-306F93EA7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JQuerry</a:t>
            </a:r>
          </a:p>
        </p:txBody>
      </p:sp>
      <p:sp>
        <p:nvSpPr>
          <p:cNvPr id="68618" name="Freeform: Shape 6861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8620" name="Rectangle 6861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68611" name="Tartalom helye 2">
            <a:extLst>
              <a:ext uri="{FF2B5EF4-FFF2-40B4-BE49-F238E27FC236}">
                <a16:creationId xmlns:a16="http://schemas.microsoft.com/office/drawing/2014/main" id="{787CDD38-4ADF-D738-3096-E10D8624BD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/>
              <a:t>Hasznos linkek:</a:t>
            </a:r>
          </a:p>
          <a:p>
            <a:pPr lvl="1"/>
            <a:r>
              <a:rPr lang="hu-HU" altLang="hu-HU">
                <a:hlinkClick r:id="rId2"/>
              </a:rPr>
              <a:t>https://www.freecodecamp.org/news/the-best-jquery-examples/</a:t>
            </a:r>
            <a:endParaRPr lang="hu-HU" altLang="hu-HU"/>
          </a:p>
          <a:p>
            <a:pPr lvl="1"/>
            <a:r>
              <a:rPr lang="hu-HU" altLang="hu-HU">
                <a:hlinkClick r:id="rId3"/>
              </a:rPr>
              <a:t>https://www.tutorialrepublic.com/jquery-examples.php</a:t>
            </a:r>
            <a:endParaRPr lang="hu-HU" altLang="hu-HU"/>
          </a:p>
          <a:p>
            <a:pPr lvl="1"/>
            <a:r>
              <a:rPr lang="en-US" altLang="hu-HU">
                <a:hlinkClick r:id="rId4"/>
              </a:rPr>
              <a:t>http://jquery.com/</a:t>
            </a:r>
            <a:endParaRPr lang="hu-HU" altLang="hu-HU"/>
          </a:p>
          <a:p>
            <a:pPr lvl="1"/>
            <a:r>
              <a:rPr lang="hu-HU" altLang="hu-HU">
                <a:hlinkClick r:id="rId5"/>
              </a:rPr>
              <a:t>https://www.javatpoint.com/jquery-tutorial</a:t>
            </a:r>
            <a:r>
              <a:rPr lang="hu-HU" altLang="hu-HU"/>
              <a:t> (teljes kód komponensek)</a:t>
            </a:r>
          </a:p>
          <a:p>
            <a:pPr lvl="1"/>
            <a:endParaRPr lang="hu-HU" altLang="hu-H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6" name="Rectangle 1229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Cím 1">
            <a:extLst>
              <a:ext uri="{FF2B5EF4-FFF2-40B4-BE49-F238E27FC236}">
                <a16:creationId xmlns:a16="http://schemas.microsoft.com/office/drawing/2014/main" id="{BC6D7DE7-7AF7-9D10-4C3D-02D44FAFF3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DOM</a:t>
            </a:r>
          </a:p>
        </p:txBody>
      </p:sp>
      <p:sp>
        <p:nvSpPr>
          <p:cNvPr id="12298" name="Freeform: Shape 1229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00" name="Rectangle 1229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2291" name="Tartalom helye 2">
            <a:extLst>
              <a:ext uri="{FF2B5EF4-FFF2-40B4-BE49-F238E27FC236}">
                <a16:creationId xmlns:a16="http://schemas.microsoft.com/office/drawing/2014/main" id="{63EAB396-86D5-08F4-E1AE-B1519193E8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/>
              <a:t>Előnyei:</a:t>
            </a:r>
          </a:p>
          <a:p>
            <a:pPr lvl="1">
              <a:lnSpc>
                <a:spcPct val="100000"/>
              </a:lnSpc>
            </a:pPr>
            <a:r>
              <a:rPr lang="hu-HU" altLang="hu-HU">
                <a:latin typeface="Söhne"/>
              </a:rPr>
              <a:t>lehetővé teszi a weboldalak dinamikus működését: interaktív felhasználói felületet és animációkat készíthetünk vele</a:t>
            </a:r>
          </a:p>
          <a:p>
            <a:pPr lvl="1">
              <a:lnSpc>
                <a:spcPct val="100000"/>
              </a:lnSpc>
            </a:pPr>
            <a:r>
              <a:rPr lang="hu-HU" altLang="hu-HU">
                <a:latin typeface="Söhne"/>
              </a:rPr>
              <a:t>Platformfüggetlen</a:t>
            </a:r>
          </a:p>
          <a:p>
            <a:pPr>
              <a:lnSpc>
                <a:spcPct val="100000"/>
              </a:lnSpc>
            </a:pPr>
            <a:r>
              <a:rPr lang="hu-HU" altLang="hu-HU">
                <a:latin typeface="Söhne"/>
              </a:rPr>
              <a:t>Hátránya:</a:t>
            </a:r>
          </a:p>
          <a:p>
            <a:pPr lvl="1">
              <a:lnSpc>
                <a:spcPct val="100000"/>
              </a:lnSpc>
            </a:pPr>
            <a:r>
              <a:rPr lang="hu-HU" altLang="hu-HU">
                <a:latin typeface="Söhne"/>
              </a:rPr>
              <a:t>A DOM-fák lassúak lehetnek (időbe telhet a node-ok keresése és manipulálása)</a:t>
            </a:r>
          </a:p>
          <a:p>
            <a:pPr lvl="1">
              <a:lnSpc>
                <a:spcPct val="100000"/>
              </a:lnSpc>
            </a:pPr>
            <a:r>
              <a:rPr lang="hu-HU" altLang="hu-HU">
                <a:latin typeface="Söhne"/>
              </a:rPr>
              <a:t>DOM az összes elemmel és tulajdonságával létrehoz egy objektumfát, ami nagy memóriaterhelést jelenthet a nagy weboldalaknál</a:t>
            </a:r>
            <a:endParaRPr lang="hu-HU" altLang="hu-HU"/>
          </a:p>
          <a:p>
            <a:pPr lvl="1">
              <a:lnSpc>
                <a:spcPct val="100000"/>
              </a:lnSpc>
            </a:pPr>
            <a:endParaRPr lang="hu-HU" alt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4" name="Rectangle 1434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Cím 1">
            <a:extLst>
              <a:ext uri="{FF2B5EF4-FFF2-40B4-BE49-F238E27FC236}">
                <a16:creationId xmlns:a16="http://schemas.microsoft.com/office/drawing/2014/main" id="{6E344D6F-AFC9-351C-82FA-2607D60BA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JavaScript</a:t>
            </a:r>
          </a:p>
        </p:txBody>
      </p:sp>
      <p:sp>
        <p:nvSpPr>
          <p:cNvPr id="14346" name="Freeform: Shape 1434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8" name="Rectangle 1434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4339" name="Tartalom helye 2">
            <a:extLst>
              <a:ext uri="{FF2B5EF4-FFF2-40B4-BE49-F238E27FC236}">
                <a16:creationId xmlns:a16="http://schemas.microsoft.com/office/drawing/2014/main" id="{1A90C027-5DF3-757C-C8CE-D55A31D1A9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/>
              <a:t>Előnyök:</a:t>
            </a:r>
          </a:p>
          <a:p>
            <a:pPr lvl="1"/>
            <a:r>
              <a:rPr lang="hu-HU" altLang="hu-HU">
                <a:latin typeface="Söhne"/>
              </a:rPr>
              <a:t>könnyen tanulható és használható, mivel egyszerű szintaxisa van, amely hasonlít más programozási nyelvekhez, mint például a C vagy a Java. </a:t>
            </a:r>
            <a:r>
              <a:rPr lang="hu-HU" altLang="hu-HU"/>
              <a:t> </a:t>
            </a:r>
          </a:p>
          <a:p>
            <a:pPr lvl="1"/>
            <a:r>
              <a:rPr lang="hu-HU" altLang="hu-HU">
                <a:latin typeface="Söhne"/>
              </a:rPr>
              <a:t>széles körben használható, mivel a böngészők minden platformon támogatják, így a fejlesztőknek nincs szükségük különösebb telepítésre vagy konfigurációra</a:t>
            </a:r>
            <a:endParaRPr lang="hu-HU" altLang="hu-HU"/>
          </a:p>
          <a:p>
            <a:pPr lvl="1"/>
            <a:endParaRPr lang="hu-HU" alt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2" name="Rectangle 1639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C5D45177-430D-13AA-6827-9B14E52AD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JavaScript</a:t>
            </a:r>
            <a:endParaRPr lang="en-US" altLang="hu-HU" sz="3800"/>
          </a:p>
        </p:txBody>
      </p:sp>
      <p:sp>
        <p:nvSpPr>
          <p:cNvPr id="16394" name="Freeform: Shape 1639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6396" name="Rectangle 1639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3A47FB8-0538-33A1-C1C3-55CC372745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Legfontosabb lehetőségek:</a:t>
            </a:r>
          </a:p>
          <a:p>
            <a:pPr lvl="1" eaLnBrk="1" hangingPunct="1"/>
            <a:r>
              <a:rPr lang="hu-HU" altLang="hu-HU"/>
              <a:t>Form elemeken (gomb, szövegdoboz, lista, stb.) keresztül közvetlenül kezeli a felhasználói interakciókat.</a:t>
            </a:r>
          </a:p>
          <a:p>
            <a:pPr lvl="1" eaLnBrk="1" hangingPunct="1"/>
            <a:r>
              <a:rPr lang="hu-HU" altLang="hu-HU"/>
              <a:t>az adatbázisszerű információk elosztása és barátságos kezelése</a:t>
            </a:r>
          </a:p>
          <a:p>
            <a:pPr lvl="1" eaLnBrk="1" hangingPunct="1"/>
            <a:r>
              <a:rPr lang="hu-HU" altLang="hu-HU"/>
              <a:t>multiple-frame típusú navigáció</a:t>
            </a:r>
          </a:p>
          <a:p>
            <a:pPr lvl="1" eaLnBrk="1" hangingPunct="1"/>
            <a:r>
              <a:rPr lang="hu-HU" altLang="hu-HU"/>
              <a:t>felhasználói input előfeldolgozása</a:t>
            </a:r>
          </a:p>
          <a:p>
            <a:pPr lvl="1" eaLnBrk="1" hangingPunct="1"/>
            <a:r>
              <a:rPr lang="hu-HU" altLang="hu-HU"/>
              <a:t>kontextus és dinamikus stílusváltás a modern Web-böngészőn keresztül</a:t>
            </a:r>
            <a:endParaRPr lang="en-US" altLang="hu-H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6" name="Rectangle 1741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Cím 1">
            <a:extLst>
              <a:ext uri="{FF2B5EF4-FFF2-40B4-BE49-F238E27FC236}">
                <a16:creationId xmlns:a16="http://schemas.microsoft.com/office/drawing/2014/main" id="{0E357383-3E25-83AC-C7D5-67774C43E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JavaScript</a:t>
            </a:r>
          </a:p>
        </p:txBody>
      </p:sp>
      <p:sp>
        <p:nvSpPr>
          <p:cNvPr id="17418" name="Freeform: Shape 1741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20" name="Rectangle 1741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7411" name="Tartalom helye 2">
            <a:extLst>
              <a:ext uri="{FF2B5EF4-FFF2-40B4-BE49-F238E27FC236}">
                <a16:creationId xmlns:a16="http://schemas.microsoft.com/office/drawing/2014/main" id="{D84500C2-FFC5-9A72-9114-D590693714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/>
              <a:t>Hátrányok:</a:t>
            </a:r>
          </a:p>
          <a:p>
            <a:pPr lvl="1"/>
            <a:r>
              <a:rPr lang="hu-HU" altLang="hu-HU">
                <a:latin typeface="Söhne"/>
              </a:rPr>
              <a:t>a böngészőkön kívül nem fut, így nem használható a szerveroldali programozáshoz</a:t>
            </a:r>
          </a:p>
          <a:p>
            <a:pPr lvl="1"/>
            <a:r>
              <a:rPr lang="hu-HU" altLang="hu-HU">
                <a:latin typeface="Söhne"/>
              </a:rPr>
              <a:t>korlátozottabb szabályozási eszközöket kínál, mint más nyelvek (pl. a Java), amelyek erőteljesebb típusellenőrzést és hibakezelést tesznek lehetővé.</a:t>
            </a:r>
          </a:p>
          <a:p>
            <a:pPr lvl="1"/>
            <a:r>
              <a:rPr lang="hu-HU" altLang="hu-HU">
                <a:latin typeface="Söhne"/>
              </a:rPr>
              <a:t>az öröklődés és a moduláris programozás megvalósítása is nehézkes</a:t>
            </a:r>
            <a:endParaRPr lang="hu-HU" alt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Zöld–sárg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626</TotalTime>
  <Words>5057</Words>
  <Application>Microsoft Office PowerPoint</Application>
  <PresentationFormat>Diavetítés a képernyőre (4:3 oldalarány)</PresentationFormat>
  <Paragraphs>641</Paragraphs>
  <Slides>51</Slides>
  <Notes>13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51</vt:i4>
      </vt:variant>
    </vt:vector>
  </HeadingPairs>
  <TitlesOfParts>
    <vt:vector size="59" baseType="lpstr">
      <vt:lpstr>Arial</vt:lpstr>
      <vt:lpstr>Calibri</vt:lpstr>
      <vt:lpstr>Gill Sans MT</vt:lpstr>
      <vt:lpstr>Impact</vt:lpstr>
      <vt:lpstr>Söhne</vt:lpstr>
      <vt:lpstr>Söhne Mono</vt:lpstr>
      <vt:lpstr>Tahoma</vt:lpstr>
      <vt:lpstr>Jelvény</vt:lpstr>
      <vt:lpstr>Kliens oldali dinamikus HTML, JavaScript</vt:lpstr>
      <vt:lpstr>A JavaScript története</vt:lpstr>
      <vt:lpstr>JavaScript</vt:lpstr>
      <vt:lpstr>DOM</vt:lpstr>
      <vt:lpstr>DOM</vt:lpstr>
      <vt:lpstr>DOM</vt:lpstr>
      <vt:lpstr>JavaScript</vt:lpstr>
      <vt:lpstr>JavaScript</vt:lpstr>
      <vt:lpstr>JavaScript</vt:lpstr>
      <vt:lpstr>JavaScript</vt:lpstr>
      <vt:lpstr>JavaScript objektumok</vt:lpstr>
      <vt:lpstr>Konzolba írás</vt:lpstr>
      <vt:lpstr>Weboldalra írás</vt:lpstr>
      <vt:lpstr>Függvények</vt:lpstr>
      <vt:lpstr>Javascript változók</vt:lpstr>
      <vt:lpstr>Gombnyomás</vt:lpstr>
      <vt:lpstr>Érték kinyerése szövegdobozból</vt:lpstr>
      <vt:lpstr>Kontextus csere gombnyomásra </vt:lpstr>
      <vt:lpstr>Ciklusok – A „while”ciklus</vt:lpstr>
      <vt:lpstr>Ciklusok – A „for” ciklus </vt:lpstr>
      <vt:lpstr>Tömbök </vt:lpstr>
      <vt:lpstr>Stringek – és beépített funkcióik </vt:lpstr>
      <vt:lpstr>Fontosabb string funkciók</vt:lpstr>
      <vt:lpstr>Tömbök – beépített funkciói</vt:lpstr>
      <vt:lpstr>Radio gombok</vt:lpstr>
      <vt:lpstr>Dátumok kezelése</vt:lpstr>
      <vt:lpstr>Cookie-k használata</vt:lpstr>
      <vt:lpstr>Fun</vt:lpstr>
      <vt:lpstr>Gyakorló feladatok</vt:lpstr>
      <vt:lpstr>AJAX</vt:lpstr>
      <vt:lpstr>AJAX</vt:lpstr>
      <vt:lpstr>AJAX folyamat</vt:lpstr>
      <vt:lpstr>Gyakorló feladat</vt:lpstr>
      <vt:lpstr>PowerPoint-bemutató</vt:lpstr>
      <vt:lpstr>HTML űrlapok </vt:lpstr>
      <vt:lpstr>HTML űrlapok működése</vt:lpstr>
      <vt:lpstr>Űrlapok feldolgozási lépései</vt:lpstr>
      <vt:lpstr>Űrlap vezérlők</vt:lpstr>
      <vt:lpstr>Űrlap vezérlők</vt:lpstr>
      <vt:lpstr>Űrlap vezérlők</vt:lpstr>
      <vt:lpstr>Űrlap vezérlők</vt:lpstr>
      <vt:lpstr>Űrlap vezérlők</vt:lpstr>
      <vt:lpstr>Email küldés</vt:lpstr>
      <vt:lpstr>Egyszerű cgi program</vt:lpstr>
      <vt:lpstr>A kliens oldali html</vt:lpstr>
      <vt:lpstr>Modern JavaScript</vt:lpstr>
      <vt:lpstr>Alapok</vt:lpstr>
      <vt:lpstr>PowerPoint-bemutató</vt:lpstr>
      <vt:lpstr>PowerPoint-bemutató</vt:lpstr>
      <vt:lpstr>PowerPoint-bemutató</vt:lpstr>
      <vt:lpstr>JQuerry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Számítógépes vállalatirányítás 6. előadás</dc:title>
  <dc:creator>AITME</dc:creator>
  <cp:lastModifiedBy>Szabó Martin</cp:lastModifiedBy>
  <cp:revision>71</cp:revision>
  <dcterms:created xsi:type="dcterms:W3CDTF">2004-03-09T07:27:26Z</dcterms:created>
  <dcterms:modified xsi:type="dcterms:W3CDTF">2024-03-27T09:25:59Z</dcterms:modified>
</cp:coreProperties>
</file>