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27"/>
  </p:notesMasterIdLst>
  <p:sldIdLst>
    <p:sldId id="279" r:id="rId2"/>
    <p:sldId id="257" r:id="rId3"/>
    <p:sldId id="258" r:id="rId4"/>
    <p:sldId id="259" r:id="rId5"/>
    <p:sldId id="260" r:id="rId6"/>
    <p:sldId id="261" r:id="rId7"/>
    <p:sldId id="262" r:id="rId8"/>
    <p:sldId id="282" r:id="rId9"/>
    <p:sldId id="271" r:id="rId10"/>
    <p:sldId id="272" r:id="rId11"/>
    <p:sldId id="280" r:id="rId12"/>
    <p:sldId id="274" r:id="rId13"/>
    <p:sldId id="275" r:id="rId14"/>
    <p:sldId id="278" r:id="rId15"/>
    <p:sldId id="263" r:id="rId16"/>
    <p:sldId id="264" r:id="rId17"/>
    <p:sldId id="265" r:id="rId18"/>
    <p:sldId id="266" r:id="rId19"/>
    <p:sldId id="267" r:id="rId20"/>
    <p:sldId id="270" r:id="rId21"/>
    <p:sldId id="277" r:id="rId22"/>
    <p:sldId id="268" r:id="rId23"/>
    <p:sldId id="269" r:id="rId24"/>
    <p:sldId id="276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76877" autoAdjust="0"/>
  </p:normalViewPr>
  <p:slideViewPr>
    <p:cSldViewPr>
      <p:cViewPr varScale="1">
        <p:scale>
          <a:sx n="85" d="100"/>
          <a:sy n="85" d="100"/>
        </p:scale>
        <p:origin x="23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C6B731B6-FDAD-FE55-7930-76D3260B72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 altLang="hu-HU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D230A3E9-BA7C-507C-AB3A-D4B35890995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u-HU" altLang="hu-HU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B92AA9E0-F6E3-D49B-C124-229D4492F55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874457E6-1E1F-181E-DBF6-16266C08645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1005F6DD-EF50-46F8-BA89-42F2C6FEBF6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 altLang="hu-HU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C9FCD3CC-00E9-155D-45DD-69DAFEA6BB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03685A-EF3C-4623-95E4-7EDAE6673BCB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BE944AC-88EB-476A-48EC-6A228FBB11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0D435-0D2E-4C86-A242-2B95F422D5B1}" type="slidenum">
              <a:rPr lang="hu-HU" altLang="hu-HU"/>
              <a:pPr/>
              <a:t>1</a:t>
            </a:fld>
            <a:endParaRPr lang="hu-HU" altLang="hu-HU"/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42D88E47-A9B3-3C04-FC1C-6873E63A08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C54192A5-1298-7187-BD6A-4F6F8CD5F6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/>
              <a:t>krüptosz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3685A-EF3C-4623-95E4-7EDAE6673BCB}" type="slidenum">
              <a:rPr lang="hu-HU" altLang="hu-HU" smtClean="0"/>
              <a:pPr/>
              <a:t>2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43505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hu-HU" dirty="0" err="1"/>
              <a:t>Trent</a:t>
            </a:r>
            <a:r>
              <a:rPr lang="hu-HU" dirty="0"/>
              <a:t>:</a:t>
            </a:r>
          </a:p>
          <a:p>
            <a:pPr algn="l">
              <a:buFont typeface="+mj-lt"/>
              <a:buAutoNum type="arabicPeriod"/>
            </a:pPr>
            <a:endParaRPr lang="hu-HU" b="1" i="0" dirty="0">
              <a:solidFill>
                <a:srgbClr val="ECECEC"/>
              </a:solidFill>
              <a:effectLst/>
              <a:highlight>
                <a:srgbClr val="212121"/>
              </a:highlight>
              <a:latin typeface="Söhne"/>
            </a:endParaRP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Közvetítő: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Trent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feladata lehet az üzenetek, kulcsok vagy egyéb kriptográfiai adatok közvetítése Alice és Bob között. Ez lehet például titkosított üzenetek vagy digitális aláírások ellenőrzése, tanúsítványok kiadása, vagy kulcsok megosztása.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Azonosítás és hitelesítés: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Trent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segíthet az azonosításban és hitelesítésben. Például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Trent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lehet egy tanúsítási hatóság, amely digitális tanúsítványokat ad ki az egyes felhasználóknak vagy entitásoknak. Ezek a tanúsítványok tartalmazhatnak publikus kulcsokat, amelyek segítségével mások ellenőrizhetik az aláírásokat vagy titkosított üzeneteket.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Klónozás elleni védelem: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Egy másik fontos szerepe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Trentnek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az esetleges klónozások elleni védelem lehet. Ha egy entitás vagy felhasználó regisztrál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Trent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segítségével egy tanúsítványt vagy kulcsot,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Trent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biztosíthatja, hogy az adott kulcs vagy tanúsítvány csak az adott entitás számára legyen érvényes, és mások ne tudják klónozni vagy hamisítani.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Jogosultságkezelés: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Trent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feladata lehet a jogosultságkezelés, vagyis azonosítani és ellenőrizni az adott felhasználók vagy entitások jogosultságait bizonyos műveletek elvégzésére. Ez különösen fontos az olyan környezetekben, ahol szigorú hozzáférési szabályok vannak érvényben.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Kulcsfelügyelet: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Trent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gyakran felelős lehet a kulcsok felügyeletéért és kezeléséért is. Ez magában foglalhatja a kulcsok generálását, tárolását, megosztását és visszavonását azoknak az eseteknek a kezelése céljából, amikor egy kulcs kompromittált vagy elveszett.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3685A-EF3C-4623-95E4-7EDAE6673BCB}" type="slidenum">
              <a:rPr lang="hu-HU" altLang="hu-HU" smtClean="0"/>
              <a:pPr/>
              <a:t>8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211610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függvények olyan kriptográfiai funkciók, amelyek egy adott bemenetet (pl. üzenet, fájl) átalakítanak egy rövid, általában fix hosszúságú, látszólag véletlenszerű sorozatává, amelyet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értéknek vagy üzenet-közismertnek neveznek. Íme néhány fontos dolog, amit érdemes tudni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függvényekről:</a:t>
            </a:r>
          </a:p>
          <a:p>
            <a:pPr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Egyszereűség</a:t>
            </a:r>
            <a:r>
              <a:rPr lang="hu-HU" b="1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: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függvényeknek gyorsnak és egyszerűnek kell lenniük a kiszámítás során. Ez azt jelenti, hogy egy adott bemenet alapján gyorsan és hatékonyan kell tudni számolni a hozzá tartozó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értéket.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Determinisztikus kimenet: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Ugyanazt a bemenetet mindig ugyanahhoz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értékhez kell rendelni. Ezt nevezik determinisztikus tulajdonságnak. Ez azt jelenti, hogy ha két különböző számítógépen vagy környezetben ugyanazt a bemenetet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hash-eljük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, mindig ugyanazt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értéket kell kapnunk.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Nem visszavezethetőség: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Egy adott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értékből nem lehet visszaállítani a bemenetet. Ez az azonosító egyirányú jellemzője, ami azt jelenti, hogy nem lehet visszafordítani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funkciót, hogy visszakapjuk a bemenetet.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Kis bemenetváltozás nagy kimenetváltozást okoz: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függvényeknek a legkisebb bemeneti változásnak is radikális kimeneti változást kell előidéznie. Ez az ún. "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avalanche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effect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" vagy lavinahatás, ami azt jelenti, hogy a bemenet legkisebb változása is jelentős különbséget okoz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értékben.</a:t>
            </a:r>
          </a:p>
          <a:p>
            <a:pPr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Kollízióellenálló</a:t>
            </a:r>
            <a:r>
              <a:rPr lang="hu-HU" b="1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: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függvényeknek ellenállniuk kell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kollízióknak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, azaz olyan eseteknek, amikor két különböző bemenet ugyanazt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értéket eredményezi. Jó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függvények esetén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kollíziók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előfordulása nagyon ritka és nehezen előre jelezhető.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Felhasználási területek: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hash</a:t>
            </a:r>
            <a:r>
              <a:rPr lang="hu-HU" b="0" i="0" dirty="0">
                <a:solidFill>
                  <a:srgbClr val="ECECEC"/>
                </a:solidFill>
                <a:effectLst/>
                <a:highlight>
                  <a:srgbClr val="212121"/>
                </a:highlight>
                <a:latin typeface="Söhne"/>
              </a:rPr>
              <a:t> függvényeket sokféle területen használják, beleértve a jelszavak tárolását, digitális aláírásokat, az adatintegritás ellenőrzését, adatbázisok és fájlok gyors keresését, valamint a blokklánc technológiát.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3685A-EF3C-4623-95E4-7EDAE6673BCB}" type="slidenum">
              <a:rPr lang="hu-HU" altLang="hu-HU" smtClean="0"/>
              <a:pPr/>
              <a:t>18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59412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D5A71B5-9261-46BA-A501-5F7FB89DBE1E}" type="slidenum">
              <a:rPr lang="en-US" altLang="hu-HU" smtClean="0"/>
              <a:pPr/>
              <a:t>‹#›</a:t>
            </a:fld>
            <a:endParaRPr lang="en-US" altLang="hu-H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7514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3016-E17B-43CE-894D-788400FB1DC7}" type="slidenum">
              <a:rPr lang="en-US" altLang="hu-HU" smtClean="0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111749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15C59-47E4-49CE-B8E3-2476C4D37407}" type="slidenum">
              <a:rPr lang="en-US" altLang="hu-HU" smtClean="0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90255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A4AC1CF-5F56-8079-8D9F-8E5A300AC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5CA7A63-2750-736A-A404-7FB8D91937E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5CB8765-F18E-03E7-D059-5E2B7FA20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730BA6F-1A1C-5FDD-A190-9C69B84178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8F0C616-FDB3-D740-B8E5-675C92528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D7ABA56-AAC9-F050-8CE4-F1601CB8D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BA0F220-AC40-46F4-892A-4EAD155C653F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75922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4F91-9BC0-47E9-BCC1-32A4FA4BC14A}" type="slidenum">
              <a:rPr lang="en-US" altLang="hu-HU" smtClean="0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863045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72D13E1-E763-4750-9C80-A39CDDBF18AA}" type="slidenum">
              <a:rPr lang="en-US" altLang="hu-HU" smtClean="0"/>
              <a:pPr/>
              <a:t>‹#›</a:t>
            </a:fld>
            <a:endParaRPr lang="en-US" altLang="hu-HU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000845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E3334-F0D9-4488-8BA0-C2CC0F084CE7}" type="slidenum">
              <a:rPr lang="en-US" altLang="hu-HU" smtClean="0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44858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2345B-50F5-4192-931E-F2FDA1450C51}" type="slidenum">
              <a:rPr lang="en-US" altLang="hu-HU" smtClean="0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6082586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ACFC-9777-4ED1-85F9-D4DEDB6B62B2}" type="slidenum">
              <a:rPr lang="en-US" altLang="hu-HU" smtClean="0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407919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7F34-20EC-4980-AE47-E05277FDD819}" type="slidenum">
              <a:rPr lang="en-US" altLang="hu-HU" smtClean="0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55678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B8C95A23-CE04-458F-BD08-37576306AB48}" type="slidenum">
              <a:rPr lang="en-US" altLang="hu-HU" smtClean="0"/>
              <a:pPr/>
              <a:t>‹#›</a:t>
            </a:fld>
            <a:endParaRPr lang="en-US" altLang="hu-H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065709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83078F15-F5F1-440F-93CC-750B682D30B6}" type="slidenum">
              <a:rPr lang="en-US" altLang="hu-HU" smtClean="0"/>
              <a:pPr/>
              <a:t>‹#›</a:t>
            </a:fld>
            <a:endParaRPr lang="en-US" altLang="hu-H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4533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6BF000C-3E1D-4CA1-8B30-B2682BF1D14C}" type="slidenum">
              <a:rPr lang="en-US" altLang="hu-HU" smtClean="0"/>
              <a:pPr/>
              <a:t>‹#›</a:t>
            </a:fld>
            <a:endParaRPr lang="en-US" altLang="hu-HU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058C4777-6577-559F-22F4-603D12F4084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20775" cy="44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4534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3AEADD1B-C89C-BA10-1DEE-9E3B3F36E28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38039" y="2636912"/>
            <a:ext cx="4680520" cy="1736725"/>
          </a:xfrm>
        </p:spPr>
        <p:txBody>
          <a:bodyPr anchor="ctr"/>
          <a:lstStyle/>
          <a:p>
            <a:r>
              <a:rPr lang="hu-HU" altLang="hu-HU" sz="4000" b="1" dirty="0"/>
              <a:t>Kriptográfia alapjai</a:t>
            </a:r>
            <a:br>
              <a:rPr lang="hu-HU" altLang="hu-HU" sz="4000" b="1" dirty="0"/>
            </a:br>
            <a:r>
              <a:rPr lang="hu-HU" altLang="hu-HU" sz="4000" b="1" dirty="0"/>
              <a:t>RSA kódolás, Digitális aláírás</a:t>
            </a:r>
            <a:endParaRPr lang="hu-HU" altLang="hu-HU" sz="4000" dirty="0"/>
          </a:p>
        </p:txBody>
      </p:sp>
      <p:sp>
        <p:nvSpPr>
          <p:cNvPr id="5" name="Alcím 4">
            <a:extLst>
              <a:ext uri="{FF2B5EF4-FFF2-40B4-BE49-F238E27FC236}">
                <a16:creationId xmlns:a16="http://schemas.microsoft.com/office/drawing/2014/main" id="{BA3955DE-3837-1EBF-1481-B007619C1C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089BC2FB-AF1E-0A8D-9E5B-2247BF8B5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5AD2-F4E2-4D0B-8459-115674EE341A}" type="slidenum">
              <a:rPr lang="en-US" altLang="hu-HU"/>
              <a:pPr/>
              <a:t>1</a:t>
            </a:fld>
            <a:endParaRPr lang="en-US" alt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3">
            <a:extLst>
              <a:ext uri="{FF2B5EF4-FFF2-40B4-BE49-F238E27FC236}">
                <a16:creationId xmlns:a16="http://schemas.microsoft.com/office/drawing/2014/main" id="{946DDD10-4B65-89CA-C4A8-2C573DF2F41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11237" y="1196975"/>
            <a:ext cx="7737476" cy="3384550"/>
          </a:xfrm>
        </p:spPr>
        <p:txBody>
          <a:bodyPr>
            <a:normAutofit lnSpcReduction="10000"/>
          </a:bodyPr>
          <a:lstStyle/>
          <a:p>
            <a:endParaRPr lang="hu-HU" altLang="hu-HU" sz="2800" dirty="0">
              <a:latin typeface="Symbol" panose="05050102010706020507" pitchFamily="18" charset="2"/>
            </a:endParaRPr>
          </a:p>
          <a:p>
            <a:endParaRPr lang="hu-HU" altLang="hu-HU" sz="2800" dirty="0">
              <a:latin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u-HU" altLang="hu-HU" sz="2800" dirty="0">
                <a:solidFill>
                  <a:schemeClr val="tx1"/>
                </a:solidFill>
                <a:latin typeface="Symbol" panose="05050102010706020507" pitchFamily="18" charset="2"/>
              </a:rPr>
              <a:t>f</a:t>
            </a:r>
            <a:r>
              <a:rPr lang="hu-HU" altLang="hu-HU" sz="2800" dirty="0">
                <a:solidFill>
                  <a:schemeClr val="tx1"/>
                </a:solidFill>
              </a:rPr>
              <a:t>(N) jelölje azt, hogy N-</a:t>
            </a:r>
            <a:r>
              <a:rPr lang="hu-HU" altLang="hu-HU" sz="2800" dirty="0" err="1">
                <a:solidFill>
                  <a:schemeClr val="tx1"/>
                </a:solidFill>
              </a:rPr>
              <a:t>nek</a:t>
            </a:r>
            <a:r>
              <a:rPr lang="hu-HU" altLang="hu-HU" sz="2800" dirty="0">
                <a:solidFill>
                  <a:schemeClr val="tx1"/>
                </a:solidFill>
              </a:rPr>
              <a:t> hány relatív prímje van.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altLang="hu-HU" sz="2400" dirty="0" err="1">
                <a:solidFill>
                  <a:schemeClr val="tx1"/>
                </a:solidFill>
              </a:rPr>
              <a:t>pl</a:t>
            </a:r>
            <a:r>
              <a:rPr lang="hu-HU" altLang="hu-HU" sz="2400" dirty="0">
                <a:solidFill>
                  <a:schemeClr val="tx1"/>
                </a:solidFill>
              </a:rPr>
              <a:t>: </a:t>
            </a:r>
            <a:r>
              <a:rPr lang="hu-HU" altLang="hu-HU" sz="2400" dirty="0">
                <a:solidFill>
                  <a:schemeClr val="tx1"/>
                </a:solidFill>
                <a:latin typeface="Symbol" panose="05050102010706020507" pitchFamily="18" charset="2"/>
              </a:rPr>
              <a:t>f</a:t>
            </a:r>
            <a:r>
              <a:rPr lang="hu-HU" altLang="hu-HU" sz="2400" dirty="0">
                <a:solidFill>
                  <a:schemeClr val="tx1"/>
                </a:solidFill>
              </a:rPr>
              <a:t>(9) = 6  mégpedig (1,2,4,5,7,8)</a:t>
            </a:r>
            <a:br>
              <a:rPr lang="hu-HU" altLang="hu-HU" sz="2400" dirty="0">
                <a:solidFill>
                  <a:schemeClr val="tx1"/>
                </a:solidFill>
              </a:rPr>
            </a:br>
            <a:r>
              <a:rPr lang="hu-HU" altLang="hu-HU" sz="2400" dirty="0">
                <a:solidFill>
                  <a:schemeClr val="tx1"/>
                </a:solidFill>
              </a:rPr>
              <a:t>    </a:t>
            </a:r>
            <a:r>
              <a:rPr lang="hu-HU" altLang="hu-HU" sz="2400" dirty="0">
                <a:solidFill>
                  <a:schemeClr val="tx1"/>
                </a:solidFill>
                <a:latin typeface="Symbol" panose="05050102010706020507" pitchFamily="18" charset="2"/>
              </a:rPr>
              <a:t>f</a:t>
            </a:r>
            <a:r>
              <a:rPr lang="hu-HU" altLang="hu-HU" sz="2400" dirty="0">
                <a:solidFill>
                  <a:schemeClr val="tx1"/>
                </a:solidFill>
              </a:rPr>
              <a:t>(11) = 10              (1,2,3,4,5,6,7,8,9,10)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altLang="hu-HU" sz="2400" dirty="0">
                <a:solidFill>
                  <a:schemeClr val="tx1"/>
                </a:solidFill>
              </a:rPr>
              <a:t>prímek esetén </a:t>
            </a:r>
            <a:r>
              <a:rPr lang="hu-HU" altLang="hu-HU" sz="2400" dirty="0">
                <a:solidFill>
                  <a:schemeClr val="tx1"/>
                </a:solidFill>
                <a:latin typeface="Symbol" panose="05050102010706020507" pitchFamily="18" charset="2"/>
              </a:rPr>
              <a:t>f</a:t>
            </a:r>
            <a:r>
              <a:rPr lang="hu-HU" altLang="hu-HU" sz="2400" dirty="0">
                <a:solidFill>
                  <a:schemeClr val="tx1"/>
                </a:solidFill>
              </a:rPr>
              <a:t>(N) + 1 = N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hu-HU" altLang="hu-HU" sz="2400" dirty="0"/>
          </a:p>
          <a:p>
            <a:pPr lvl="1">
              <a:buFont typeface="Wingdings" panose="05000000000000000000" pitchFamily="2" charset="2"/>
              <a:buChar char="§"/>
            </a:pPr>
            <a:endParaRPr lang="en-US" altLang="hu-HU" sz="2400" dirty="0"/>
          </a:p>
        </p:txBody>
      </p:sp>
      <p:sp>
        <p:nvSpPr>
          <p:cNvPr id="4" name="Dia számának helye 6">
            <a:extLst>
              <a:ext uri="{FF2B5EF4-FFF2-40B4-BE49-F238E27FC236}">
                <a16:creationId xmlns:a16="http://schemas.microsoft.com/office/drawing/2014/main" id="{612C545B-9A67-9751-06FB-81069609A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3449-C327-49DC-B00E-20A7F0EB3BC0}" type="slidenum">
              <a:rPr lang="en-US" altLang="hu-HU"/>
              <a:pPr/>
              <a:t>10</a:t>
            </a:fld>
            <a:endParaRPr lang="en-US" altLang="hu-HU"/>
          </a:p>
        </p:txBody>
      </p:sp>
      <p:sp>
        <p:nvSpPr>
          <p:cNvPr id="134150" name="AutoShape 6">
            <a:extLst>
              <a:ext uri="{FF2B5EF4-FFF2-40B4-BE49-F238E27FC236}">
                <a16:creationId xmlns:a16="http://schemas.microsoft.com/office/drawing/2014/main" id="{399BF119-ECB3-F31A-BE9E-820945F214FB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58743" y="1247775"/>
            <a:ext cx="2303462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34152" name="Rectangle 8">
            <a:extLst>
              <a:ext uri="{FF2B5EF4-FFF2-40B4-BE49-F238E27FC236}">
                <a16:creationId xmlns:a16="http://schemas.microsoft.com/office/drawing/2014/main" id="{E217BED5-1E8A-3EDE-2CB5-B067D4CFB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8591" y="1371600"/>
            <a:ext cx="6543721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lain"/>
            </a:pPr>
            <a:r>
              <a:rPr lang="hu-HU" altLang="hu-HU" sz="2500" dirty="0">
                <a:latin typeface="Times New Roman" panose="02020603050405020304" pitchFamily="18" charset="0"/>
              </a:rPr>
              <a:t>- ha N&gt;T és N prímszám, akkor</a:t>
            </a:r>
          </a:p>
          <a:p>
            <a:r>
              <a:rPr lang="hu-HU" altLang="hu-HU" sz="2500" dirty="0">
                <a:latin typeface="Times New Roman" panose="02020603050405020304" pitchFamily="18" charset="0"/>
              </a:rPr>
              <a:t>az egyenlet teljesül</a:t>
            </a:r>
            <a:endParaRPr lang="en-US" altLang="hu-HU" sz="1600" b="1" dirty="0">
              <a:latin typeface="Tahoma" panose="020B0604030504040204" pitchFamily="34" charset="0"/>
            </a:endParaRPr>
          </a:p>
        </p:txBody>
      </p:sp>
      <p:sp>
        <p:nvSpPr>
          <p:cNvPr id="134153" name="Rectangle 9">
            <a:extLst>
              <a:ext uri="{FF2B5EF4-FFF2-40B4-BE49-F238E27FC236}">
                <a16:creationId xmlns:a16="http://schemas.microsoft.com/office/drawing/2014/main" id="{D505FD4C-71BE-8DDE-ED9E-C6FAE250C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438" y="1319501"/>
            <a:ext cx="654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>
                <a:latin typeface="Times New Roman" panose="02020603050405020304" pitchFamily="18" charset="0"/>
              </a:rPr>
              <a:t>mod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54" name="Rectangle 10">
            <a:extLst>
              <a:ext uri="{FF2B5EF4-FFF2-40B4-BE49-F238E27FC236}">
                <a16:creationId xmlns:a16="http://schemas.microsoft.com/office/drawing/2014/main" id="{83CB8B02-4F66-3347-1C88-40981CBB8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225" y="1290926"/>
            <a:ext cx="1079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1700">
                <a:latin typeface="Times New Roman" panose="02020603050405020304" pitchFamily="18" charset="0"/>
              </a:rPr>
              <a:t>1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55" name="Rectangle 11">
            <a:extLst>
              <a:ext uri="{FF2B5EF4-FFF2-40B4-BE49-F238E27FC236}">
                <a16:creationId xmlns:a16="http://schemas.microsoft.com/office/drawing/2014/main" id="{C7AD0512-E6A9-0E4B-133D-3F1B0F263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0938" y="1322676"/>
            <a:ext cx="201612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>
                <a:latin typeface="Symbol" panose="05050102010706020507" pitchFamily="18" charset="2"/>
              </a:rPr>
              <a:t>=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56" name="Rectangle 12">
            <a:extLst>
              <a:ext uri="{FF2B5EF4-FFF2-40B4-BE49-F238E27FC236}">
                <a16:creationId xmlns:a16="http://schemas.microsoft.com/office/drawing/2014/main" id="{968F3A56-1447-68ED-58AB-38470332D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450" y="1268701"/>
            <a:ext cx="119063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1700">
                <a:latin typeface="Symbol" panose="05050102010706020507" pitchFamily="18" charset="2"/>
              </a:rPr>
              <a:t>-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57" name="Rectangle 13">
            <a:extLst>
              <a:ext uri="{FF2B5EF4-FFF2-40B4-BE49-F238E27FC236}">
                <a16:creationId xmlns:a16="http://schemas.microsoft.com/office/drawing/2014/main" id="{47C9AF97-9C82-729A-AB4E-BA3C5D799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7400" y="1319501"/>
            <a:ext cx="246063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 i="1">
                <a:latin typeface="Times New Roman" panose="02020603050405020304" pitchFamily="18" charset="0"/>
              </a:rPr>
              <a:t>N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58" name="Rectangle 14">
            <a:extLst>
              <a:ext uri="{FF2B5EF4-FFF2-40B4-BE49-F238E27FC236}">
                <a16:creationId xmlns:a16="http://schemas.microsoft.com/office/drawing/2014/main" id="{A8E9F244-8A85-141D-B02D-D2C736310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188" y="1319501"/>
            <a:ext cx="204787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 i="1" dirty="0">
                <a:latin typeface="Times New Roman" panose="02020603050405020304" pitchFamily="18" charset="0"/>
              </a:rPr>
              <a:t>T</a:t>
            </a:r>
            <a:endParaRPr lang="en-US" altLang="hu-HU" b="1" dirty="0">
              <a:latin typeface="Tahoma" panose="020B0604030504040204" pitchFamily="34" charset="0"/>
            </a:endParaRPr>
          </a:p>
        </p:txBody>
      </p:sp>
      <p:sp>
        <p:nvSpPr>
          <p:cNvPr id="134159" name="Rectangle 15">
            <a:extLst>
              <a:ext uri="{FF2B5EF4-FFF2-40B4-BE49-F238E27FC236}">
                <a16:creationId xmlns:a16="http://schemas.microsoft.com/office/drawing/2014/main" id="{311D46FB-0223-7A81-5EA2-B73615F07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825" y="1292513"/>
            <a:ext cx="144463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1700" i="1" dirty="0">
                <a:latin typeface="Times New Roman" panose="02020603050405020304" pitchFamily="18" charset="0"/>
              </a:rPr>
              <a:t>N</a:t>
            </a:r>
            <a:endParaRPr lang="en-US" altLang="hu-HU" b="1" dirty="0">
              <a:latin typeface="Tahoma" panose="020B0604030504040204" pitchFamily="34" charset="0"/>
            </a:endParaRPr>
          </a:p>
        </p:txBody>
      </p:sp>
      <p:sp>
        <p:nvSpPr>
          <p:cNvPr id="134160" name="AutoShape 16">
            <a:extLst>
              <a:ext uri="{FF2B5EF4-FFF2-40B4-BE49-F238E27FC236}">
                <a16:creationId xmlns:a16="http://schemas.microsoft.com/office/drawing/2014/main" id="{4766D5E2-F52D-D148-D68C-5DB20BAF6D5A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727325" y="4543425"/>
            <a:ext cx="2303463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34161" name="Rectangle 17">
            <a:extLst>
              <a:ext uri="{FF2B5EF4-FFF2-40B4-BE49-F238E27FC236}">
                <a16:creationId xmlns:a16="http://schemas.microsoft.com/office/drawing/2014/main" id="{52A68034-F797-A88D-E283-3F1CD00F1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325" y="4613275"/>
            <a:ext cx="654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>
                <a:latin typeface="Times New Roman" panose="02020603050405020304" pitchFamily="18" charset="0"/>
              </a:rPr>
              <a:t>mod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63" name="Rectangle 19">
            <a:extLst>
              <a:ext uri="{FF2B5EF4-FFF2-40B4-BE49-F238E27FC236}">
                <a16:creationId xmlns:a16="http://schemas.microsoft.com/office/drawing/2014/main" id="{15A51800-947B-CEA7-D53B-D292B38F1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4570413"/>
            <a:ext cx="5080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>
                <a:latin typeface="Symbol" panose="05050102010706020507" pitchFamily="18" charset="2"/>
              </a:rPr>
              <a:t>=</a:t>
            </a:r>
            <a:r>
              <a:rPr lang="hu-HU" altLang="hu-HU" sz="2900"/>
              <a:t> 1</a:t>
            </a:r>
            <a:endParaRPr lang="en-US" altLang="hu-HU" b="1"/>
          </a:p>
        </p:txBody>
      </p:sp>
      <p:sp>
        <p:nvSpPr>
          <p:cNvPr id="134165" name="Rectangle 21">
            <a:extLst>
              <a:ext uri="{FF2B5EF4-FFF2-40B4-BE49-F238E27FC236}">
                <a16:creationId xmlns:a16="http://schemas.microsoft.com/office/drawing/2014/main" id="{204D7C3E-E60B-99D8-1ACB-B32F73B14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288" y="4613275"/>
            <a:ext cx="246062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 i="1">
                <a:latin typeface="Times New Roman" panose="02020603050405020304" pitchFamily="18" charset="0"/>
              </a:rPr>
              <a:t>N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66" name="Rectangle 22">
            <a:extLst>
              <a:ext uri="{FF2B5EF4-FFF2-40B4-BE49-F238E27FC236}">
                <a16:creationId xmlns:a16="http://schemas.microsoft.com/office/drawing/2014/main" id="{76B7E77B-0A78-EA8A-B0F4-D60C34EF0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9075" y="4613275"/>
            <a:ext cx="204788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 i="1">
                <a:latin typeface="Times New Roman" panose="02020603050405020304" pitchFamily="18" charset="0"/>
              </a:rPr>
              <a:t>T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67" name="Rectangle 23">
            <a:extLst>
              <a:ext uri="{FF2B5EF4-FFF2-40B4-BE49-F238E27FC236}">
                <a16:creationId xmlns:a16="http://schemas.microsoft.com/office/drawing/2014/main" id="{7EE215FE-BE9C-1B2B-C029-5B5C868B6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1325" y="4513263"/>
            <a:ext cx="584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hu-HU" altLang="hu-HU"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f(N)</a:t>
            </a:r>
            <a:endParaRPr lang="en-US" altLang="hu-HU">
              <a:effectLst>
                <a:outerShdw blurRad="38100" dist="38100" dir="2700000" algn="tl">
                  <a:srgbClr val="C0C0C0"/>
                </a:outerShdw>
              </a:effectLst>
              <a:latin typeface="Symbol" panose="05050102010706020507" pitchFamily="18" charset="2"/>
            </a:endParaRPr>
          </a:p>
        </p:txBody>
      </p:sp>
      <p:sp>
        <p:nvSpPr>
          <p:cNvPr id="134169" name="Rectangle 25">
            <a:extLst>
              <a:ext uri="{FF2B5EF4-FFF2-40B4-BE49-F238E27FC236}">
                <a16:creationId xmlns:a16="http://schemas.microsoft.com/office/drawing/2014/main" id="{7A1A3BB7-5B10-4262-9161-B14FD1B31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5233988"/>
            <a:ext cx="654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>
                <a:latin typeface="Times New Roman" panose="02020603050405020304" pitchFamily="18" charset="0"/>
              </a:rPr>
              <a:t>mod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71" name="Rectangle 27">
            <a:extLst>
              <a:ext uri="{FF2B5EF4-FFF2-40B4-BE49-F238E27FC236}">
                <a16:creationId xmlns:a16="http://schemas.microsoft.com/office/drawing/2014/main" id="{985DA970-F16E-66E3-10CE-FE6DA4E19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191125"/>
            <a:ext cx="3502025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>
                <a:latin typeface="Symbol" panose="05050102010706020507" pitchFamily="18" charset="2"/>
              </a:rPr>
              <a:t>=</a:t>
            </a:r>
            <a:r>
              <a:rPr lang="hu-HU" altLang="hu-HU" sz="2900"/>
              <a:t> 1   </a:t>
            </a:r>
            <a:r>
              <a:rPr lang="hu-HU" altLang="hu-HU" sz="1900"/>
              <a:t>ahol K tetszőleges egész</a:t>
            </a:r>
            <a:endParaRPr lang="en-US" altLang="hu-HU" sz="1200" b="1"/>
          </a:p>
        </p:txBody>
      </p:sp>
      <p:sp>
        <p:nvSpPr>
          <p:cNvPr id="134173" name="Rectangle 29">
            <a:extLst>
              <a:ext uri="{FF2B5EF4-FFF2-40B4-BE49-F238E27FC236}">
                <a16:creationId xmlns:a16="http://schemas.microsoft.com/office/drawing/2014/main" id="{84D6B053-2D2C-6191-B41D-AE1ABABCF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8463" y="5233988"/>
            <a:ext cx="246062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 i="1">
                <a:latin typeface="Times New Roman" panose="02020603050405020304" pitchFamily="18" charset="0"/>
              </a:rPr>
              <a:t>N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74" name="Rectangle 30">
            <a:extLst>
              <a:ext uri="{FF2B5EF4-FFF2-40B4-BE49-F238E27FC236}">
                <a16:creationId xmlns:a16="http://schemas.microsoft.com/office/drawing/2014/main" id="{CC3097FD-4BC4-EAC1-A013-B59C41F31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5233988"/>
            <a:ext cx="204788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 i="1">
                <a:latin typeface="Times New Roman" panose="02020603050405020304" pitchFamily="18" charset="0"/>
              </a:rPr>
              <a:t>T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75" name="Rectangle 31">
            <a:extLst>
              <a:ext uri="{FF2B5EF4-FFF2-40B4-BE49-F238E27FC236}">
                <a16:creationId xmlns:a16="http://schemas.microsoft.com/office/drawing/2014/main" id="{0F94EB4B-A894-1D69-439B-8D43F5FCB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0838" y="5175250"/>
            <a:ext cx="60166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hu-HU" altLang="hu-HU"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Kf(N)</a:t>
            </a:r>
            <a:endParaRPr lang="en-US" altLang="hu-HU">
              <a:effectLst>
                <a:outerShdw blurRad="38100" dist="38100" dir="2700000" algn="tl">
                  <a:srgbClr val="C0C0C0"/>
                </a:outerShdw>
              </a:effectLst>
              <a:latin typeface="Symbol" panose="05050102010706020507" pitchFamily="18" charset="2"/>
            </a:endParaRPr>
          </a:p>
        </p:txBody>
      </p:sp>
      <p:sp>
        <p:nvSpPr>
          <p:cNvPr id="134176" name="Rectangle 32">
            <a:extLst>
              <a:ext uri="{FF2B5EF4-FFF2-40B4-BE49-F238E27FC236}">
                <a16:creationId xmlns:a16="http://schemas.microsoft.com/office/drawing/2014/main" id="{90A711E0-B33C-28E8-188E-55C55D7EA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3775" y="5881688"/>
            <a:ext cx="654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>
                <a:latin typeface="Times New Roman" panose="02020603050405020304" pitchFamily="18" charset="0"/>
              </a:rPr>
              <a:t>mod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77" name="Rectangle 33">
            <a:extLst>
              <a:ext uri="{FF2B5EF4-FFF2-40B4-BE49-F238E27FC236}">
                <a16:creationId xmlns:a16="http://schemas.microsoft.com/office/drawing/2014/main" id="{2732212A-0E31-EA47-D15D-5C1DD4542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9738" y="5881688"/>
            <a:ext cx="4090987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 i="1">
                <a:latin typeface="Times New Roman" panose="02020603050405020304" pitchFamily="18" charset="0"/>
              </a:rPr>
              <a:t>N</a:t>
            </a:r>
            <a:r>
              <a:rPr lang="hu-HU" altLang="hu-HU" sz="2900" i="1">
                <a:latin typeface="Times New Roman" panose="02020603050405020304" pitchFamily="18" charset="0"/>
              </a:rPr>
              <a:t> = T   </a:t>
            </a:r>
            <a:r>
              <a:rPr lang="hu-HU" altLang="hu-HU">
                <a:latin typeface="Tahoma" panose="020B0604030504040204" pitchFamily="34" charset="0"/>
              </a:rPr>
              <a:t>és</a:t>
            </a:r>
            <a:r>
              <a:rPr lang="hu-HU" altLang="hu-HU" sz="2900" i="1">
                <a:latin typeface="Times New Roman" panose="02020603050405020304" pitchFamily="18" charset="0"/>
              </a:rPr>
              <a:t> </a:t>
            </a:r>
            <a:r>
              <a:rPr lang="hu-HU" altLang="hu-HU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K</a:t>
            </a:r>
            <a:r>
              <a:rPr lang="hu-HU" altLang="hu-HU"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f</a:t>
            </a:r>
            <a:r>
              <a:rPr lang="hu-HU" altLang="hu-HU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(N)+1 felbontható két </a:t>
            </a:r>
          </a:p>
          <a:p>
            <a:r>
              <a:rPr lang="hu-HU" altLang="hu-HU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		egész szám szorzatára</a:t>
            </a:r>
            <a:endParaRPr lang="en-US" altLang="hu-HU"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134178" name="Rectangle 34">
            <a:extLst>
              <a:ext uri="{FF2B5EF4-FFF2-40B4-BE49-F238E27FC236}">
                <a16:creationId xmlns:a16="http://schemas.microsoft.com/office/drawing/2014/main" id="{7A228C2F-95E2-BF94-9CCD-78F84C6E3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5881688"/>
            <a:ext cx="204787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2900" i="1">
                <a:latin typeface="Times New Roman" panose="02020603050405020304" pitchFamily="18" charset="0"/>
              </a:rPr>
              <a:t>T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4179" name="Rectangle 35">
            <a:extLst>
              <a:ext uri="{FF2B5EF4-FFF2-40B4-BE49-F238E27FC236}">
                <a16:creationId xmlns:a16="http://schemas.microsoft.com/office/drawing/2014/main" id="{0DD2FA31-077F-9648-AE70-BE8F438EC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0475" y="5822950"/>
            <a:ext cx="841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hu-HU" altLang="hu-HU"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Kf(N)+1</a:t>
            </a:r>
            <a:endParaRPr lang="en-US" altLang="hu-HU">
              <a:effectLst>
                <a:outerShdw blurRad="38100" dist="38100" dir="2700000" algn="tl">
                  <a:srgbClr val="C0C0C0"/>
                </a:outerShdw>
              </a:effectLst>
              <a:latin typeface="Symbol" panose="05050102010706020507" pitchFamily="18" charset="2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D14B2C8-4E47-3444-CF90-A600BF837EEA}"/>
              </a:ext>
            </a:extLst>
          </p:cNvPr>
          <p:cNvSpPr txBox="1">
            <a:spLocks noChangeArrowheads="1"/>
          </p:cNvSpPr>
          <p:nvPr/>
        </p:nvSpPr>
        <p:spPr>
          <a:xfrm>
            <a:off x="1187624" y="274638"/>
            <a:ext cx="7499176" cy="8742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15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altLang="hu-HU"/>
              <a:t>RSA algoritmus</a:t>
            </a:r>
            <a:endParaRPr lang="en-US" alt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:a16="http://schemas.microsoft.com/office/drawing/2014/main" id="{EB789FBC-5FC4-5EEE-C198-B4B3041735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7624" y="116673"/>
            <a:ext cx="8229600" cy="1143000"/>
          </a:xfrm>
        </p:spPr>
        <p:txBody>
          <a:bodyPr/>
          <a:lstStyle/>
          <a:p>
            <a:r>
              <a:rPr lang="hu-HU" altLang="hu-HU" sz="3200" dirty="0"/>
              <a:t>RSA algoritmus, összetettebb példa</a:t>
            </a:r>
            <a:endParaRPr lang="en-GB" altLang="hu-HU" sz="3200" dirty="0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2362ECE5-24BD-B901-209C-A77E827AD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CD2E-7F18-47D1-8766-0FB22C54B6D5}" type="slidenum">
              <a:rPr lang="en-US" altLang="hu-HU"/>
              <a:pPr/>
              <a:t>11</a:t>
            </a:fld>
            <a:endParaRPr lang="en-US" altLang="hu-HU"/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id="{98EBC142-7C69-1150-80E6-4BBD04042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476250"/>
            <a:ext cx="8317557" cy="695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hu-HU" altLang="hu-HU" dirty="0"/>
              <a:t>Legyen p = 67 és q = 11 prímszámok. </a:t>
            </a:r>
          </a:p>
          <a:p>
            <a:r>
              <a:rPr lang="hu-HU" altLang="hu-HU" dirty="0"/>
              <a:t>1. N = p*q = 67*11 = 737.</a:t>
            </a:r>
          </a:p>
          <a:p>
            <a:r>
              <a:rPr lang="hu-HU" altLang="hu-HU" dirty="0"/>
              <a:t>2. </a:t>
            </a:r>
            <a:r>
              <a:rPr lang="el-GR" altLang="hu-HU" dirty="0">
                <a:cs typeface="Arial" panose="020B0604020202020204" pitchFamily="34" charset="0"/>
              </a:rPr>
              <a:t>φ</a:t>
            </a:r>
            <a:r>
              <a:rPr lang="hu-HU" altLang="hu-HU" dirty="0"/>
              <a:t>(N) = (p-1) (q-1) = 66 * 10 = 660 </a:t>
            </a:r>
          </a:p>
          <a:p>
            <a:r>
              <a:rPr lang="hu-HU" altLang="hu-HU" dirty="0"/>
              <a:t>3. Válasszunk egy ‘e’ kitevőt amelyre igaz: 1&lt;e&lt; </a:t>
            </a:r>
            <a:r>
              <a:rPr lang="el-GR" altLang="hu-HU" dirty="0"/>
              <a:t>φ</a:t>
            </a:r>
            <a:r>
              <a:rPr lang="hu-HU" altLang="hu-HU" dirty="0"/>
              <a:t>(N) és </a:t>
            </a:r>
            <a:r>
              <a:rPr lang="hu-HU" altLang="hu-HU" dirty="0" err="1"/>
              <a:t>lnko</a:t>
            </a:r>
            <a:r>
              <a:rPr lang="hu-HU" altLang="hu-HU" dirty="0"/>
              <a:t>(e, </a:t>
            </a:r>
            <a:r>
              <a:rPr lang="el-GR" altLang="hu-HU" dirty="0"/>
              <a:t>φ</a:t>
            </a:r>
            <a:r>
              <a:rPr lang="hu-HU" altLang="hu-HU" dirty="0"/>
              <a:t>(N))=1,</a:t>
            </a:r>
          </a:p>
          <a:p>
            <a:r>
              <a:rPr lang="el-GR" altLang="hu-HU" dirty="0"/>
              <a:t>φ</a:t>
            </a:r>
            <a:r>
              <a:rPr lang="hu-HU" altLang="hu-HU" dirty="0"/>
              <a:t>(N) = 660-hoz a legkisebb ilyen kitevő e=7</a:t>
            </a:r>
          </a:p>
          <a:p>
            <a:r>
              <a:rPr lang="hu-HU" altLang="hu-HU" dirty="0"/>
              <a:t>4. Bob nyilvános kulcsa tehát (</a:t>
            </a:r>
            <a:r>
              <a:rPr lang="hu-HU" altLang="hu-HU" dirty="0" err="1"/>
              <a:t>N,e</a:t>
            </a:r>
            <a:r>
              <a:rPr lang="hu-HU" altLang="hu-HU" dirty="0"/>
              <a:t>) = (737,7)</a:t>
            </a:r>
          </a:p>
          <a:p>
            <a:endParaRPr lang="hu-HU" altLang="hu-HU" dirty="0"/>
          </a:p>
          <a:p>
            <a:r>
              <a:rPr lang="hu-HU" altLang="hu-HU" dirty="0"/>
              <a:t>Az 5. lépés többféleképpen is megoldható:</a:t>
            </a:r>
          </a:p>
          <a:p>
            <a:endParaRPr lang="hu-HU" altLang="hu-HU" dirty="0"/>
          </a:p>
          <a:p>
            <a:r>
              <a:rPr lang="hu-HU" altLang="hu-HU" b="1" dirty="0"/>
              <a:t>5a</a:t>
            </a:r>
            <a:r>
              <a:rPr lang="hu-HU" altLang="hu-HU" dirty="0"/>
              <a:t>: K* </a:t>
            </a:r>
            <a:r>
              <a:rPr lang="el-GR" altLang="hu-HU" dirty="0"/>
              <a:t>φ</a:t>
            </a:r>
            <a:r>
              <a:rPr lang="hu-HU" altLang="hu-HU" dirty="0"/>
              <a:t>(N)+1 felbontható két szám szorzatára (miből a e=7 az egyik): tehát keressük azt a legkisebb K-t amelyre igaz: K*660+1 </a:t>
            </a:r>
            <a:r>
              <a:rPr lang="hu-HU" altLang="hu-HU" dirty="0" err="1"/>
              <a:t>mod</a:t>
            </a:r>
            <a:r>
              <a:rPr lang="hu-HU" altLang="hu-HU" dirty="0"/>
              <a:t> 7 = 0. A legkisebb ilyen a K=3. Ebből következik (3*660+1) / 7 = </a:t>
            </a:r>
            <a:r>
              <a:rPr lang="hu-HU" altLang="hu-HU" u="sng" dirty="0"/>
              <a:t>283</a:t>
            </a:r>
            <a:r>
              <a:rPr lang="hu-HU" altLang="hu-HU" dirty="0"/>
              <a:t>.</a:t>
            </a:r>
          </a:p>
          <a:p>
            <a:r>
              <a:rPr lang="hu-HU" altLang="hu-HU" b="1" dirty="0"/>
              <a:t>5b</a:t>
            </a:r>
            <a:r>
              <a:rPr lang="hu-HU" altLang="hu-HU" dirty="0"/>
              <a:t>: e*d </a:t>
            </a:r>
            <a:r>
              <a:rPr lang="hu-HU" altLang="hu-HU" dirty="0" err="1"/>
              <a:t>mod</a:t>
            </a:r>
            <a:r>
              <a:rPr lang="hu-HU" altLang="hu-HU" dirty="0"/>
              <a:t> </a:t>
            </a:r>
            <a:r>
              <a:rPr lang="el-GR" altLang="hu-HU" dirty="0"/>
              <a:t>φ</a:t>
            </a:r>
            <a:r>
              <a:rPr lang="hu-HU" altLang="hu-HU" dirty="0"/>
              <a:t>(N) = 1, egyenletből d kifejezhető -&gt; d = </a:t>
            </a:r>
            <a:r>
              <a:rPr lang="hu-HU" altLang="hu-HU" b="1" dirty="0"/>
              <a:t>283</a:t>
            </a:r>
            <a:r>
              <a:rPr lang="hu-HU" altLang="hu-HU" dirty="0"/>
              <a:t> </a:t>
            </a:r>
          </a:p>
          <a:p>
            <a:r>
              <a:rPr lang="hu-HU" altLang="hu-HU" dirty="0"/>
              <a:t>6. A titkos kulcs (</a:t>
            </a:r>
            <a:r>
              <a:rPr lang="hu-HU" altLang="hu-HU" dirty="0" err="1"/>
              <a:t>N,d</a:t>
            </a:r>
            <a:r>
              <a:rPr lang="hu-HU" altLang="hu-HU" dirty="0"/>
              <a:t>) = (737,283) lesz.</a:t>
            </a:r>
          </a:p>
          <a:p>
            <a:endParaRPr lang="hu-HU" altLang="hu-HU" dirty="0"/>
          </a:p>
          <a:p>
            <a:r>
              <a:rPr lang="hu-HU" altLang="hu-HU" dirty="0"/>
              <a:t>7. Az ABC 26 karaktert tartalmaz tehát l = log</a:t>
            </a:r>
            <a:r>
              <a:rPr lang="hu-HU" altLang="hu-HU" baseline="-25000" dirty="0"/>
              <a:t>26</a:t>
            </a:r>
            <a:r>
              <a:rPr lang="hu-HU" altLang="hu-HU" dirty="0"/>
              <a:t> n = log</a:t>
            </a:r>
            <a:r>
              <a:rPr lang="hu-HU" altLang="hu-HU" baseline="-25000" dirty="0"/>
              <a:t>26</a:t>
            </a:r>
            <a:r>
              <a:rPr lang="hu-HU" altLang="hu-HU" dirty="0"/>
              <a:t> 737 = 2. Tehát a blokkhossz 2-byte.</a:t>
            </a:r>
          </a:p>
          <a:p>
            <a:r>
              <a:rPr lang="hu-HU" altLang="hu-HU" dirty="0"/>
              <a:t>8. A kódolandó üzenetet 2 bájtonként tördeljük és 26-os számrendszerbe átalakítjuk. Pl. Ha a kódolandó üzenet ‘A’ és ‘B’, akkor 1*26</a:t>
            </a:r>
            <a:r>
              <a:rPr lang="hu-HU" altLang="hu-HU" baseline="30000" dirty="0"/>
              <a:t>1</a:t>
            </a:r>
            <a:r>
              <a:rPr lang="hu-HU" altLang="hu-HU" dirty="0"/>
              <a:t>+2*26</a:t>
            </a:r>
            <a:r>
              <a:rPr lang="hu-HU" altLang="hu-HU" baseline="30000" dirty="0"/>
              <a:t>0</a:t>
            </a:r>
            <a:r>
              <a:rPr lang="hu-HU" altLang="hu-HU" dirty="0"/>
              <a:t>=26+2=28</a:t>
            </a:r>
          </a:p>
          <a:p>
            <a:r>
              <a:rPr lang="hu-HU" altLang="hu-HU" dirty="0"/>
              <a:t>9. </a:t>
            </a:r>
            <a:r>
              <a:rPr lang="hu-HU" altLang="hu-HU" b="1" dirty="0"/>
              <a:t>28</a:t>
            </a:r>
            <a:r>
              <a:rPr lang="hu-HU" altLang="hu-HU" b="1" baseline="30000" dirty="0"/>
              <a:t>7 </a:t>
            </a:r>
            <a:r>
              <a:rPr lang="hu-HU" altLang="hu-HU" b="1" dirty="0" err="1"/>
              <a:t>mod</a:t>
            </a:r>
            <a:r>
              <a:rPr lang="hu-HU" altLang="hu-HU" b="1" dirty="0"/>
              <a:t> 737 = 316</a:t>
            </a:r>
            <a:r>
              <a:rPr lang="hu-HU" altLang="hu-HU" dirty="0"/>
              <a:t> -&gt; ez felírva 26 </a:t>
            </a:r>
            <a:r>
              <a:rPr lang="hu-HU" altLang="hu-HU" dirty="0" err="1"/>
              <a:t>os</a:t>
            </a:r>
            <a:r>
              <a:rPr lang="hu-HU" altLang="hu-HU" dirty="0"/>
              <a:t> számrendszerbe: 12*261+4*260=&gt; A kódolt szöveg:  </a:t>
            </a:r>
            <a:r>
              <a:rPr lang="hu-HU" altLang="hu-HU" b="1" dirty="0"/>
              <a:t>LD</a:t>
            </a:r>
            <a:r>
              <a:rPr lang="hu-HU" altLang="hu-HU" dirty="0"/>
              <a:t> lett.</a:t>
            </a:r>
          </a:p>
          <a:p>
            <a:r>
              <a:rPr lang="hu-HU" altLang="hu-HU" dirty="0"/>
              <a:t>10. Visszafejtés: LD átalakítva számmá: 316</a:t>
            </a:r>
          </a:p>
          <a:p>
            <a:r>
              <a:rPr lang="hu-HU" altLang="hu-HU" dirty="0"/>
              <a:t>11. </a:t>
            </a:r>
            <a:r>
              <a:rPr lang="hu-HU" altLang="hu-HU" b="1" dirty="0"/>
              <a:t>316</a:t>
            </a:r>
            <a:r>
              <a:rPr lang="hu-HU" altLang="hu-HU" b="1" baseline="30000" dirty="0"/>
              <a:t>283</a:t>
            </a:r>
            <a:r>
              <a:rPr lang="hu-HU" altLang="hu-HU" b="1" dirty="0"/>
              <a:t> </a:t>
            </a:r>
            <a:r>
              <a:rPr lang="hu-HU" altLang="hu-HU" b="1" dirty="0" err="1"/>
              <a:t>mod</a:t>
            </a:r>
            <a:r>
              <a:rPr lang="hu-HU" altLang="hu-HU" b="1" dirty="0"/>
              <a:t> 737 = 28 -&gt; Betűkre alakítva: ‘AB’</a:t>
            </a:r>
          </a:p>
          <a:p>
            <a:endParaRPr lang="hu-HU" altLang="hu-HU" dirty="0"/>
          </a:p>
          <a:p>
            <a:endParaRPr lang="hu-HU" altLang="hu-H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7224" name="Rectangle 137223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218" name="Rectangle 2">
            <a:extLst>
              <a:ext uri="{FF2B5EF4-FFF2-40B4-BE49-F238E27FC236}">
                <a16:creationId xmlns:a16="http://schemas.microsoft.com/office/drawing/2014/main" id="{6ACAED2C-7BFD-B2F6-5541-7ED32B8876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dirty="0"/>
              <a:t>RSA kulcsgenerálás</a:t>
            </a:r>
            <a:endParaRPr lang="en-US" altLang="hu-HU"/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33B6398B-15D0-1F04-E032-88B1BAC8EE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4084954"/>
          </a:xfrm>
        </p:spPr>
        <p:txBody>
          <a:bodyPr>
            <a:normAutofit/>
          </a:bodyPr>
          <a:lstStyle/>
          <a:p>
            <a:pPr marL="533400" indent="-533400">
              <a:lnSpc>
                <a:spcPct val="100000"/>
              </a:lnSpc>
              <a:buFontTx/>
              <a:buNone/>
            </a:pPr>
            <a:r>
              <a:rPr lang="hu-HU" altLang="hu-HU" sz="1500" dirty="0"/>
              <a:t>A kulcsgenerálás összefoglalva a következőképpen történik:</a:t>
            </a:r>
          </a:p>
          <a:p>
            <a:pPr marL="533400" indent="-5334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hu-HU" altLang="hu-HU" sz="1500" dirty="0"/>
              <a:t>generálunk két nagy prímszámot. X és Y.</a:t>
            </a:r>
          </a:p>
          <a:p>
            <a:pPr marL="533400" indent="-5334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hu-HU" altLang="hu-HU" sz="1500" dirty="0"/>
              <a:t>ezek szorzata lesz: N = X*Y</a:t>
            </a:r>
          </a:p>
          <a:p>
            <a:pPr marL="533400" indent="-5334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hu-HU" altLang="hu-HU" sz="1500" dirty="0"/>
              <a:t>Mindkét számnak tudjuk a </a:t>
            </a:r>
            <a:r>
              <a:rPr lang="hu-HU" altLang="hu-HU" sz="1500" dirty="0">
                <a:latin typeface="Symbol" panose="05050102010706020507" pitchFamily="18" charset="2"/>
              </a:rPr>
              <a:t>f</a:t>
            </a:r>
            <a:r>
              <a:rPr lang="hu-HU" altLang="hu-HU" sz="1500" dirty="0"/>
              <a:t>-jét. (azaz, hogy hány relatív prímje van)</a:t>
            </a:r>
            <a:br>
              <a:rPr lang="hu-HU" altLang="hu-HU" sz="1500" dirty="0"/>
            </a:br>
            <a:br>
              <a:rPr lang="hu-HU" altLang="hu-HU" sz="1500" dirty="0"/>
            </a:br>
            <a:r>
              <a:rPr lang="hu-HU" altLang="hu-HU" sz="1500" dirty="0">
                <a:latin typeface="Symbol" panose="05050102010706020507" pitchFamily="18" charset="2"/>
              </a:rPr>
              <a:t>f</a:t>
            </a:r>
            <a:r>
              <a:rPr lang="hu-HU" altLang="hu-HU" sz="1500" dirty="0"/>
              <a:t>(X)=X-1, </a:t>
            </a:r>
            <a:r>
              <a:rPr lang="hu-HU" altLang="hu-HU" sz="1500" dirty="0">
                <a:latin typeface="Symbol" panose="05050102010706020507" pitchFamily="18" charset="2"/>
              </a:rPr>
              <a:t>f</a:t>
            </a:r>
            <a:r>
              <a:rPr lang="hu-HU" altLang="hu-HU" sz="1500" dirty="0"/>
              <a:t>(Y)=Y-1 és </a:t>
            </a:r>
            <a:r>
              <a:rPr lang="hu-HU" altLang="hu-HU" sz="1500" dirty="0">
                <a:latin typeface="Symbol" panose="05050102010706020507" pitchFamily="18" charset="2"/>
              </a:rPr>
              <a:t>f</a:t>
            </a:r>
            <a:r>
              <a:rPr lang="hu-HU" altLang="hu-HU" sz="1500" dirty="0"/>
              <a:t>(N)=(X-1)(Y-1)</a:t>
            </a:r>
            <a:br>
              <a:rPr lang="hu-HU" altLang="hu-HU" sz="1500" dirty="0"/>
            </a:br>
            <a:endParaRPr lang="hu-HU" altLang="hu-HU" sz="1500" dirty="0"/>
          </a:p>
          <a:p>
            <a:pPr marL="533400" indent="-5334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hu-HU" altLang="hu-HU" sz="1500" dirty="0"/>
              <a:t>felbontjuk K * </a:t>
            </a:r>
            <a:r>
              <a:rPr lang="hu-HU" altLang="hu-HU" sz="1500" dirty="0">
                <a:latin typeface="Symbol" panose="05050102010706020507" pitchFamily="18" charset="2"/>
              </a:rPr>
              <a:t>f</a:t>
            </a:r>
            <a:r>
              <a:rPr lang="hu-HU" altLang="hu-HU" sz="1500" dirty="0"/>
              <a:t>(N) + 1 -</a:t>
            </a:r>
            <a:r>
              <a:rPr lang="hu-HU" altLang="hu-HU" sz="1500" dirty="0" err="1"/>
              <a:t>et</a:t>
            </a:r>
            <a:r>
              <a:rPr lang="hu-HU" altLang="hu-HU" sz="1500" dirty="0"/>
              <a:t> két szám szorzatára K * </a:t>
            </a:r>
            <a:r>
              <a:rPr lang="hu-HU" altLang="hu-HU" sz="1500" dirty="0">
                <a:latin typeface="Symbol" panose="05050102010706020507" pitchFamily="18" charset="2"/>
              </a:rPr>
              <a:t>f</a:t>
            </a:r>
            <a:r>
              <a:rPr lang="hu-HU" altLang="hu-HU" sz="1500" dirty="0"/>
              <a:t>(N) + 1 = e * d</a:t>
            </a:r>
          </a:p>
          <a:p>
            <a:pPr marL="533400" indent="-53340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hu-HU" altLang="hu-HU" sz="1500" dirty="0"/>
              <a:t>	a felbontást a gyakorlatban a következők szerint tesszük. </a:t>
            </a:r>
          </a:p>
          <a:p>
            <a:pPr marL="533400" indent="-53340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hu-HU" altLang="hu-HU" sz="1500" dirty="0"/>
              <a:t>	</a:t>
            </a:r>
            <a:r>
              <a:rPr lang="hu-HU" altLang="hu-HU" sz="1500" dirty="0" err="1"/>
              <a:t>lnko</a:t>
            </a:r>
            <a:r>
              <a:rPr lang="hu-HU" altLang="hu-HU" sz="1500" dirty="0"/>
              <a:t>(e, </a:t>
            </a:r>
            <a:r>
              <a:rPr lang="el-GR" altLang="hu-HU" sz="1500" dirty="0"/>
              <a:t>φ</a:t>
            </a:r>
            <a:r>
              <a:rPr lang="hu-HU" altLang="hu-HU" sz="1500" dirty="0"/>
              <a:t>(N))=1 egyenletből az e-t, majd a d-t a 1&lt;d&lt;</a:t>
            </a:r>
            <a:r>
              <a:rPr lang="hu-HU" altLang="hu-HU" sz="1500" dirty="0">
                <a:latin typeface="Symbol" panose="05050102010706020507" pitchFamily="18" charset="2"/>
              </a:rPr>
              <a:t>f</a:t>
            </a:r>
            <a:r>
              <a:rPr lang="hu-HU" altLang="hu-HU" sz="1500" dirty="0"/>
              <a:t>(N) feltétel figyelembe vételével az</a:t>
            </a:r>
          </a:p>
          <a:p>
            <a:pPr marL="533400" indent="-53340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hu-HU" altLang="hu-HU" sz="1500" dirty="0"/>
              <a:t> 	e*d </a:t>
            </a:r>
            <a:r>
              <a:rPr lang="hu-HU" altLang="hu-HU" sz="1500" dirty="0" err="1"/>
              <a:t>mod</a:t>
            </a:r>
            <a:r>
              <a:rPr lang="hu-HU" altLang="hu-HU" sz="1500" dirty="0"/>
              <a:t> </a:t>
            </a:r>
            <a:r>
              <a:rPr lang="hu-HU" altLang="hu-HU" sz="1500" dirty="0">
                <a:latin typeface="Symbol" panose="05050102010706020507" pitchFamily="18" charset="2"/>
              </a:rPr>
              <a:t>f</a:t>
            </a:r>
            <a:r>
              <a:rPr lang="hu-HU" altLang="hu-HU" sz="1500" dirty="0"/>
              <a:t>(N) =1 egyenlet megoldásával nyerjük.</a:t>
            </a:r>
            <a:br>
              <a:rPr lang="hu-HU" altLang="hu-HU" sz="1500" dirty="0"/>
            </a:br>
            <a:endParaRPr lang="hu-HU" altLang="hu-HU" sz="1500" dirty="0"/>
          </a:p>
          <a:p>
            <a:pPr marL="533400" indent="-53340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hu-HU" altLang="hu-HU" sz="1500" dirty="0"/>
              <a:t>5.	nyílt kulcs (</a:t>
            </a:r>
            <a:r>
              <a:rPr lang="hu-HU" altLang="hu-HU" sz="1500" dirty="0" err="1"/>
              <a:t>e,N</a:t>
            </a:r>
            <a:r>
              <a:rPr lang="hu-HU" altLang="hu-HU" sz="1500" dirty="0"/>
              <a:t>)</a:t>
            </a:r>
            <a:br>
              <a:rPr lang="hu-HU" altLang="hu-HU" sz="1500" dirty="0"/>
            </a:br>
            <a:r>
              <a:rPr lang="hu-HU" altLang="hu-HU" sz="1500" dirty="0"/>
              <a:t>privát kulcs (</a:t>
            </a:r>
            <a:r>
              <a:rPr lang="hu-HU" altLang="hu-HU" sz="1500" dirty="0" err="1"/>
              <a:t>d,N</a:t>
            </a:r>
            <a:r>
              <a:rPr lang="hu-HU" altLang="hu-HU" sz="1500" dirty="0"/>
              <a:t>)   </a:t>
            </a:r>
          </a:p>
          <a:p>
            <a:pPr marL="533400" indent="-5334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endParaRPr lang="en-US" altLang="hu-HU" sz="1200" dirty="0"/>
          </a:p>
        </p:txBody>
      </p:sp>
      <p:sp>
        <p:nvSpPr>
          <p:cNvPr id="137226" name="Freeform: Shape 137225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0860E52E-D1B4-C06B-D94C-514946FC9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9EFF5EC-4203-4515-82B8-7655DF3D19AE}" type="slidenum">
              <a:rPr lang="en-US" altLang="hu-HU"/>
              <a:pPr>
                <a:spcAft>
                  <a:spcPts val="600"/>
                </a:spcAft>
              </a:pPr>
              <a:t>12</a:t>
            </a:fld>
            <a:endParaRPr lang="en-US" altLang="hu-H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8248" name="Rectangle 13824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242" name="Rectangle 2">
            <a:extLst>
              <a:ext uri="{FF2B5EF4-FFF2-40B4-BE49-F238E27FC236}">
                <a16:creationId xmlns:a16="http://schemas.microsoft.com/office/drawing/2014/main" id="{14A0DF31-A2BB-6C0D-2869-CA75BFC9C6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4700"/>
              <a:t>RSA gyenge pontja és jövője</a:t>
            </a:r>
            <a:endParaRPr lang="en-US" altLang="hu-HU" sz="4700"/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24E8805C-0C56-E96A-AF8C-D130BDA148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 sz="2100"/>
              <a:t>Az RSA algoritmus gyenge pontja a kulcsgenerálás: N-et fel kell bontani prímtényezőire, ami csak próbálgatással lehetséges.</a:t>
            </a:r>
          </a:p>
          <a:p>
            <a:pPr>
              <a:lnSpc>
                <a:spcPct val="100000"/>
              </a:lnSpc>
            </a:pPr>
            <a:r>
              <a:rPr lang="hu-HU" altLang="hu-HU" sz="2100"/>
              <a:t>Az algoritmus addig lesz uralkodó, ameddig ez valakinek nem sikerül valamilyen heurisztikus módszerrel megoldani.</a:t>
            </a:r>
          </a:p>
          <a:p>
            <a:pPr>
              <a:lnSpc>
                <a:spcPct val="100000"/>
              </a:lnSpc>
            </a:pPr>
            <a:r>
              <a:rPr lang="hu-HU" altLang="hu-HU" sz="2100"/>
              <a:t>A 2048 bites számok prímtényezőkre bontásáért az RSA Labs 200000$-t fizetett.</a:t>
            </a:r>
            <a:br>
              <a:rPr lang="hu-HU" altLang="hu-HU" sz="2100"/>
            </a:br>
            <a:br>
              <a:rPr lang="hu-HU" altLang="hu-HU" sz="2100"/>
            </a:br>
            <a:r>
              <a:rPr lang="hu-HU" altLang="hu-HU" sz="2100"/>
              <a:t>köv. oldal: www.rsasecurity.com/rsalabs/node.asp?id=2093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hu-HU" altLang="hu-HU" sz="2100"/>
              <a:t> </a:t>
            </a:r>
            <a:endParaRPr lang="en-US" altLang="hu-HU" sz="2100"/>
          </a:p>
        </p:txBody>
      </p:sp>
      <p:sp>
        <p:nvSpPr>
          <p:cNvPr id="138250" name="Freeform: Shape 13824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2E38B310-ABFD-8B73-4183-98498C2F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FA08038-2DAB-4762-B5A6-4F7174C7C149}" type="slidenum">
              <a:rPr lang="en-US" altLang="hu-HU"/>
              <a:pPr>
                <a:spcAft>
                  <a:spcPts val="600"/>
                </a:spcAft>
              </a:pPr>
              <a:t>13</a:t>
            </a:fld>
            <a:endParaRPr lang="en-US" altLang="hu-H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1321" name="Rectangle 141320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1D36DC66-508D-F9F4-6664-37AA823BFA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404664"/>
            <a:ext cx="8001003" cy="5834490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100000"/>
              </a:lnSpc>
            </a:pPr>
            <a:r>
              <a:rPr lang="en-US" altLang="hu-HU" sz="1600" dirty="0"/>
              <a:t>RSA-2048 </a:t>
            </a:r>
          </a:p>
          <a:p>
            <a:pPr defTabSz="914400">
              <a:lnSpc>
                <a:spcPct val="100000"/>
              </a:lnSpc>
            </a:pPr>
            <a:r>
              <a:rPr lang="en-US" altLang="hu-HU" sz="1600" dirty="0"/>
              <a:t>Prize: $200,000 </a:t>
            </a:r>
          </a:p>
          <a:p>
            <a:pPr defTabSz="914400">
              <a:lnSpc>
                <a:spcPct val="100000"/>
              </a:lnSpc>
            </a:pPr>
            <a:r>
              <a:rPr lang="en-US" altLang="hu-HU" sz="1600" dirty="0"/>
              <a:t>Status: Not Factored </a:t>
            </a:r>
          </a:p>
          <a:p>
            <a:pPr defTabSz="914400">
              <a:lnSpc>
                <a:spcPct val="100000"/>
              </a:lnSpc>
            </a:pPr>
            <a:r>
              <a:rPr lang="en-US" altLang="hu-HU" sz="1600" dirty="0"/>
              <a:t>Decimal Digits: 617</a:t>
            </a:r>
            <a:br>
              <a:rPr lang="en-US" altLang="hu-HU" sz="1600" dirty="0"/>
            </a:br>
            <a:r>
              <a:rPr lang="en-US" altLang="hu-HU" sz="1600" dirty="0"/>
              <a:t> </a:t>
            </a:r>
          </a:p>
          <a:p>
            <a:pPr defTabSz="914400">
              <a:lnSpc>
                <a:spcPct val="100000"/>
              </a:lnSpc>
            </a:pPr>
            <a:r>
              <a:rPr lang="en-US" altLang="hu-HU" sz="1600" dirty="0"/>
              <a:t>25195908475657893494027183240048398571429282126204</a:t>
            </a:r>
            <a:br>
              <a:rPr lang="en-US" altLang="hu-HU" sz="1600" dirty="0"/>
            </a:br>
            <a:r>
              <a:rPr lang="en-US" altLang="hu-HU" sz="1600" dirty="0"/>
              <a:t>03202777713783604366202070759555626401852588078440</a:t>
            </a:r>
            <a:br>
              <a:rPr lang="en-US" altLang="hu-HU" sz="1600" dirty="0"/>
            </a:br>
            <a:r>
              <a:rPr lang="en-US" altLang="hu-HU" sz="1600" dirty="0"/>
              <a:t>69182906412495150821892985591491761845028084891200</a:t>
            </a:r>
            <a:br>
              <a:rPr lang="en-US" altLang="hu-HU" sz="1600" dirty="0"/>
            </a:br>
            <a:r>
              <a:rPr lang="en-US" altLang="hu-HU" sz="1600" dirty="0"/>
              <a:t>72844992687392807287776735971418347270261896375014</a:t>
            </a:r>
            <a:br>
              <a:rPr lang="en-US" altLang="hu-HU" sz="1600" dirty="0"/>
            </a:br>
            <a:r>
              <a:rPr lang="en-US" altLang="hu-HU" sz="1600" dirty="0"/>
              <a:t>97182469116507761337985909570009733045974880842840</a:t>
            </a:r>
            <a:br>
              <a:rPr lang="en-US" altLang="hu-HU" sz="1600" dirty="0"/>
            </a:br>
            <a:r>
              <a:rPr lang="en-US" altLang="hu-HU" sz="1600" dirty="0"/>
              <a:t>17974291006424586918171951187461215151726546322822</a:t>
            </a:r>
            <a:br>
              <a:rPr lang="en-US" altLang="hu-HU" sz="1600" dirty="0"/>
            </a:br>
            <a:r>
              <a:rPr lang="en-US" altLang="hu-HU" sz="1600" dirty="0"/>
              <a:t>16869987549182422433637259085141865462043576798423</a:t>
            </a:r>
            <a:br>
              <a:rPr lang="en-US" altLang="hu-HU" sz="1600" dirty="0"/>
            </a:br>
            <a:r>
              <a:rPr lang="en-US" altLang="hu-HU" sz="1600" dirty="0"/>
              <a:t>38718477444792073993423658482382428119816381501067</a:t>
            </a:r>
            <a:br>
              <a:rPr lang="en-US" altLang="hu-HU" sz="1600" dirty="0"/>
            </a:br>
            <a:r>
              <a:rPr lang="en-US" altLang="hu-HU" sz="1600" dirty="0"/>
              <a:t>48104516603773060562016196762561338441436038339044</a:t>
            </a:r>
            <a:br>
              <a:rPr lang="en-US" altLang="hu-HU" sz="1600" dirty="0"/>
            </a:br>
            <a:r>
              <a:rPr lang="en-US" altLang="hu-HU" sz="1600" dirty="0"/>
              <a:t>14952634432190114657544454178424020924616515723350</a:t>
            </a:r>
            <a:br>
              <a:rPr lang="en-US" altLang="hu-HU" sz="1600" dirty="0"/>
            </a:br>
            <a:r>
              <a:rPr lang="en-US" altLang="hu-HU" sz="1600" dirty="0"/>
              <a:t>77870774981712577246796292638635637328991215483143</a:t>
            </a:r>
            <a:br>
              <a:rPr lang="en-US" altLang="hu-HU" sz="1600" dirty="0"/>
            </a:br>
            <a:r>
              <a:rPr lang="en-US" altLang="hu-HU" sz="1600" dirty="0"/>
              <a:t>81678998850404453640235273819513786365643912120103</a:t>
            </a:r>
            <a:br>
              <a:rPr lang="en-US" altLang="hu-HU" sz="1600" dirty="0"/>
            </a:br>
            <a:r>
              <a:rPr lang="en-US" altLang="hu-HU" sz="1600" dirty="0"/>
              <a:t>97122822120720357 </a:t>
            </a:r>
            <a:br>
              <a:rPr lang="en-US" altLang="hu-HU" sz="1600" dirty="0"/>
            </a:br>
            <a:endParaRPr lang="en-US" altLang="hu-HU" sz="1600" dirty="0"/>
          </a:p>
          <a:p>
            <a:pPr defTabSz="914400">
              <a:lnSpc>
                <a:spcPct val="100000"/>
              </a:lnSpc>
            </a:pPr>
            <a:r>
              <a:rPr lang="en-US" altLang="hu-HU" sz="1600" dirty="0"/>
              <a:t>Decimal Digit Sum: 2738 </a:t>
            </a:r>
          </a:p>
        </p:txBody>
      </p:sp>
      <p:sp>
        <p:nvSpPr>
          <p:cNvPr id="141323" name="Freeform: Shape 141322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AE36BB41-E285-EA6F-D415-4A1D8C0ED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40D6E13-B8EF-4125-A685-7DE57F0EC838}" type="slidenum">
              <a:rPr lang="en-US" altLang="hu-HU" sz="12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14</a:t>
            </a:fld>
            <a:endParaRPr lang="en-US" altLang="hu-HU" sz="1200" kern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3912" name="Rectangle 123911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8C164932-A080-96A3-A087-EC84F7C7F0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/>
              <a:t>Digitális aláírás</a:t>
            </a:r>
            <a:endParaRPr lang="en-US" altLang="hu-HU"/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F048D61D-0CD8-D947-0F7D-509E55FFF2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r>
              <a:rPr lang="hu-HU" altLang="hu-HU" sz="2100"/>
              <a:t>A digitális aláírás egy olyan kriptográfiailag biztonságos mechanizmus, amely lehetővé teszi egy digitális dokumentum hitelesítését és az azonosított aláíróhoz való kötését. </a:t>
            </a:r>
          </a:p>
          <a:p>
            <a:r>
              <a:rPr lang="hu-HU" altLang="hu-HU" sz="2100"/>
              <a:t>aszimmetrikus rendszerekben Alice-nek bárki küldhet titkos üzenetet. Hogyan bizonyosodhatunk meg a küldő kilétéről?</a:t>
            </a:r>
          </a:p>
          <a:p>
            <a:r>
              <a:rPr lang="hu-HU" altLang="hu-HU" sz="2100"/>
              <a:t>A digitális aláíró algoritmusok is aszimmetrikus rendszerek. Van egy titkos kulcs az aláíráshoz és egy nyilvános kulcs az aláírás hitelességének ellenőrzéséhez.</a:t>
            </a:r>
            <a:endParaRPr lang="en-US" altLang="hu-HU" sz="2100"/>
          </a:p>
        </p:txBody>
      </p:sp>
      <p:sp>
        <p:nvSpPr>
          <p:cNvPr id="123914" name="Freeform: Shape 123913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1A301854-A75E-9085-8A63-64F61E553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1868403-0B55-498A-856D-0ADE8CE124AD}" type="slidenum">
              <a:rPr lang="en-US" altLang="hu-HU"/>
              <a:pPr>
                <a:spcAft>
                  <a:spcPts val="600"/>
                </a:spcAft>
              </a:pPr>
              <a:t>15</a:t>
            </a:fld>
            <a:endParaRPr lang="en-US" altLang="hu-H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4936" name="Rectangle 124935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477350EE-5B8A-6B50-A6E1-4AF5EFFFDD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/>
              <a:t>Digitális aláírás</a:t>
            </a:r>
            <a:endParaRPr lang="en-US" altLang="hu-HU"/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5867BDDE-11DA-C3BB-4256-4E71536C47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 sz="1900"/>
              <a:t>Követelmények:</a:t>
            </a:r>
          </a:p>
          <a:p>
            <a:pPr lvl="1">
              <a:lnSpc>
                <a:spcPct val="100000"/>
              </a:lnSpc>
            </a:pPr>
            <a:r>
              <a:rPr lang="hu-HU" altLang="hu-HU" sz="1900" u="sng"/>
              <a:t>Az aláírás hiteles</a:t>
            </a:r>
            <a:r>
              <a:rPr lang="hu-HU" altLang="hu-HU" sz="1900"/>
              <a:t>: az aláírás meggyőzi a dokumentum olvasóját, hogy az aláírás tulajdonosa tudatosan írta alá a dokumentumot.</a:t>
            </a:r>
          </a:p>
          <a:p>
            <a:pPr lvl="1">
              <a:lnSpc>
                <a:spcPct val="100000"/>
              </a:lnSpc>
            </a:pPr>
            <a:r>
              <a:rPr lang="hu-HU" altLang="hu-HU" sz="1900" u="sng"/>
              <a:t>Hamisíthatatlan</a:t>
            </a:r>
            <a:r>
              <a:rPr lang="hu-HU" altLang="hu-HU" sz="1900"/>
              <a:t>: az aláírás bizonyítja, hogy az aláírás tulajdonosa maga és nem más írta alá a dokumentumot.</a:t>
            </a:r>
          </a:p>
          <a:p>
            <a:pPr lvl="1">
              <a:lnSpc>
                <a:spcPct val="100000"/>
              </a:lnSpc>
            </a:pPr>
            <a:r>
              <a:rPr lang="hu-HU" altLang="hu-HU" sz="1900" u="sng"/>
              <a:t>Az aláírás nem használható fel más dokumentumon</a:t>
            </a:r>
            <a:r>
              <a:rPr lang="hu-HU" altLang="hu-HU" sz="1900"/>
              <a:t>: az aláírás a dokumentum szerves része, nem helyezhető át egy másikra.</a:t>
            </a:r>
          </a:p>
          <a:p>
            <a:pPr lvl="1">
              <a:lnSpc>
                <a:spcPct val="100000"/>
              </a:lnSpc>
            </a:pPr>
            <a:r>
              <a:rPr lang="hu-HU" altLang="hu-HU" sz="1900"/>
              <a:t>Az aláírt dokumentum </a:t>
            </a:r>
            <a:r>
              <a:rPr lang="hu-HU" altLang="hu-HU" sz="1900" u="sng"/>
              <a:t>nem változtatható meg</a:t>
            </a:r>
            <a:r>
              <a:rPr lang="hu-HU" altLang="hu-HU" sz="1900"/>
              <a:t> észrevétlenül.</a:t>
            </a:r>
          </a:p>
          <a:p>
            <a:pPr lvl="1">
              <a:lnSpc>
                <a:spcPct val="100000"/>
              </a:lnSpc>
            </a:pPr>
            <a:r>
              <a:rPr lang="hu-HU" altLang="hu-HU" sz="1900" u="sng"/>
              <a:t>Letagadhatatlan</a:t>
            </a:r>
            <a:r>
              <a:rPr lang="hu-HU" altLang="hu-HU" sz="1900"/>
              <a:t>: az aláíró később nem tagadhatja le, hogy aláírta a dokumentumot.</a:t>
            </a:r>
            <a:endParaRPr lang="en-US" altLang="hu-HU" sz="1900"/>
          </a:p>
        </p:txBody>
      </p:sp>
      <p:sp>
        <p:nvSpPr>
          <p:cNvPr id="124938" name="Freeform: Shape 124937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58EF3644-0151-5953-01FD-D76D416EB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A5C8DFA-9DEE-4716-8793-6E2FE344E76C}" type="slidenum">
              <a:rPr lang="en-US" altLang="hu-HU"/>
              <a:pPr>
                <a:spcAft>
                  <a:spcPts val="600"/>
                </a:spcAft>
              </a:pPr>
              <a:t>16</a:t>
            </a:fld>
            <a:endParaRPr lang="en-US" altLang="hu-H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5960" name="Rectangle 125959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BDDA508A-83BF-2BE8-E366-08C15DE075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/>
              <a:t>Digitális aláírás</a:t>
            </a:r>
            <a:endParaRPr lang="en-US" altLang="hu-HU"/>
          </a:p>
        </p:txBody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6FEC1903-91F3-69CD-8FAE-9D55639182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00000"/>
              </a:lnSpc>
            </a:pPr>
            <a:r>
              <a:rPr lang="hu-HU" altLang="hu-HU" sz="1600"/>
              <a:t>RSA algoritmus segítségével:</a:t>
            </a:r>
          </a:p>
          <a:p>
            <a:pPr marL="990600" lvl="1" indent="-533400">
              <a:lnSpc>
                <a:spcPct val="100000"/>
              </a:lnSpc>
            </a:pPr>
            <a:r>
              <a:rPr lang="hu-HU" altLang="hu-HU" sz="1600"/>
              <a:t>saját titkos kulcsunkkal kódolni kell a dokumentumot. </a:t>
            </a:r>
          </a:p>
          <a:p>
            <a:pPr marL="990600" lvl="1" indent="-533400">
              <a:lnSpc>
                <a:spcPct val="100000"/>
              </a:lnSpc>
            </a:pPr>
            <a:r>
              <a:rPr lang="hu-HU" altLang="hu-HU" sz="1600"/>
              <a:t>RSA-ban a titkos és nyilvános kulcsok szerepe felcserélhető: akármelyikkel rejtjelezhetünk, mindig a másikkal (és csakis azzal) lehet visszafejteni az üzenetet. </a:t>
            </a:r>
          </a:p>
          <a:p>
            <a:pPr marL="1371600" lvl="2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u-HU" altLang="hu-HU"/>
              <a:t>Ha valaki titkosít egy üzenetet a titkos kulcsával, akkor a nyilvános kulccsal visszafejthető (így ellenőrizve a hitelességet).</a:t>
            </a:r>
          </a:p>
          <a:p>
            <a:pPr marL="1371600" lvl="2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u-HU" altLang="hu-HU"/>
              <a:t>Az egész dokumentum el van kódolva az aláírásban. (maga a kódolt dokumentum az aláírás)</a:t>
            </a:r>
          </a:p>
          <a:p>
            <a:pPr marL="1371600" lvl="2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u-HU" altLang="hu-HU"/>
              <a:t>Az aláíró nem tagadhatja le az aláírás tényét, mert ő az egyetlen aki az előállításhoz szükséges titkos kulcsot ismeri.</a:t>
            </a:r>
          </a:p>
          <a:p>
            <a:pPr marL="1371600" lvl="2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hu-HU" altLang="hu-HU"/>
          </a:p>
          <a:p>
            <a:pPr marL="990600" lvl="1" indent="-533400">
              <a:lnSpc>
                <a:spcPct val="100000"/>
              </a:lnSpc>
              <a:buFontTx/>
              <a:buNone/>
            </a:pPr>
            <a:endParaRPr lang="hu-HU" altLang="hu-HU" sz="1600"/>
          </a:p>
          <a:p>
            <a:pPr marL="990600" lvl="1" indent="-533400">
              <a:lnSpc>
                <a:spcPct val="100000"/>
              </a:lnSpc>
            </a:pPr>
            <a:endParaRPr lang="hu-HU" altLang="hu-HU" sz="1600"/>
          </a:p>
          <a:p>
            <a:pPr marL="990600" lvl="1" indent="-533400">
              <a:lnSpc>
                <a:spcPct val="100000"/>
              </a:lnSpc>
            </a:pPr>
            <a:endParaRPr lang="en-US" altLang="hu-HU" sz="1600"/>
          </a:p>
        </p:txBody>
      </p:sp>
      <p:sp>
        <p:nvSpPr>
          <p:cNvPr id="125962" name="Freeform: Shape 125961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652B6947-36E5-2E56-C5D0-77D7049A6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E30DDB3-E4D3-4765-BDE0-94AFD7D42223}" type="slidenum">
              <a:rPr lang="en-US" altLang="hu-HU"/>
              <a:pPr>
                <a:spcAft>
                  <a:spcPts val="600"/>
                </a:spcAft>
              </a:pPr>
              <a:t>17</a:t>
            </a:fld>
            <a:endParaRPr lang="en-US" altLang="hu-H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6984" name="Rectangle 126983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A4D4FEDD-C4FB-61F1-4E6A-70916E6763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/>
              <a:t>Hash-függvények</a:t>
            </a:r>
            <a:endParaRPr lang="en-US" altLang="hu-HU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56297E37-A671-C35B-58D2-690BD40BEA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 sz="2100"/>
              <a:t>Az RSA aláíró módszer használatával a dokumentum olvashatatlan marad, ahhoz hogy el tudjuk olvasni, ellenőrizni kell az aláírást. </a:t>
            </a:r>
            <a:br>
              <a:rPr lang="hu-HU" altLang="hu-HU" sz="2100"/>
            </a:br>
            <a:endParaRPr lang="hu-HU" altLang="hu-HU" sz="2100"/>
          </a:p>
          <a:p>
            <a:pPr>
              <a:lnSpc>
                <a:spcPct val="100000"/>
              </a:lnSpc>
            </a:pPr>
            <a:r>
              <a:rPr lang="hu-HU" altLang="hu-HU" sz="2100"/>
              <a:t>Ez a módszer kényelmetlen, ha: </a:t>
            </a:r>
          </a:p>
          <a:p>
            <a:pPr lvl="1">
              <a:lnSpc>
                <a:spcPct val="100000"/>
              </a:lnSpc>
            </a:pPr>
            <a:r>
              <a:rPr lang="hu-HU" altLang="hu-HU" sz="2100"/>
              <a:t>ha nem áll rendelkezésre a nyilvános kulcs</a:t>
            </a:r>
          </a:p>
          <a:p>
            <a:pPr lvl="1">
              <a:lnSpc>
                <a:spcPct val="100000"/>
              </a:lnSpc>
            </a:pPr>
            <a:r>
              <a:rPr lang="hu-HU" altLang="hu-HU" sz="2100"/>
              <a:t>ha nincs elegendő számítási kapacitás a visszafejtéshez.</a:t>
            </a:r>
            <a:br>
              <a:rPr lang="hu-HU" altLang="hu-HU" sz="2100"/>
            </a:br>
            <a:endParaRPr lang="hu-HU" altLang="hu-HU" sz="2100"/>
          </a:p>
          <a:p>
            <a:pPr>
              <a:lnSpc>
                <a:spcPct val="100000"/>
              </a:lnSpc>
            </a:pPr>
            <a:r>
              <a:rPr lang="hu-HU" altLang="hu-HU" sz="2100"/>
              <a:t>Cél: olyan módszer alkalmazása, amely a dokumentumot érintetlenül hagyja.</a:t>
            </a:r>
            <a:endParaRPr lang="en-US" altLang="hu-HU" sz="2100"/>
          </a:p>
        </p:txBody>
      </p:sp>
      <p:sp>
        <p:nvSpPr>
          <p:cNvPr id="126986" name="Freeform: Shape 126985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7E5C9CEA-5612-1AEA-46B6-8545B5B45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AD5A6F4-809B-4D48-B477-5F324345079D}" type="slidenum">
              <a:rPr lang="en-US" altLang="hu-HU"/>
              <a:pPr>
                <a:spcAft>
                  <a:spcPts val="600"/>
                </a:spcAft>
              </a:pPr>
              <a:t>18</a:t>
            </a:fld>
            <a:endParaRPr lang="en-US" altLang="hu-H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8008" name="Rectangle 12800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CF813AF2-3743-F504-9FEB-89CB4BA42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/>
              <a:t>Hash-függvények</a:t>
            </a:r>
            <a:endParaRPr lang="en-US" altLang="hu-HU"/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500C80CB-FE7C-B723-6FD7-547A14537C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 sz="1800"/>
              <a:t>Hash függvények jellemzése:</a:t>
            </a:r>
          </a:p>
          <a:p>
            <a:pPr lvl="1">
              <a:lnSpc>
                <a:spcPct val="100000"/>
              </a:lnSpc>
            </a:pPr>
            <a:r>
              <a:rPr lang="hu-HU" altLang="hu-HU"/>
              <a:t>olyan speciális függvények, amelyek változó hosszúságú input esetén, fix hosszúságú outputot adnak</a:t>
            </a:r>
          </a:p>
          <a:p>
            <a:pPr lvl="1">
              <a:lnSpc>
                <a:spcPct val="100000"/>
              </a:lnSpc>
            </a:pPr>
            <a:r>
              <a:rPr lang="hu-HU" altLang="hu-HU"/>
              <a:t>y outputhoz egy olyan x inputot találni nehéz amelyre igaz, hogy y=H(x).</a:t>
            </a:r>
          </a:p>
          <a:p>
            <a:pPr lvl="1">
              <a:lnSpc>
                <a:spcPct val="100000"/>
              </a:lnSpc>
            </a:pPr>
            <a:r>
              <a:rPr lang="hu-HU" altLang="hu-HU"/>
              <a:t>nehéz olyan x’ inputot találni amely eserén H(x)=H(x’) azaz ugyanaz a hash kód</a:t>
            </a:r>
          </a:p>
          <a:p>
            <a:pPr lvl="1">
              <a:lnSpc>
                <a:spcPct val="100000"/>
              </a:lnSpc>
            </a:pPr>
            <a:r>
              <a:rPr lang="hu-HU" altLang="hu-HU"/>
              <a:t>de ennek ellenére H(x) könnyen számolható</a:t>
            </a:r>
          </a:p>
          <a:p>
            <a:pPr lvl="1">
              <a:lnSpc>
                <a:spcPct val="100000"/>
              </a:lnSpc>
            </a:pPr>
            <a:r>
              <a:rPr lang="hu-HU" altLang="hu-HU"/>
              <a:t>jól szórjon: azaz ha az x csak 1 bitben is megváltozik, várhatóan y bitjeinek a fele megváltozzon.</a:t>
            </a:r>
          </a:p>
          <a:p>
            <a:pPr>
              <a:lnSpc>
                <a:spcPct val="100000"/>
              </a:lnSpc>
            </a:pPr>
            <a:r>
              <a:rPr lang="hu-HU" altLang="hu-HU" sz="1800"/>
              <a:t>a legismertebb hash-függvények: SHA-1, MD2, MD5 (Message Digest 5)</a:t>
            </a:r>
            <a:endParaRPr lang="en-US" altLang="hu-HU" sz="1800"/>
          </a:p>
        </p:txBody>
      </p:sp>
      <p:sp>
        <p:nvSpPr>
          <p:cNvPr id="128010" name="Freeform: Shape 12800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AB861856-93AD-DE4B-EFE5-ACE15E45A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0ED5643-DA55-445A-942A-555F0BF06D76}" type="slidenum">
              <a:rPr lang="en-US" altLang="hu-HU"/>
              <a:pPr>
                <a:spcAft>
                  <a:spcPts val="600"/>
                </a:spcAft>
              </a:pPr>
              <a:t>19</a:t>
            </a:fld>
            <a:endParaRPr lang="en-US" altLang="hu-H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7768" name="Rectangle 11776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762" name="Rectangle 2">
            <a:extLst>
              <a:ext uri="{FF2B5EF4-FFF2-40B4-BE49-F238E27FC236}">
                <a16:creationId xmlns:a16="http://schemas.microsoft.com/office/drawing/2014/main" id="{6A6F53A2-C5A4-0F40-06BE-8356D4A175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/>
              <a:t>Kriptográfia alapjai</a:t>
            </a:r>
            <a:endParaRPr lang="en-US" altLang="hu-HU"/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ECA94E11-A605-10C9-A7FE-3CECF1124F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r>
              <a:rPr lang="hu-HU" altLang="hu-HU" sz="1900" dirty="0"/>
              <a:t>A szó görög eredetű: </a:t>
            </a:r>
            <a:r>
              <a:rPr lang="hu-HU" altLang="hu-HU" sz="1900" dirty="0" err="1">
                <a:latin typeface="Symbol" panose="05050102010706020507" pitchFamily="18" charset="2"/>
              </a:rPr>
              <a:t>kruptos</a:t>
            </a:r>
            <a:r>
              <a:rPr lang="hu-HU" altLang="hu-HU" sz="1900" dirty="0">
                <a:latin typeface="Symbol" panose="05050102010706020507" pitchFamily="18" charset="2"/>
              </a:rPr>
              <a:t>, </a:t>
            </a:r>
            <a:r>
              <a:rPr lang="hu-HU" altLang="hu-HU" sz="1900" dirty="0"/>
              <a:t>jelentése: rejtett, titkos</a:t>
            </a:r>
          </a:p>
          <a:p>
            <a:r>
              <a:rPr lang="hu-HU" altLang="hu-HU" sz="1900" dirty="0"/>
              <a:t>Elvárás: biztonságos internetes kommunikáció (csatorna)</a:t>
            </a:r>
          </a:p>
          <a:p>
            <a:r>
              <a:rPr lang="hu-HU" altLang="hu-HU" sz="1900" dirty="0"/>
              <a:t>Biztonságos csatorna alapkövetelményei:</a:t>
            </a:r>
          </a:p>
          <a:p>
            <a:pPr lvl="1"/>
            <a:r>
              <a:rPr lang="hu-HU" altLang="hu-HU" sz="1900" u="sng" dirty="0"/>
              <a:t>titkosság</a:t>
            </a:r>
            <a:r>
              <a:rPr lang="hu-HU" altLang="hu-HU" sz="1900" dirty="0"/>
              <a:t>: a kommunikáló feleken kívül más ne ismerhesse az üzenetek tartalmát. Eszköz: rejtjelező algoritmus</a:t>
            </a:r>
          </a:p>
          <a:p>
            <a:pPr lvl="1"/>
            <a:r>
              <a:rPr lang="hu-HU" altLang="hu-HU" sz="1900" u="sng" dirty="0"/>
              <a:t>hitelesség</a:t>
            </a:r>
            <a:r>
              <a:rPr lang="hu-HU" altLang="hu-HU" sz="1900" dirty="0"/>
              <a:t>: a kommunikáló felek meggyőződhetnek egymás személyazonosságáról. (anélkül, hogy valaha is találkoztak volna) Eszközök: digitális aláírás, hitelesítő hatóságok</a:t>
            </a:r>
          </a:p>
          <a:p>
            <a:pPr lvl="1"/>
            <a:r>
              <a:rPr lang="hu-HU" altLang="hu-HU" sz="1900" u="sng" dirty="0"/>
              <a:t>integritás</a:t>
            </a:r>
            <a:r>
              <a:rPr lang="hu-HU" altLang="hu-HU" sz="1900" dirty="0"/>
              <a:t>: meg kell gátolni az adataink észrevétlen megváltoztatását</a:t>
            </a:r>
            <a:endParaRPr lang="en-US" altLang="hu-HU" sz="1900" dirty="0"/>
          </a:p>
        </p:txBody>
      </p:sp>
      <p:sp>
        <p:nvSpPr>
          <p:cNvPr id="117770" name="Freeform: Shape 11776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4FFD78A0-B1AA-C866-C8ED-AA62375AA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87D7146-766A-4C04-AC6B-D9DA730A6118}" type="slidenum">
              <a:rPr lang="en-US" altLang="hu-HU"/>
              <a:pPr>
                <a:spcAft>
                  <a:spcPts val="600"/>
                </a:spcAft>
              </a:pPr>
              <a:t>2</a:t>
            </a:fld>
            <a:endParaRPr lang="en-US" altLang="hu-H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1080" name="Rectangle 131079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6C4B44E0-B91C-815B-2D1E-92369E13D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4300"/>
              <a:t>Hash-függvények használata</a:t>
            </a:r>
            <a:endParaRPr lang="en-US" altLang="hu-HU" sz="4300"/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E7EF9964-325A-E75F-9075-5BDEEFD5CF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hu-HU" altLang="hu-HU" sz="2100"/>
              <a:t>y=H(x) alapján az y-t egy x dokumentumra kiszámítani</a:t>
            </a:r>
          </a:p>
          <a:p>
            <a:pPr marL="609600" indent="-6096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hu-HU" altLang="hu-HU" sz="2100"/>
              <a:t>y rejtjelezése a titkos kulccsal</a:t>
            </a:r>
          </a:p>
          <a:p>
            <a:pPr marL="609600" indent="-6096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hu-HU" altLang="hu-HU" sz="2100"/>
              <a:t>az eredmény csatolása a dokumentumhoz (aláírás)</a:t>
            </a:r>
          </a:p>
          <a:p>
            <a:pPr marL="609600" indent="-609600">
              <a:lnSpc>
                <a:spcPct val="100000"/>
              </a:lnSpc>
              <a:buFontTx/>
              <a:buNone/>
            </a:pPr>
            <a:endParaRPr lang="hu-HU" altLang="hu-HU" sz="2100"/>
          </a:p>
          <a:p>
            <a:pPr marL="609600" indent="-609600">
              <a:lnSpc>
                <a:spcPct val="100000"/>
              </a:lnSpc>
              <a:buFontTx/>
              <a:buNone/>
            </a:pPr>
            <a:r>
              <a:rPr lang="hu-HU" altLang="hu-HU" sz="2100"/>
              <a:t>Következmények:</a:t>
            </a:r>
          </a:p>
          <a:p>
            <a:pPr marL="990600" lvl="1" indent="-533400">
              <a:lnSpc>
                <a:spcPct val="100000"/>
              </a:lnSpc>
            </a:pPr>
            <a:r>
              <a:rPr lang="hu-HU" altLang="hu-HU" sz="2100"/>
              <a:t>A dokumentum aláírt formában is olvasható.</a:t>
            </a:r>
          </a:p>
          <a:p>
            <a:pPr marL="990600" lvl="1" indent="-533400">
              <a:lnSpc>
                <a:spcPct val="100000"/>
              </a:lnSpc>
            </a:pPr>
            <a:r>
              <a:rPr lang="hu-HU" altLang="hu-HU" sz="2100"/>
              <a:t>Az aláírás a dokumentumtól elkülönítve is tárolható. pl. egy közjegyzőnél</a:t>
            </a:r>
          </a:p>
          <a:p>
            <a:pPr marL="609600" indent="-609600">
              <a:lnSpc>
                <a:spcPct val="100000"/>
              </a:lnSpc>
              <a:buFontTx/>
              <a:buNone/>
            </a:pPr>
            <a:endParaRPr lang="hu-HU" altLang="hu-HU" sz="2100"/>
          </a:p>
          <a:p>
            <a:pPr marL="609600" indent="-609600">
              <a:lnSpc>
                <a:spcPct val="100000"/>
              </a:lnSpc>
            </a:pPr>
            <a:endParaRPr lang="en-US" altLang="hu-HU" sz="2100"/>
          </a:p>
        </p:txBody>
      </p:sp>
      <p:sp>
        <p:nvSpPr>
          <p:cNvPr id="131082" name="Freeform: Shape 131081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C081D574-DC1D-17E4-5105-C735D91C1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F114C25-167D-4B8F-B6DB-6BC2DEEC63B2}" type="slidenum">
              <a:rPr lang="en-US" altLang="hu-HU"/>
              <a:pPr>
                <a:spcAft>
                  <a:spcPts val="600"/>
                </a:spcAft>
              </a:pPr>
              <a:t>20</a:t>
            </a:fld>
            <a:endParaRPr lang="en-US" altLang="hu-H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0303" name="Rectangle 140302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290" name="Rectangle 2">
            <a:extLst>
              <a:ext uri="{FF2B5EF4-FFF2-40B4-BE49-F238E27FC236}">
                <a16:creationId xmlns:a16="http://schemas.microsoft.com/office/drawing/2014/main" id="{A8B22BF5-DFDD-2D8B-2B6F-AECE7914C6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4300"/>
              <a:t>Hash-függvények használata</a:t>
            </a:r>
            <a:endParaRPr lang="en-US" altLang="hu-HU" sz="4300"/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367B635F-9FC0-85FB-65C8-809E80D9AC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 sz="2100"/>
              <a:t>A hálózati kommunikáció során a következő adatokat továbbítjuk:</a:t>
            </a:r>
          </a:p>
          <a:p>
            <a:pPr lvl="1">
              <a:lnSpc>
                <a:spcPct val="100000"/>
              </a:lnSpc>
            </a:pPr>
            <a:r>
              <a:rPr lang="hu-HU" altLang="hu-HU" sz="2100"/>
              <a:t>eredeti dokumentum</a:t>
            </a:r>
          </a:p>
          <a:p>
            <a:pPr lvl="1">
              <a:lnSpc>
                <a:spcPct val="100000"/>
              </a:lnSpc>
            </a:pPr>
            <a:r>
              <a:rPr lang="hu-HU" altLang="hu-HU" sz="2100"/>
              <a:t>a dokumentumból képzett hash, titkosítva feladó titkos kulcsával</a:t>
            </a:r>
          </a:p>
          <a:p>
            <a:pPr lvl="1">
              <a:lnSpc>
                <a:spcPct val="100000"/>
              </a:lnSpc>
            </a:pPr>
            <a:r>
              <a:rPr lang="hu-HU" altLang="hu-HU" sz="2100"/>
              <a:t>a feladó nyilvános kulcsa</a:t>
            </a:r>
          </a:p>
          <a:p>
            <a:pPr>
              <a:lnSpc>
                <a:spcPct val="100000"/>
              </a:lnSpc>
            </a:pPr>
            <a:r>
              <a:rPr lang="hu-HU" altLang="hu-HU" sz="2100"/>
              <a:t>Az aláírás sértetlenségét a következőképpen állapíthatjuk meg:</a:t>
            </a:r>
          </a:p>
          <a:p>
            <a:pPr lvl="1">
              <a:lnSpc>
                <a:spcPct val="100000"/>
              </a:lnSpc>
            </a:pPr>
            <a:r>
              <a:rPr lang="hu-HU" altLang="hu-HU" sz="2100"/>
              <a:t>számítsuk ki a kapott dokumentum hash kódját</a:t>
            </a:r>
          </a:p>
          <a:p>
            <a:pPr lvl="1">
              <a:lnSpc>
                <a:spcPct val="100000"/>
              </a:lnSpc>
            </a:pPr>
            <a:r>
              <a:rPr lang="hu-HU" altLang="hu-HU" sz="2100"/>
              <a:t>a nyilvános kulccsal dekódoljuk a kódolt hash-t</a:t>
            </a:r>
          </a:p>
          <a:p>
            <a:pPr lvl="1">
              <a:lnSpc>
                <a:spcPct val="100000"/>
              </a:lnSpc>
            </a:pPr>
            <a:r>
              <a:rPr lang="hu-HU" altLang="hu-HU" sz="2100"/>
              <a:t>az előző lépéseknek ugyanazt a hash kódot kell adniuk.</a:t>
            </a:r>
          </a:p>
          <a:p>
            <a:pPr lvl="1">
              <a:lnSpc>
                <a:spcPct val="100000"/>
              </a:lnSpc>
            </a:pPr>
            <a:endParaRPr lang="en-US" altLang="hu-HU" sz="2100"/>
          </a:p>
        </p:txBody>
      </p:sp>
      <p:sp>
        <p:nvSpPr>
          <p:cNvPr id="140305" name="Freeform: Shape 140304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B8BEF697-9B0B-3EC0-478A-643A83A74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38B8DC0-F9A2-406D-B440-3083883534B3}" type="slidenum">
              <a:rPr lang="en-US" altLang="hu-HU"/>
              <a:pPr>
                <a:spcAft>
                  <a:spcPts val="600"/>
                </a:spcAft>
              </a:pPr>
              <a:t>21</a:t>
            </a:fld>
            <a:endParaRPr lang="en-US" altLang="hu-H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9032" name="Rectangle 129031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880E6553-7DBB-1690-C622-0F06773406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3600"/>
              <a:t>Nyilvános kulcsok hitelességi problémája</a:t>
            </a:r>
            <a:endParaRPr lang="en-US" altLang="hu-HU" sz="3600"/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56969540-B7A5-949B-89E1-1FA45B9758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r>
              <a:rPr lang="hu-HU" altLang="hu-HU" sz="2100"/>
              <a:t>Probléma: Alice és Bob a kétkulcsos láda modellt használják. Egy „közbülső harmadik” fél – (man in the middle attack) hamisíthatja Alice lakatját és a sajátjával küldi vissza Alice-nek.</a:t>
            </a:r>
            <a:endParaRPr lang="en-US" altLang="hu-HU" sz="2100"/>
          </a:p>
        </p:txBody>
      </p:sp>
      <p:sp>
        <p:nvSpPr>
          <p:cNvPr id="129029" name="Freeform: Shape 129033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71C414B5-A9E9-F31E-F2BC-6CC1F4596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1356716-2D95-4683-A36F-48BB62170EEB}" type="slidenum">
              <a:rPr lang="en-US" altLang="hu-HU"/>
              <a:pPr>
                <a:spcAft>
                  <a:spcPts val="600"/>
                </a:spcAft>
              </a:pPr>
              <a:t>22</a:t>
            </a:fld>
            <a:endParaRPr lang="en-US" altLang="hu-HU"/>
          </a:p>
        </p:txBody>
      </p:sp>
      <p:grpSp>
        <p:nvGrpSpPr>
          <p:cNvPr id="11" name="Group 49">
            <a:extLst>
              <a:ext uri="{FF2B5EF4-FFF2-40B4-BE49-F238E27FC236}">
                <a16:creationId xmlns:a16="http://schemas.microsoft.com/office/drawing/2014/main" id="{174011CF-2863-4D12-4858-E00007C78C78}"/>
              </a:ext>
            </a:extLst>
          </p:cNvPr>
          <p:cNvGrpSpPr>
            <a:grpSpLocks/>
          </p:cNvGrpSpPr>
          <p:nvPr/>
        </p:nvGrpSpPr>
        <p:grpSpPr bwMode="auto">
          <a:xfrm>
            <a:off x="5984292" y="4224789"/>
            <a:ext cx="938212" cy="414338"/>
            <a:chOff x="2200" y="1888"/>
            <a:chExt cx="1270" cy="771"/>
          </a:xfrm>
        </p:grpSpPr>
        <p:sp>
          <p:nvSpPr>
            <p:cNvPr id="12" name="Oval 50">
              <a:extLst>
                <a:ext uri="{FF2B5EF4-FFF2-40B4-BE49-F238E27FC236}">
                  <a16:creationId xmlns:a16="http://schemas.microsoft.com/office/drawing/2014/main" id="{01B8029F-F349-0C4E-DE35-ACC8CD134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0" y="1888"/>
              <a:ext cx="1270" cy="2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3" name="Rectangle 51">
              <a:extLst>
                <a:ext uri="{FF2B5EF4-FFF2-40B4-BE49-F238E27FC236}">
                  <a16:creationId xmlns:a16="http://schemas.microsoft.com/office/drawing/2014/main" id="{1BA20D2B-44C4-7F90-83C2-546DBB49E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0" y="2024"/>
              <a:ext cx="1270" cy="6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4" name="Lock">
              <a:extLst>
                <a:ext uri="{FF2B5EF4-FFF2-40B4-BE49-F238E27FC236}">
                  <a16:creationId xmlns:a16="http://schemas.microsoft.com/office/drawing/2014/main" id="{5D8B9169-2EFB-9130-7AEF-E2A9DE6E4EBB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2562" y="2115"/>
              <a:ext cx="227" cy="369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9606 h 21600"/>
                <a:gd name="T4" fmla="*/ 10800 w 21600"/>
                <a:gd name="T5" fmla="*/ 21600 h 21600"/>
                <a:gd name="T6" fmla="*/ 0 w 21600"/>
                <a:gd name="T7" fmla="*/ 9606 h 21600"/>
                <a:gd name="T8" fmla="*/ 744 w 21600"/>
                <a:gd name="T9" fmla="*/ 9904 h 21600"/>
                <a:gd name="T10" fmla="*/ 21134 w 21600"/>
                <a:gd name="T11" fmla="*/ 153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93" y="9606"/>
                  </a:moveTo>
                  <a:lnTo>
                    <a:pt x="2048" y="9606"/>
                  </a:lnTo>
                  <a:lnTo>
                    <a:pt x="2048" y="4713"/>
                  </a:lnTo>
                  <a:lnTo>
                    <a:pt x="2420" y="3818"/>
                  </a:lnTo>
                  <a:lnTo>
                    <a:pt x="2979" y="3028"/>
                  </a:lnTo>
                  <a:lnTo>
                    <a:pt x="3537" y="2446"/>
                  </a:lnTo>
                  <a:lnTo>
                    <a:pt x="3956" y="1998"/>
                  </a:lnTo>
                  <a:lnTo>
                    <a:pt x="4492" y="1581"/>
                  </a:lnTo>
                  <a:lnTo>
                    <a:pt x="5143" y="1238"/>
                  </a:lnTo>
                  <a:lnTo>
                    <a:pt x="5912" y="880"/>
                  </a:lnTo>
                  <a:lnTo>
                    <a:pt x="6587" y="641"/>
                  </a:lnTo>
                  <a:lnTo>
                    <a:pt x="7518" y="372"/>
                  </a:lnTo>
                  <a:lnTo>
                    <a:pt x="8425" y="208"/>
                  </a:lnTo>
                  <a:lnTo>
                    <a:pt x="9496" y="59"/>
                  </a:lnTo>
                  <a:lnTo>
                    <a:pt x="10637" y="14"/>
                  </a:lnTo>
                  <a:lnTo>
                    <a:pt x="11614" y="59"/>
                  </a:lnTo>
                  <a:lnTo>
                    <a:pt x="12382" y="119"/>
                  </a:lnTo>
                  <a:lnTo>
                    <a:pt x="13034" y="253"/>
                  </a:lnTo>
                  <a:lnTo>
                    <a:pt x="13779" y="417"/>
                  </a:lnTo>
                  <a:lnTo>
                    <a:pt x="14500" y="611"/>
                  </a:lnTo>
                  <a:lnTo>
                    <a:pt x="14733" y="686"/>
                  </a:lnTo>
                  <a:lnTo>
                    <a:pt x="14989" y="790"/>
                  </a:lnTo>
                  <a:lnTo>
                    <a:pt x="15175" y="865"/>
                  </a:lnTo>
                  <a:lnTo>
                    <a:pt x="15385" y="954"/>
                  </a:lnTo>
                  <a:lnTo>
                    <a:pt x="15431" y="969"/>
                  </a:lnTo>
                  <a:lnTo>
                    <a:pt x="15594" y="1059"/>
                  </a:lnTo>
                  <a:lnTo>
                    <a:pt x="15757" y="1148"/>
                  </a:lnTo>
                  <a:lnTo>
                    <a:pt x="15920" y="1267"/>
                  </a:lnTo>
                  <a:lnTo>
                    <a:pt x="16106" y="1372"/>
                  </a:lnTo>
                  <a:lnTo>
                    <a:pt x="16665" y="1730"/>
                  </a:lnTo>
                  <a:lnTo>
                    <a:pt x="17014" y="1998"/>
                  </a:lnTo>
                  <a:lnTo>
                    <a:pt x="17480" y="2356"/>
                  </a:lnTo>
                  <a:lnTo>
                    <a:pt x="17852" y="2804"/>
                  </a:lnTo>
                  <a:lnTo>
                    <a:pt x="18178" y="3192"/>
                  </a:lnTo>
                  <a:lnTo>
                    <a:pt x="18527" y="3639"/>
                  </a:lnTo>
                  <a:lnTo>
                    <a:pt x="18806" y="4132"/>
                  </a:lnTo>
                  <a:lnTo>
                    <a:pt x="19086" y="4713"/>
                  </a:lnTo>
                  <a:lnTo>
                    <a:pt x="19272" y="5191"/>
                  </a:lnTo>
                  <a:lnTo>
                    <a:pt x="19295" y="9606"/>
                  </a:lnTo>
                  <a:lnTo>
                    <a:pt x="21600" y="9606"/>
                  </a:lnTo>
                  <a:lnTo>
                    <a:pt x="21600" y="16289"/>
                  </a:lnTo>
                  <a:lnTo>
                    <a:pt x="21413" y="17184"/>
                  </a:lnTo>
                  <a:lnTo>
                    <a:pt x="21041" y="17900"/>
                  </a:lnTo>
                  <a:lnTo>
                    <a:pt x="20668" y="18377"/>
                  </a:lnTo>
                  <a:lnTo>
                    <a:pt x="20343" y="18855"/>
                  </a:lnTo>
                  <a:lnTo>
                    <a:pt x="19924" y="19332"/>
                  </a:lnTo>
                  <a:lnTo>
                    <a:pt x="19388" y="19809"/>
                  </a:lnTo>
                  <a:lnTo>
                    <a:pt x="18806" y="20242"/>
                  </a:lnTo>
                  <a:lnTo>
                    <a:pt x="18062" y="20585"/>
                  </a:lnTo>
                  <a:lnTo>
                    <a:pt x="17270" y="20883"/>
                  </a:lnTo>
                  <a:lnTo>
                    <a:pt x="16525" y="21182"/>
                  </a:lnTo>
                  <a:lnTo>
                    <a:pt x="15548" y="21420"/>
                  </a:lnTo>
                  <a:lnTo>
                    <a:pt x="14803" y="21540"/>
                  </a:lnTo>
                  <a:lnTo>
                    <a:pt x="13662" y="21674"/>
                  </a:lnTo>
                  <a:lnTo>
                    <a:pt x="8379" y="21659"/>
                  </a:lnTo>
                  <a:lnTo>
                    <a:pt x="7168" y="21540"/>
                  </a:lnTo>
                  <a:lnTo>
                    <a:pt x="6098" y="21331"/>
                  </a:lnTo>
                  <a:lnTo>
                    <a:pt x="5050" y="21092"/>
                  </a:lnTo>
                  <a:lnTo>
                    <a:pt x="4003" y="20764"/>
                  </a:lnTo>
                  <a:lnTo>
                    <a:pt x="3258" y="20391"/>
                  </a:lnTo>
                  <a:lnTo>
                    <a:pt x="2769" y="20123"/>
                  </a:lnTo>
                  <a:lnTo>
                    <a:pt x="2281" y="19720"/>
                  </a:lnTo>
                  <a:lnTo>
                    <a:pt x="1862" y="19407"/>
                  </a:lnTo>
                  <a:lnTo>
                    <a:pt x="1489" y="19079"/>
                  </a:lnTo>
                  <a:lnTo>
                    <a:pt x="1070" y="18676"/>
                  </a:lnTo>
                  <a:lnTo>
                    <a:pt x="744" y="18258"/>
                  </a:lnTo>
                  <a:lnTo>
                    <a:pt x="325" y="17661"/>
                  </a:lnTo>
                  <a:lnTo>
                    <a:pt x="162" y="17035"/>
                  </a:lnTo>
                  <a:lnTo>
                    <a:pt x="93" y="16468"/>
                  </a:lnTo>
                  <a:lnTo>
                    <a:pt x="93" y="9606"/>
                  </a:lnTo>
                  <a:close/>
                  <a:moveTo>
                    <a:pt x="6098" y="9591"/>
                  </a:moveTo>
                  <a:lnTo>
                    <a:pt x="6098" y="5220"/>
                  </a:lnTo>
                  <a:lnTo>
                    <a:pt x="6191" y="4907"/>
                  </a:lnTo>
                  <a:lnTo>
                    <a:pt x="6307" y="4639"/>
                  </a:lnTo>
                  <a:lnTo>
                    <a:pt x="6517" y="4370"/>
                  </a:lnTo>
                  <a:lnTo>
                    <a:pt x="6680" y="4087"/>
                  </a:lnTo>
                  <a:lnTo>
                    <a:pt x="6889" y="3878"/>
                  </a:lnTo>
                  <a:lnTo>
                    <a:pt x="7308" y="3520"/>
                  </a:lnTo>
                  <a:lnTo>
                    <a:pt x="7843" y="3281"/>
                  </a:lnTo>
                  <a:lnTo>
                    <a:pt x="8402" y="3013"/>
                  </a:lnTo>
                  <a:lnTo>
                    <a:pt x="9031" y="2834"/>
                  </a:lnTo>
                  <a:lnTo>
                    <a:pt x="9659" y="2700"/>
                  </a:lnTo>
                  <a:lnTo>
                    <a:pt x="10497" y="2625"/>
                  </a:lnTo>
                  <a:lnTo>
                    <a:pt x="11125" y="2655"/>
                  </a:lnTo>
                  <a:lnTo>
                    <a:pt x="11987" y="2789"/>
                  </a:lnTo>
                  <a:lnTo>
                    <a:pt x="12522" y="2893"/>
                  </a:lnTo>
                  <a:lnTo>
                    <a:pt x="13011" y="3028"/>
                  </a:lnTo>
                  <a:lnTo>
                    <a:pt x="13290" y="3192"/>
                  </a:lnTo>
                  <a:lnTo>
                    <a:pt x="13709" y="3371"/>
                  </a:lnTo>
                  <a:lnTo>
                    <a:pt x="13872" y="3505"/>
                  </a:lnTo>
                  <a:lnTo>
                    <a:pt x="14058" y="3639"/>
                  </a:lnTo>
                  <a:lnTo>
                    <a:pt x="14291" y="3788"/>
                  </a:lnTo>
                  <a:lnTo>
                    <a:pt x="14431" y="3953"/>
                  </a:lnTo>
                  <a:lnTo>
                    <a:pt x="14617" y="4102"/>
                  </a:lnTo>
                  <a:lnTo>
                    <a:pt x="14826" y="4311"/>
                  </a:lnTo>
                  <a:lnTo>
                    <a:pt x="14919" y="4534"/>
                  </a:lnTo>
                  <a:lnTo>
                    <a:pt x="15036" y="4773"/>
                  </a:lnTo>
                  <a:lnTo>
                    <a:pt x="15175" y="5027"/>
                  </a:lnTo>
                  <a:lnTo>
                    <a:pt x="15245" y="5220"/>
                  </a:lnTo>
                  <a:lnTo>
                    <a:pt x="15245" y="9591"/>
                  </a:lnTo>
                  <a:lnTo>
                    <a:pt x="6098" y="9591"/>
                  </a:lnTo>
                  <a:close/>
                </a:path>
                <a:path w="21600" h="21600" extrusionOk="0">
                  <a:moveTo>
                    <a:pt x="93" y="9606"/>
                  </a:moveTo>
                  <a:lnTo>
                    <a:pt x="21600" y="9606"/>
                  </a:lnTo>
                  <a:close/>
                </a:path>
                <a:path w="21600" h="21600" extrusionOk="0">
                  <a:moveTo>
                    <a:pt x="11684" y="17109"/>
                  </a:moveTo>
                  <a:lnTo>
                    <a:pt x="12266" y="19317"/>
                  </a:lnTo>
                  <a:lnTo>
                    <a:pt x="9659" y="19317"/>
                  </a:lnTo>
                  <a:lnTo>
                    <a:pt x="10287" y="17124"/>
                  </a:lnTo>
                  <a:lnTo>
                    <a:pt x="10008" y="16975"/>
                  </a:lnTo>
                  <a:lnTo>
                    <a:pt x="9799" y="16722"/>
                  </a:lnTo>
                  <a:lnTo>
                    <a:pt x="9752" y="16408"/>
                  </a:lnTo>
                  <a:lnTo>
                    <a:pt x="9822" y="16170"/>
                  </a:lnTo>
                  <a:lnTo>
                    <a:pt x="10008" y="16006"/>
                  </a:lnTo>
                  <a:lnTo>
                    <a:pt x="10148" y="15871"/>
                  </a:lnTo>
                  <a:lnTo>
                    <a:pt x="10381" y="15782"/>
                  </a:lnTo>
                  <a:lnTo>
                    <a:pt x="10660" y="15692"/>
                  </a:lnTo>
                  <a:lnTo>
                    <a:pt x="11009" y="15677"/>
                  </a:lnTo>
                  <a:lnTo>
                    <a:pt x="11288" y="15722"/>
                  </a:lnTo>
                  <a:lnTo>
                    <a:pt x="11614" y="15782"/>
                  </a:lnTo>
                  <a:lnTo>
                    <a:pt x="11893" y="15946"/>
                  </a:lnTo>
                  <a:lnTo>
                    <a:pt x="12033" y="16080"/>
                  </a:lnTo>
                  <a:lnTo>
                    <a:pt x="12173" y="16229"/>
                  </a:lnTo>
                  <a:lnTo>
                    <a:pt x="12196" y="16408"/>
                  </a:lnTo>
                  <a:lnTo>
                    <a:pt x="12103" y="16722"/>
                  </a:lnTo>
                  <a:lnTo>
                    <a:pt x="11987" y="16856"/>
                  </a:lnTo>
                  <a:lnTo>
                    <a:pt x="11847" y="16975"/>
                  </a:lnTo>
                  <a:lnTo>
                    <a:pt x="11684" y="17109"/>
                  </a:lnTo>
                </a:path>
              </a:pathLst>
            </a:custGeom>
            <a:solidFill>
              <a:srgbClr val="00FF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5" name="Line 7">
            <a:extLst>
              <a:ext uri="{FF2B5EF4-FFF2-40B4-BE49-F238E27FC236}">
                <a16:creationId xmlns:a16="http://schemas.microsoft.com/office/drawing/2014/main" id="{6E0164EF-2579-010F-E585-B25BE79CDE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004" y="4113664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6" name="Lock">
            <a:extLst>
              <a:ext uri="{FF2B5EF4-FFF2-40B4-BE49-F238E27FC236}">
                <a16:creationId xmlns:a16="http://schemas.microsoft.com/office/drawing/2014/main" id="{24215858-C22D-8927-A83D-8A6DAFD5F35A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86263" y="4740551"/>
            <a:ext cx="334963" cy="420687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grpSp>
        <p:nvGrpSpPr>
          <p:cNvPr id="17" name="Group 12">
            <a:extLst>
              <a:ext uri="{FF2B5EF4-FFF2-40B4-BE49-F238E27FC236}">
                <a16:creationId xmlns:a16="http://schemas.microsoft.com/office/drawing/2014/main" id="{0BB54D39-0A1A-74D8-3159-639C7FD91956}"/>
              </a:ext>
            </a:extLst>
          </p:cNvPr>
          <p:cNvGrpSpPr>
            <a:grpSpLocks/>
          </p:cNvGrpSpPr>
          <p:nvPr/>
        </p:nvGrpSpPr>
        <p:grpSpPr bwMode="auto">
          <a:xfrm>
            <a:off x="2960104" y="3648527"/>
            <a:ext cx="938213" cy="414337"/>
            <a:chOff x="2200" y="1888"/>
            <a:chExt cx="1270" cy="771"/>
          </a:xfrm>
        </p:grpSpPr>
        <p:sp>
          <p:nvSpPr>
            <p:cNvPr id="18" name="Oval 13">
              <a:extLst>
                <a:ext uri="{FF2B5EF4-FFF2-40B4-BE49-F238E27FC236}">
                  <a16:creationId xmlns:a16="http://schemas.microsoft.com/office/drawing/2014/main" id="{6A0CD4A8-03AB-3DB4-F015-590C6E9F74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0" y="1888"/>
              <a:ext cx="1270" cy="2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9" name="Rectangle 14">
              <a:extLst>
                <a:ext uri="{FF2B5EF4-FFF2-40B4-BE49-F238E27FC236}">
                  <a16:creationId xmlns:a16="http://schemas.microsoft.com/office/drawing/2014/main" id="{966A23B9-5BFD-F325-7D84-20AA33EF3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0" y="2024"/>
              <a:ext cx="1270" cy="6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" name="Lock">
              <a:extLst>
                <a:ext uri="{FF2B5EF4-FFF2-40B4-BE49-F238E27FC236}">
                  <a16:creationId xmlns:a16="http://schemas.microsoft.com/office/drawing/2014/main" id="{FD651328-5A02-4C68-FB41-28ABDED1F84A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2562" y="2115"/>
              <a:ext cx="227" cy="369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9606 h 21600"/>
                <a:gd name="T4" fmla="*/ 10800 w 21600"/>
                <a:gd name="T5" fmla="*/ 21600 h 21600"/>
                <a:gd name="T6" fmla="*/ 0 w 21600"/>
                <a:gd name="T7" fmla="*/ 9606 h 21600"/>
                <a:gd name="T8" fmla="*/ 744 w 21600"/>
                <a:gd name="T9" fmla="*/ 9904 h 21600"/>
                <a:gd name="T10" fmla="*/ 21134 w 21600"/>
                <a:gd name="T11" fmla="*/ 153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93" y="9606"/>
                  </a:moveTo>
                  <a:lnTo>
                    <a:pt x="2048" y="9606"/>
                  </a:lnTo>
                  <a:lnTo>
                    <a:pt x="2048" y="4713"/>
                  </a:lnTo>
                  <a:lnTo>
                    <a:pt x="2420" y="3818"/>
                  </a:lnTo>
                  <a:lnTo>
                    <a:pt x="2979" y="3028"/>
                  </a:lnTo>
                  <a:lnTo>
                    <a:pt x="3537" y="2446"/>
                  </a:lnTo>
                  <a:lnTo>
                    <a:pt x="3956" y="1998"/>
                  </a:lnTo>
                  <a:lnTo>
                    <a:pt x="4492" y="1581"/>
                  </a:lnTo>
                  <a:lnTo>
                    <a:pt x="5143" y="1238"/>
                  </a:lnTo>
                  <a:lnTo>
                    <a:pt x="5912" y="880"/>
                  </a:lnTo>
                  <a:lnTo>
                    <a:pt x="6587" y="641"/>
                  </a:lnTo>
                  <a:lnTo>
                    <a:pt x="7518" y="372"/>
                  </a:lnTo>
                  <a:lnTo>
                    <a:pt x="8425" y="208"/>
                  </a:lnTo>
                  <a:lnTo>
                    <a:pt x="9496" y="59"/>
                  </a:lnTo>
                  <a:lnTo>
                    <a:pt x="10637" y="14"/>
                  </a:lnTo>
                  <a:lnTo>
                    <a:pt x="11614" y="59"/>
                  </a:lnTo>
                  <a:lnTo>
                    <a:pt x="12382" y="119"/>
                  </a:lnTo>
                  <a:lnTo>
                    <a:pt x="13034" y="253"/>
                  </a:lnTo>
                  <a:lnTo>
                    <a:pt x="13779" y="417"/>
                  </a:lnTo>
                  <a:lnTo>
                    <a:pt x="14500" y="611"/>
                  </a:lnTo>
                  <a:lnTo>
                    <a:pt x="14733" y="686"/>
                  </a:lnTo>
                  <a:lnTo>
                    <a:pt x="14989" y="790"/>
                  </a:lnTo>
                  <a:lnTo>
                    <a:pt x="15175" y="865"/>
                  </a:lnTo>
                  <a:lnTo>
                    <a:pt x="15385" y="954"/>
                  </a:lnTo>
                  <a:lnTo>
                    <a:pt x="15431" y="969"/>
                  </a:lnTo>
                  <a:lnTo>
                    <a:pt x="15594" y="1059"/>
                  </a:lnTo>
                  <a:lnTo>
                    <a:pt x="15757" y="1148"/>
                  </a:lnTo>
                  <a:lnTo>
                    <a:pt x="15920" y="1267"/>
                  </a:lnTo>
                  <a:lnTo>
                    <a:pt x="16106" y="1372"/>
                  </a:lnTo>
                  <a:lnTo>
                    <a:pt x="16665" y="1730"/>
                  </a:lnTo>
                  <a:lnTo>
                    <a:pt x="17014" y="1998"/>
                  </a:lnTo>
                  <a:lnTo>
                    <a:pt x="17480" y="2356"/>
                  </a:lnTo>
                  <a:lnTo>
                    <a:pt x="17852" y="2804"/>
                  </a:lnTo>
                  <a:lnTo>
                    <a:pt x="18178" y="3192"/>
                  </a:lnTo>
                  <a:lnTo>
                    <a:pt x="18527" y="3639"/>
                  </a:lnTo>
                  <a:lnTo>
                    <a:pt x="18806" y="4132"/>
                  </a:lnTo>
                  <a:lnTo>
                    <a:pt x="19086" y="4713"/>
                  </a:lnTo>
                  <a:lnTo>
                    <a:pt x="19272" y="5191"/>
                  </a:lnTo>
                  <a:lnTo>
                    <a:pt x="19295" y="9606"/>
                  </a:lnTo>
                  <a:lnTo>
                    <a:pt x="21600" y="9606"/>
                  </a:lnTo>
                  <a:lnTo>
                    <a:pt x="21600" y="16289"/>
                  </a:lnTo>
                  <a:lnTo>
                    <a:pt x="21413" y="17184"/>
                  </a:lnTo>
                  <a:lnTo>
                    <a:pt x="21041" y="17900"/>
                  </a:lnTo>
                  <a:lnTo>
                    <a:pt x="20668" y="18377"/>
                  </a:lnTo>
                  <a:lnTo>
                    <a:pt x="20343" y="18855"/>
                  </a:lnTo>
                  <a:lnTo>
                    <a:pt x="19924" y="19332"/>
                  </a:lnTo>
                  <a:lnTo>
                    <a:pt x="19388" y="19809"/>
                  </a:lnTo>
                  <a:lnTo>
                    <a:pt x="18806" y="20242"/>
                  </a:lnTo>
                  <a:lnTo>
                    <a:pt x="18062" y="20585"/>
                  </a:lnTo>
                  <a:lnTo>
                    <a:pt x="17270" y="20883"/>
                  </a:lnTo>
                  <a:lnTo>
                    <a:pt x="16525" y="21182"/>
                  </a:lnTo>
                  <a:lnTo>
                    <a:pt x="15548" y="21420"/>
                  </a:lnTo>
                  <a:lnTo>
                    <a:pt x="14803" y="21540"/>
                  </a:lnTo>
                  <a:lnTo>
                    <a:pt x="13662" y="21674"/>
                  </a:lnTo>
                  <a:lnTo>
                    <a:pt x="8379" y="21659"/>
                  </a:lnTo>
                  <a:lnTo>
                    <a:pt x="7168" y="21540"/>
                  </a:lnTo>
                  <a:lnTo>
                    <a:pt x="6098" y="21331"/>
                  </a:lnTo>
                  <a:lnTo>
                    <a:pt x="5050" y="21092"/>
                  </a:lnTo>
                  <a:lnTo>
                    <a:pt x="4003" y="20764"/>
                  </a:lnTo>
                  <a:lnTo>
                    <a:pt x="3258" y="20391"/>
                  </a:lnTo>
                  <a:lnTo>
                    <a:pt x="2769" y="20123"/>
                  </a:lnTo>
                  <a:lnTo>
                    <a:pt x="2281" y="19720"/>
                  </a:lnTo>
                  <a:lnTo>
                    <a:pt x="1862" y="19407"/>
                  </a:lnTo>
                  <a:lnTo>
                    <a:pt x="1489" y="19079"/>
                  </a:lnTo>
                  <a:lnTo>
                    <a:pt x="1070" y="18676"/>
                  </a:lnTo>
                  <a:lnTo>
                    <a:pt x="744" y="18258"/>
                  </a:lnTo>
                  <a:lnTo>
                    <a:pt x="325" y="17661"/>
                  </a:lnTo>
                  <a:lnTo>
                    <a:pt x="162" y="17035"/>
                  </a:lnTo>
                  <a:lnTo>
                    <a:pt x="93" y="16468"/>
                  </a:lnTo>
                  <a:lnTo>
                    <a:pt x="93" y="9606"/>
                  </a:lnTo>
                  <a:close/>
                  <a:moveTo>
                    <a:pt x="6098" y="9591"/>
                  </a:moveTo>
                  <a:lnTo>
                    <a:pt x="6098" y="5220"/>
                  </a:lnTo>
                  <a:lnTo>
                    <a:pt x="6191" y="4907"/>
                  </a:lnTo>
                  <a:lnTo>
                    <a:pt x="6307" y="4639"/>
                  </a:lnTo>
                  <a:lnTo>
                    <a:pt x="6517" y="4370"/>
                  </a:lnTo>
                  <a:lnTo>
                    <a:pt x="6680" y="4087"/>
                  </a:lnTo>
                  <a:lnTo>
                    <a:pt x="6889" y="3878"/>
                  </a:lnTo>
                  <a:lnTo>
                    <a:pt x="7308" y="3520"/>
                  </a:lnTo>
                  <a:lnTo>
                    <a:pt x="7843" y="3281"/>
                  </a:lnTo>
                  <a:lnTo>
                    <a:pt x="8402" y="3013"/>
                  </a:lnTo>
                  <a:lnTo>
                    <a:pt x="9031" y="2834"/>
                  </a:lnTo>
                  <a:lnTo>
                    <a:pt x="9659" y="2700"/>
                  </a:lnTo>
                  <a:lnTo>
                    <a:pt x="10497" y="2625"/>
                  </a:lnTo>
                  <a:lnTo>
                    <a:pt x="11125" y="2655"/>
                  </a:lnTo>
                  <a:lnTo>
                    <a:pt x="11987" y="2789"/>
                  </a:lnTo>
                  <a:lnTo>
                    <a:pt x="12522" y="2893"/>
                  </a:lnTo>
                  <a:lnTo>
                    <a:pt x="13011" y="3028"/>
                  </a:lnTo>
                  <a:lnTo>
                    <a:pt x="13290" y="3192"/>
                  </a:lnTo>
                  <a:lnTo>
                    <a:pt x="13709" y="3371"/>
                  </a:lnTo>
                  <a:lnTo>
                    <a:pt x="13872" y="3505"/>
                  </a:lnTo>
                  <a:lnTo>
                    <a:pt x="14058" y="3639"/>
                  </a:lnTo>
                  <a:lnTo>
                    <a:pt x="14291" y="3788"/>
                  </a:lnTo>
                  <a:lnTo>
                    <a:pt x="14431" y="3953"/>
                  </a:lnTo>
                  <a:lnTo>
                    <a:pt x="14617" y="4102"/>
                  </a:lnTo>
                  <a:lnTo>
                    <a:pt x="14826" y="4311"/>
                  </a:lnTo>
                  <a:lnTo>
                    <a:pt x="14919" y="4534"/>
                  </a:lnTo>
                  <a:lnTo>
                    <a:pt x="15036" y="4773"/>
                  </a:lnTo>
                  <a:lnTo>
                    <a:pt x="15175" y="5027"/>
                  </a:lnTo>
                  <a:lnTo>
                    <a:pt x="15245" y="5220"/>
                  </a:lnTo>
                  <a:lnTo>
                    <a:pt x="15245" y="9591"/>
                  </a:lnTo>
                  <a:lnTo>
                    <a:pt x="6098" y="9591"/>
                  </a:lnTo>
                  <a:close/>
                </a:path>
                <a:path w="21600" h="21600" extrusionOk="0">
                  <a:moveTo>
                    <a:pt x="93" y="9606"/>
                  </a:moveTo>
                  <a:lnTo>
                    <a:pt x="21600" y="9606"/>
                  </a:lnTo>
                  <a:close/>
                </a:path>
                <a:path w="21600" h="21600" extrusionOk="0">
                  <a:moveTo>
                    <a:pt x="11684" y="17109"/>
                  </a:moveTo>
                  <a:lnTo>
                    <a:pt x="12266" y="19317"/>
                  </a:lnTo>
                  <a:lnTo>
                    <a:pt x="9659" y="19317"/>
                  </a:lnTo>
                  <a:lnTo>
                    <a:pt x="10287" y="17124"/>
                  </a:lnTo>
                  <a:lnTo>
                    <a:pt x="10008" y="16975"/>
                  </a:lnTo>
                  <a:lnTo>
                    <a:pt x="9799" y="16722"/>
                  </a:lnTo>
                  <a:lnTo>
                    <a:pt x="9752" y="16408"/>
                  </a:lnTo>
                  <a:lnTo>
                    <a:pt x="9822" y="16170"/>
                  </a:lnTo>
                  <a:lnTo>
                    <a:pt x="10008" y="16006"/>
                  </a:lnTo>
                  <a:lnTo>
                    <a:pt x="10148" y="15871"/>
                  </a:lnTo>
                  <a:lnTo>
                    <a:pt x="10381" y="15782"/>
                  </a:lnTo>
                  <a:lnTo>
                    <a:pt x="10660" y="15692"/>
                  </a:lnTo>
                  <a:lnTo>
                    <a:pt x="11009" y="15677"/>
                  </a:lnTo>
                  <a:lnTo>
                    <a:pt x="11288" y="15722"/>
                  </a:lnTo>
                  <a:lnTo>
                    <a:pt x="11614" y="15782"/>
                  </a:lnTo>
                  <a:lnTo>
                    <a:pt x="11893" y="15946"/>
                  </a:lnTo>
                  <a:lnTo>
                    <a:pt x="12033" y="16080"/>
                  </a:lnTo>
                  <a:lnTo>
                    <a:pt x="12173" y="16229"/>
                  </a:lnTo>
                  <a:lnTo>
                    <a:pt x="12196" y="16408"/>
                  </a:lnTo>
                  <a:lnTo>
                    <a:pt x="12103" y="16722"/>
                  </a:lnTo>
                  <a:lnTo>
                    <a:pt x="11987" y="16856"/>
                  </a:lnTo>
                  <a:lnTo>
                    <a:pt x="11847" y="16975"/>
                  </a:lnTo>
                  <a:lnTo>
                    <a:pt x="11684" y="17109"/>
                  </a:lnTo>
                </a:path>
              </a:pathLst>
            </a:custGeom>
            <a:solidFill>
              <a:srgbClr val="FF00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1" name="Line 16">
            <a:extLst>
              <a:ext uri="{FF2B5EF4-FFF2-40B4-BE49-F238E27FC236}">
                <a16:creationId xmlns:a16="http://schemas.microsoft.com/office/drawing/2014/main" id="{0F2ADD2C-13EA-0E44-E8BF-32DEF28C893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7004" y="4683577"/>
            <a:ext cx="1681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2" name="Text Box 17">
            <a:extLst>
              <a:ext uri="{FF2B5EF4-FFF2-40B4-BE49-F238E27FC236}">
                <a16:creationId xmlns:a16="http://schemas.microsoft.com/office/drawing/2014/main" id="{B61AEADD-ADA3-FA3E-6B03-5630B0B87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1792" y="3746952"/>
            <a:ext cx="4016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altLang="hu-HU" b="1">
                <a:latin typeface="Tahoma" panose="020B0604030504040204" pitchFamily="34" charset="0"/>
              </a:rPr>
              <a:t>1.</a:t>
            </a:r>
            <a:endParaRPr lang="en-US" altLang="hu-HU" b="1">
              <a:latin typeface="Tahoma" panose="020B0604030504040204" pitchFamily="34" charset="0"/>
            </a:endParaRPr>
          </a:p>
        </p:txBody>
      </p:sp>
      <p:grpSp>
        <p:nvGrpSpPr>
          <p:cNvPr id="23" name="Group 18">
            <a:extLst>
              <a:ext uri="{FF2B5EF4-FFF2-40B4-BE49-F238E27FC236}">
                <a16:creationId xmlns:a16="http://schemas.microsoft.com/office/drawing/2014/main" id="{F21AAC7D-20E5-F22E-50D8-88450CCD717A}"/>
              </a:ext>
            </a:extLst>
          </p:cNvPr>
          <p:cNvGrpSpPr>
            <a:grpSpLocks/>
          </p:cNvGrpSpPr>
          <p:nvPr/>
        </p:nvGrpSpPr>
        <p:grpSpPr bwMode="auto">
          <a:xfrm>
            <a:off x="2960104" y="4218439"/>
            <a:ext cx="938213" cy="414338"/>
            <a:chOff x="2200" y="1888"/>
            <a:chExt cx="1270" cy="771"/>
          </a:xfrm>
        </p:grpSpPr>
        <p:sp>
          <p:nvSpPr>
            <p:cNvPr id="24" name="Oval 19">
              <a:extLst>
                <a:ext uri="{FF2B5EF4-FFF2-40B4-BE49-F238E27FC236}">
                  <a16:creationId xmlns:a16="http://schemas.microsoft.com/office/drawing/2014/main" id="{5649F35F-9E65-8B2F-4EF3-8CDCDE7BFB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0" y="1888"/>
              <a:ext cx="1270" cy="2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5" name="Rectangle 20">
              <a:extLst>
                <a:ext uri="{FF2B5EF4-FFF2-40B4-BE49-F238E27FC236}">
                  <a16:creationId xmlns:a16="http://schemas.microsoft.com/office/drawing/2014/main" id="{0D3E7269-C212-F2AF-D4FA-5324D425C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0" y="2024"/>
              <a:ext cx="1270" cy="6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6" name="Lock">
              <a:extLst>
                <a:ext uri="{FF2B5EF4-FFF2-40B4-BE49-F238E27FC236}">
                  <a16:creationId xmlns:a16="http://schemas.microsoft.com/office/drawing/2014/main" id="{4F3B47B5-A0BB-FFE9-98B9-A794A9AA6E85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2562" y="2115"/>
              <a:ext cx="227" cy="369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9606 h 21600"/>
                <a:gd name="T4" fmla="*/ 10800 w 21600"/>
                <a:gd name="T5" fmla="*/ 21600 h 21600"/>
                <a:gd name="T6" fmla="*/ 0 w 21600"/>
                <a:gd name="T7" fmla="*/ 9606 h 21600"/>
                <a:gd name="T8" fmla="*/ 744 w 21600"/>
                <a:gd name="T9" fmla="*/ 9904 h 21600"/>
                <a:gd name="T10" fmla="*/ 21134 w 21600"/>
                <a:gd name="T11" fmla="*/ 153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93" y="9606"/>
                  </a:moveTo>
                  <a:lnTo>
                    <a:pt x="2048" y="9606"/>
                  </a:lnTo>
                  <a:lnTo>
                    <a:pt x="2048" y="4713"/>
                  </a:lnTo>
                  <a:lnTo>
                    <a:pt x="2420" y="3818"/>
                  </a:lnTo>
                  <a:lnTo>
                    <a:pt x="2979" y="3028"/>
                  </a:lnTo>
                  <a:lnTo>
                    <a:pt x="3537" y="2446"/>
                  </a:lnTo>
                  <a:lnTo>
                    <a:pt x="3956" y="1998"/>
                  </a:lnTo>
                  <a:lnTo>
                    <a:pt x="4492" y="1581"/>
                  </a:lnTo>
                  <a:lnTo>
                    <a:pt x="5143" y="1238"/>
                  </a:lnTo>
                  <a:lnTo>
                    <a:pt x="5912" y="880"/>
                  </a:lnTo>
                  <a:lnTo>
                    <a:pt x="6587" y="641"/>
                  </a:lnTo>
                  <a:lnTo>
                    <a:pt x="7518" y="372"/>
                  </a:lnTo>
                  <a:lnTo>
                    <a:pt x="8425" y="208"/>
                  </a:lnTo>
                  <a:lnTo>
                    <a:pt x="9496" y="59"/>
                  </a:lnTo>
                  <a:lnTo>
                    <a:pt x="10637" y="14"/>
                  </a:lnTo>
                  <a:lnTo>
                    <a:pt x="11614" y="59"/>
                  </a:lnTo>
                  <a:lnTo>
                    <a:pt x="12382" y="119"/>
                  </a:lnTo>
                  <a:lnTo>
                    <a:pt x="13034" y="253"/>
                  </a:lnTo>
                  <a:lnTo>
                    <a:pt x="13779" y="417"/>
                  </a:lnTo>
                  <a:lnTo>
                    <a:pt x="14500" y="611"/>
                  </a:lnTo>
                  <a:lnTo>
                    <a:pt x="14733" y="686"/>
                  </a:lnTo>
                  <a:lnTo>
                    <a:pt x="14989" y="790"/>
                  </a:lnTo>
                  <a:lnTo>
                    <a:pt x="15175" y="865"/>
                  </a:lnTo>
                  <a:lnTo>
                    <a:pt x="15385" y="954"/>
                  </a:lnTo>
                  <a:lnTo>
                    <a:pt x="15431" y="969"/>
                  </a:lnTo>
                  <a:lnTo>
                    <a:pt x="15594" y="1059"/>
                  </a:lnTo>
                  <a:lnTo>
                    <a:pt x="15757" y="1148"/>
                  </a:lnTo>
                  <a:lnTo>
                    <a:pt x="15920" y="1267"/>
                  </a:lnTo>
                  <a:lnTo>
                    <a:pt x="16106" y="1372"/>
                  </a:lnTo>
                  <a:lnTo>
                    <a:pt x="16665" y="1730"/>
                  </a:lnTo>
                  <a:lnTo>
                    <a:pt x="17014" y="1998"/>
                  </a:lnTo>
                  <a:lnTo>
                    <a:pt x="17480" y="2356"/>
                  </a:lnTo>
                  <a:lnTo>
                    <a:pt x="17852" y="2804"/>
                  </a:lnTo>
                  <a:lnTo>
                    <a:pt x="18178" y="3192"/>
                  </a:lnTo>
                  <a:lnTo>
                    <a:pt x="18527" y="3639"/>
                  </a:lnTo>
                  <a:lnTo>
                    <a:pt x="18806" y="4132"/>
                  </a:lnTo>
                  <a:lnTo>
                    <a:pt x="19086" y="4713"/>
                  </a:lnTo>
                  <a:lnTo>
                    <a:pt x="19272" y="5191"/>
                  </a:lnTo>
                  <a:lnTo>
                    <a:pt x="19295" y="9606"/>
                  </a:lnTo>
                  <a:lnTo>
                    <a:pt x="21600" y="9606"/>
                  </a:lnTo>
                  <a:lnTo>
                    <a:pt x="21600" y="16289"/>
                  </a:lnTo>
                  <a:lnTo>
                    <a:pt x="21413" y="17184"/>
                  </a:lnTo>
                  <a:lnTo>
                    <a:pt x="21041" y="17900"/>
                  </a:lnTo>
                  <a:lnTo>
                    <a:pt x="20668" y="18377"/>
                  </a:lnTo>
                  <a:lnTo>
                    <a:pt x="20343" y="18855"/>
                  </a:lnTo>
                  <a:lnTo>
                    <a:pt x="19924" y="19332"/>
                  </a:lnTo>
                  <a:lnTo>
                    <a:pt x="19388" y="19809"/>
                  </a:lnTo>
                  <a:lnTo>
                    <a:pt x="18806" y="20242"/>
                  </a:lnTo>
                  <a:lnTo>
                    <a:pt x="18062" y="20585"/>
                  </a:lnTo>
                  <a:lnTo>
                    <a:pt x="17270" y="20883"/>
                  </a:lnTo>
                  <a:lnTo>
                    <a:pt x="16525" y="21182"/>
                  </a:lnTo>
                  <a:lnTo>
                    <a:pt x="15548" y="21420"/>
                  </a:lnTo>
                  <a:lnTo>
                    <a:pt x="14803" y="21540"/>
                  </a:lnTo>
                  <a:lnTo>
                    <a:pt x="13662" y="21674"/>
                  </a:lnTo>
                  <a:lnTo>
                    <a:pt x="8379" y="21659"/>
                  </a:lnTo>
                  <a:lnTo>
                    <a:pt x="7168" y="21540"/>
                  </a:lnTo>
                  <a:lnTo>
                    <a:pt x="6098" y="21331"/>
                  </a:lnTo>
                  <a:lnTo>
                    <a:pt x="5050" y="21092"/>
                  </a:lnTo>
                  <a:lnTo>
                    <a:pt x="4003" y="20764"/>
                  </a:lnTo>
                  <a:lnTo>
                    <a:pt x="3258" y="20391"/>
                  </a:lnTo>
                  <a:lnTo>
                    <a:pt x="2769" y="20123"/>
                  </a:lnTo>
                  <a:lnTo>
                    <a:pt x="2281" y="19720"/>
                  </a:lnTo>
                  <a:lnTo>
                    <a:pt x="1862" y="19407"/>
                  </a:lnTo>
                  <a:lnTo>
                    <a:pt x="1489" y="19079"/>
                  </a:lnTo>
                  <a:lnTo>
                    <a:pt x="1070" y="18676"/>
                  </a:lnTo>
                  <a:lnTo>
                    <a:pt x="744" y="18258"/>
                  </a:lnTo>
                  <a:lnTo>
                    <a:pt x="325" y="17661"/>
                  </a:lnTo>
                  <a:lnTo>
                    <a:pt x="162" y="17035"/>
                  </a:lnTo>
                  <a:lnTo>
                    <a:pt x="93" y="16468"/>
                  </a:lnTo>
                  <a:lnTo>
                    <a:pt x="93" y="9606"/>
                  </a:lnTo>
                  <a:close/>
                  <a:moveTo>
                    <a:pt x="6098" y="9591"/>
                  </a:moveTo>
                  <a:lnTo>
                    <a:pt x="6098" y="5220"/>
                  </a:lnTo>
                  <a:lnTo>
                    <a:pt x="6191" y="4907"/>
                  </a:lnTo>
                  <a:lnTo>
                    <a:pt x="6307" y="4639"/>
                  </a:lnTo>
                  <a:lnTo>
                    <a:pt x="6517" y="4370"/>
                  </a:lnTo>
                  <a:lnTo>
                    <a:pt x="6680" y="4087"/>
                  </a:lnTo>
                  <a:lnTo>
                    <a:pt x="6889" y="3878"/>
                  </a:lnTo>
                  <a:lnTo>
                    <a:pt x="7308" y="3520"/>
                  </a:lnTo>
                  <a:lnTo>
                    <a:pt x="7843" y="3281"/>
                  </a:lnTo>
                  <a:lnTo>
                    <a:pt x="8402" y="3013"/>
                  </a:lnTo>
                  <a:lnTo>
                    <a:pt x="9031" y="2834"/>
                  </a:lnTo>
                  <a:lnTo>
                    <a:pt x="9659" y="2700"/>
                  </a:lnTo>
                  <a:lnTo>
                    <a:pt x="10497" y="2625"/>
                  </a:lnTo>
                  <a:lnTo>
                    <a:pt x="11125" y="2655"/>
                  </a:lnTo>
                  <a:lnTo>
                    <a:pt x="11987" y="2789"/>
                  </a:lnTo>
                  <a:lnTo>
                    <a:pt x="12522" y="2893"/>
                  </a:lnTo>
                  <a:lnTo>
                    <a:pt x="13011" y="3028"/>
                  </a:lnTo>
                  <a:lnTo>
                    <a:pt x="13290" y="3192"/>
                  </a:lnTo>
                  <a:lnTo>
                    <a:pt x="13709" y="3371"/>
                  </a:lnTo>
                  <a:lnTo>
                    <a:pt x="13872" y="3505"/>
                  </a:lnTo>
                  <a:lnTo>
                    <a:pt x="14058" y="3639"/>
                  </a:lnTo>
                  <a:lnTo>
                    <a:pt x="14291" y="3788"/>
                  </a:lnTo>
                  <a:lnTo>
                    <a:pt x="14431" y="3953"/>
                  </a:lnTo>
                  <a:lnTo>
                    <a:pt x="14617" y="4102"/>
                  </a:lnTo>
                  <a:lnTo>
                    <a:pt x="14826" y="4311"/>
                  </a:lnTo>
                  <a:lnTo>
                    <a:pt x="14919" y="4534"/>
                  </a:lnTo>
                  <a:lnTo>
                    <a:pt x="15036" y="4773"/>
                  </a:lnTo>
                  <a:lnTo>
                    <a:pt x="15175" y="5027"/>
                  </a:lnTo>
                  <a:lnTo>
                    <a:pt x="15245" y="5220"/>
                  </a:lnTo>
                  <a:lnTo>
                    <a:pt x="15245" y="9591"/>
                  </a:lnTo>
                  <a:lnTo>
                    <a:pt x="6098" y="9591"/>
                  </a:lnTo>
                  <a:close/>
                </a:path>
                <a:path w="21600" h="21600" extrusionOk="0">
                  <a:moveTo>
                    <a:pt x="93" y="9606"/>
                  </a:moveTo>
                  <a:lnTo>
                    <a:pt x="21600" y="9606"/>
                  </a:lnTo>
                  <a:close/>
                </a:path>
                <a:path w="21600" h="21600" extrusionOk="0">
                  <a:moveTo>
                    <a:pt x="11684" y="17109"/>
                  </a:moveTo>
                  <a:lnTo>
                    <a:pt x="12266" y="19317"/>
                  </a:lnTo>
                  <a:lnTo>
                    <a:pt x="9659" y="19317"/>
                  </a:lnTo>
                  <a:lnTo>
                    <a:pt x="10287" y="17124"/>
                  </a:lnTo>
                  <a:lnTo>
                    <a:pt x="10008" y="16975"/>
                  </a:lnTo>
                  <a:lnTo>
                    <a:pt x="9799" y="16722"/>
                  </a:lnTo>
                  <a:lnTo>
                    <a:pt x="9752" y="16408"/>
                  </a:lnTo>
                  <a:lnTo>
                    <a:pt x="9822" y="16170"/>
                  </a:lnTo>
                  <a:lnTo>
                    <a:pt x="10008" y="16006"/>
                  </a:lnTo>
                  <a:lnTo>
                    <a:pt x="10148" y="15871"/>
                  </a:lnTo>
                  <a:lnTo>
                    <a:pt x="10381" y="15782"/>
                  </a:lnTo>
                  <a:lnTo>
                    <a:pt x="10660" y="15692"/>
                  </a:lnTo>
                  <a:lnTo>
                    <a:pt x="11009" y="15677"/>
                  </a:lnTo>
                  <a:lnTo>
                    <a:pt x="11288" y="15722"/>
                  </a:lnTo>
                  <a:lnTo>
                    <a:pt x="11614" y="15782"/>
                  </a:lnTo>
                  <a:lnTo>
                    <a:pt x="11893" y="15946"/>
                  </a:lnTo>
                  <a:lnTo>
                    <a:pt x="12033" y="16080"/>
                  </a:lnTo>
                  <a:lnTo>
                    <a:pt x="12173" y="16229"/>
                  </a:lnTo>
                  <a:lnTo>
                    <a:pt x="12196" y="16408"/>
                  </a:lnTo>
                  <a:lnTo>
                    <a:pt x="12103" y="16722"/>
                  </a:lnTo>
                  <a:lnTo>
                    <a:pt x="11987" y="16856"/>
                  </a:lnTo>
                  <a:lnTo>
                    <a:pt x="11847" y="16975"/>
                  </a:lnTo>
                  <a:lnTo>
                    <a:pt x="11684" y="17109"/>
                  </a:lnTo>
                </a:path>
              </a:pathLst>
            </a:custGeom>
            <a:solidFill>
              <a:srgbClr val="FF000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7" name="Text Box 22">
            <a:extLst>
              <a:ext uri="{FF2B5EF4-FFF2-40B4-BE49-F238E27FC236}">
                <a16:creationId xmlns:a16="http://schemas.microsoft.com/office/drawing/2014/main" id="{88751A1F-396A-4ECB-DC99-1EF550F52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1792" y="4269239"/>
            <a:ext cx="4016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altLang="hu-HU" b="1">
                <a:latin typeface="Tahoma" panose="020B0604030504040204" pitchFamily="34" charset="0"/>
              </a:rPr>
              <a:t>2.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28" name="Lock">
            <a:extLst>
              <a:ext uri="{FF2B5EF4-FFF2-40B4-BE49-F238E27FC236}">
                <a16:creationId xmlns:a16="http://schemas.microsoft.com/office/drawing/2014/main" id="{F5D0940F-CBA0-BB47-2C1D-244FD1379194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3496679" y="4320039"/>
            <a:ext cx="269875" cy="260350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339966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9" name="Line 24">
            <a:extLst>
              <a:ext uri="{FF2B5EF4-FFF2-40B4-BE49-F238E27FC236}">
                <a16:creationId xmlns:a16="http://schemas.microsoft.com/office/drawing/2014/main" id="{DA4D8FEC-0B9E-0B09-341C-814F2BB5B8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52092" y="5304289"/>
            <a:ext cx="161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0" name="Oval 25">
            <a:extLst>
              <a:ext uri="{FF2B5EF4-FFF2-40B4-BE49-F238E27FC236}">
                <a16:creationId xmlns:a16="http://schemas.microsoft.com/office/drawing/2014/main" id="{BA879833-5F1B-8E64-EE2B-A9957E2CF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104" y="4801052"/>
            <a:ext cx="938213" cy="146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2CE58D06-A80A-C9F5-9761-03C19A25D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104" y="4872489"/>
            <a:ext cx="938213" cy="3413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2" name="Text Box 27">
            <a:extLst>
              <a:ext uri="{FF2B5EF4-FFF2-40B4-BE49-F238E27FC236}">
                <a16:creationId xmlns:a16="http://schemas.microsoft.com/office/drawing/2014/main" id="{73B25CF1-7988-8546-F4E9-7B2E632D1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5279" y="4872489"/>
            <a:ext cx="4016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altLang="hu-HU" b="1">
                <a:latin typeface="Tahoma" panose="020B0604030504040204" pitchFamily="34" charset="0"/>
              </a:rPr>
              <a:t>3.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33" name="Line 30">
            <a:extLst>
              <a:ext uri="{FF2B5EF4-FFF2-40B4-BE49-F238E27FC236}">
                <a16:creationId xmlns:a16="http://schemas.microsoft.com/office/drawing/2014/main" id="{1ED34FC2-AEFD-8208-76E5-71478C90F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1192" y="4113664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4" name="Oval 32">
            <a:extLst>
              <a:ext uri="{FF2B5EF4-FFF2-40B4-BE49-F238E27FC236}">
                <a16:creationId xmlns:a16="http://schemas.microsoft.com/office/drawing/2014/main" id="{75B567AA-F34B-010D-7525-E3E99D233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4292" y="3648527"/>
            <a:ext cx="938212" cy="146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5" name="Rectangle 33">
            <a:extLst>
              <a:ext uri="{FF2B5EF4-FFF2-40B4-BE49-F238E27FC236}">
                <a16:creationId xmlns:a16="http://schemas.microsoft.com/office/drawing/2014/main" id="{3BCBE937-CE60-436A-2149-4300FC233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4292" y="3721552"/>
            <a:ext cx="938212" cy="3413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36" name="Lock">
            <a:extLst>
              <a:ext uri="{FF2B5EF4-FFF2-40B4-BE49-F238E27FC236}">
                <a16:creationId xmlns:a16="http://schemas.microsoft.com/office/drawing/2014/main" id="{516B01DB-7BFB-9D93-ADF7-249DAA07AA33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250992" y="3770764"/>
            <a:ext cx="168275" cy="198438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00FF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7" name="Line 35">
            <a:extLst>
              <a:ext uri="{FF2B5EF4-FFF2-40B4-BE49-F238E27FC236}">
                <a16:creationId xmlns:a16="http://schemas.microsoft.com/office/drawing/2014/main" id="{AE7D7B52-10C8-F74D-CFFB-48E59778A5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11192" y="4683577"/>
            <a:ext cx="1681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8" name="Text Box 36">
            <a:extLst>
              <a:ext uri="{FF2B5EF4-FFF2-40B4-BE49-F238E27FC236}">
                <a16:creationId xmlns:a16="http://schemas.microsoft.com/office/drawing/2014/main" id="{0F977B08-85AC-7BFF-DAFC-B9E937B43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5979" y="3746952"/>
            <a:ext cx="4016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altLang="hu-HU" b="1">
                <a:latin typeface="Tahoma" panose="020B0604030504040204" pitchFamily="34" charset="0"/>
              </a:rPr>
              <a:t>4.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39" name="Text Box 41">
            <a:extLst>
              <a:ext uri="{FF2B5EF4-FFF2-40B4-BE49-F238E27FC236}">
                <a16:creationId xmlns:a16="http://schemas.microsoft.com/office/drawing/2014/main" id="{81C4AD30-DCED-9320-A345-284D23ACB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5979" y="4269239"/>
            <a:ext cx="4016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altLang="hu-HU" b="1">
                <a:latin typeface="Tahoma" panose="020B0604030504040204" pitchFamily="34" charset="0"/>
              </a:rPr>
              <a:t>5.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40" name="Lock">
            <a:extLst>
              <a:ext uri="{FF2B5EF4-FFF2-40B4-BE49-F238E27FC236}">
                <a16:creationId xmlns:a16="http://schemas.microsoft.com/office/drawing/2014/main" id="{788C8CD9-B052-84A1-2D30-01E631F5F137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520867" y="4320039"/>
            <a:ext cx="269875" cy="260350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1" name="Line 43">
            <a:extLst>
              <a:ext uri="{FF2B5EF4-FFF2-40B4-BE49-F238E27FC236}">
                <a16:creationId xmlns:a16="http://schemas.microsoft.com/office/drawing/2014/main" id="{90DB0EB4-A689-79F3-E4CF-5A4579337A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76279" y="5304289"/>
            <a:ext cx="161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42" name="Oval 44">
            <a:extLst>
              <a:ext uri="{FF2B5EF4-FFF2-40B4-BE49-F238E27FC236}">
                <a16:creationId xmlns:a16="http://schemas.microsoft.com/office/drawing/2014/main" id="{08C598FE-D4DE-59F3-FF04-7A8E02DBF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4292" y="4801052"/>
            <a:ext cx="938212" cy="146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43" name="Rectangle 45">
            <a:extLst>
              <a:ext uri="{FF2B5EF4-FFF2-40B4-BE49-F238E27FC236}">
                <a16:creationId xmlns:a16="http://schemas.microsoft.com/office/drawing/2014/main" id="{EBE67FCF-90A8-358A-F82F-C81E00910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4292" y="4872489"/>
            <a:ext cx="938212" cy="3413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44" name="Text Box 46">
            <a:extLst>
              <a:ext uri="{FF2B5EF4-FFF2-40B4-BE49-F238E27FC236}">
                <a16:creationId xmlns:a16="http://schemas.microsoft.com/office/drawing/2014/main" id="{BA6FD86C-9083-8EB4-431C-4659C5501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9467" y="4872489"/>
            <a:ext cx="4016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altLang="hu-HU" b="1">
                <a:latin typeface="Tahoma" panose="020B0604030504040204" pitchFamily="34" charset="0"/>
              </a:rPr>
              <a:t>6.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45" name="Lock">
            <a:extLst>
              <a:ext uri="{FF2B5EF4-FFF2-40B4-BE49-F238E27FC236}">
                <a16:creationId xmlns:a16="http://schemas.microsoft.com/office/drawing/2014/main" id="{92722594-6A18-085C-A239-E02BA1580D35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344654" y="4872489"/>
            <a:ext cx="269875" cy="258763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6" name="Lock">
            <a:extLst>
              <a:ext uri="{FF2B5EF4-FFF2-40B4-BE49-F238E27FC236}">
                <a16:creationId xmlns:a16="http://schemas.microsoft.com/office/drawing/2014/main" id="{4B2A6A77-6F49-BC3B-48EF-422C5FA5349F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3247442" y="4899477"/>
            <a:ext cx="269875" cy="260350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339966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7" name="Text Box 53">
            <a:extLst>
              <a:ext uri="{FF2B5EF4-FFF2-40B4-BE49-F238E27FC236}">
                <a16:creationId xmlns:a16="http://schemas.microsoft.com/office/drawing/2014/main" id="{95E80E27-BAED-91F6-45E8-9E9216538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2267" y="3288164"/>
            <a:ext cx="18780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>
                <a:latin typeface="Tahoma" panose="020B0604030504040204" pitchFamily="34" charset="0"/>
              </a:rPr>
              <a:t>Mallory</a:t>
            </a:r>
            <a:endParaRPr lang="en-US" altLang="hu-HU">
              <a:latin typeface="Tahoma" panose="020B0604030504040204" pitchFamily="34" charset="0"/>
            </a:endParaRPr>
          </a:p>
        </p:txBody>
      </p:sp>
      <p:sp>
        <p:nvSpPr>
          <p:cNvPr id="48" name="Lock">
            <a:extLst>
              <a:ext uri="{FF2B5EF4-FFF2-40B4-BE49-F238E27FC236}">
                <a16:creationId xmlns:a16="http://schemas.microsoft.com/office/drawing/2014/main" id="{E3DCB2C7-588C-0952-4163-D86A9D233447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215208" y="3775557"/>
            <a:ext cx="360362" cy="431800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9" name="Lock">
            <a:extLst>
              <a:ext uri="{FF2B5EF4-FFF2-40B4-BE49-F238E27FC236}">
                <a16:creationId xmlns:a16="http://schemas.microsoft.com/office/drawing/2014/main" id="{7521AB98-27CA-E108-C005-50B37C15BAE0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896970" y="4439581"/>
            <a:ext cx="312738" cy="432048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00FF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50" name="Kép 49" descr="Nevetés róka koma">
            <a:extLst>
              <a:ext uri="{FF2B5EF4-FFF2-40B4-BE49-F238E27FC236}">
                <a16:creationId xmlns:a16="http://schemas.microsoft.com/office/drawing/2014/main" id="{D10ADA5B-B8CE-812E-F7FF-EEB04544A8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927" y="3895326"/>
            <a:ext cx="1512051" cy="1512051"/>
          </a:xfrm>
          <a:prstGeom prst="rect">
            <a:avLst/>
          </a:prstGeom>
        </p:spPr>
      </p:pic>
      <p:pic>
        <p:nvPicPr>
          <p:cNvPr id="51" name="Kép 50" descr="Szerelem hízelgő macska">
            <a:extLst>
              <a:ext uri="{FF2B5EF4-FFF2-40B4-BE49-F238E27FC236}">
                <a16:creationId xmlns:a16="http://schemas.microsoft.com/office/drawing/2014/main" id="{DCE1B249-4689-4421-F7AC-04E2DBA9F5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64" y="3668283"/>
            <a:ext cx="1878012" cy="1878012"/>
          </a:xfrm>
          <a:prstGeom prst="rect">
            <a:avLst/>
          </a:prstGeom>
        </p:spPr>
      </p:pic>
      <p:pic>
        <p:nvPicPr>
          <p:cNvPr id="52" name="Kép 51" descr="Kiöltött nyelv Max a husky">
            <a:extLst>
              <a:ext uri="{FF2B5EF4-FFF2-40B4-BE49-F238E27FC236}">
                <a16:creationId xmlns:a16="http://schemas.microsoft.com/office/drawing/2014/main" id="{4630CE2A-720C-1694-4B08-7146C2ADC2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439" y="3935302"/>
            <a:ext cx="1362006" cy="1362006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0056" name="Rectangle 130055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050" name="Rectangle 2">
            <a:extLst>
              <a:ext uri="{FF2B5EF4-FFF2-40B4-BE49-F238E27FC236}">
                <a16:creationId xmlns:a16="http://schemas.microsoft.com/office/drawing/2014/main" id="{7A0CD703-389E-B082-2F15-41A071A9F2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4000"/>
              <a:t>Nyilvános kulcsok hitelesítése</a:t>
            </a:r>
            <a:endParaRPr lang="en-US" altLang="hu-HU" sz="4000"/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2B2F8329-2CB0-FA62-6B3E-038ED38CF5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r>
              <a:rPr lang="hu-HU" altLang="hu-HU" sz="2100"/>
              <a:t>Egy tanusítványban egy un. </a:t>
            </a:r>
            <a:r>
              <a:rPr lang="hu-HU" altLang="hu-HU" sz="2100" i="1"/>
              <a:t>hitelesítő hatóság</a:t>
            </a:r>
            <a:r>
              <a:rPr lang="hu-HU" altLang="hu-HU" sz="2100"/>
              <a:t> (Certificate Authority, CA) saját digitális aláírásával hitelesíti egy személy nyilvános kulcsát.</a:t>
            </a:r>
          </a:p>
          <a:p>
            <a:r>
              <a:rPr lang="hu-HU" altLang="hu-HU" sz="2100"/>
              <a:t>A CA-ban mindkét kommunikáló fél megbízik. </a:t>
            </a:r>
          </a:p>
          <a:p>
            <a:r>
              <a:rPr lang="hu-HU" altLang="hu-HU" sz="2100"/>
              <a:t>Alice és Bob úgy kommunikálnak, hogy Alice elküldi Bobnak egy CA által hitelesített nyilvános kulcsát.</a:t>
            </a:r>
          </a:p>
          <a:p>
            <a:r>
              <a:rPr lang="hu-HU" altLang="hu-HU" sz="2100"/>
              <a:t>Mallory nem tudja megváltoztatni a kulcsot, mert azt egy megbízható harmadik fél írta alá.</a:t>
            </a:r>
            <a:endParaRPr lang="en-US" altLang="hu-HU" sz="2100"/>
          </a:p>
        </p:txBody>
      </p:sp>
      <p:sp>
        <p:nvSpPr>
          <p:cNvPr id="130058" name="Freeform: Shape 130057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DFDDCD48-F77D-D24F-6049-82B24DD0E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ABC453F-5071-4280-916A-9B76C652639B}" type="slidenum">
              <a:rPr lang="en-US" altLang="hu-HU"/>
              <a:pPr>
                <a:spcAft>
                  <a:spcPts val="600"/>
                </a:spcAft>
              </a:pPr>
              <a:t>23</a:t>
            </a:fld>
            <a:endParaRPr lang="en-US" altLang="hu-H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298" name="Rectangle 13929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266" name="Rectangle 2">
            <a:extLst>
              <a:ext uri="{FF2B5EF4-FFF2-40B4-BE49-F238E27FC236}">
                <a16:creationId xmlns:a16="http://schemas.microsoft.com/office/drawing/2014/main" id="{8595BE5E-F7C0-80DC-770D-F52855A64A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altLang="hu-HU" spc="200"/>
              <a:t>Hitelesítés CA-val</a:t>
            </a:r>
          </a:p>
        </p:txBody>
      </p:sp>
      <p:sp>
        <p:nvSpPr>
          <p:cNvPr id="139293" name="Text Box 29">
            <a:extLst>
              <a:ext uri="{FF2B5EF4-FFF2-40B4-BE49-F238E27FC236}">
                <a16:creationId xmlns:a16="http://schemas.microsoft.com/office/drawing/2014/main" id="{564103A7-2587-5E04-ED30-DE64B911E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97" y="1785257"/>
            <a:ext cx="8001003" cy="344053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Tx/>
              <a:buAutoNum type="arabicPeriod"/>
            </a:pP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Bob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generál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egy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kulcspárt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melynek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nyilvános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kulcsát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elküldi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CA-nak. Aki a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saját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titkos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kulcsával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kódolja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és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visszaküldi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Bobnak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Ez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lesz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hiteles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nyilvános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Tx/>
              <a:buAutoNum type="arabicPeriod"/>
            </a:pP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Alice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küld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egy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üzenetet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amiben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kéri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 Bob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nyilvános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kulcsát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Tx/>
              <a:buAutoNum type="arabicPeriod"/>
            </a:pP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Bob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elküldi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CA-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val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kódolt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nyilvános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kulcsát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Tx/>
              <a:buAutoNum type="arabicPeriod"/>
            </a:pP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Alice a CA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nyilvános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kulcsával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felbontja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tanúsítványt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ha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minden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rendben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van,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akkor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használatba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is </a:t>
            </a:r>
            <a:r>
              <a:rPr lang="en-US" altLang="hu-HU" sz="2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veszi</a:t>
            </a:r>
            <a:r>
              <a:rPr lang="en-US" altLang="hu-HU" sz="2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139295" name="Freeform: Shape 13929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1DC7AAE9-9050-91C6-30C0-932E6001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9B5B9B3-7480-45F3-8AFD-C8F3E548D972}" type="slidenum">
              <a:rPr lang="en-US" altLang="hu-HU" sz="12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24</a:t>
            </a:fld>
            <a:endParaRPr lang="en-US" altLang="hu-HU" sz="1200" kern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46FE571-7FE3-8AF1-8F44-FC685C07B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E4F4F91-9BC0-47E9-BCC1-32A4FA4BC14A}" type="slidenum">
              <a:rPr lang="en-US" altLang="hu-HU" smtClean="0"/>
              <a:pPr>
                <a:spcAft>
                  <a:spcPts val="600"/>
                </a:spcAft>
              </a:pPr>
              <a:t>25</a:t>
            </a:fld>
            <a:endParaRPr lang="en-US" altLang="hu-HU"/>
          </a:p>
        </p:txBody>
      </p:sp>
      <p:sp>
        <p:nvSpPr>
          <p:cNvPr id="133" name="Text Box 6">
            <a:extLst>
              <a:ext uri="{FF2B5EF4-FFF2-40B4-BE49-F238E27FC236}">
                <a16:creationId xmlns:a16="http://schemas.microsoft.com/office/drawing/2014/main" id="{C5DD041C-B9B1-3FC3-6A78-32F498676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220" y="3805303"/>
            <a:ext cx="971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>
                <a:latin typeface="Tahoma" panose="020B0604030504040204" pitchFamily="34" charset="0"/>
              </a:rPr>
              <a:t>Alice</a:t>
            </a:r>
            <a:endParaRPr lang="en-US" altLang="hu-HU">
              <a:latin typeface="Tahoma" panose="020B0604030504040204" pitchFamily="34" charset="0"/>
            </a:endParaRPr>
          </a:p>
        </p:txBody>
      </p:sp>
      <p:sp>
        <p:nvSpPr>
          <p:cNvPr id="134" name="Text Box 7">
            <a:extLst>
              <a:ext uri="{FF2B5EF4-FFF2-40B4-BE49-F238E27FC236}">
                <a16:creationId xmlns:a16="http://schemas.microsoft.com/office/drawing/2014/main" id="{D8621DEB-0E81-723D-486D-76D65EA10B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9868" y="4363135"/>
            <a:ext cx="971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>
                <a:latin typeface="Tahoma" panose="020B0604030504040204" pitchFamily="34" charset="0"/>
              </a:rPr>
              <a:t>Bob</a:t>
            </a:r>
            <a:endParaRPr lang="en-US" altLang="hu-HU">
              <a:latin typeface="Tahoma" panose="020B0604030504040204" pitchFamily="34" charset="0"/>
            </a:endParaRPr>
          </a:p>
        </p:txBody>
      </p:sp>
      <p:sp>
        <p:nvSpPr>
          <p:cNvPr id="135" name="Rectangle 17">
            <a:extLst>
              <a:ext uri="{FF2B5EF4-FFF2-40B4-BE49-F238E27FC236}">
                <a16:creationId xmlns:a16="http://schemas.microsoft.com/office/drawing/2014/main" id="{733CD3D7-D9B8-1377-6416-9C3D94CE9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1644716"/>
            <a:ext cx="936625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u-HU" altLang="hu-HU" b="1">
                <a:latin typeface="Tahoma" panose="020B0604030504040204" pitchFamily="34" charset="0"/>
              </a:rPr>
              <a:t>CA</a:t>
            </a:r>
            <a:endParaRPr lang="en-US" altLang="hu-HU" b="1">
              <a:latin typeface="Tahoma" panose="020B0604030504040204" pitchFamily="34" charset="0"/>
            </a:endParaRPr>
          </a:p>
        </p:txBody>
      </p:sp>
      <p:grpSp>
        <p:nvGrpSpPr>
          <p:cNvPr id="136" name="Group 19">
            <a:extLst>
              <a:ext uri="{FF2B5EF4-FFF2-40B4-BE49-F238E27FC236}">
                <a16:creationId xmlns:a16="http://schemas.microsoft.com/office/drawing/2014/main" id="{8AE447DB-DAD8-57E2-475B-2AFE6404FE42}"/>
              </a:ext>
            </a:extLst>
          </p:cNvPr>
          <p:cNvGrpSpPr>
            <a:grpSpLocks/>
          </p:cNvGrpSpPr>
          <p:nvPr/>
        </p:nvGrpSpPr>
        <p:grpSpPr bwMode="auto">
          <a:xfrm>
            <a:off x="7307957" y="3517966"/>
            <a:ext cx="360363" cy="800100"/>
            <a:chOff x="5057" y="2205"/>
            <a:chExt cx="227" cy="504"/>
          </a:xfrm>
        </p:grpSpPr>
        <p:grpSp>
          <p:nvGrpSpPr>
            <p:cNvPr id="137" name="Group 16">
              <a:extLst>
                <a:ext uri="{FF2B5EF4-FFF2-40B4-BE49-F238E27FC236}">
                  <a16:creationId xmlns:a16="http://schemas.microsoft.com/office/drawing/2014/main" id="{7FD96F91-E682-DE9C-A9FD-E0F2E80A5B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03" y="2205"/>
              <a:ext cx="109" cy="240"/>
              <a:chOff x="3468" y="2075"/>
              <a:chExt cx="109" cy="240"/>
            </a:xfrm>
          </p:grpSpPr>
          <p:sp>
            <p:nvSpPr>
              <p:cNvPr id="139" name="Oval 10">
                <a:extLst>
                  <a:ext uri="{FF2B5EF4-FFF2-40B4-BE49-F238E27FC236}">
                    <a16:creationId xmlns:a16="http://schemas.microsoft.com/office/drawing/2014/main" id="{8864919D-CC21-F18F-1245-F28BC7CB36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8" y="2075"/>
                <a:ext cx="109" cy="8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40" name="Oval 11">
                <a:extLst>
                  <a:ext uri="{FF2B5EF4-FFF2-40B4-BE49-F238E27FC236}">
                    <a16:creationId xmlns:a16="http://schemas.microsoft.com/office/drawing/2014/main" id="{5512F131-1C05-17D1-85F3-702D3D68D4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8" y="2099"/>
                <a:ext cx="49" cy="37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41" name="Rectangle 12">
                <a:extLst>
                  <a:ext uri="{FF2B5EF4-FFF2-40B4-BE49-F238E27FC236}">
                    <a16:creationId xmlns:a16="http://schemas.microsoft.com/office/drawing/2014/main" id="{695C3DCD-F2B4-FDE7-EDAE-589339B8FB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8" y="2160"/>
                <a:ext cx="29" cy="15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42" name="Rectangle 13">
                <a:extLst>
                  <a:ext uri="{FF2B5EF4-FFF2-40B4-BE49-F238E27FC236}">
                    <a16:creationId xmlns:a16="http://schemas.microsoft.com/office/drawing/2014/main" id="{F299E2D7-8A27-C982-E6B8-AAB09433FA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45"/>
                <a:ext cx="30" cy="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43" name="Rectangle 14">
                <a:extLst>
                  <a:ext uri="{FF2B5EF4-FFF2-40B4-BE49-F238E27FC236}">
                    <a16:creationId xmlns:a16="http://schemas.microsoft.com/office/drawing/2014/main" id="{9F78C64A-C239-B7F8-7384-B7245DFD72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82"/>
                <a:ext cx="30" cy="2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138" name="Text Box 18">
              <a:extLst>
                <a:ext uri="{FF2B5EF4-FFF2-40B4-BE49-F238E27FC236}">
                  <a16:creationId xmlns:a16="http://schemas.microsoft.com/office/drawing/2014/main" id="{A6BAEEC6-66E7-E5CA-B15F-8197B01846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7" y="2478"/>
              <a:ext cx="22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altLang="hu-HU" b="1">
                  <a:latin typeface="Tahoma" panose="020B0604030504040204" pitchFamily="34" charset="0"/>
                </a:rPr>
                <a:t>T</a:t>
              </a:r>
              <a:endParaRPr lang="en-US" altLang="hu-HU" b="1">
                <a:latin typeface="Tahoma" panose="020B0604030504040204" pitchFamily="34" charset="0"/>
              </a:endParaRPr>
            </a:p>
          </p:txBody>
        </p:sp>
      </p:grpSp>
      <p:grpSp>
        <p:nvGrpSpPr>
          <p:cNvPr id="144" name="Group 28">
            <a:extLst>
              <a:ext uri="{FF2B5EF4-FFF2-40B4-BE49-F238E27FC236}">
                <a16:creationId xmlns:a16="http://schemas.microsoft.com/office/drawing/2014/main" id="{3413E8DE-1D4E-ADBD-5F64-5B561134DC30}"/>
              </a:ext>
            </a:extLst>
          </p:cNvPr>
          <p:cNvGrpSpPr>
            <a:grpSpLocks/>
          </p:cNvGrpSpPr>
          <p:nvPr/>
        </p:nvGrpSpPr>
        <p:grpSpPr bwMode="auto">
          <a:xfrm>
            <a:off x="8316020" y="2581341"/>
            <a:ext cx="611187" cy="800100"/>
            <a:chOff x="5375" y="2205"/>
            <a:chExt cx="385" cy="504"/>
          </a:xfrm>
        </p:grpSpPr>
        <p:grpSp>
          <p:nvGrpSpPr>
            <p:cNvPr id="145" name="Group 21">
              <a:extLst>
                <a:ext uri="{FF2B5EF4-FFF2-40B4-BE49-F238E27FC236}">
                  <a16:creationId xmlns:a16="http://schemas.microsoft.com/office/drawing/2014/main" id="{EF2AA7EB-1217-B065-5D0B-239A740049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20" y="2205"/>
              <a:ext cx="185" cy="240"/>
              <a:chOff x="3468" y="2075"/>
              <a:chExt cx="109" cy="240"/>
            </a:xfrm>
          </p:grpSpPr>
          <p:sp>
            <p:nvSpPr>
              <p:cNvPr id="147" name="Oval 22">
                <a:extLst>
                  <a:ext uri="{FF2B5EF4-FFF2-40B4-BE49-F238E27FC236}">
                    <a16:creationId xmlns:a16="http://schemas.microsoft.com/office/drawing/2014/main" id="{6CAA2781-E4D4-D225-65D7-8DB9E0CA8D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8" y="2075"/>
                <a:ext cx="109" cy="8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48" name="Oval 23">
                <a:extLst>
                  <a:ext uri="{FF2B5EF4-FFF2-40B4-BE49-F238E27FC236}">
                    <a16:creationId xmlns:a16="http://schemas.microsoft.com/office/drawing/2014/main" id="{1463547B-4951-0447-060D-0B26AE1340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8" y="2099"/>
                <a:ext cx="49" cy="37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49" name="Rectangle 24">
                <a:extLst>
                  <a:ext uri="{FF2B5EF4-FFF2-40B4-BE49-F238E27FC236}">
                    <a16:creationId xmlns:a16="http://schemas.microsoft.com/office/drawing/2014/main" id="{2768FDF7-6337-7AB5-517E-D61A9247E2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8" y="2160"/>
                <a:ext cx="29" cy="15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0" name="Rectangle 25">
                <a:extLst>
                  <a:ext uri="{FF2B5EF4-FFF2-40B4-BE49-F238E27FC236}">
                    <a16:creationId xmlns:a16="http://schemas.microsoft.com/office/drawing/2014/main" id="{2628B6FB-A97F-AB7E-3C4A-5DF99D11F6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45"/>
                <a:ext cx="30" cy="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1" name="Rectangle 26">
                <a:extLst>
                  <a:ext uri="{FF2B5EF4-FFF2-40B4-BE49-F238E27FC236}">
                    <a16:creationId xmlns:a16="http://schemas.microsoft.com/office/drawing/2014/main" id="{D82903C2-6160-60A7-577B-087A338577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82"/>
                <a:ext cx="30" cy="2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146" name="Text Box 27">
              <a:extLst>
                <a:ext uri="{FF2B5EF4-FFF2-40B4-BE49-F238E27FC236}">
                  <a16:creationId xmlns:a16="http://schemas.microsoft.com/office/drawing/2014/main" id="{B24AAE8D-C130-C15F-97C6-DD08AF2DF4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75" y="2478"/>
              <a:ext cx="3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altLang="hu-HU" b="1">
                  <a:latin typeface="Tahoma" panose="020B0604030504040204" pitchFamily="34" charset="0"/>
                </a:rPr>
                <a:t>NY</a:t>
              </a:r>
              <a:endParaRPr lang="en-US" altLang="hu-HU" b="1">
                <a:latin typeface="Tahoma" panose="020B0604030504040204" pitchFamily="34" charset="0"/>
              </a:endParaRPr>
            </a:p>
          </p:txBody>
        </p:sp>
      </p:grpSp>
      <p:sp>
        <p:nvSpPr>
          <p:cNvPr id="152" name="Line 30">
            <a:extLst>
              <a:ext uri="{FF2B5EF4-FFF2-40B4-BE49-F238E27FC236}">
                <a16:creationId xmlns:a16="http://schemas.microsoft.com/office/drawing/2014/main" id="{903BC519-A691-FC90-119D-288602BC5F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39532" y="2076516"/>
            <a:ext cx="2376488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53" name="Text Box 31">
            <a:extLst>
              <a:ext uri="{FF2B5EF4-FFF2-40B4-BE49-F238E27FC236}">
                <a16:creationId xmlns:a16="http://schemas.microsoft.com/office/drawing/2014/main" id="{E5235BB4-B903-349F-BBA9-74A88E7C7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6157" y="2076516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b="1">
                <a:latin typeface="Tahoma" panose="020B0604030504040204" pitchFamily="34" charset="0"/>
              </a:rPr>
              <a:t>1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54" name="Line 32">
            <a:extLst>
              <a:ext uri="{FF2B5EF4-FFF2-40B4-BE49-F238E27FC236}">
                <a16:creationId xmlns:a16="http://schemas.microsoft.com/office/drawing/2014/main" id="{25998DFB-C3ED-88E9-EC5C-07A1C53AF72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1832" y="2365441"/>
            <a:ext cx="1008063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grpSp>
        <p:nvGrpSpPr>
          <p:cNvPr id="155" name="Group 43">
            <a:extLst>
              <a:ext uri="{FF2B5EF4-FFF2-40B4-BE49-F238E27FC236}">
                <a16:creationId xmlns:a16="http://schemas.microsoft.com/office/drawing/2014/main" id="{4AE71E11-3201-0911-F2E3-9A30C1D498A6}"/>
              </a:ext>
            </a:extLst>
          </p:cNvPr>
          <p:cNvGrpSpPr>
            <a:grpSpLocks/>
          </p:cNvGrpSpPr>
          <p:nvPr/>
        </p:nvGrpSpPr>
        <p:grpSpPr bwMode="auto">
          <a:xfrm>
            <a:off x="6226870" y="2365441"/>
            <a:ext cx="1079500" cy="798512"/>
            <a:chOff x="3470" y="1752"/>
            <a:chExt cx="680" cy="503"/>
          </a:xfrm>
        </p:grpSpPr>
        <p:grpSp>
          <p:nvGrpSpPr>
            <p:cNvPr id="156" name="Group 34">
              <a:extLst>
                <a:ext uri="{FF2B5EF4-FFF2-40B4-BE49-F238E27FC236}">
                  <a16:creationId xmlns:a16="http://schemas.microsoft.com/office/drawing/2014/main" id="{B7BC0C3A-5B13-A07D-0B5D-1C199B3F05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1752"/>
              <a:ext cx="181" cy="240"/>
              <a:chOff x="3468" y="2075"/>
              <a:chExt cx="109" cy="240"/>
            </a:xfrm>
          </p:grpSpPr>
          <p:sp>
            <p:nvSpPr>
              <p:cNvPr id="158" name="Oval 35">
                <a:extLst>
                  <a:ext uri="{FF2B5EF4-FFF2-40B4-BE49-F238E27FC236}">
                    <a16:creationId xmlns:a16="http://schemas.microsoft.com/office/drawing/2014/main" id="{A3D65BAC-43E3-1F69-0B9C-77E4309BE3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8" y="2075"/>
                <a:ext cx="109" cy="8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59" name="Oval 36">
                <a:extLst>
                  <a:ext uri="{FF2B5EF4-FFF2-40B4-BE49-F238E27FC236}">
                    <a16:creationId xmlns:a16="http://schemas.microsoft.com/office/drawing/2014/main" id="{5FBFE9E1-7A89-91E0-6072-E0399E94FB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8" y="2099"/>
                <a:ext cx="49" cy="37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60" name="Rectangle 37">
                <a:extLst>
                  <a:ext uri="{FF2B5EF4-FFF2-40B4-BE49-F238E27FC236}">
                    <a16:creationId xmlns:a16="http://schemas.microsoft.com/office/drawing/2014/main" id="{99920B3A-EC2A-7ACD-BCFD-4DC7A657BE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8" y="2160"/>
                <a:ext cx="29" cy="15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61" name="Rectangle 38">
                <a:extLst>
                  <a:ext uri="{FF2B5EF4-FFF2-40B4-BE49-F238E27FC236}">
                    <a16:creationId xmlns:a16="http://schemas.microsoft.com/office/drawing/2014/main" id="{75F6CA66-849E-9905-359C-0A66BA2540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45"/>
                <a:ext cx="30" cy="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62" name="Rectangle 39">
                <a:extLst>
                  <a:ext uri="{FF2B5EF4-FFF2-40B4-BE49-F238E27FC236}">
                    <a16:creationId xmlns:a16="http://schemas.microsoft.com/office/drawing/2014/main" id="{C9DF4018-47BE-7DF0-44A5-751C0F3270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82"/>
                <a:ext cx="30" cy="2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157" name="Text Box 40">
              <a:extLst>
                <a:ext uri="{FF2B5EF4-FFF2-40B4-BE49-F238E27FC236}">
                  <a16:creationId xmlns:a16="http://schemas.microsoft.com/office/drawing/2014/main" id="{C13D039E-F0EE-CC8B-3E4D-7A3578926E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0" y="2024"/>
              <a:ext cx="6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altLang="hu-HU" b="1">
                  <a:latin typeface="Tahoma" panose="020B0604030504040204" pitchFamily="34" charset="0"/>
                </a:rPr>
                <a:t>CA(NY)</a:t>
              </a:r>
              <a:endParaRPr lang="en-US" altLang="hu-HU" b="1">
                <a:latin typeface="Tahoma" panose="020B0604030504040204" pitchFamily="34" charset="0"/>
              </a:endParaRPr>
            </a:p>
          </p:txBody>
        </p:sp>
      </p:grpSp>
      <p:sp>
        <p:nvSpPr>
          <p:cNvPr id="163" name="Line 41">
            <a:extLst>
              <a:ext uri="{FF2B5EF4-FFF2-40B4-BE49-F238E27FC236}">
                <a16:creationId xmlns:a16="http://schemas.microsoft.com/office/drawing/2014/main" id="{1377B981-4D40-2C29-0514-45606614A9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9082" y="3157603"/>
            <a:ext cx="309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64" name="Text Box 42">
            <a:extLst>
              <a:ext uri="{FF2B5EF4-FFF2-40B4-BE49-F238E27FC236}">
                <a16:creationId xmlns:a16="http://schemas.microsoft.com/office/drawing/2014/main" id="{ECD0D610-1BF3-EECF-FF3A-34A0ED3E5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182" y="2652778"/>
            <a:ext cx="3889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b="1">
                <a:latin typeface="Tahoma" panose="020B0604030504040204" pitchFamily="34" charset="0"/>
              </a:rPr>
              <a:t>2. Helló, szeretnék írni neked!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65" name="Line 44">
            <a:extLst>
              <a:ext uri="{FF2B5EF4-FFF2-40B4-BE49-F238E27FC236}">
                <a16:creationId xmlns:a16="http://schemas.microsoft.com/office/drawing/2014/main" id="{9F6A6DAC-7A02-5364-F520-E9D03A9EAE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4620" y="3733866"/>
            <a:ext cx="3816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66" name="Text Box 45">
            <a:extLst>
              <a:ext uri="{FF2B5EF4-FFF2-40B4-BE49-F238E27FC236}">
                <a16:creationId xmlns:a16="http://schemas.microsoft.com/office/drawing/2014/main" id="{4D17274F-E8B4-AB96-F361-A1669E135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6782" y="3302066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b="1">
                <a:latin typeface="Tahoma" panose="020B0604030504040204" pitchFamily="34" charset="0"/>
              </a:rPr>
              <a:t>3.</a:t>
            </a:r>
            <a:endParaRPr lang="en-US" altLang="hu-HU" b="1">
              <a:latin typeface="Tahoma" panose="020B0604030504040204" pitchFamily="34" charset="0"/>
            </a:endParaRPr>
          </a:p>
        </p:txBody>
      </p:sp>
      <p:grpSp>
        <p:nvGrpSpPr>
          <p:cNvPr id="167" name="Group 46">
            <a:extLst>
              <a:ext uri="{FF2B5EF4-FFF2-40B4-BE49-F238E27FC236}">
                <a16:creationId xmlns:a16="http://schemas.microsoft.com/office/drawing/2014/main" id="{507D5FD8-81A1-1980-985C-64CF854D01E3}"/>
              </a:ext>
            </a:extLst>
          </p:cNvPr>
          <p:cNvGrpSpPr>
            <a:grpSpLocks/>
          </p:cNvGrpSpPr>
          <p:nvPr/>
        </p:nvGrpSpPr>
        <p:grpSpPr bwMode="auto">
          <a:xfrm>
            <a:off x="3202682" y="3302066"/>
            <a:ext cx="1079500" cy="798512"/>
            <a:chOff x="3470" y="1752"/>
            <a:chExt cx="680" cy="503"/>
          </a:xfrm>
        </p:grpSpPr>
        <p:grpSp>
          <p:nvGrpSpPr>
            <p:cNvPr id="168" name="Group 47">
              <a:extLst>
                <a:ext uri="{FF2B5EF4-FFF2-40B4-BE49-F238E27FC236}">
                  <a16:creationId xmlns:a16="http://schemas.microsoft.com/office/drawing/2014/main" id="{98356D5D-F72B-AA95-CBAC-595C1A70C1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1752"/>
              <a:ext cx="181" cy="240"/>
              <a:chOff x="3468" y="2075"/>
              <a:chExt cx="109" cy="240"/>
            </a:xfrm>
          </p:grpSpPr>
          <p:sp>
            <p:nvSpPr>
              <p:cNvPr id="170" name="Oval 48">
                <a:extLst>
                  <a:ext uri="{FF2B5EF4-FFF2-40B4-BE49-F238E27FC236}">
                    <a16:creationId xmlns:a16="http://schemas.microsoft.com/office/drawing/2014/main" id="{17443148-4C27-6E91-DC67-331F2010CC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8" y="2075"/>
                <a:ext cx="109" cy="8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71" name="Oval 49">
                <a:extLst>
                  <a:ext uri="{FF2B5EF4-FFF2-40B4-BE49-F238E27FC236}">
                    <a16:creationId xmlns:a16="http://schemas.microsoft.com/office/drawing/2014/main" id="{65426535-F1F7-5B38-7E89-0AC2C9D5B4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8" y="2099"/>
                <a:ext cx="49" cy="37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72" name="Rectangle 50">
                <a:extLst>
                  <a:ext uri="{FF2B5EF4-FFF2-40B4-BE49-F238E27FC236}">
                    <a16:creationId xmlns:a16="http://schemas.microsoft.com/office/drawing/2014/main" id="{FAA375F9-2E74-3261-8B38-E11EC01ADF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8" y="2160"/>
                <a:ext cx="29" cy="15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73" name="Rectangle 51">
                <a:extLst>
                  <a:ext uri="{FF2B5EF4-FFF2-40B4-BE49-F238E27FC236}">
                    <a16:creationId xmlns:a16="http://schemas.microsoft.com/office/drawing/2014/main" id="{6861D1BC-769A-DE14-1811-B7BE220777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45"/>
                <a:ext cx="30" cy="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74" name="Rectangle 52">
                <a:extLst>
                  <a:ext uri="{FF2B5EF4-FFF2-40B4-BE49-F238E27FC236}">
                    <a16:creationId xmlns:a16="http://schemas.microsoft.com/office/drawing/2014/main" id="{D2F131B7-1FC3-9838-DED3-CA102EC305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82"/>
                <a:ext cx="30" cy="2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169" name="Text Box 53">
              <a:extLst>
                <a:ext uri="{FF2B5EF4-FFF2-40B4-BE49-F238E27FC236}">
                  <a16:creationId xmlns:a16="http://schemas.microsoft.com/office/drawing/2014/main" id="{D0669366-60A1-CEBB-ABEC-09E73666EB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0" y="2024"/>
              <a:ext cx="6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altLang="hu-HU" b="1">
                  <a:latin typeface="Tahoma" panose="020B0604030504040204" pitchFamily="34" charset="0"/>
                </a:rPr>
                <a:t>CA(NY)</a:t>
              </a:r>
              <a:endParaRPr lang="en-US" altLang="hu-HU" b="1">
                <a:latin typeface="Tahoma" panose="020B0604030504040204" pitchFamily="34" charset="0"/>
              </a:endParaRPr>
            </a:p>
          </p:txBody>
        </p:sp>
      </p:grpSp>
      <p:sp>
        <p:nvSpPr>
          <p:cNvPr id="175" name="Line 54">
            <a:extLst>
              <a:ext uri="{FF2B5EF4-FFF2-40B4-BE49-F238E27FC236}">
                <a16:creationId xmlns:a16="http://schemas.microsoft.com/office/drawing/2014/main" id="{059A5AE9-E1FA-0019-7DD1-3D82E1F918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18357" y="1933641"/>
            <a:ext cx="3097213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76" name="Text Box 55">
            <a:extLst>
              <a:ext uri="{FF2B5EF4-FFF2-40B4-BE49-F238E27FC236}">
                <a16:creationId xmlns:a16="http://schemas.microsoft.com/office/drawing/2014/main" id="{6EF26E6B-044A-8331-E4BB-ECA73587C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269" y="1229584"/>
            <a:ext cx="3024188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altLang="hu-HU" b="1" dirty="0">
                <a:latin typeface="Tahoma" panose="020B0604030504040204" pitchFamily="34" charset="0"/>
              </a:rPr>
              <a:t>4. CA nyilvános kulcsával elolvasható a kódolt CA(NY) kulcs.</a:t>
            </a:r>
            <a:endParaRPr lang="en-US" altLang="hu-HU" b="1" dirty="0">
              <a:latin typeface="Tahoma" panose="020B0604030504040204" pitchFamily="34" charset="0"/>
            </a:endParaRPr>
          </a:p>
        </p:txBody>
      </p:sp>
      <p:sp>
        <p:nvSpPr>
          <p:cNvPr id="177" name="Line 56">
            <a:extLst>
              <a:ext uri="{FF2B5EF4-FFF2-40B4-BE49-F238E27FC236}">
                <a16:creationId xmlns:a16="http://schemas.microsoft.com/office/drawing/2014/main" id="{6FE6086D-06CA-725B-7A1F-5CB4D42150F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4620" y="4381566"/>
            <a:ext cx="3889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grpSp>
        <p:nvGrpSpPr>
          <p:cNvPr id="178" name="Group 57">
            <a:extLst>
              <a:ext uri="{FF2B5EF4-FFF2-40B4-BE49-F238E27FC236}">
                <a16:creationId xmlns:a16="http://schemas.microsoft.com/office/drawing/2014/main" id="{99709157-9C59-469F-7464-1E17880C0139}"/>
              </a:ext>
            </a:extLst>
          </p:cNvPr>
          <p:cNvGrpSpPr>
            <a:grpSpLocks/>
          </p:cNvGrpSpPr>
          <p:nvPr/>
        </p:nvGrpSpPr>
        <p:grpSpPr bwMode="auto">
          <a:xfrm>
            <a:off x="251520" y="3013141"/>
            <a:ext cx="611187" cy="800100"/>
            <a:chOff x="5375" y="2205"/>
            <a:chExt cx="385" cy="504"/>
          </a:xfrm>
        </p:grpSpPr>
        <p:grpSp>
          <p:nvGrpSpPr>
            <p:cNvPr id="179" name="Group 58">
              <a:extLst>
                <a:ext uri="{FF2B5EF4-FFF2-40B4-BE49-F238E27FC236}">
                  <a16:creationId xmlns:a16="http://schemas.microsoft.com/office/drawing/2014/main" id="{883ADA97-E169-BA83-9F13-7DF07A3568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20" y="2205"/>
              <a:ext cx="185" cy="240"/>
              <a:chOff x="3468" y="2075"/>
              <a:chExt cx="109" cy="240"/>
            </a:xfrm>
          </p:grpSpPr>
          <p:sp>
            <p:nvSpPr>
              <p:cNvPr id="181" name="Oval 59">
                <a:extLst>
                  <a:ext uri="{FF2B5EF4-FFF2-40B4-BE49-F238E27FC236}">
                    <a16:creationId xmlns:a16="http://schemas.microsoft.com/office/drawing/2014/main" id="{EBD144AE-9068-D283-CED6-B47D9B394C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8" y="2075"/>
                <a:ext cx="109" cy="8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82" name="Oval 60">
                <a:extLst>
                  <a:ext uri="{FF2B5EF4-FFF2-40B4-BE49-F238E27FC236}">
                    <a16:creationId xmlns:a16="http://schemas.microsoft.com/office/drawing/2014/main" id="{359DC799-2F62-E828-60CC-76FFBA5B39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8" y="2099"/>
                <a:ext cx="49" cy="37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83" name="Rectangle 61">
                <a:extLst>
                  <a:ext uri="{FF2B5EF4-FFF2-40B4-BE49-F238E27FC236}">
                    <a16:creationId xmlns:a16="http://schemas.microsoft.com/office/drawing/2014/main" id="{3A55D6FE-7B1A-4020-63F9-F85BBF5679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8" y="2160"/>
                <a:ext cx="29" cy="15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84" name="Rectangle 62">
                <a:extLst>
                  <a:ext uri="{FF2B5EF4-FFF2-40B4-BE49-F238E27FC236}">
                    <a16:creationId xmlns:a16="http://schemas.microsoft.com/office/drawing/2014/main" id="{689B68AA-8A5D-F622-A510-F53E373AA1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45"/>
                <a:ext cx="30" cy="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85" name="Rectangle 63">
                <a:extLst>
                  <a:ext uri="{FF2B5EF4-FFF2-40B4-BE49-F238E27FC236}">
                    <a16:creationId xmlns:a16="http://schemas.microsoft.com/office/drawing/2014/main" id="{A9DF4557-D06C-9B34-E3A6-08544CC4C7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82"/>
                <a:ext cx="30" cy="2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180" name="Text Box 64">
              <a:extLst>
                <a:ext uri="{FF2B5EF4-FFF2-40B4-BE49-F238E27FC236}">
                  <a16:creationId xmlns:a16="http://schemas.microsoft.com/office/drawing/2014/main" id="{F2E8C0DC-D1D8-6EE1-5445-7266D1D4EB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75" y="2478"/>
              <a:ext cx="3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altLang="hu-HU" b="1">
                  <a:latin typeface="Tahoma" panose="020B0604030504040204" pitchFamily="34" charset="0"/>
                </a:rPr>
                <a:t>NY</a:t>
              </a:r>
              <a:endParaRPr lang="en-US" altLang="hu-HU" b="1">
                <a:latin typeface="Tahoma" panose="020B0604030504040204" pitchFamily="34" charset="0"/>
              </a:endParaRPr>
            </a:p>
          </p:txBody>
        </p:sp>
      </p:grpSp>
      <p:grpSp>
        <p:nvGrpSpPr>
          <p:cNvPr id="186" name="Group 65">
            <a:extLst>
              <a:ext uri="{FF2B5EF4-FFF2-40B4-BE49-F238E27FC236}">
                <a16:creationId xmlns:a16="http://schemas.microsoft.com/office/drawing/2014/main" id="{4B838D3B-A9EE-400C-6917-6B337EDD3FD4}"/>
              </a:ext>
            </a:extLst>
          </p:cNvPr>
          <p:cNvGrpSpPr>
            <a:grpSpLocks/>
          </p:cNvGrpSpPr>
          <p:nvPr/>
        </p:nvGrpSpPr>
        <p:grpSpPr bwMode="auto">
          <a:xfrm>
            <a:off x="7595295" y="3517966"/>
            <a:ext cx="611187" cy="800100"/>
            <a:chOff x="5375" y="2205"/>
            <a:chExt cx="385" cy="504"/>
          </a:xfrm>
        </p:grpSpPr>
        <p:grpSp>
          <p:nvGrpSpPr>
            <p:cNvPr id="187" name="Group 66">
              <a:extLst>
                <a:ext uri="{FF2B5EF4-FFF2-40B4-BE49-F238E27FC236}">
                  <a16:creationId xmlns:a16="http://schemas.microsoft.com/office/drawing/2014/main" id="{8F1C8F35-AFAF-B630-160E-D7D10349A0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20" y="2205"/>
              <a:ext cx="185" cy="240"/>
              <a:chOff x="3468" y="2075"/>
              <a:chExt cx="109" cy="240"/>
            </a:xfrm>
          </p:grpSpPr>
          <p:sp>
            <p:nvSpPr>
              <p:cNvPr id="189" name="Oval 67">
                <a:extLst>
                  <a:ext uri="{FF2B5EF4-FFF2-40B4-BE49-F238E27FC236}">
                    <a16:creationId xmlns:a16="http://schemas.microsoft.com/office/drawing/2014/main" id="{A0A30882-289A-31E0-0351-419552F464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8" y="2075"/>
                <a:ext cx="109" cy="8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0" name="Oval 68">
                <a:extLst>
                  <a:ext uri="{FF2B5EF4-FFF2-40B4-BE49-F238E27FC236}">
                    <a16:creationId xmlns:a16="http://schemas.microsoft.com/office/drawing/2014/main" id="{CEEF2C28-D4EB-64FE-A11F-E044FF322C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8" y="2099"/>
                <a:ext cx="49" cy="37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1" name="Rectangle 69">
                <a:extLst>
                  <a:ext uri="{FF2B5EF4-FFF2-40B4-BE49-F238E27FC236}">
                    <a16:creationId xmlns:a16="http://schemas.microsoft.com/office/drawing/2014/main" id="{051980B2-DD33-000C-35DB-65F477590E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8" y="2160"/>
                <a:ext cx="29" cy="15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2" name="Rectangle 70">
                <a:extLst>
                  <a:ext uri="{FF2B5EF4-FFF2-40B4-BE49-F238E27FC236}">
                    <a16:creationId xmlns:a16="http://schemas.microsoft.com/office/drawing/2014/main" id="{5BB1F258-58BA-3C15-6045-AF73DBBA3A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45"/>
                <a:ext cx="30" cy="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93" name="Rectangle 71">
                <a:extLst>
                  <a:ext uri="{FF2B5EF4-FFF2-40B4-BE49-F238E27FC236}">
                    <a16:creationId xmlns:a16="http://schemas.microsoft.com/office/drawing/2014/main" id="{F2CBBBA4-27F5-32A9-61FD-A21FDFAE82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7" y="2282"/>
                <a:ext cx="30" cy="2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188" name="Text Box 72">
              <a:extLst>
                <a:ext uri="{FF2B5EF4-FFF2-40B4-BE49-F238E27FC236}">
                  <a16:creationId xmlns:a16="http://schemas.microsoft.com/office/drawing/2014/main" id="{6BD9FF63-F63C-4C76-A85A-706686B186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75" y="2478"/>
              <a:ext cx="3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altLang="hu-HU" b="1">
                  <a:latin typeface="Tahoma" panose="020B0604030504040204" pitchFamily="34" charset="0"/>
                </a:rPr>
                <a:t>NY</a:t>
              </a:r>
              <a:endParaRPr lang="en-US" altLang="hu-HU" b="1">
                <a:latin typeface="Tahoma" panose="020B0604030504040204" pitchFamily="34" charset="0"/>
              </a:endParaRPr>
            </a:p>
          </p:txBody>
        </p:sp>
      </p:grpSp>
      <p:pic>
        <p:nvPicPr>
          <p:cNvPr id="194" name="Kép 193" descr="Dagadt hízelgő macska">
            <a:extLst>
              <a:ext uri="{FF2B5EF4-FFF2-40B4-BE49-F238E27FC236}">
                <a16:creationId xmlns:a16="http://schemas.microsoft.com/office/drawing/2014/main" id="{CE1F1037-5646-DA3E-15A9-C79D4A15E9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65" y="2735328"/>
            <a:ext cx="1268413" cy="1268413"/>
          </a:xfrm>
          <a:prstGeom prst="rect">
            <a:avLst/>
          </a:prstGeom>
        </p:spPr>
      </p:pic>
      <p:pic>
        <p:nvPicPr>
          <p:cNvPr id="195" name="Kép 194" descr="Döbbent Max a husky">
            <a:extLst>
              <a:ext uri="{FF2B5EF4-FFF2-40B4-BE49-F238E27FC236}">
                <a16:creationId xmlns:a16="http://schemas.microsoft.com/office/drawing/2014/main" id="{02C12CC2-6289-B2A7-50E3-2A4770CD15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329" y="3076289"/>
            <a:ext cx="1384653" cy="138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041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8805" name="Rectangle 118804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786" name="Rectangle 2">
            <a:extLst>
              <a:ext uri="{FF2B5EF4-FFF2-40B4-BE49-F238E27FC236}">
                <a16:creationId xmlns:a16="http://schemas.microsoft.com/office/drawing/2014/main" id="{BAB01EB4-D90E-7CE1-CA63-8371C55C33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altLang="hu-HU" spc="200"/>
              <a:t>Rejtjelezés</a:t>
            </a:r>
          </a:p>
        </p:txBody>
      </p:sp>
      <p:sp>
        <p:nvSpPr>
          <p:cNvPr id="118800" name="Text Box 16">
            <a:extLst>
              <a:ext uri="{FF2B5EF4-FFF2-40B4-BE49-F238E27FC236}">
                <a16:creationId xmlns:a16="http://schemas.microsoft.com/office/drawing/2014/main" id="{8B90CF11-C5A3-8980-C69E-8D06D5CB8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98" y="1785258"/>
            <a:ext cx="3280422" cy="394799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Alice: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küldő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fél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(A)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Bob: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fogadó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fél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(B)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m: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üzenet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(message)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c: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kódolt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üzenet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(code)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E():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titkos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kódoló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függvény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(encrypt)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D():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titkos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dekódoló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függvény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E()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inverze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(decrypt)</a:t>
            </a:r>
          </a:p>
        </p:txBody>
      </p:sp>
      <p:sp>
        <p:nvSpPr>
          <p:cNvPr id="118807" name="Freeform: Shape 118806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F530B47B-8E12-14C2-6528-453156250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61404" y="5120520"/>
            <a:ext cx="775608" cy="3457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3184CFA-73DC-4019-A9DC-3A99ED61B1F5}" type="slidenum">
              <a:rPr lang="en-US" altLang="hu-HU" sz="12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3</a:t>
            </a:fld>
            <a:endParaRPr lang="en-US" altLang="hu-HU" sz="1200" kern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Line 9">
            <a:extLst>
              <a:ext uri="{FF2B5EF4-FFF2-40B4-BE49-F238E27FC236}">
                <a16:creationId xmlns:a16="http://schemas.microsoft.com/office/drawing/2014/main" id="{0973EAD6-4CC0-4B91-4B2A-C957486944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68443" y="3752926"/>
            <a:ext cx="2647227" cy="155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A659795D-05F9-84DA-F65A-2EA21A017B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6469" y="2737279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dirty="0">
                <a:latin typeface="Tahoma" panose="020B0604030504040204" pitchFamily="34" charset="0"/>
              </a:rPr>
              <a:t>c = E(m)</a:t>
            </a:r>
            <a:endParaRPr lang="en-US" altLang="hu-HU" dirty="0">
              <a:latin typeface="Tahoma" panose="020B0604030504040204" pitchFamily="34" charset="0"/>
            </a:endParaRP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FB31308C-DCB2-9624-AFA2-BB997098A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7440" y="2648582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dirty="0">
                <a:latin typeface="Tahoma" panose="020B0604030504040204" pitchFamily="34" charset="0"/>
              </a:rPr>
              <a:t>m = D(c)</a:t>
            </a:r>
            <a:endParaRPr lang="en-US" altLang="hu-HU" dirty="0">
              <a:latin typeface="Tahoma" panose="020B0604030504040204" pitchFamily="34" charset="0"/>
            </a:endParaRPr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id="{8F1F4311-7E99-DD20-7D1B-96824C506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8674" y="4247170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dirty="0">
                <a:latin typeface="Tahoma" panose="020B0604030504040204" pitchFamily="34" charset="0"/>
              </a:rPr>
              <a:t>Alice</a:t>
            </a:r>
            <a:endParaRPr lang="en-US" altLang="hu-HU" dirty="0">
              <a:latin typeface="Tahoma" panose="020B0604030504040204" pitchFamily="34" charset="0"/>
            </a:endParaRPr>
          </a:p>
        </p:txBody>
      </p:sp>
      <p:sp>
        <p:nvSpPr>
          <p:cNvPr id="10" name="Text Box 13">
            <a:extLst>
              <a:ext uri="{FF2B5EF4-FFF2-40B4-BE49-F238E27FC236}">
                <a16:creationId xmlns:a16="http://schemas.microsoft.com/office/drawing/2014/main" id="{1CA364AD-45D5-C1E5-ED67-7A741ECCE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1652" y="4349997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>
                <a:latin typeface="Tahoma" panose="020B0604030504040204" pitchFamily="34" charset="0"/>
              </a:rPr>
              <a:t>Bob</a:t>
            </a:r>
            <a:endParaRPr lang="en-US" altLang="hu-HU">
              <a:latin typeface="Tahoma" panose="020B060403050404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F0D6B301-C8CC-2D46-7E37-397C0346F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6880" y="2245587"/>
            <a:ext cx="2016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dirty="0">
                <a:latin typeface="Tahoma" panose="020B0604030504040204" pitchFamily="34" charset="0"/>
              </a:rPr>
              <a:t>Eve</a:t>
            </a:r>
            <a:endParaRPr lang="en-US" altLang="hu-HU" dirty="0">
              <a:latin typeface="Tahoma" panose="020B0604030504040204" pitchFamily="34" charset="0"/>
            </a:endParaRP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A1E547A6-CB5B-705A-ECE6-F14A4AD66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6880" y="3856321"/>
            <a:ext cx="2016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dirty="0">
                <a:latin typeface="Tahoma" panose="020B0604030504040204" pitchFamily="34" charset="0"/>
              </a:rPr>
              <a:t>c</a:t>
            </a:r>
            <a:endParaRPr lang="en-US" altLang="hu-HU" dirty="0">
              <a:latin typeface="Tahoma" panose="020B0604030504040204" pitchFamily="34" charset="0"/>
            </a:endParaRPr>
          </a:p>
        </p:txBody>
      </p:sp>
      <p:pic>
        <p:nvPicPr>
          <p:cNvPr id="13" name="Kép 12" descr="Szia! Taffy cica">
            <a:extLst>
              <a:ext uri="{FF2B5EF4-FFF2-40B4-BE49-F238E27FC236}">
                <a16:creationId xmlns:a16="http://schemas.microsoft.com/office/drawing/2014/main" id="{BE6995BD-9F5C-DE46-E4BB-D100F2ABB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852936"/>
            <a:ext cx="1489715" cy="1489715"/>
          </a:xfrm>
          <a:prstGeom prst="rect">
            <a:avLst/>
          </a:prstGeom>
        </p:spPr>
      </p:pic>
      <p:pic>
        <p:nvPicPr>
          <p:cNvPr id="14" name="Kép 13" descr="Szia! Max, a husky">
            <a:extLst>
              <a:ext uri="{FF2B5EF4-FFF2-40B4-BE49-F238E27FC236}">
                <a16:creationId xmlns:a16="http://schemas.microsoft.com/office/drawing/2014/main" id="{350B77EA-C412-B96C-0F91-EC1C948675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285" y="2970844"/>
            <a:ext cx="1396437" cy="1396437"/>
          </a:xfrm>
          <a:prstGeom prst="rect">
            <a:avLst/>
          </a:prstGeom>
        </p:spPr>
      </p:pic>
      <p:pic>
        <p:nvPicPr>
          <p:cNvPr id="15" name="Kép 14" descr="Erős róka koma">
            <a:extLst>
              <a:ext uri="{FF2B5EF4-FFF2-40B4-BE49-F238E27FC236}">
                <a16:creationId xmlns:a16="http://schemas.microsoft.com/office/drawing/2014/main" id="{508D3E3A-26CA-6F21-D4EE-C82237B5EF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722" y="2571729"/>
            <a:ext cx="1301877" cy="130187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9828" name="Rectangle 11982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818" name="Text Box 10">
            <a:extLst>
              <a:ext uri="{FF2B5EF4-FFF2-40B4-BE49-F238E27FC236}">
                <a16:creationId xmlns:a16="http://schemas.microsoft.com/office/drawing/2014/main" id="{04778113-89C9-6BA4-AB7B-FA24218A5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97" y="382385"/>
            <a:ext cx="8001003" cy="111329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hu-HU" sz="3600" cap="all" spc="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Alice és Bob megegyeznek egy közös titkos ‘kulcs’ használatában.</a:t>
            </a:r>
          </a:p>
        </p:txBody>
      </p:sp>
      <p:sp>
        <p:nvSpPr>
          <p:cNvPr id="119823" name="Text Box 15">
            <a:extLst>
              <a:ext uri="{FF2B5EF4-FFF2-40B4-BE49-F238E27FC236}">
                <a16:creationId xmlns:a16="http://schemas.microsoft.com/office/drawing/2014/main" id="{44D89D8E-612B-85BE-CB00-7244C6C42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97" y="1785257"/>
            <a:ext cx="8001003" cy="344053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 Bob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egy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harmadik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féllel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is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kommunikálni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kíván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egy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k’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kulcsban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megállapodhatnak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Alice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sem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tudja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megfejteni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az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üzeneteket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endParaRPr lang="en-US" altLang="hu-HU" sz="2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endParaRPr lang="en-US" altLang="hu-HU" sz="2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endParaRPr lang="en-US" altLang="hu-HU" sz="2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endParaRPr lang="en-US" altLang="hu-HU" sz="2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endParaRPr lang="en-US" altLang="hu-HU" sz="2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9830" name="Freeform: Shape 11982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C91FFF73-3AF5-F7F5-9B09-A19AF6F1F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6D055DA-02B6-4BC1-A2F8-25D6CA5E17F7}" type="slidenum">
              <a:rPr lang="en-US" altLang="hu-HU" sz="12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4</a:t>
            </a:fld>
            <a:endParaRPr lang="en-US" altLang="hu-HU" sz="1200" kern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id="{8A3FCDCC-A706-7741-03CA-A36A09035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3974" y="4231944"/>
            <a:ext cx="3600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25EB0CA9-ADCC-EB2C-892B-EE62DC0EF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849" y="4952669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>
                <a:latin typeface="Tahoma" panose="020B0604030504040204" pitchFamily="34" charset="0"/>
              </a:rPr>
              <a:t>Alice</a:t>
            </a:r>
            <a:endParaRPr lang="en-US" altLang="hu-HU">
              <a:latin typeface="Tahoma" panose="020B0604030504040204" pitchFamily="34" charset="0"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8475E3DE-FC44-CB4C-4977-E1253EF26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2986" y="4952669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>
                <a:latin typeface="Tahoma" panose="020B0604030504040204" pitchFamily="34" charset="0"/>
              </a:rPr>
              <a:t>Bob</a:t>
            </a:r>
            <a:endParaRPr lang="en-US" altLang="hu-HU">
              <a:latin typeface="Tahoma" panose="020B0604030504040204" pitchFamily="34" charset="0"/>
            </a:endParaRPr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7E7D42B8-FBBD-B3BF-8A19-0BC020B38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5" y="5535006"/>
            <a:ext cx="2016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dirty="0">
                <a:latin typeface="Tahoma" panose="020B0604030504040204" pitchFamily="34" charset="0"/>
              </a:rPr>
              <a:t>Eve</a:t>
            </a:r>
            <a:endParaRPr lang="en-US" altLang="hu-HU" dirty="0">
              <a:latin typeface="Tahoma" panose="020B0604030504040204" pitchFamily="34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B28FBE95-0C0B-FC14-3796-8B40381BE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411" y="2647619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>
                <a:latin typeface="Tahoma" panose="020B0604030504040204" pitchFamily="34" charset="0"/>
              </a:rPr>
              <a:t>c = E(k,m)</a:t>
            </a:r>
            <a:endParaRPr lang="en-US" altLang="hu-HU">
              <a:latin typeface="Tahoma" panose="020B0604030504040204" pitchFamily="34" charset="0"/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8636C20A-DE58-F7C5-194E-B421A6ED3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161" y="3728706"/>
            <a:ext cx="2016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>
                <a:latin typeface="Tahoma" panose="020B0604030504040204" pitchFamily="34" charset="0"/>
              </a:rPr>
              <a:t>c</a:t>
            </a:r>
            <a:endParaRPr lang="en-US" altLang="hu-HU">
              <a:latin typeface="Tahoma" panose="020B0604030504040204" pitchFamily="34" charset="0"/>
            </a:endParaRP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80E013EA-4B63-73E3-D792-60E70DF4D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2986" y="2647619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>
                <a:latin typeface="Tahoma" panose="020B0604030504040204" pitchFamily="34" charset="0"/>
              </a:rPr>
              <a:t>m = D(k,c)</a:t>
            </a:r>
            <a:endParaRPr lang="en-US" altLang="hu-HU">
              <a:latin typeface="Tahoma" panose="020B0604030504040204" pitchFamily="34" charset="0"/>
            </a:endParaRPr>
          </a:p>
        </p:txBody>
      </p:sp>
      <p:pic>
        <p:nvPicPr>
          <p:cNvPr id="16" name="Kép 15" descr="Szia! Taffy cica">
            <a:extLst>
              <a:ext uri="{FF2B5EF4-FFF2-40B4-BE49-F238E27FC236}">
                <a16:creationId xmlns:a16="http://schemas.microsoft.com/office/drawing/2014/main" id="{FA764F1F-B919-05AA-AFC8-A62DF3E0C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31" y="2999322"/>
            <a:ext cx="1928717" cy="1928717"/>
          </a:xfrm>
          <a:prstGeom prst="rect">
            <a:avLst/>
          </a:prstGeom>
        </p:spPr>
      </p:pic>
      <p:pic>
        <p:nvPicPr>
          <p:cNvPr id="17" name="Kép 16" descr="Szia! Max, a husky">
            <a:extLst>
              <a:ext uri="{FF2B5EF4-FFF2-40B4-BE49-F238E27FC236}">
                <a16:creationId xmlns:a16="http://schemas.microsoft.com/office/drawing/2014/main" id="{9248DF02-2FB4-1376-9991-29C57119CB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797" y="3110892"/>
            <a:ext cx="1841777" cy="1841777"/>
          </a:xfrm>
          <a:prstGeom prst="rect">
            <a:avLst/>
          </a:prstGeom>
        </p:spPr>
      </p:pic>
      <p:pic>
        <p:nvPicPr>
          <p:cNvPr id="18" name="Kép 17" descr="Erős róka koma">
            <a:extLst>
              <a:ext uri="{FF2B5EF4-FFF2-40B4-BE49-F238E27FC236}">
                <a16:creationId xmlns:a16="http://schemas.microsoft.com/office/drawing/2014/main" id="{1552A03E-2494-929A-F0BB-8F65DB8783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591" y="4207812"/>
            <a:ext cx="1489714" cy="148971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0840" name="Rectangle 120839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C782C35F-714F-2015-42FC-5F6C5587C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1497" y="764703"/>
            <a:ext cx="8001003" cy="446109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 dirty="0"/>
              <a:t>A modern rendszerek alapelve a </a:t>
            </a:r>
            <a:r>
              <a:rPr lang="hu-HU" altLang="hu-HU" u="sng" dirty="0" err="1"/>
              <a:t>Kerkhof</a:t>
            </a:r>
            <a:r>
              <a:rPr lang="hu-HU" altLang="hu-HU" u="sng" dirty="0"/>
              <a:t>-elv</a:t>
            </a:r>
            <a:r>
              <a:rPr lang="hu-HU" altLang="hu-HU" dirty="0"/>
              <a:t>: </a:t>
            </a:r>
            <a:r>
              <a:rPr lang="hu-HU" altLang="hu-HU" i="1" dirty="0"/>
              <a:t>a rejtjel biztonsága megegyezik a kulcs biztonságával</a:t>
            </a:r>
            <a:r>
              <a:rPr lang="hu-HU" altLang="hu-HU" dirty="0"/>
              <a:t>. </a:t>
            </a:r>
            <a:br>
              <a:rPr lang="hu-HU" altLang="hu-HU" dirty="0"/>
            </a:br>
            <a:r>
              <a:rPr lang="hu-HU" altLang="hu-HU" dirty="0"/>
              <a:t>Ebből az következik, hogy:</a:t>
            </a:r>
            <a:br>
              <a:rPr lang="hu-HU" altLang="hu-HU" dirty="0"/>
            </a:br>
            <a:endParaRPr lang="hu-HU" altLang="hu-HU" dirty="0"/>
          </a:p>
          <a:p>
            <a:pPr lvl="1">
              <a:lnSpc>
                <a:spcPct val="100000"/>
              </a:lnSpc>
            </a:pPr>
            <a:r>
              <a:rPr lang="hu-HU" altLang="hu-HU" sz="2000" dirty="0"/>
              <a:t>nem jó az algoritmus, amelyik azért biztonságos, mert senki sem ismeri a működését</a:t>
            </a:r>
          </a:p>
          <a:p>
            <a:pPr lvl="3">
              <a:lnSpc>
                <a:spcPct val="100000"/>
              </a:lnSpc>
            </a:pPr>
            <a:r>
              <a:rPr lang="hu-HU" altLang="hu-HU" sz="2000" dirty="0"/>
              <a:t>előbb-utóbb úgyis kiderül a módszer;</a:t>
            </a:r>
          </a:p>
          <a:p>
            <a:pPr lvl="3">
              <a:lnSpc>
                <a:spcPct val="100000"/>
              </a:lnSpc>
              <a:buFontTx/>
              <a:buNone/>
            </a:pPr>
            <a:endParaRPr lang="hu-HU" altLang="hu-HU" sz="2000" dirty="0"/>
          </a:p>
          <a:p>
            <a:pPr lvl="1">
              <a:lnSpc>
                <a:spcPct val="100000"/>
              </a:lnSpc>
            </a:pPr>
            <a:r>
              <a:rPr lang="hu-HU" altLang="hu-HU" sz="2000" dirty="0"/>
              <a:t>egy jó algoritmus akkor is megállja a helyét, ha nyilvánosságra hozzák</a:t>
            </a:r>
          </a:p>
          <a:p>
            <a:pPr lvl="3">
              <a:lnSpc>
                <a:spcPct val="100000"/>
              </a:lnSpc>
            </a:pPr>
            <a:r>
              <a:rPr lang="hu-HU" altLang="hu-HU" sz="2000" dirty="0"/>
              <a:t>azaz a visszafejtésben csak a „</a:t>
            </a:r>
            <a:r>
              <a:rPr lang="hu-HU" altLang="hu-HU" sz="2000" dirty="0" err="1"/>
              <a:t>brute-force</a:t>
            </a:r>
            <a:r>
              <a:rPr lang="hu-HU" altLang="hu-HU" sz="2000" dirty="0"/>
              <a:t>” módszer segít: minden lehetséges eset kipróbálása</a:t>
            </a:r>
            <a:endParaRPr lang="en-US" altLang="hu-HU" sz="2000" dirty="0"/>
          </a:p>
        </p:txBody>
      </p:sp>
      <p:sp>
        <p:nvSpPr>
          <p:cNvPr id="120842" name="Freeform: Shape 120841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376DF94C-6BBC-AFCE-0E67-A59CE7C56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A754470-FA8E-4169-9A44-81BE534FEB31}" type="slidenum">
              <a:rPr lang="en-US" altLang="hu-HU"/>
              <a:pPr>
                <a:spcAft>
                  <a:spcPts val="600"/>
                </a:spcAft>
              </a:pPr>
              <a:t>5</a:t>
            </a:fld>
            <a:endParaRPr lang="en-US" altLang="hu-HU"/>
          </a:p>
        </p:txBody>
      </p:sp>
      <p:pic>
        <p:nvPicPr>
          <p:cNvPr id="8" name="Kép 7" descr="Beteg hízelgő macska">
            <a:extLst>
              <a:ext uri="{FF2B5EF4-FFF2-40B4-BE49-F238E27FC236}">
                <a16:creationId xmlns:a16="http://schemas.microsoft.com/office/drawing/2014/main" id="{6FF5F6ED-EC3D-02BE-1376-29B9BA8295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204864"/>
            <a:ext cx="1383316" cy="1383316"/>
          </a:xfrm>
          <a:prstGeom prst="rect">
            <a:avLst/>
          </a:prstGeom>
        </p:spPr>
      </p:pic>
      <p:pic>
        <p:nvPicPr>
          <p:cNvPr id="11" name="Kép 10" descr="Felfelé tartott hüvelykujj Max a husky">
            <a:extLst>
              <a:ext uri="{FF2B5EF4-FFF2-40B4-BE49-F238E27FC236}">
                <a16:creationId xmlns:a16="http://schemas.microsoft.com/office/drawing/2014/main" id="{18C7C320-8190-CFA7-31AF-FC775592C2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89" y="3933056"/>
            <a:ext cx="1592755" cy="159275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1900" name="Rectangle 121894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D6C367C0-C7A4-283F-CF3B-33A5280CF0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altLang="hu-HU" spc="200" dirty="0" err="1"/>
              <a:t>Kulcscsere</a:t>
            </a:r>
            <a:r>
              <a:rPr lang="en-US" altLang="hu-HU" spc="200" dirty="0"/>
              <a:t> </a:t>
            </a:r>
            <a:r>
              <a:rPr lang="en-US" altLang="hu-HU" spc="200" dirty="0" err="1"/>
              <a:t>algoritmus</a:t>
            </a:r>
            <a:endParaRPr lang="en-US" altLang="hu-HU" spc="200" dirty="0"/>
          </a:p>
        </p:txBody>
      </p:sp>
      <p:sp>
        <p:nvSpPr>
          <p:cNvPr id="121890" name="Text Box 34">
            <a:extLst>
              <a:ext uri="{FF2B5EF4-FFF2-40B4-BE49-F238E27FC236}">
                <a16:creationId xmlns:a16="http://schemas.microsoft.com/office/drawing/2014/main" id="{2D6CFCE1-DD6C-5C6B-2C6D-15499EB33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97" y="1785257"/>
            <a:ext cx="8001003" cy="251524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28600" defTabSz="914400">
              <a:spcBef>
                <a:spcPts val="700"/>
              </a:spcBef>
              <a:buClr>
                <a:schemeClr val="tx2"/>
              </a:buClr>
            </a:pP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Probléma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: Alice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és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Bob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nem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tudják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megbeszélni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közös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kulcsot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mert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földrajzi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távolság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nagy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közöttük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és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még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sohasem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találkoztak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</a:pP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Megoldás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: Whitfield (1976) </a:t>
            </a:r>
            <a:r>
              <a:rPr lang="en-US" altLang="hu-HU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kétkulcsos</a:t>
            </a:r>
            <a:r>
              <a:rPr lang="en-US" altLang="hu-HU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láda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AutoNum type="arabicPeriod"/>
            </a:pP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Alice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berakja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védeni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kívánt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üzenetet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egy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ládába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és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lelakatolja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saját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kulcsával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majd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elküldi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Bob-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hoz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AutoNum type="arabicPeriod"/>
            </a:pP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Bob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és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senki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más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sem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tudja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kinyitni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ládát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ezét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Bob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rátesz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saját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lakatát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és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visszaküldi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Alice-nek.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AutoNum type="arabicPeriod"/>
            </a:pP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Alice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leveszi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saját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lakatját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ládáról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majd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visszaküldi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Bob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részére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Ekkor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Bob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leveszi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saját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lakatját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ládáról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és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elolvashatja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az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üzenetet</a:t>
            </a:r>
            <a:r>
              <a:rPr lang="en-US" altLang="hu-HU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121897" name="Freeform: Shape 121896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AE935CDF-EF36-FD37-FCBE-778D2948B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A7516EA4-D7AC-429C-BD7E-8E65ACC7A268}" type="slidenum">
              <a:rPr lang="en-US" altLang="hu-HU" sz="12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6</a:t>
            </a:fld>
            <a:endParaRPr lang="en-US" altLang="hu-HU" sz="1200" kern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9" name="Kép 28" descr="Mi Max a husky">
            <a:extLst>
              <a:ext uri="{FF2B5EF4-FFF2-40B4-BE49-F238E27FC236}">
                <a16:creationId xmlns:a16="http://schemas.microsoft.com/office/drawing/2014/main" id="{517F2A6E-95B7-4D65-998C-B8D90E41C8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996" y="4251764"/>
            <a:ext cx="1688976" cy="1688976"/>
          </a:xfrm>
          <a:prstGeom prst="rect">
            <a:avLst/>
          </a:prstGeom>
        </p:spPr>
      </p:pic>
      <p:pic>
        <p:nvPicPr>
          <p:cNvPr id="31" name="Kép 30" descr="Válasz? Hízelgő macska">
            <a:extLst>
              <a:ext uri="{FF2B5EF4-FFF2-40B4-BE49-F238E27FC236}">
                <a16:creationId xmlns:a16="http://schemas.microsoft.com/office/drawing/2014/main" id="{CE92C15D-95B8-9947-184B-EE4241F493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023" y="4129675"/>
            <a:ext cx="1960037" cy="1960037"/>
          </a:xfrm>
          <a:prstGeom prst="rect">
            <a:avLst/>
          </a:prstGeom>
        </p:spPr>
      </p:pic>
      <p:pic>
        <p:nvPicPr>
          <p:cNvPr id="33" name="Kép 32">
            <a:extLst>
              <a:ext uri="{FF2B5EF4-FFF2-40B4-BE49-F238E27FC236}">
                <a16:creationId xmlns:a16="http://schemas.microsoft.com/office/drawing/2014/main" id="{262E095C-E9C3-E107-B431-AF3595A32B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1919" y="4300506"/>
            <a:ext cx="3040157" cy="1685955"/>
          </a:xfrm>
          <a:prstGeom prst="rect">
            <a:avLst/>
          </a:prstGeom>
        </p:spPr>
      </p:pic>
      <p:pic>
        <p:nvPicPr>
          <p:cNvPr id="35" name="Kép 34">
            <a:extLst>
              <a:ext uri="{FF2B5EF4-FFF2-40B4-BE49-F238E27FC236}">
                <a16:creationId xmlns:a16="http://schemas.microsoft.com/office/drawing/2014/main" id="{B7BD1D0C-BB75-3895-62A7-EF2E3331DB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2240" y="4696255"/>
            <a:ext cx="619211" cy="866896"/>
          </a:xfrm>
          <a:prstGeom prst="rect">
            <a:avLst/>
          </a:prstGeom>
        </p:spPr>
      </p:pic>
      <p:pic>
        <p:nvPicPr>
          <p:cNvPr id="37" name="Kép 36">
            <a:extLst>
              <a:ext uri="{FF2B5EF4-FFF2-40B4-BE49-F238E27FC236}">
                <a16:creationId xmlns:a16="http://schemas.microsoft.com/office/drawing/2014/main" id="{694ED9CA-C274-08DE-7B92-5B7BF92B06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84359" y="4675524"/>
            <a:ext cx="676369" cy="80973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2905" name="Rectangle 122904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DD4DAA17-58B2-23F3-FBAA-D98B92FE3A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altLang="hu-HU" sz="4300" spc="200"/>
              <a:t>Nyilvános kulcsú rendszerek</a:t>
            </a:r>
          </a:p>
        </p:txBody>
      </p:sp>
      <p:sp>
        <p:nvSpPr>
          <p:cNvPr id="122900" name="Text Box 20">
            <a:extLst>
              <a:ext uri="{FF2B5EF4-FFF2-40B4-BE49-F238E27FC236}">
                <a16:creationId xmlns:a16="http://schemas.microsoft.com/office/drawing/2014/main" id="{7E7493F2-E37D-EE9F-B302-300DA14B2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97" y="1785257"/>
            <a:ext cx="8001003" cy="2306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Tx/>
              <a:buAutoNum type="arabicPeriod"/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Bob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készít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egy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e, d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kulcspárt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Tx/>
              <a:buAutoNum type="arabicPeriod"/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d-t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titokban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tartja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e-t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nyilvánosságra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hozza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Tx/>
              <a:buAutoNum type="arabicPeriod"/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Ha Alice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üzenni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akar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Bobnak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akkor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Bob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nyilvános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kulcsát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használja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Tx/>
              <a:buAutoNum type="arabicPeriod"/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c=E(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e,m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)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alapján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c-t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csak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Bob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tudja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visszafejteni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m = D(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d,c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)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alapján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Ha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más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is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üzenni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kíván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Bobnak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akkor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használhatja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az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ő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nyilvános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2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kulcsát</a:t>
            </a:r>
            <a:r>
              <a:rPr lang="en-US" altLang="hu-HU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122907" name="Freeform: Shape 122906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5">
            <a:extLst>
              <a:ext uri="{FF2B5EF4-FFF2-40B4-BE49-F238E27FC236}">
                <a16:creationId xmlns:a16="http://schemas.microsoft.com/office/drawing/2014/main" id="{3570EF45-1329-5918-757E-7782B361C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00954" y="6032130"/>
            <a:ext cx="775608" cy="3457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64A6F62A-825C-415D-A1EC-81A85E693277}" type="slidenum">
              <a:rPr lang="en-US" altLang="hu-HU" sz="12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7</a:t>
            </a:fld>
            <a:endParaRPr lang="en-US" altLang="hu-HU" sz="1200" kern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Line 7">
            <a:extLst>
              <a:ext uri="{FF2B5EF4-FFF2-40B4-BE49-F238E27FC236}">
                <a16:creationId xmlns:a16="http://schemas.microsoft.com/office/drawing/2014/main" id="{B225F67D-9694-BC09-81EE-BBD5FF63DD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44357" y="4803451"/>
            <a:ext cx="2651290" cy="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449133D6-5B0C-3B3E-12D5-C78E844AE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715" y="4443089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>
                <a:latin typeface="Tahoma" panose="020B0604030504040204" pitchFamily="34" charset="0"/>
              </a:rPr>
              <a:t>c = E(e,m)</a:t>
            </a:r>
            <a:endParaRPr lang="en-US" altLang="hu-HU">
              <a:latin typeface="Tahoma" panose="020B0604030504040204" pitchFamily="34" charset="0"/>
            </a:endParaRPr>
          </a:p>
        </p:txBody>
      </p:sp>
      <p:sp>
        <p:nvSpPr>
          <p:cNvPr id="18" name="Text Box 37">
            <a:extLst>
              <a:ext uri="{FF2B5EF4-FFF2-40B4-BE49-F238E27FC236}">
                <a16:creationId xmlns:a16="http://schemas.microsoft.com/office/drawing/2014/main" id="{6253547A-85AA-6515-4665-00AA43E89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430" y="5426639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altLang="hu-HU" dirty="0">
                <a:latin typeface="Tahoma" panose="020B0604030504040204" pitchFamily="34" charset="0"/>
              </a:rPr>
              <a:t>m = D(</a:t>
            </a:r>
            <a:r>
              <a:rPr lang="hu-HU" altLang="hu-HU" dirty="0" err="1">
                <a:latin typeface="Tahoma" panose="020B0604030504040204" pitchFamily="34" charset="0"/>
              </a:rPr>
              <a:t>d,c</a:t>
            </a:r>
            <a:r>
              <a:rPr lang="hu-HU" altLang="hu-HU" dirty="0">
                <a:latin typeface="Tahoma" panose="020B0604030504040204" pitchFamily="34" charset="0"/>
              </a:rPr>
              <a:t>)</a:t>
            </a:r>
            <a:endParaRPr lang="en-US" altLang="hu-HU" dirty="0">
              <a:latin typeface="Tahoma" panose="020B0604030504040204" pitchFamily="34" charset="0"/>
            </a:endParaRPr>
          </a:p>
        </p:txBody>
      </p:sp>
      <p:pic>
        <p:nvPicPr>
          <p:cNvPr id="19" name="Kép 18" descr="Várakozás Max a husky">
            <a:extLst>
              <a:ext uri="{FF2B5EF4-FFF2-40B4-BE49-F238E27FC236}">
                <a16:creationId xmlns:a16="http://schemas.microsoft.com/office/drawing/2014/main" id="{0A7359D5-59C8-7DF3-ABCC-D8045A0C65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770" y="3839656"/>
            <a:ext cx="2010705" cy="2010705"/>
          </a:xfrm>
          <a:prstGeom prst="rect">
            <a:avLst/>
          </a:prstGeom>
        </p:spPr>
      </p:pic>
      <p:pic>
        <p:nvPicPr>
          <p:cNvPr id="20" name="Kép 19" descr="Szerelem hízelgő macska">
            <a:extLst>
              <a:ext uri="{FF2B5EF4-FFF2-40B4-BE49-F238E27FC236}">
                <a16:creationId xmlns:a16="http://schemas.microsoft.com/office/drawing/2014/main" id="{BE6A568B-324B-491B-B318-C843335631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508" y="3469478"/>
            <a:ext cx="2542622" cy="2542622"/>
          </a:xfrm>
          <a:prstGeom prst="rect">
            <a:avLst/>
          </a:prstGeom>
        </p:spPr>
      </p:pic>
      <p:pic>
        <p:nvPicPr>
          <p:cNvPr id="21" name="Ábra 20" descr="Régi kulcs egyszínű kitöltéssel">
            <a:extLst>
              <a:ext uri="{FF2B5EF4-FFF2-40B4-BE49-F238E27FC236}">
                <a16:creationId xmlns:a16="http://schemas.microsoft.com/office/drawing/2014/main" id="{9EEA04C7-CCDD-8878-DDD7-F7B270AF92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3392" y="3930608"/>
            <a:ext cx="914400" cy="914400"/>
          </a:xfrm>
          <a:prstGeom prst="rect">
            <a:avLst/>
          </a:prstGeom>
        </p:spPr>
      </p:pic>
      <p:pic>
        <p:nvPicPr>
          <p:cNvPr id="22" name="Ábra 21" descr="Régi kulcs körvonalas">
            <a:extLst>
              <a:ext uri="{FF2B5EF4-FFF2-40B4-BE49-F238E27FC236}">
                <a16:creationId xmlns:a16="http://schemas.microsoft.com/office/drawing/2014/main" id="{4C7E4F32-CF57-2FBA-426F-54795DE90EA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17598" y="4854322"/>
            <a:ext cx="914400" cy="914400"/>
          </a:xfrm>
          <a:prstGeom prst="rect">
            <a:avLst/>
          </a:prstGeom>
        </p:spPr>
      </p:pic>
      <p:pic>
        <p:nvPicPr>
          <p:cNvPr id="23" name="Ábra 22" descr="Régi kulcs körvonalas">
            <a:extLst>
              <a:ext uri="{FF2B5EF4-FFF2-40B4-BE49-F238E27FC236}">
                <a16:creationId xmlns:a16="http://schemas.microsoft.com/office/drawing/2014/main" id="{A0C5DA20-1D45-A72A-4242-C3E61535FF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3512" y="4850488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D7DD845D-1479-1124-1FA9-949CBF920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7" y="382385"/>
            <a:ext cx="8001003" cy="1113295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Közreműködtek: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1AB773F-D5F5-8D25-6BF9-AE21B4E2E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7" y="1785257"/>
            <a:ext cx="8001003" cy="34405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sz="1800"/>
              <a:t>Alice: Az adatküldő fél, aki titkosított üzenetet küld.</a:t>
            </a:r>
          </a:p>
          <a:p>
            <a:pPr>
              <a:lnSpc>
                <a:spcPct val="100000"/>
              </a:lnSpc>
            </a:pPr>
            <a:r>
              <a:rPr lang="hu-HU" sz="1800"/>
              <a:t>Bob: Az üzenet fogadója, aki megpróbálja dekódolni az üzenetet.</a:t>
            </a:r>
          </a:p>
          <a:p>
            <a:pPr>
              <a:lnSpc>
                <a:spcPct val="100000"/>
              </a:lnSpc>
            </a:pPr>
            <a:r>
              <a:rPr lang="hu-HU" sz="1800"/>
              <a:t>Eve: Egy támadó, aki megpróbálja lehallgatni vagy manipulálni az adatokat.</a:t>
            </a:r>
          </a:p>
          <a:p>
            <a:pPr>
              <a:lnSpc>
                <a:spcPct val="100000"/>
              </a:lnSpc>
            </a:pPr>
            <a:r>
              <a:rPr lang="hu-HU" sz="1800"/>
              <a:t>Trent: Egy megbízható harmadik fél, aki közvetítőként vagy azonosításban segíthet.</a:t>
            </a:r>
          </a:p>
          <a:p>
            <a:pPr>
              <a:lnSpc>
                <a:spcPct val="100000"/>
              </a:lnSpc>
            </a:pPr>
            <a:r>
              <a:rPr lang="hu-HU" sz="1800"/>
              <a:t>Mallory: Egy további támadó, aki hasonló célokat szolgál, mint Eve, de gyakran még aktívabb támadóként jelenik meg.</a:t>
            </a:r>
          </a:p>
          <a:p>
            <a:pPr>
              <a:lnSpc>
                <a:spcPct val="100000"/>
              </a:lnSpc>
            </a:pPr>
            <a:r>
              <a:rPr lang="hu-HU" sz="1800"/>
              <a:t>Charlie: Egy másik fél a kommunikációs csatornán belül, vagy más kriptográfiai célok szolgálhat.</a:t>
            </a:r>
          </a:p>
          <a:p>
            <a:pPr>
              <a:lnSpc>
                <a:spcPct val="100000"/>
              </a:lnSpc>
            </a:pPr>
            <a:r>
              <a:rPr lang="hu-HU" sz="1800"/>
              <a:t>Oscar: Egy olyan szereplő, akin keresztül általában a passzív támadókat, azaz a "távoli" ellenfeleket, esetleg az általános támadókat modellezik.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06736"/>
            <a:ext cx="9143999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3B6C139-0D75-8336-6599-00742129A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6892" y="6375679"/>
            <a:ext cx="775608" cy="34579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E4F4F91-9BC0-47E9-BCC1-32A4FA4BC14A}" type="slidenum">
              <a:rPr lang="en-US" altLang="hu-HU" smtClean="0"/>
              <a:pPr>
                <a:spcAft>
                  <a:spcPts val="600"/>
                </a:spcAft>
              </a:pPr>
              <a:t>8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893418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AAD13951-C686-C9D3-4731-FA5A5C454D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7624" y="274638"/>
            <a:ext cx="7499176" cy="874251"/>
          </a:xfrm>
        </p:spPr>
        <p:txBody>
          <a:bodyPr/>
          <a:lstStyle/>
          <a:p>
            <a:r>
              <a:rPr lang="hu-HU" altLang="hu-HU" dirty="0"/>
              <a:t>RSA algoritmus</a:t>
            </a:r>
            <a:endParaRPr lang="en-US" altLang="hu-HU" dirty="0"/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606BC662-1BFE-1457-4ABE-37270ACA3E6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87624" y="1350502"/>
            <a:ext cx="7456065" cy="4924425"/>
          </a:xfrm>
        </p:spPr>
        <p:txBody>
          <a:bodyPr/>
          <a:lstStyle/>
          <a:p>
            <a:r>
              <a:rPr lang="hu-HU" altLang="hu-HU" sz="2800" dirty="0" err="1">
                <a:solidFill>
                  <a:schemeClr val="tx1"/>
                </a:solidFill>
              </a:rPr>
              <a:t>Rivest</a:t>
            </a:r>
            <a:r>
              <a:rPr lang="hu-HU" altLang="hu-HU" sz="2800" dirty="0">
                <a:solidFill>
                  <a:schemeClr val="tx1"/>
                </a:solidFill>
              </a:rPr>
              <a:t>, </a:t>
            </a:r>
            <a:r>
              <a:rPr lang="hu-HU" altLang="hu-HU" sz="2800" dirty="0" err="1">
                <a:solidFill>
                  <a:schemeClr val="tx1"/>
                </a:solidFill>
              </a:rPr>
              <a:t>Shanir</a:t>
            </a:r>
            <a:r>
              <a:rPr lang="hu-HU" altLang="hu-HU" sz="2800" dirty="0">
                <a:solidFill>
                  <a:schemeClr val="tx1"/>
                </a:solidFill>
              </a:rPr>
              <a:t>, </a:t>
            </a:r>
            <a:r>
              <a:rPr lang="hu-HU" altLang="hu-HU" sz="2800" dirty="0" err="1">
                <a:solidFill>
                  <a:schemeClr val="tx1"/>
                </a:solidFill>
              </a:rPr>
              <a:t>Adleman</a:t>
            </a:r>
            <a:r>
              <a:rPr lang="hu-HU" altLang="hu-HU" sz="2800" dirty="0">
                <a:solidFill>
                  <a:schemeClr val="tx1"/>
                </a:solidFill>
              </a:rPr>
              <a:t> (1977)</a:t>
            </a:r>
          </a:p>
          <a:p>
            <a:r>
              <a:rPr lang="hu-HU" altLang="hu-HU" sz="2800" dirty="0">
                <a:solidFill>
                  <a:schemeClr val="tx1"/>
                </a:solidFill>
              </a:rPr>
              <a:t>az algoritmus a hatványozáson és a </a:t>
            </a:r>
            <a:r>
              <a:rPr lang="hu-HU" altLang="hu-HU" sz="2800" dirty="0" err="1">
                <a:solidFill>
                  <a:schemeClr val="tx1"/>
                </a:solidFill>
              </a:rPr>
              <a:t>moduló</a:t>
            </a:r>
            <a:r>
              <a:rPr lang="hu-HU" altLang="hu-HU" sz="2800" dirty="0">
                <a:solidFill>
                  <a:schemeClr val="tx1"/>
                </a:solidFill>
              </a:rPr>
              <a:t> (maradékos osztás) műveleten alapul.</a:t>
            </a:r>
          </a:p>
          <a:p>
            <a:endParaRPr lang="hu-HU" altLang="hu-H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u-HU" altLang="hu-HU" sz="2800" dirty="0">
              <a:solidFill>
                <a:schemeClr val="tx1"/>
              </a:solidFill>
            </a:endParaRPr>
          </a:p>
          <a:p>
            <a:r>
              <a:rPr lang="hu-HU" altLang="hu-HU" sz="2800" dirty="0">
                <a:solidFill>
                  <a:schemeClr val="tx1"/>
                </a:solidFill>
              </a:rPr>
              <a:t>Nyilvános kulcs (E,N) titkos kulcs: (D,N). Az R  pedig a kódolt üzenet</a:t>
            </a:r>
          </a:p>
          <a:p>
            <a:pPr lvl="1"/>
            <a:endParaRPr lang="hu-HU" altLang="hu-HU" sz="2400" dirty="0">
              <a:solidFill>
                <a:schemeClr val="tx1"/>
              </a:solidFill>
            </a:endParaRPr>
          </a:p>
          <a:p>
            <a:pPr lvl="1"/>
            <a:endParaRPr lang="en-US" altLang="hu-HU" sz="2400" dirty="0"/>
          </a:p>
        </p:txBody>
      </p:sp>
      <p:sp>
        <p:nvSpPr>
          <p:cNvPr id="4" name="Dia számának helye 6">
            <a:extLst>
              <a:ext uri="{FF2B5EF4-FFF2-40B4-BE49-F238E27FC236}">
                <a16:creationId xmlns:a16="http://schemas.microsoft.com/office/drawing/2014/main" id="{8FAB312E-E143-08E4-6635-273287E2C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B5016-68DF-4FC0-BFD0-C381AD36369C}" type="slidenum">
              <a:rPr lang="en-US" altLang="hu-HU"/>
              <a:pPr/>
              <a:t>9</a:t>
            </a:fld>
            <a:endParaRPr lang="en-US" altLang="hu-HU"/>
          </a:p>
        </p:txBody>
      </p:sp>
      <p:sp>
        <p:nvSpPr>
          <p:cNvPr id="132102" name="AutoShape 6">
            <a:extLst>
              <a:ext uri="{FF2B5EF4-FFF2-40B4-BE49-F238E27FC236}">
                <a16:creationId xmlns:a16="http://schemas.microsoft.com/office/drawing/2014/main" id="{AFE488D6-6045-146D-983B-7E81D6B94488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411413" y="3095625"/>
            <a:ext cx="41941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32104" name="Rectangle 8">
            <a:extLst>
              <a:ext uri="{FF2B5EF4-FFF2-40B4-BE49-F238E27FC236}">
                <a16:creationId xmlns:a16="http://schemas.microsoft.com/office/drawing/2014/main" id="{5AA49A34-4720-1B9E-88B7-0553343C0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263" y="3221038"/>
            <a:ext cx="36671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5200" i="1">
                <a:latin typeface="Times New Roman" panose="02020603050405020304" pitchFamily="18" charset="0"/>
              </a:rPr>
              <a:t>T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05" name="Rectangle 9">
            <a:extLst>
              <a:ext uri="{FF2B5EF4-FFF2-40B4-BE49-F238E27FC236}">
                <a16:creationId xmlns:a16="http://schemas.microsoft.com/office/drawing/2014/main" id="{A3187D5A-11FE-59B2-F828-F8A30A859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3313" y="3221038"/>
            <a:ext cx="43973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5200" i="1">
                <a:latin typeface="Times New Roman" panose="02020603050405020304" pitchFamily="18" charset="0"/>
              </a:rPr>
              <a:t>N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06" name="Rectangle 10">
            <a:extLst>
              <a:ext uri="{FF2B5EF4-FFF2-40B4-BE49-F238E27FC236}">
                <a16:creationId xmlns:a16="http://schemas.microsoft.com/office/drawing/2014/main" id="{0D778137-4F84-896B-00F0-C56324E77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8563" y="3221038"/>
            <a:ext cx="36671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5200" i="1" dirty="0">
                <a:latin typeface="Times New Roman" panose="02020603050405020304" pitchFamily="18" charset="0"/>
              </a:rPr>
              <a:t>T</a:t>
            </a:r>
            <a:endParaRPr lang="en-US" altLang="hu-HU" b="1" dirty="0">
              <a:latin typeface="Tahoma" panose="020B0604030504040204" pitchFamily="34" charset="0"/>
            </a:endParaRPr>
          </a:p>
        </p:txBody>
      </p:sp>
      <p:sp>
        <p:nvSpPr>
          <p:cNvPr id="132107" name="Rectangle 11">
            <a:extLst>
              <a:ext uri="{FF2B5EF4-FFF2-40B4-BE49-F238E27FC236}">
                <a16:creationId xmlns:a16="http://schemas.microsoft.com/office/drawing/2014/main" id="{2B816322-3C34-0645-99CE-A2ADD4A73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4338" y="3170238"/>
            <a:ext cx="360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hu-HU" altLang="hu-HU" sz="3000" i="1">
                <a:latin typeface="Times New Roman" panose="02020603050405020304" pitchFamily="18" charset="0"/>
              </a:rPr>
              <a:t>ed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08" name="Rectangle 12">
            <a:extLst>
              <a:ext uri="{FF2B5EF4-FFF2-40B4-BE49-F238E27FC236}">
                <a16:creationId xmlns:a16="http://schemas.microsoft.com/office/drawing/2014/main" id="{8F2AAE7D-0BEA-3A4A-02C8-A9B4E9078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363" y="3146425"/>
            <a:ext cx="3619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5200" dirty="0">
                <a:latin typeface="Symbol" panose="05050102010706020507" pitchFamily="18" charset="2"/>
              </a:rPr>
              <a:t>=</a:t>
            </a:r>
            <a:endParaRPr lang="en-US" altLang="hu-HU" b="1" dirty="0">
              <a:latin typeface="Tahoma" panose="020B0604030504040204" pitchFamily="34" charset="0"/>
            </a:endParaRPr>
          </a:p>
        </p:txBody>
      </p:sp>
      <p:sp>
        <p:nvSpPr>
          <p:cNvPr id="132109" name="Rectangle 13">
            <a:extLst>
              <a:ext uri="{FF2B5EF4-FFF2-40B4-BE49-F238E27FC236}">
                <a16:creationId xmlns:a16="http://schemas.microsoft.com/office/drawing/2014/main" id="{C5DEC652-287B-F8D6-F693-5508568C5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7438" y="3221038"/>
            <a:ext cx="117475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5200">
                <a:latin typeface="Times New Roman" panose="02020603050405020304" pitchFamily="18" charset="0"/>
              </a:rPr>
              <a:t>mod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12" name="AutoShape 16">
            <a:extLst>
              <a:ext uri="{FF2B5EF4-FFF2-40B4-BE49-F238E27FC236}">
                <a16:creationId xmlns:a16="http://schemas.microsoft.com/office/drawing/2014/main" id="{5995DAF9-464C-8330-0659-EFC7A4FC6639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203575" y="5157788"/>
            <a:ext cx="2808288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32114" name="Rectangle 18">
            <a:extLst>
              <a:ext uri="{FF2B5EF4-FFF2-40B4-BE49-F238E27FC236}">
                <a16:creationId xmlns:a16="http://schemas.microsoft.com/office/drawing/2014/main" id="{3A8DEEC5-45CF-A352-F548-B815D3C657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7050" y="6005513"/>
            <a:ext cx="254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3600" i="1">
                <a:latin typeface="Times New Roman" panose="02020603050405020304" pitchFamily="18" charset="0"/>
              </a:rPr>
              <a:t>T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15" name="Rectangle 19">
            <a:extLst>
              <a:ext uri="{FF2B5EF4-FFF2-40B4-BE49-F238E27FC236}">
                <a16:creationId xmlns:a16="http://schemas.microsoft.com/office/drawing/2014/main" id="{BC6142E3-44E2-6B08-0B7B-5DC77803F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3300" y="6005513"/>
            <a:ext cx="304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3600" i="1">
                <a:latin typeface="Times New Roman" panose="02020603050405020304" pitchFamily="18" charset="0"/>
              </a:rPr>
              <a:t>N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16" name="Rectangle 20">
            <a:extLst>
              <a:ext uri="{FF2B5EF4-FFF2-40B4-BE49-F238E27FC236}">
                <a16:creationId xmlns:a16="http://schemas.microsoft.com/office/drawing/2014/main" id="{EAD56B9C-BF51-0F69-3718-323A625B2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13" y="6005513"/>
            <a:ext cx="279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3600" i="1">
                <a:latin typeface="Times New Roman" panose="02020603050405020304" pitchFamily="18" charset="0"/>
              </a:rPr>
              <a:t>R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17" name="Rectangle 21">
            <a:extLst>
              <a:ext uri="{FF2B5EF4-FFF2-40B4-BE49-F238E27FC236}">
                <a16:creationId xmlns:a16="http://schemas.microsoft.com/office/drawing/2014/main" id="{429F3742-55F1-2D12-17C3-AB0943ECE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4988" y="5254625"/>
            <a:ext cx="279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3600" i="1">
                <a:latin typeface="Times New Roman" panose="02020603050405020304" pitchFamily="18" charset="0"/>
              </a:rPr>
              <a:t>R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18" name="Rectangle 22">
            <a:extLst>
              <a:ext uri="{FF2B5EF4-FFF2-40B4-BE49-F238E27FC236}">
                <a16:creationId xmlns:a16="http://schemas.microsoft.com/office/drawing/2014/main" id="{4EF29EB4-56EF-644B-90BF-E822D6804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8375" y="5254625"/>
            <a:ext cx="304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3600" i="1">
                <a:latin typeface="Times New Roman" panose="02020603050405020304" pitchFamily="18" charset="0"/>
              </a:rPr>
              <a:t>N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19" name="Rectangle 23">
            <a:extLst>
              <a:ext uri="{FF2B5EF4-FFF2-40B4-BE49-F238E27FC236}">
                <a16:creationId xmlns:a16="http://schemas.microsoft.com/office/drawing/2014/main" id="{5735D445-EEB5-E39D-9AC9-A423EC3B6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4850" y="5254625"/>
            <a:ext cx="254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3600" i="1">
                <a:latin typeface="Times New Roman" panose="02020603050405020304" pitchFamily="18" charset="0"/>
              </a:rPr>
              <a:t>T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20" name="Rectangle 24">
            <a:extLst>
              <a:ext uri="{FF2B5EF4-FFF2-40B4-BE49-F238E27FC236}">
                <a16:creationId xmlns:a16="http://schemas.microsoft.com/office/drawing/2014/main" id="{75DD77AF-7185-BCCA-81FB-CF4EEB03A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2513" y="5970588"/>
            <a:ext cx="13335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hu-HU" altLang="hu-HU" sz="2100" i="1">
                <a:latin typeface="Times New Roman" panose="02020603050405020304" pitchFamily="18" charset="0"/>
              </a:rPr>
              <a:t>d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21" name="Rectangle 25">
            <a:extLst>
              <a:ext uri="{FF2B5EF4-FFF2-40B4-BE49-F238E27FC236}">
                <a16:creationId xmlns:a16="http://schemas.microsoft.com/office/drawing/2014/main" id="{F5A5AE20-62C8-53D5-577C-BC1AE6DEF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0" y="5218113"/>
            <a:ext cx="119063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hu-HU" altLang="hu-HU" sz="2100" i="1">
                <a:latin typeface="Times New Roman" panose="02020603050405020304" pitchFamily="18" charset="0"/>
              </a:rPr>
              <a:t>e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22" name="Rectangle 26">
            <a:extLst>
              <a:ext uri="{FF2B5EF4-FFF2-40B4-BE49-F238E27FC236}">
                <a16:creationId xmlns:a16="http://schemas.microsoft.com/office/drawing/2014/main" id="{7F2A55EF-B563-2081-40CB-0EC6488CF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263" y="5953125"/>
            <a:ext cx="2508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3600">
                <a:latin typeface="Symbol" panose="05050102010706020507" pitchFamily="18" charset="2"/>
              </a:rPr>
              <a:t>=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23" name="Rectangle 27">
            <a:extLst>
              <a:ext uri="{FF2B5EF4-FFF2-40B4-BE49-F238E27FC236}">
                <a16:creationId xmlns:a16="http://schemas.microsoft.com/office/drawing/2014/main" id="{9D509B1F-4F18-850B-A237-2D223EF65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0338" y="5202238"/>
            <a:ext cx="2508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3600">
                <a:latin typeface="Symbol" panose="05050102010706020507" pitchFamily="18" charset="2"/>
              </a:rPr>
              <a:t>=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24" name="Rectangle 28">
            <a:extLst>
              <a:ext uri="{FF2B5EF4-FFF2-40B4-BE49-F238E27FC236}">
                <a16:creationId xmlns:a16="http://schemas.microsoft.com/office/drawing/2014/main" id="{AA3DAF12-5580-367B-8741-753FDE341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3663" y="6005513"/>
            <a:ext cx="812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3600">
                <a:latin typeface="Times New Roman" panose="02020603050405020304" pitchFamily="18" charset="0"/>
              </a:rPr>
              <a:t>mod</a:t>
            </a:r>
            <a:endParaRPr lang="en-US" altLang="hu-HU" b="1">
              <a:latin typeface="Tahoma" panose="020B0604030504040204" pitchFamily="34" charset="0"/>
            </a:endParaRPr>
          </a:p>
        </p:txBody>
      </p:sp>
      <p:sp>
        <p:nvSpPr>
          <p:cNvPr id="132125" name="Rectangle 29">
            <a:extLst>
              <a:ext uri="{FF2B5EF4-FFF2-40B4-BE49-F238E27FC236}">
                <a16:creationId xmlns:a16="http://schemas.microsoft.com/office/drawing/2014/main" id="{F1788156-8BDA-5DAE-D934-C19277F3C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325" y="5254625"/>
            <a:ext cx="812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hu-HU" sz="3600">
                <a:latin typeface="Times New Roman" panose="02020603050405020304" pitchFamily="18" charset="0"/>
              </a:rPr>
              <a:t>mod</a:t>
            </a:r>
            <a:endParaRPr lang="en-US" altLang="hu-HU" b="1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elvény">
  <a:themeElements>
    <a:clrScheme name="Kék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Jelvény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Jelvény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Jelvény</Template>
  <TotalTime>2319</TotalTime>
  <Words>2601</Words>
  <Application>Microsoft Office PowerPoint</Application>
  <PresentationFormat>Diavetítés a képernyőre (4:3 oldalarány)</PresentationFormat>
  <Paragraphs>281</Paragraphs>
  <Slides>25</Slides>
  <Notes>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9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35" baseType="lpstr">
      <vt:lpstr>Aptos</vt:lpstr>
      <vt:lpstr>Arial</vt:lpstr>
      <vt:lpstr>Gill Sans MT</vt:lpstr>
      <vt:lpstr>Impact</vt:lpstr>
      <vt:lpstr>Söhne</vt:lpstr>
      <vt:lpstr>Symbol</vt:lpstr>
      <vt:lpstr>Tahoma</vt:lpstr>
      <vt:lpstr>Times New Roman</vt:lpstr>
      <vt:lpstr>Wingdings</vt:lpstr>
      <vt:lpstr>Jelvény</vt:lpstr>
      <vt:lpstr>Kriptográfia alapjai RSA kódolás, Digitális aláírás</vt:lpstr>
      <vt:lpstr>Kriptográfia alapjai</vt:lpstr>
      <vt:lpstr>Rejtjelezés</vt:lpstr>
      <vt:lpstr>PowerPoint-bemutató</vt:lpstr>
      <vt:lpstr>PowerPoint-bemutató</vt:lpstr>
      <vt:lpstr>Kulcscsere algoritmus</vt:lpstr>
      <vt:lpstr>Nyilvános kulcsú rendszerek</vt:lpstr>
      <vt:lpstr>Közreműködtek:</vt:lpstr>
      <vt:lpstr>RSA algoritmus</vt:lpstr>
      <vt:lpstr>PowerPoint-bemutató</vt:lpstr>
      <vt:lpstr>RSA algoritmus, összetettebb példa</vt:lpstr>
      <vt:lpstr>RSA kulcsgenerálás</vt:lpstr>
      <vt:lpstr>RSA gyenge pontja és jövője</vt:lpstr>
      <vt:lpstr>PowerPoint-bemutató</vt:lpstr>
      <vt:lpstr>Digitális aláírás</vt:lpstr>
      <vt:lpstr>Digitális aláírás</vt:lpstr>
      <vt:lpstr>Digitális aláírás</vt:lpstr>
      <vt:lpstr>Hash-függvények</vt:lpstr>
      <vt:lpstr>Hash-függvények</vt:lpstr>
      <vt:lpstr>Hash-függvények használata</vt:lpstr>
      <vt:lpstr>Hash-függvények használata</vt:lpstr>
      <vt:lpstr>Nyilvános kulcsok hitelességi problémája</vt:lpstr>
      <vt:lpstr>Nyilvános kulcsok hitelesítése</vt:lpstr>
      <vt:lpstr>Hitelesítés CA-val</vt:lpstr>
      <vt:lpstr>PowerPoint-bemutató</vt:lpstr>
    </vt:vector>
  </TitlesOfParts>
  <Company>AITME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OpenGL grafikus rendszer</dc:title>
  <dc:creator>AITME</dc:creator>
  <cp:lastModifiedBy>Szabó Martin</cp:lastModifiedBy>
  <cp:revision>143</cp:revision>
  <dcterms:created xsi:type="dcterms:W3CDTF">2003-02-03T08:35:28Z</dcterms:created>
  <dcterms:modified xsi:type="dcterms:W3CDTF">2024-04-10T11:11:28Z</dcterms:modified>
</cp:coreProperties>
</file>