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62"/>
  </p:notesMasterIdLst>
  <p:sldIdLst>
    <p:sldId id="274" r:id="rId2"/>
    <p:sldId id="257" r:id="rId3"/>
    <p:sldId id="297" r:id="rId4"/>
    <p:sldId id="283" r:id="rId5"/>
    <p:sldId id="258" r:id="rId6"/>
    <p:sldId id="298" r:id="rId7"/>
    <p:sldId id="308" r:id="rId8"/>
    <p:sldId id="309" r:id="rId9"/>
    <p:sldId id="299" r:id="rId10"/>
    <p:sldId id="310" r:id="rId11"/>
    <p:sldId id="300" r:id="rId12"/>
    <p:sldId id="311" r:id="rId13"/>
    <p:sldId id="301" r:id="rId14"/>
    <p:sldId id="313" r:id="rId15"/>
    <p:sldId id="302" r:id="rId16"/>
    <p:sldId id="312" r:id="rId17"/>
    <p:sldId id="317" r:id="rId18"/>
    <p:sldId id="318" r:id="rId19"/>
    <p:sldId id="303" r:id="rId20"/>
    <p:sldId id="314" r:id="rId21"/>
    <p:sldId id="305" r:id="rId22"/>
    <p:sldId id="315" r:id="rId23"/>
    <p:sldId id="304" r:id="rId24"/>
    <p:sldId id="316" r:id="rId25"/>
    <p:sldId id="319" r:id="rId26"/>
    <p:sldId id="259" r:id="rId27"/>
    <p:sldId id="260" r:id="rId28"/>
    <p:sldId id="261" r:id="rId29"/>
    <p:sldId id="262" r:id="rId30"/>
    <p:sldId id="263" r:id="rId31"/>
    <p:sldId id="264" r:id="rId32"/>
    <p:sldId id="281" r:id="rId33"/>
    <p:sldId id="306" r:id="rId34"/>
    <p:sldId id="307" r:id="rId35"/>
    <p:sldId id="265" r:id="rId36"/>
    <p:sldId id="266" r:id="rId37"/>
    <p:sldId id="276" r:id="rId38"/>
    <p:sldId id="275" r:id="rId39"/>
    <p:sldId id="267" r:id="rId40"/>
    <p:sldId id="277" r:id="rId41"/>
    <p:sldId id="268" r:id="rId42"/>
    <p:sldId id="279" r:id="rId43"/>
    <p:sldId id="280" r:id="rId44"/>
    <p:sldId id="282" r:id="rId45"/>
    <p:sldId id="271" r:id="rId46"/>
    <p:sldId id="272" r:id="rId47"/>
    <p:sldId id="273" r:id="rId48"/>
    <p:sldId id="278" r:id="rId49"/>
    <p:sldId id="284" r:id="rId50"/>
    <p:sldId id="285" r:id="rId51"/>
    <p:sldId id="287" r:id="rId52"/>
    <p:sldId id="288" r:id="rId53"/>
    <p:sldId id="289" r:id="rId54"/>
    <p:sldId id="290" r:id="rId55"/>
    <p:sldId id="291" r:id="rId56"/>
    <p:sldId id="292" r:id="rId57"/>
    <p:sldId id="293" r:id="rId58"/>
    <p:sldId id="294" r:id="rId59"/>
    <p:sldId id="295" r:id="rId60"/>
    <p:sldId id="296" r:id="rId6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083" autoAdjust="0"/>
  </p:normalViewPr>
  <p:slideViewPr>
    <p:cSldViewPr>
      <p:cViewPr varScale="1">
        <p:scale>
          <a:sx n="82" d="100"/>
          <a:sy n="82" d="100"/>
        </p:scale>
        <p:origin x="172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5CDCF3BD-6D84-93F8-635F-016080E42B5F}"/>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hu-HU"/>
          </a:p>
        </p:txBody>
      </p:sp>
      <p:sp>
        <p:nvSpPr>
          <p:cNvPr id="21507" name="Rectangle 3">
            <a:extLst>
              <a:ext uri="{FF2B5EF4-FFF2-40B4-BE49-F238E27FC236}">
                <a16:creationId xmlns:a16="http://schemas.microsoft.com/office/drawing/2014/main" id="{653AF886-374C-08DB-F4ED-6E9EADF91A7B}"/>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hu-HU"/>
          </a:p>
        </p:txBody>
      </p:sp>
      <p:sp>
        <p:nvSpPr>
          <p:cNvPr id="2052" name="Rectangle 4">
            <a:extLst>
              <a:ext uri="{FF2B5EF4-FFF2-40B4-BE49-F238E27FC236}">
                <a16:creationId xmlns:a16="http://schemas.microsoft.com/office/drawing/2014/main" id="{4699C06F-F2E7-6DF1-7DC5-72280CC09902}"/>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a:extLst>
              <a:ext uri="{FF2B5EF4-FFF2-40B4-BE49-F238E27FC236}">
                <a16:creationId xmlns:a16="http://schemas.microsoft.com/office/drawing/2014/main" id="{52FCEA60-6DE5-507D-0E23-8F83425D90EE}"/>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hu-HU" noProof="0"/>
              <a:t>Mintaszöveg szerkesztése</a:t>
            </a:r>
          </a:p>
          <a:p>
            <a:pPr lvl="1"/>
            <a:r>
              <a:rPr lang="en-US" altLang="hu-HU" noProof="0"/>
              <a:t>Második szint</a:t>
            </a:r>
          </a:p>
          <a:p>
            <a:pPr lvl="2"/>
            <a:r>
              <a:rPr lang="en-US" altLang="hu-HU" noProof="0"/>
              <a:t>Harmadik szint</a:t>
            </a:r>
          </a:p>
          <a:p>
            <a:pPr lvl="3"/>
            <a:r>
              <a:rPr lang="en-US" altLang="hu-HU" noProof="0"/>
              <a:t>Negyedik szint</a:t>
            </a:r>
          </a:p>
          <a:p>
            <a:pPr lvl="4"/>
            <a:r>
              <a:rPr lang="en-US" altLang="hu-HU" noProof="0"/>
              <a:t>Ötödik szint</a:t>
            </a:r>
          </a:p>
        </p:txBody>
      </p:sp>
      <p:sp>
        <p:nvSpPr>
          <p:cNvPr id="21510" name="Rectangle 6">
            <a:extLst>
              <a:ext uri="{FF2B5EF4-FFF2-40B4-BE49-F238E27FC236}">
                <a16:creationId xmlns:a16="http://schemas.microsoft.com/office/drawing/2014/main" id="{4C145FC8-29D5-B45F-550B-A7F667DB65D2}"/>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hu-HU"/>
          </a:p>
        </p:txBody>
      </p:sp>
      <p:sp>
        <p:nvSpPr>
          <p:cNvPr id="21511" name="Rectangle 7">
            <a:extLst>
              <a:ext uri="{FF2B5EF4-FFF2-40B4-BE49-F238E27FC236}">
                <a16:creationId xmlns:a16="http://schemas.microsoft.com/office/drawing/2014/main" id="{1F185BA3-AB19-BD1D-73B5-0E3E2D6C31AF}"/>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4DBE68F-1788-4DFB-87A1-9E2A7B800659}" type="slidenum">
              <a:rPr lang="en-US" altLang="hu-HU"/>
              <a:pPr>
                <a:defRPr/>
              </a:pPr>
              <a:t>‹#›</a:t>
            </a:fld>
            <a:endParaRPr lang="en-US" altLang="hu-H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9C269A65-CDE0-28BB-55D0-1684D4587C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3F8B2A5-6D50-4F90-B503-158DAA048E46}" type="slidenum">
              <a:rPr lang="en-US" altLang="hu-HU" smtClean="0"/>
              <a:pPr/>
              <a:t>1</a:t>
            </a:fld>
            <a:endParaRPr lang="en-US" altLang="hu-HU"/>
          </a:p>
        </p:txBody>
      </p:sp>
      <p:sp>
        <p:nvSpPr>
          <p:cNvPr id="4099" name="Rectangle 2">
            <a:extLst>
              <a:ext uri="{FF2B5EF4-FFF2-40B4-BE49-F238E27FC236}">
                <a16:creationId xmlns:a16="http://schemas.microsoft.com/office/drawing/2014/main" id="{2446E34C-0AF4-6B28-7C26-221AA1B634C0}"/>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05B0BCD5-06FC-2F40-6308-63FA1E6E81F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hu-HU" altLang="hu-H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iakép helye 1">
            <a:extLst>
              <a:ext uri="{FF2B5EF4-FFF2-40B4-BE49-F238E27FC236}">
                <a16:creationId xmlns:a16="http://schemas.microsoft.com/office/drawing/2014/main" id="{68797A0D-52F9-F098-6A52-9B565168DBF9}"/>
              </a:ext>
            </a:extLst>
          </p:cNvPr>
          <p:cNvSpPr>
            <a:spLocks noGrp="1" noRot="1" noChangeAspect="1" noChangeArrowheads="1" noTextEdit="1"/>
          </p:cNvSpPr>
          <p:nvPr>
            <p:ph type="sldImg"/>
          </p:nvPr>
        </p:nvSpPr>
        <p:spPr>
          <a:ln/>
        </p:spPr>
      </p:sp>
      <p:sp>
        <p:nvSpPr>
          <p:cNvPr id="28675" name="Jegyzetek helye 2">
            <a:extLst>
              <a:ext uri="{FF2B5EF4-FFF2-40B4-BE49-F238E27FC236}">
                <a16:creationId xmlns:a16="http://schemas.microsoft.com/office/drawing/2014/main" id="{07F518E2-439A-07D9-B398-D59C777B4DC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Például, a /catalog/book minta az összes olyan book elemet kiválasztja, amelyek közvetlen gyerekei a catalog elemnek.</a:t>
            </a:r>
            <a:endParaRPr lang="hu-HU" altLang="hu-HU"/>
          </a:p>
        </p:txBody>
      </p:sp>
      <p:sp>
        <p:nvSpPr>
          <p:cNvPr id="28676" name="Dia számának helye 3">
            <a:extLst>
              <a:ext uri="{FF2B5EF4-FFF2-40B4-BE49-F238E27FC236}">
                <a16:creationId xmlns:a16="http://schemas.microsoft.com/office/drawing/2014/main" id="{6CBD0296-5C7B-02AC-AB26-5D8FF11E95E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144BA61-E744-405A-A6FF-319769C120B3}" type="slidenum">
              <a:rPr lang="en-US" altLang="hu-HU" smtClean="0"/>
              <a:pPr/>
              <a:t>16</a:t>
            </a:fld>
            <a:endParaRPr lang="en-US" altLang="hu-H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iakép helye 1">
            <a:extLst>
              <a:ext uri="{FF2B5EF4-FFF2-40B4-BE49-F238E27FC236}">
                <a16:creationId xmlns:a16="http://schemas.microsoft.com/office/drawing/2014/main" id="{3D083F59-7C58-ABE5-6201-32DBE36DCCBE}"/>
              </a:ext>
            </a:extLst>
          </p:cNvPr>
          <p:cNvSpPr>
            <a:spLocks noGrp="1" noRot="1" noChangeAspect="1" noChangeArrowheads="1" noTextEdit="1"/>
          </p:cNvSpPr>
          <p:nvPr>
            <p:ph type="sldImg"/>
          </p:nvPr>
        </p:nvSpPr>
        <p:spPr>
          <a:ln/>
        </p:spPr>
      </p:sp>
      <p:sp>
        <p:nvSpPr>
          <p:cNvPr id="30723" name="Jegyzetek helye 2">
            <a:extLst>
              <a:ext uri="{FF2B5EF4-FFF2-40B4-BE49-F238E27FC236}">
                <a16:creationId xmlns:a16="http://schemas.microsoft.com/office/drawing/2014/main" id="{69AC9878-23AA-2F21-D940-BF6C23B8907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Ebben a példában a "match" attribútumot használjuk arra, hogy meghatározzuk a mintát, ami a dokumentum gyökérelemével egyezik meg. Ebben a sablonban az "apply-templates" elemet használjuk, hogy kiválasszuk az összes olyan "title" elemet, amelyek a "book" elemek közvetlen gyerekei a "catalog" elemnek. A "match" attribútumot itt is használjuk arra, hogy meghatározzuk a sablont, amely feldolgozza ezeket a "title" elemeket. Ebben a sablonban egy HTML "li" elemet adunk ki, amely a "title" elem szöveges tartalmát tartalmazza.</a:t>
            </a:r>
            <a:endParaRPr lang="hu-HU" altLang="hu-HU"/>
          </a:p>
        </p:txBody>
      </p:sp>
      <p:sp>
        <p:nvSpPr>
          <p:cNvPr id="30724" name="Dia számának helye 3">
            <a:extLst>
              <a:ext uri="{FF2B5EF4-FFF2-40B4-BE49-F238E27FC236}">
                <a16:creationId xmlns:a16="http://schemas.microsoft.com/office/drawing/2014/main" id="{DDC7D2F5-D557-3C02-489D-435F635134E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27EBA90-5DA3-48E6-B0F4-CA1820C62F3E}" type="slidenum">
              <a:rPr lang="en-US" altLang="hu-HU" smtClean="0"/>
              <a:pPr/>
              <a:t>17</a:t>
            </a:fld>
            <a:endParaRPr lang="en-US" altLang="hu-H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iakép helye 1">
            <a:extLst>
              <a:ext uri="{FF2B5EF4-FFF2-40B4-BE49-F238E27FC236}">
                <a16:creationId xmlns:a16="http://schemas.microsoft.com/office/drawing/2014/main" id="{B38D5B7D-520A-A0A6-D589-C443D7AF6E95}"/>
              </a:ext>
            </a:extLst>
          </p:cNvPr>
          <p:cNvSpPr>
            <a:spLocks noGrp="1" noRot="1" noChangeAspect="1" noChangeArrowheads="1" noTextEdit="1"/>
          </p:cNvSpPr>
          <p:nvPr>
            <p:ph type="sldImg"/>
          </p:nvPr>
        </p:nvSpPr>
        <p:spPr>
          <a:ln/>
        </p:spPr>
      </p:sp>
      <p:sp>
        <p:nvSpPr>
          <p:cNvPr id="33795" name="Jegyzetek helye 2">
            <a:extLst>
              <a:ext uri="{FF2B5EF4-FFF2-40B4-BE49-F238E27FC236}">
                <a16:creationId xmlns:a16="http://schemas.microsoft.com/office/drawing/2014/main" id="{DA82F63A-6EE2-F2DF-32DC-35324520FB4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SVG (Scalable Vector Graphics) egy olyan XML alapú nyelv, amely 2D vektoros grafikák leírására szolgál. Az SVG lehetővé teszi a grafikák és ábrák pontos és részletes leírását, ami skálázható, azaz bármilyen méretben megjeleníthető, anélkül hogy minőségromlás történne.</a:t>
            </a:r>
          </a:p>
          <a:p>
            <a:r>
              <a:rPr lang="hu-HU" altLang="hu-HU">
                <a:solidFill>
                  <a:srgbClr val="D1D5DB"/>
                </a:solidFill>
                <a:latin typeface="Söhne"/>
              </a:rPr>
              <a:t>Az SVG lehetővé teszi a vonalak, alakzatok és szövegek egyedi megjelenítését, és lehetővé teszi a színek, árnyékok, áttűnések, effektek és más vizuális elemek pontos vezérlését. Az SVG-t széles körben használják a webes grafikus tervezéshez, az adatvizualizációhoz és a sokféle interaktív alkalmazáshoz.</a:t>
            </a:r>
          </a:p>
          <a:p>
            <a:r>
              <a:rPr lang="hu-HU" altLang="hu-HU">
                <a:solidFill>
                  <a:srgbClr val="D1D5DB"/>
                </a:solidFill>
                <a:latin typeface="Söhne"/>
              </a:rPr>
              <a:t>Az SVG fontos előnye, hogy a grafikák alapvetően kis fájlméretekkel rendelkeznek, így azok gyorsan betölthetők és könnyen megoszthatók. Az SVG-t számos grafikai szoftver támogatja, és bármilyen szövegszerkesztőben vagy HTML szerkesztőben szerkeszthető.</a:t>
            </a:r>
          </a:p>
          <a:p>
            <a:r>
              <a:rPr lang="hu-HU" altLang="hu-HU">
                <a:solidFill>
                  <a:srgbClr val="D1D5DB"/>
                </a:solidFill>
                <a:latin typeface="Söhne"/>
              </a:rPr>
              <a:t>Az SVG további előnye, hogy a grafikák kódban leírhatók, ami lehetővé teszi a dinamikus és interaktív megjelenítést, valamint az animációk és az eseményvezérelt viselkedés megvalósítását. Az SVG-t használják például a webes adatvizualizációban, az interaktív térképek és rajzok készítésében, valamint az animált és interaktív infografikák létrehozásában.</a:t>
            </a:r>
          </a:p>
          <a:p>
            <a:endParaRPr lang="hu-HU" altLang="hu-HU"/>
          </a:p>
        </p:txBody>
      </p:sp>
      <p:sp>
        <p:nvSpPr>
          <p:cNvPr id="33796" name="Dia számának helye 3">
            <a:extLst>
              <a:ext uri="{FF2B5EF4-FFF2-40B4-BE49-F238E27FC236}">
                <a16:creationId xmlns:a16="http://schemas.microsoft.com/office/drawing/2014/main" id="{D89D1217-6D7B-DEF8-5E29-33071D7FBEB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8A2F901-0758-4915-8193-B803F95CD493}" type="slidenum">
              <a:rPr lang="en-US" altLang="hu-HU" smtClean="0"/>
              <a:pPr/>
              <a:t>19</a:t>
            </a:fld>
            <a:endParaRPr lang="en-US" altLang="hu-H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iakép helye 1">
            <a:extLst>
              <a:ext uri="{FF2B5EF4-FFF2-40B4-BE49-F238E27FC236}">
                <a16:creationId xmlns:a16="http://schemas.microsoft.com/office/drawing/2014/main" id="{C8FE37E7-3FBF-E0A4-3D0F-47BF7E17721C}"/>
              </a:ext>
            </a:extLst>
          </p:cNvPr>
          <p:cNvSpPr>
            <a:spLocks noGrp="1" noRot="1" noChangeAspect="1" noChangeArrowheads="1" noTextEdit="1"/>
          </p:cNvSpPr>
          <p:nvPr>
            <p:ph type="sldImg"/>
          </p:nvPr>
        </p:nvSpPr>
        <p:spPr>
          <a:ln/>
        </p:spPr>
      </p:sp>
      <p:sp>
        <p:nvSpPr>
          <p:cNvPr id="36867" name="Jegyzetek helye 2">
            <a:extLst>
              <a:ext uri="{FF2B5EF4-FFF2-40B4-BE49-F238E27FC236}">
                <a16:creationId xmlns:a16="http://schemas.microsoft.com/office/drawing/2014/main" id="{6ECC1266-A323-3F90-F5DD-D119DAA16B4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 VoiceXML (Voice eXtensible Markup Language) egy XML-alapú nyelv, amely lehetővé teszi a hangalapú alkalmazások fejlesztését és telepítését. A VoiceXML általánosan használják beszédfelismerő rendszerek, interaktív hangmenüs rendszerek, telefonos értékesítési alkalmazások és más hangvezérelt alkalmazások létrehozásához.</a:t>
            </a:r>
          </a:p>
          <a:p>
            <a:r>
              <a:rPr lang="hu-HU" altLang="hu-HU">
                <a:solidFill>
                  <a:srgbClr val="D1D5DB"/>
                </a:solidFill>
                <a:latin typeface="Söhne"/>
              </a:rPr>
              <a:t>A VoiceXML-ben megfogalmazott alkalmazások szöveges vagy beszélt utasításokkal kommunikálnak a felhasználóval, amelyeket a rendszer feldolgoz, és megfelelő választ ad a felhasználó által megadott információkra. A VoiceXML támogatja a hangtömörítést és az internetes hangátvitelt is, így lehetővé teszi a hangalapú alkalmazások kifejlesztését és elérhetőségét a világ bármely pontján.</a:t>
            </a:r>
          </a:p>
          <a:p>
            <a:r>
              <a:rPr lang="hu-HU" altLang="hu-HU">
                <a:solidFill>
                  <a:srgbClr val="D1D5DB"/>
                </a:solidFill>
                <a:latin typeface="Söhne"/>
              </a:rPr>
              <a:t>A VoiceXML-szerkesztők széles választékban állnak rendelkezésre, amelyek lehetővé teszik a fejlesztők számára, hogy könnyen hozzáadhassanak új funkciókat a beszédfelismerő alkalmazásokhoz. Az ilyen alkalmazások fejlesztése általában programozási nyelvek segítségével történik, például a Java, a C# vagy a Python nyelvekkel.</a:t>
            </a:r>
          </a:p>
          <a:p>
            <a:r>
              <a:rPr lang="hu-HU" altLang="hu-HU">
                <a:solidFill>
                  <a:srgbClr val="D1D5DB"/>
                </a:solidFill>
                <a:latin typeface="Söhne"/>
              </a:rPr>
              <a:t>Összefoglalva, a VoiceXML egy olyan nyelv, amely lehetővé teszi a hangalapú alkalmazások fejlesztését és telepítését. A VoiceXML támogatja a beszédfelismerést, a hangtömörítést és az internetes hangátvitelt, és általánosan használják interaktív hangmenüs rendszerek és más hangvezérelt alkalmazások létrehozásához.</a:t>
            </a:r>
          </a:p>
          <a:p>
            <a:endParaRPr lang="hu-HU" altLang="hu-HU"/>
          </a:p>
        </p:txBody>
      </p:sp>
      <p:sp>
        <p:nvSpPr>
          <p:cNvPr id="36868" name="Dia számának helye 3">
            <a:extLst>
              <a:ext uri="{FF2B5EF4-FFF2-40B4-BE49-F238E27FC236}">
                <a16:creationId xmlns:a16="http://schemas.microsoft.com/office/drawing/2014/main" id="{096852E8-DFD7-F173-F6E2-FAD21995797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26E4223-2E64-43BF-A2FA-367C69C124C5}" type="slidenum">
              <a:rPr lang="en-US" altLang="hu-HU" smtClean="0"/>
              <a:pPr/>
              <a:t>21</a:t>
            </a:fld>
            <a:endParaRPr lang="en-US" altLang="hu-H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iakép helye 1">
            <a:extLst>
              <a:ext uri="{FF2B5EF4-FFF2-40B4-BE49-F238E27FC236}">
                <a16:creationId xmlns:a16="http://schemas.microsoft.com/office/drawing/2014/main" id="{9FBBD021-4E9F-E20D-889E-0A81D0FF2517}"/>
              </a:ext>
            </a:extLst>
          </p:cNvPr>
          <p:cNvSpPr>
            <a:spLocks noGrp="1" noRot="1" noChangeAspect="1" noChangeArrowheads="1" noTextEdit="1"/>
          </p:cNvSpPr>
          <p:nvPr>
            <p:ph type="sldImg"/>
          </p:nvPr>
        </p:nvSpPr>
        <p:spPr>
          <a:ln/>
        </p:spPr>
      </p:sp>
      <p:sp>
        <p:nvSpPr>
          <p:cNvPr id="38915" name="Jegyzetek helye 2">
            <a:extLst>
              <a:ext uri="{FF2B5EF4-FFF2-40B4-BE49-F238E27FC236}">
                <a16:creationId xmlns:a16="http://schemas.microsoft.com/office/drawing/2014/main" id="{39AB7F27-8728-4090-41F4-139B578735F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Ebben a VoiceXML-ben egy </a:t>
            </a:r>
            <a:r>
              <a:rPr lang="hu-HU" altLang="hu-HU"/>
              <a:t>&lt;form&gt;</a:t>
            </a:r>
            <a:r>
              <a:rPr lang="hu-HU" altLang="hu-HU">
                <a:solidFill>
                  <a:srgbClr val="D1D5DB"/>
                </a:solidFill>
                <a:latin typeface="Söhne"/>
              </a:rPr>
              <a:t> elem van definiálva, amelynek az azonosítója "greeting". Az </a:t>
            </a:r>
            <a:r>
              <a:rPr lang="hu-HU" altLang="hu-HU"/>
              <a:t>&lt;form&gt;</a:t>
            </a:r>
            <a:r>
              <a:rPr lang="hu-HU" altLang="hu-HU">
                <a:solidFill>
                  <a:srgbClr val="D1D5DB"/>
                </a:solidFill>
                <a:latin typeface="Söhne"/>
              </a:rPr>
              <a:t> elemen belül egy </a:t>
            </a:r>
            <a:r>
              <a:rPr lang="hu-HU" altLang="hu-HU"/>
              <a:t>&lt;block&gt;</a:t>
            </a:r>
            <a:r>
              <a:rPr lang="hu-HU" altLang="hu-HU">
                <a:solidFill>
                  <a:srgbClr val="D1D5DB"/>
                </a:solidFill>
                <a:latin typeface="Söhne"/>
              </a:rPr>
              <a:t> elemet használunk, amely üdvözli a felhasználót. A következő elem egy </a:t>
            </a:r>
            <a:r>
              <a:rPr lang="hu-HU" altLang="hu-HU"/>
              <a:t>&lt;field&gt;</a:t>
            </a:r>
            <a:r>
              <a:rPr lang="hu-HU" altLang="hu-HU">
                <a:solidFill>
                  <a:srgbClr val="D1D5DB"/>
                </a:solidFill>
                <a:latin typeface="Söhne"/>
              </a:rPr>
              <a:t> elem, amelynek a neve "name". A </a:t>
            </a:r>
            <a:r>
              <a:rPr lang="hu-HU" altLang="hu-HU"/>
              <a:t>&lt;field&gt;</a:t>
            </a:r>
            <a:r>
              <a:rPr lang="hu-HU" altLang="hu-HU">
                <a:solidFill>
                  <a:srgbClr val="D1D5DB"/>
                </a:solidFill>
                <a:latin typeface="Söhne"/>
              </a:rPr>
              <a:t> elemen belül egy </a:t>
            </a:r>
            <a:r>
              <a:rPr lang="hu-HU" altLang="hu-HU"/>
              <a:t>&lt;prompt&gt;</a:t>
            </a:r>
            <a:r>
              <a:rPr lang="hu-HU" altLang="hu-HU">
                <a:solidFill>
                  <a:srgbClr val="D1D5DB"/>
                </a:solidFill>
                <a:latin typeface="Söhne"/>
              </a:rPr>
              <a:t> elemet használunk, hogy megkérdezzük a felhasználótól a nevét. Ezt követően egy grammafájlt töltenek be az </a:t>
            </a:r>
            <a:r>
              <a:rPr lang="hu-HU" altLang="hu-HU"/>
              <a:t>&lt;field&gt;</a:t>
            </a:r>
            <a:r>
              <a:rPr lang="hu-HU" altLang="hu-HU">
                <a:solidFill>
                  <a:srgbClr val="D1D5DB"/>
                </a:solidFill>
                <a:latin typeface="Söhne"/>
              </a:rPr>
              <a:t> elemen belül, hogy az alkalmazás tudja értelmezni a felhasználó által mondott nevet. Amikor a felhasználó befejezte a beszédét, a kitöltött mezőt elküldjük a "greeting.php" szkriptnek a </a:t>
            </a:r>
            <a:r>
              <a:rPr lang="hu-HU" altLang="hu-HU"/>
              <a:t>&lt;submit&gt;</a:t>
            </a:r>
            <a:r>
              <a:rPr lang="hu-HU" altLang="hu-HU">
                <a:solidFill>
                  <a:srgbClr val="D1D5DB"/>
                </a:solidFill>
                <a:latin typeface="Söhne"/>
              </a:rPr>
              <a:t> elem segítségével.</a:t>
            </a:r>
            <a:endParaRPr lang="hu-HU" altLang="hu-HU"/>
          </a:p>
        </p:txBody>
      </p:sp>
      <p:sp>
        <p:nvSpPr>
          <p:cNvPr id="38916" name="Dia számának helye 3">
            <a:extLst>
              <a:ext uri="{FF2B5EF4-FFF2-40B4-BE49-F238E27FC236}">
                <a16:creationId xmlns:a16="http://schemas.microsoft.com/office/drawing/2014/main" id="{0496F16A-FF5A-5FD4-9ACA-2ECAA452BD5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9A09F52-960A-4821-89F7-EA0F5679DB1B}" type="slidenum">
              <a:rPr lang="en-US" altLang="hu-HU" smtClean="0"/>
              <a:pPr/>
              <a:t>22</a:t>
            </a:fld>
            <a:endParaRPr lang="en-US" altLang="hu-H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iakép helye 1">
            <a:extLst>
              <a:ext uri="{FF2B5EF4-FFF2-40B4-BE49-F238E27FC236}">
                <a16:creationId xmlns:a16="http://schemas.microsoft.com/office/drawing/2014/main" id="{3389CC6F-39A3-364F-6CC4-C4A6D5B7CFA2}"/>
              </a:ext>
            </a:extLst>
          </p:cNvPr>
          <p:cNvSpPr>
            <a:spLocks noGrp="1" noRot="1" noChangeAspect="1" noChangeArrowheads="1" noTextEdit="1"/>
          </p:cNvSpPr>
          <p:nvPr>
            <p:ph type="sldImg"/>
          </p:nvPr>
        </p:nvSpPr>
        <p:spPr>
          <a:ln/>
        </p:spPr>
      </p:sp>
      <p:sp>
        <p:nvSpPr>
          <p:cNvPr id="40963" name="Jegyzetek helye 2">
            <a:extLst>
              <a:ext uri="{FF2B5EF4-FFF2-40B4-BE49-F238E27FC236}">
                <a16:creationId xmlns:a16="http://schemas.microsoft.com/office/drawing/2014/main" id="{29A1E711-5D3E-60B5-6E5C-C4D9FF510E7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 MathML (Mathematical Markup Language) egy XML-alapú nyelv, amely matematikai képletek leírására szolgál. A MathML célja, hogy lehetővé tegye a matematikai kifejezések leírását és megjelenítését weboldalakon és más digitális dokumentumokban.</a:t>
            </a:r>
          </a:p>
          <a:p>
            <a:r>
              <a:rPr lang="hu-HU" altLang="hu-HU">
                <a:solidFill>
                  <a:srgbClr val="D1D5DB"/>
                </a:solidFill>
                <a:latin typeface="Söhne"/>
              </a:rPr>
              <a:t>A MathML segítségével lehetőség nyílik matematikai képletek precíz és pontos megjelenítésére, beleértve az összetettebb matematikai szerkezeteket, mint például integrálok, mátrixok és egyenletrendszerek. A MathML segítségével lehetőség nyílik továbbá az interaktív matematikai műveletek megjelenítésére is, amelyek lehetővé teszik a felhasználók számára a képletek manipulálását és interaktív módon tanulmányozását.</a:t>
            </a:r>
          </a:p>
          <a:p>
            <a:r>
              <a:rPr lang="hu-HU" altLang="hu-HU">
                <a:solidFill>
                  <a:srgbClr val="D1D5DB"/>
                </a:solidFill>
                <a:latin typeface="Söhne"/>
              </a:rPr>
              <a:t>A MathML-t a matematikai szakemberek és oktatók széles körben használják, valamint az olyan weboldalakon, amelyeknek a tartalmában matematikai kifejezések is szerepelnek, mint például tudományos cikkek és oktatási anyagok. A MathML szintaxisát számos matematikai szoftver és eszköz támogatja, és a nyelv egyre népszerűbbé válik a matematikai kifejezések leírására és megjelenítésére szolgáló digitális formátumok között</a:t>
            </a:r>
          </a:p>
          <a:p>
            <a:endParaRPr lang="hu-HU" altLang="hu-HU"/>
          </a:p>
        </p:txBody>
      </p:sp>
      <p:sp>
        <p:nvSpPr>
          <p:cNvPr id="40964" name="Dia számának helye 3">
            <a:extLst>
              <a:ext uri="{FF2B5EF4-FFF2-40B4-BE49-F238E27FC236}">
                <a16:creationId xmlns:a16="http://schemas.microsoft.com/office/drawing/2014/main" id="{32A0DC47-59BC-7765-76BE-52A0E37BE61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756A60C-6C77-49A8-927A-2BEDE5DA4FED}" type="slidenum">
              <a:rPr lang="en-US" altLang="hu-HU" smtClean="0"/>
              <a:pPr/>
              <a:t>23</a:t>
            </a:fld>
            <a:endParaRPr lang="en-US" altLang="hu-H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iakép helye 1">
            <a:extLst>
              <a:ext uri="{FF2B5EF4-FFF2-40B4-BE49-F238E27FC236}">
                <a16:creationId xmlns:a16="http://schemas.microsoft.com/office/drawing/2014/main" id="{85B70E00-3B3B-8016-8A1C-BA276983EF4A}"/>
              </a:ext>
            </a:extLst>
          </p:cNvPr>
          <p:cNvSpPr>
            <a:spLocks noGrp="1" noRot="1" noChangeAspect="1" noChangeArrowheads="1" noTextEdit="1"/>
          </p:cNvSpPr>
          <p:nvPr>
            <p:ph type="sldImg"/>
          </p:nvPr>
        </p:nvSpPr>
        <p:spPr>
          <a:ln/>
        </p:spPr>
      </p:sp>
      <p:sp>
        <p:nvSpPr>
          <p:cNvPr id="43011" name="Jegyzetek helye 2">
            <a:extLst>
              <a:ext uri="{FF2B5EF4-FFF2-40B4-BE49-F238E27FC236}">
                <a16:creationId xmlns:a16="http://schemas.microsoft.com/office/drawing/2014/main" id="{1746BCEA-C85B-0EF2-433F-D8023F80B81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Ebben a példában az </a:t>
            </a:r>
            <a:r>
              <a:rPr lang="hu-HU" altLang="hu-HU"/>
              <a:t>mrow</a:t>
            </a:r>
            <a:r>
              <a:rPr lang="hu-HU" altLang="hu-HU">
                <a:solidFill>
                  <a:srgbClr val="D1D5DB"/>
                </a:solidFill>
                <a:latin typeface="Söhne"/>
              </a:rPr>
              <a:t> (math row) elemet használjuk, hogy az összes elemet egy sorban helyezzük el. Az </a:t>
            </a:r>
            <a:r>
              <a:rPr lang="hu-HU" altLang="hu-HU"/>
              <a:t>mi</a:t>
            </a:r>
            <a:r>
              <a:rPr lang="hu-HU" altLang="hu-HU">
                <a:solidFill>
                  <a:srgbClr val="D1D5DB"/>
                </a:solidFill>
                <a:latin typeface="Söhne"/>
              </a:rPr>
              <a:t> (math italic) elemek az </a:t>
            </a:r>
            <a:r>
              <a:rPr lang="hu-HU" altLang="hu-HU"/>
              <a:t>a</a:t>
            </a:r>
            <a:r>
              <a:rPr lang="hu-HU" altLang="hu-HU">
                <a:solidFill>
                  <a:srgbClr val="D1D5DB"/>
                </a:solidFill>
                <a:latin typeface="Söhne"/>
              </a:rPr>
              <a:t>, </a:t>
            </a:r>
            <a:r>
              <a:rPr lang="hu-HU" altLang="hu-HU"/>
              <a:t>b</a:t>
            </a:r>
            <a:r>
              <a:rPr lang="hu-HU" altLang="hu-HU">
                <a:solidFill>
                  <a:srgbClr val="D1D5DB"/>
                </a:solidFill>
                <a:latin typeface="Söhne"/>
              </a:rPr>
              <a:t>, és </a:t>
            </a:r>
            <a:r>
              <a:rPr lang="hu-HU" altLang="hu-HU"/>
              <a:t>c</a:t>
            </a:r>
            <a:r>
              <a:rPr lang="hu-HU" altLang="hu-HU">
                <a:solidFill>
                  <a:srgbClr val="D1D5DB"/>
                </a:solidFill>
                <a:latin typeface="Söhne"/>
              </a:rPr>
              <a:t> változókat jelölik, a </a:t>
            </a:r>
            <a:r>
              <a:rPr lang="hu-HU" altLang="hu-HU"/>
              <a:t>mo</a:t>
            </a:r>
            <a:r>
              <a:rPr lang="hu-HU" altLang="hu-HU">
                <a:solidFill>
                  <a:srgbClr val="D1D5DB"/>
                </a:solidFill>
                <a:latin typeface="Söhne"/>
              </a:rPr>
              <a:t> (math operator) elemek pedig az összeadás (</a:t>
            </a:r>
            <a:r>
              <a:rPr lang="hu-HU" altLang="hu-HU"/>
              <a:t>+</a:t>
            </a:r>
            <a:r>
              <a:rPr lang="hu-HU" altLang="hu-HU">
                <a:solidFill>
                  <a:srgbClr val="D1D5DB"/>
                </a:solidFill>
                <a:latin typeface="Söhne"/>
              </a:rPr>
              <a:t>) és az egyenlőségjel (</a:t>
            </a:r>
            <a:r>
              <a:rPr lang="hu-HU" altLang="hu-HU"/>
              <a:t>=</a:t>
            </a:r>
            <a:r>
              <a:rPr lang="hu-HU" altLang="hu-HU">
                <a:solidFill>
                  <a:srgbClr val="D1D5DB"/>
                </a:solidFill>
                <a:latin typeface="Söhne"/>
              </a:rPr>
              <a:t>) operátorokat jelölik. Az </a:t>
            </a:r>
            <a:r>
              <a:rPr lang="hu-HU" altLang="hu-HU"/>
              <a:t>mrow</a:t>
            </a:r>
            <a:r>
              <a:rPr lang="hu-HU" altLang="hu-HU">
                <a:solidFill>
                  <a:srgbClr val="D1D5DB"/>
                </a:solidFill>
                <a:latin typeface="Söhne"/>
              </a:rPr>
              <a:t> elem utolsó eleme is egy </a:t>
            </a:r>
            <a:r>
              <a:rPr lang="hu-HU" altLang="hu-HU"/>
              <a:t>mi</a:t>
            </a:r>
            <a:r>
              <a:rPr lang="hu-HU" altLang="hu-HU">
                <a:solidFill>
                  <a:srgbClr val="D1D5DB"/>
                </a:solidFill>
                <a:latin typeface="Söhne"/>
              </a:rPr>
              <a:t> elem, amely a </a:t>
            </a:r>
            <a:r>
              <a:rPr lang="hu-HU" altLang="hu-HU"/>
              <a:t>c</a:t>
            </a:r>
            <a:r>
              <a:rPr lang="hu-HU" altLang="hu-HU">
                <a:solidFill>
                  <a:srgbClr val="D1D5DB"/>
                </a:solidFill>
                <a:latin typeface="Söhne"/>
              </a:rPr>
              <a:t> változót jelöli. Az XML névtér (namespace) definíciója a MathML dokumentumhoz az </a:t>
            </a:r>
            <a:r>
              <a:rPr lang="hu-HU" altLang="hu-HU"/>
              <a:t>xmlns</a:t>
            </a:r>
            <a:r>
              <a:rPr lang="hu-HU" altLang="hu-HU">
                <a:solidFill>
                  <a:srgbClr val="D1D5DB"/>
                </a:solidFill>
                <a:latin typeface="Söhne"/>
              </a:rPr>
              <a:t> attribútummal történik.</a:t>
            </a:r>
            <a:endParaRPr lang="hu-HU" altLang="hu-HU"/>
          </a:p>
        </p:txBody>
      </p:sp>
      <p:sp>
        <p:nvSpPr>
          <p:cNvPr id="43012" name="Dia számának helye 3">
            <a:extLst>
              <a:ext uri="{FF2B5EF4-FFF2-40B4-BE49-F238E27FC236}">
                <a16:creationId xmlns:a16="http://schemas.microsoft.com/office/drawing/2014/main" id="{19C4DA24-DFB5-43D2-D656-8383BFEA72D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018E240-387F-42C4-A625-4DBDAF9A8DCB}" type="slidenum">
              <a:rPr lang="en-US" altLang="hu-HU" smtClean="0"/>
              <a:pPr/>
              <a:t>24</a:t>
            </a:fld>
            <a:endParaRPr lang="en-US" altLang="hu-H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iakép helye 1">
            <a:extLst>
              <a:ext uri="{FF2B5EF4-FFF2-40B4-BE49-F238E27FC236}">
                <a16:creationId xmlns:a16="http://schemas.microsoft.com/office/drawing/2014/main" id="{D640CC99-CFDA-FFFE-B88D-AA35F8108911}"/>
              </a:ext>
            </a:extLst>
          </p:cNvPr>
          <p:cNvSpPr>
            <a:spLocks noGrp="1" noRot="1" noChangeAspect="1" noChangeArrowheads="1" noTextEdit="1"/>
          </p:cNvSpPr>
          <p:nvPr>
            <p:ph type="sldImg"/>
          </p:nvPr>
        </p:nvSpPr>
        <p:spPr>
          <a:ln/>
        </p:spPr>
      </p:sp>
      <p:sp>
        <p:nvSpPr>
          <p:cNvPr id="45059" name="Jegyzetek helye 2">
            <a:extLst>
              <a:ext uri="{FF2B5EF4-FFF2-40B4-BE49-F238E27FC236}">
                <a16:creationId xmlns:a16="http://schemas.microsoft.com/office/drawing/2014/main" id="{DE5D5B9C-5A99-DF24-5C4B-866AAF7C531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szakaszos függvény integrálja</a:t>
            </a:r>
          </a:p>
          <a:p>
            <a:endParaRPr lang="hu-HU" altLang="hu-HU">
              <a:solidFill>
                <a:srgbClr val="D1D5DB"/>
              </a:solidFill>
              <a:latin typeface="Söhne"/>
            </a:endParaRPr>
          </a:p>
          <a:p>
            <a:r>
              <a:rPr lang="hu-HU" altLang="hu-HU">
                <a:solidFill>
                  <a:srgbClr val="D1D5DB"/>
                </a:solidFill>
                <a:latin typeface="Söhne"/>
              </a:rPr>
              <a:t>Ebben a példában az integrál jelölése az </a:t>
            </a:r>
            <a:r>
              <a:rPr lang="hu-HU" altLang="hu-HU"/>
              <a:t>&amp;int;</a:t>
            </a:r>
            <a:r>
              <a:rPr lang="hu-HU" altLang="hu-HU">
                <a:solidFill>
                  <a:srgbClr val="D1D5DB"/>
                </a:solidFill>
                <a:latin typeface="Söhne"/>
              </a:rPr>
              <a:t> karakterrel történik. Az integrál feletti függvény a </a:t>
            </a:r>
            <a:r>
              <a:rPr lang="hu-HU" altLang="hu-HU"/>
              <a:t>{</a:t>
            </a:r>
            <a:r>
              <a:rPr lang="hu-HU" altLang="hu-HU">
                <a:solidFill>
                  <a:srgbClr val="D1D5DB"/>
                </a:solidFill>
                <a:latin typeface="Söhne"/>
              </a:rPr>
              <a:t> és </a:t>
            </a:r>
            <a:r>
              <a:rPr lang="hu-HU" altLang="hu-HU"/>
              <a:t>}</a:t>
            </a:r>
            <a:r>
              <a:rPr lang="hu-HU" altLang="hu-HU">
                <a:solidFill>
                  <a:srgbClr val="D1D5DB"/>
                </a:solidFill>
                <a:latin typeface="Söhne"/>
              </a:rPr>
              <a:t> jelek között található, és egy matrixtábla (</a:t>
            </a:r>
            <a:r>
              <a:rPr lang="hu-HU" altLang="hu-HU"/>
              <a:t>mtable</a:t>
            </a:r>
            <a:r>
              <a:rPr lang="hu-HU" altLang="hu-HU">
                <a:solidFill>
                  <a:srgbClr val="D1D5DB"/>
                </a:solidFill>
                <a:latin typeface="Söhne"/>
              </a:rPr>
              <a:t>) segítségével van megadva. Az első oszlopában az </a:t>
            </a:r>
            <a:r>
              <a:rPr lang="hu-HU" altLang="hu-HU"/>
              <a:t>x^2</a:t>
            </a:r>
            <a:r>
              <a:rPr lang="hu-HU" altLang="hu-HU">
                <a:solidFill>
                  <a:srgbClr val="D1D5DB"/>
                </a:solidFill>
                <a:latin typeface="Söhne"/>
              </a:rPr>
              <a:t> hatványkifejezés, a második oszlopában az összeadás operátora (</a:t>
            </a:r>
            <a:r>
              <a:rPr lang="hu-HU" altLang="hu-HU"/>
              <a:t>+</a:t>
            </a:r>
            <a:r>
              <a:rPr lang="hu-HU" altLang="hu-HU">
                <a:solidFill>
                  <a:srgbClr val="D1D5DB"/>
                </a:solidFill>
                <a:latin typeface="Söhne"/>
              </a:rPr>
              <a:t>), a harmadik oszlopában pedig egy szám (</a:t>
            </a:r>
            <a:r>
              <a:rPr lang="hu-HU" altLang="hu-HU"/>
              <a:t>3</a:t>
            </a:r>
            <a:r>
              <a:rPr lang="hu-HU" altLang="hu-HU">
                <a:solidFill>
                  <a:srgbClr val="D1D5DB"/>
                </a:solidFill>
                <a:latin typeface="Söhne"/>
              </a:rPr>
              <a:t>) található. Az integrál alsó határa a függvény változója (</a:t>
            </a:r>
            <a:r>
              <a:rPr lang="hu-HU" altLang="hu-HU"/>
              <a:t>x</a:t>
            </a:r>
            <a:r>
              <a:rPr lang="hu-HU" altLang="hu-HU">
                <a:solidFill>
                  <a:srgbClr val="D1D5DB"/>
                </a:solidFill>
                <a:latin typeface="Söhne"/>
              </a:rPr>
              <a:t>), az </a:t>
            </a:r>
            <a:r>
              <a:rPr lang="hu-HU" altLang="hu-HU"/>
              <a:t>dx</a:t>
            </a:r>
            <a:r>
              <a:rPr lang="hu-HU" altLang="hu-HU">
                <a:solidFill>
                  <a:srgbClr val="D1D5DB"/>
                </a:solidFill>
                <a:latin typeface="Söhne"/>
              </a:rPr>
              <a:t> pedig a függvény változójának differenciálját jelöli. Az integrál alsó és felső határait nem adtuk meg, mert a szakaszos függvény egyik határa sem változik az integrálás során.</a:t>
            </a:r>
            <a:endParaRPr lang="hu-HU" altLang="hu-HU"/>
          </a:p>
        </p:txBody>
      </p:sp>
      <p:sp>
        <p:nvSpPr>
          <p:cNvPr id="45060" name="Dia számának helye 3">
            <a:extLst>
              <a:ext uri="{FF2B5EF4-FFF2-40B4-BE49-F238E27FC236}">
                <a16:creationId xmlns:a16="http://schemas.microsoft.com/office/drawing/2014/main" id="{20784E68-CFEF-93D6-5D25-3F471A1B229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C0F9263-D0A3-4170-847D-A640E3A1CEAB}" type="slidenum">
              <a:rPr lang="en-US" altLang="hu-HU" smtClean="0"/>
              <a:pPr/>
              <a:t>25</a:t>
            </a:fld>
            <a:endParaRPr lang="en-US" altLang="hu-H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iakép helye 1">
            <a:extLst>
              <a:ext uri="{FF2B5EF4-FFF2-40B4-BE49-F238E27FC236}">
                <a16:creationId xmlns:a16="http://schemas.microsoft.com/office/drawing/2014/main" id="{3FA7B933-16EB-6433-122B-B6DDDE823E54}"/>
              </a:ext>
            </a:extLst>
          </p:cNvPr>
          <p:cNvSpPr>
            <a:spLocks noGrp="1" noRot="1" noChangeAspect="1" noChangeArrowheads="1" noTextEdit="1"/>
          </p:cNvSpPr>
          <p:nvPr>
            <p:ph type="sldImg"/>
          </p:nvPr>
        </p:nvSpPr>
        <p:spPr>
          <a:ln/>
        </p:spPr>
      </p:sp>
      <p:sp>
        <p:nvSpPr>
          <p:cNvPr id="50179" name="Jegyzetek helye 2">
            <a:extLst>
              <a:ext uri="{FF2B5EF4-FFF2-40B4-BE49-F238E27FC236}">
                <a16:creationId xmlns:a16="http://schemas.microsoft.com/office/drawing/2014/main" id="{7EC565A7-5B5C-3A92-558A-0D92A352B44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p:txBody>
      </p:sp>
      <p:sp>
        <p:nvSpPr>
          <p:cNvPr id="50180" name="Dia számának helye 3">
            <a:extLst>
              <a:ext uri="{FF2B5EF4-FFF2-40B4-BE49-F238E27FC236}">
                <a16:creationId xmlns:a16="http://schemas.microsoft.com/office/drawing/2014/main" id="{A606CC5A-34FD-56EE-52F3-83D8176042F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0593F67-F4AA-49DA-9B18-0705368DFD6D}" type="slidenum">
              <a:rPr lang="en-US" altLang="hu-HU" smtClean="0"/>
              <a:pPr/>
              <a:t>29</a:t>
            </a:fld>
            <a:endParaRPr lang="en-US" altLang="hu-H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iakép helye 1">
            <a:extLst>
              <a:ext uri="{FF2B5EF4-FFF2-40B4-BE49-F238E27FC236}">
                <a16:creationId xmlns:a16="http://schemas.microsoft.com/office/drawing/2014/main" id="{042B7F83-0DCA-86C9-BDC2-A72C7B7B8F74}"/>
              </a:ext>
            </a:extLst>
          </p:cNvPr>
          <p:cNvSpPr>
            <a:spLocks noGrp="1" noRot="1" noChangeAspect="1" noChangeArrowheads="1" noTextEdit="1"/>
          </p:cNvSpPr>
          <p:nvPr>
            <p:ph type="sldImg"/>
          </p:nvPr>
        </p:nvSpPr>
        <p:spPr>
          <a:ln/>
        </p:spPr>
      </p:sp>
      <p:sp>
        <p:nvSpPr>
          <p:cNvPr id="52227" name="Jegyzetek helye 2">
            <a:extLst>
              <a:ext uri="{FF2B5EF4-FFF2-40B4-BE49-F238E27FC236}">
                <a16:creationId xmlns:a16="http://schemas.microsoft.com/office/drawing/2014/main" id="{5404424F-57A4-3EBF-CE49-1F388A02BF7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 Document Type Definition (DTD) egy XML-ben használt nyelvi konstrukció, amely egy XML dokumentum struktúrájának és tartalmának formai szabályait határozza meg. A DTD egy XML dokumentum validálására szolgál, vagyis ellenőrzi, hogy az adott XML dokumentum megfelel-e az általunk meghatározott szabályoknak.</a:t>
            </a:r>
          </a:p>
          <a:p>
            <a:r>
              <a:rPr lang="hu-HU" altLang="hu-HU">
                <a:solidFill>
                  <a:srgbClr val="D1D5DB"/>
                </a:solidFill>
                <a:latin typeface="Söhne"/>
              </a:rPr>
              <a:t>A DTD-k három részből állnak: az XML deklarációból, az elemek deklarációjából és az attribútumok deklarációjából. Az XML deklaráció részletesen meghatározza az XML dokumentum verzióját és az XML karakterkódolást. Az elemek deklarációi határozzák meg az XML dokumentumban található elemek nevét, azok sorrendjét és azok típusát, míg az attribútumok deklarációi meghatározzák az elemek attribútumait és azok értékeit.</a:t>
            </a:r>
          </a:p>
          <a:p>
            <a:r>
              <a:rPr lang="hu-HU" altLang="hu-HU">
                <a:solidFill>
                  <a:srgbClr val="D1D5DB"/>
                </a:solidFill>
                <a:latin typeface="Söhne"/>
              </a:rPr>
              <a:t>A DTD-k használata lehetővé teszi az XML dokumentumok pontosabb és konzisztensebb megadását, és segít megelőzni a hibákat és az inkoherenciákat. A DTD-kat gyakran használják olyan alkalmazásokban, mint az XML adatbázisok, az adatintegrációs platformok és az XML alapú dokumentumkezelő rendszerek.</a:t>
            </a:r>
          </a:p>
          <a:p>
            <a:endParaRPr lang="hu-HU" altLang="hu-HU"/>
          </a:p>
          <a:p>
            <a:r>
              <a:rPr lang="hu-HU" altLang="hu-HU">
                <a:solidFill>
                  <a:srgbClr val="D1D5DB"/>
                </a:solidFill>
                <a:latin typeface="Söhne"/>
              </a:rPr>
              <a:t>Az Extended Backus-Naur Form (EBNF) egy szintaktikai meta-szintaxis, amelyet azon nyelvek leírására használnak, amelyeket formális nyelvnek nevezünk. Az EBNF-t általában a programozási nyelvek, adatbáziskezelő nyelvek és más formális nyelvek leírására használják.</a:t>
            </a:r>
          </a:p>
          <a:p>
            <a:r>
              <a:rPr lang="hu-HU" altLang="hu-HU">
                <a:solidFill>
                  <a:srgbClr val="D1D5DB"/>
                </a:solidFill>
                <a:latin typeface="Söhne"/>
              </a:rPr>
              <a:t>Az EBNF a Backus-Naur Form (BNF) kiterjesztett változata, amely lehetővé teszi a nyelvek leírását a BNF-nél összetettebb szabályokkal. Az EBNF szintaxisában a leíró szabályokat a nyelv konstrukcióinak hierarchikus fastruktúrájával írják le.</a:t>
            </a:r>
          </a:p>
          <a:p>
            <a:r>
              <a:rPr lang="hu-HU" altLang="hu-HU">
                <a:solidFill>
                  <a:srgbClr val="D1D5DB"/>
                </a:solidFill>
                <a:latin typeface="Söhne"/>
              </a:rPr>
              <a:t>Az EBNF szabályai tartalmaznak metaszimbólumokat, terminálszimbólumokat és kifejezéseket, amelyek azt írják le, hogy a terminálszimbólumokat hogyan kell összeállítani, hogy létrejöjjön a nyelv kifejezése. Az EBNF lehetővé teszi az opcionális elemek, ismételt elemek, és szekvenciák, alternatívák, zárójelek és egyéb összetett struktúrák leírását.</a:t>
            </a:r>
          </a:p>
          <a:p>
            <a:r>
              <a:rPr lang="hu-HU" altLang="hu-HU">
                <a:solidFill>
                  <a:srgbClr val="D1D5DB"/>
                </a:solidFill>
                <a:latin typeface="Söhne"/>
              </a:rPr>
              <a:t>Az EBNF-t gyakran használják a nyelvek formális leírására és megértésére, és számos programozási nyelv és adatbázis-kezelő nyelv dokumentációjában használják a nyelv szintaxisának leírására.</a:t>
            </a:r>
          </a:p>
          <a:p>
            <a:endParaRPr lang="hu-HU" altLang="hu-HU"/>
          </a:p>
        </p:txBody>
      </p:sp>
      <p:sp>
        <p:nvSpPr>
          <p:cNvPr id="52228" name="Dia számának helye 3">
            <a:extLst>
              <a:ext uri="{FF2B5EF4-FFF2-40B4-BE49-F238E27FC236}">
                <a16:creationId xmlns:a16="http://schemas.microsoft.com/office/drawing/2014/main" id="{D5E945A4-3DC1-B072-652E-885F91C4500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93A3AF4-2EB8-483F-973A-BF8E64D9BBE4}" type="slidenum">
              <a:rPr lang="en-US" altLang="hu-HU" smtClean="0"/>
              <a:pPr/>
              <a:t>30</a:t>
            </a:fld>
            <a:endParaRPr lang="en-US" altLang="hu-H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iakép helye 1">
            <a:extLst>
              <a:ext uri="{FF2B5EF4-FFF2-40B4-BE49-F238E27FC236}">
                <a16:creationId xmlns:a16="http://schemas.microsoft.com/office/drawing/2014/main" id="{339A9152-6C84-D900-64FD-63AFBF744C15}"/>
              </a:ext>
            </a:extLst>
          </p:cNvPr>
          <p:cNvSpPr>
            <a:spLocks noGrp="1" noRot="1" noChangeAspect="1" noChangeArrowheads="1" noTextEdit="1"/>
          </p:cNvSpPr>
          <p:nvPr>
            <p:ph type="sldImg"/>
          </p:nvPr>
        </p:nvSpPr>
        <p:spPr>
          <a:ln/>
        </p:spPr>
      </p:sp>
      <p:sp>
        <p:nvSpPr>
          <p:cNvPr id="6147" name="Jegyzetek helye 2">
            <a:extLst>
              <a:ext uri="{FF2B5EF4-FFF2-40B4-BE49-F238E27FC236}">
                <a16:creationId xmlns:a16="http://schemas.microsoft.com/office/drawing/2014/main" id="{67BB815E-D80B-CA41-95FE-77ADFF54566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XML (Extensible Markup Language) egy jelölőnyelv, amelyet strukturált adatok tárolására és szállítására használnak, adatcsere és adatintegráció folyamatokban.</a:t>
            </a:r>
          </a:p>
          <a:p>
            <a:r>
              <a:rPr lang="hu-HU" altLang="hu-HU">
                <a:solidFill>
                  <a:srgbClr val="D1D5DB"/>
                </a:solidFill>
                <a:latin typeface="Söhne"/>
              </a:rPr>
              <a:t> Az XML fájlok szöveges formátumban vannak, és könnyen olvashatóak és írhatóak mind az emberek, mind a számítógépek számára.</a:t>
            </a:r>
          </a:p>
          <a:p>
            <a:r>
              <a:rPr lang="hu-HU" altLang="hu-HU">
                <a:solidFill>
                  <a:srgbClr val="D1D5DB"/>
                </a:solidFill>
                <a:latin typeface="Söhne"/>
              </a:rPr>
              <a:t>Az XML az adatok hierarchiáját definiálja elemekkel és attribútumokkal, amelyeket jelölőkkel körülvéve határoznak meg. </a:t>
            </a:r>
            <a:endParaRPr lang="hu-HU" altLang="hu-HU"/>
          </a:p>
          <a:p>
            <a:endParaRPr lang="hu-HU" altLang="hu-HU"/>
          </a:p>
          <a:p>
            <a:r>
              <a:rPr lang="hu-HU" altLang="hu-HU">
                <a:solidFill>
                  <a:srgbClr val="D1D5DB"/>
                </a:solidFill>
                <a:latin typeface="Söhne"/>
              </a:rPr>
              <a:t>Az SGML (Standard Generalized Markup Language) egy szabványosított jelölőnyelv, amely az XML elődje. Az SGML-t az iparágban széles körben használták az 1960-as évektől az 1990-es évekig, különösen a tudományos és technikai dokumentumok jelölésére és szállítására.</a:t>
            </a:r>
          </a:p>
          <a:p>
            <a:r>
              <a:rPr lang="hu-HU" altLang="hu-HU">
                <a:solidFill>
                  <a:srgbClr val="D1D5DB"/>
                </a:solidFill>
                <a:latin typeface="Söhne"/>
              </a:rPr>
              <a:t>Az SGML lehetővé teszi az adatok struktúrált jelölését, amely lehetővé teszi az adatok pontosabb és hatékonyabb kezelését. Az SGML nagyobb rugalmasságot biztosít az adatok szervezésében, mint az XML, de a bonyolultsága miatt az XML vált a szélesebb körben elfogadott jelölőnyelvvé.</a:t>
            </a:r>
          </a:p>
          <a:p>
            <a:endParaRPr lang="hu-HU" altLang="hu-HU"/>
          </a:p>
        </p:txBody>
      </p:sp>
      <p:sp>
        <p:nvSpPr>
          <p:cNvPr id="6148" name="Dia számának helye 3">
            <a:extLst>
              <a:ext uri="{FF2B5EF4-FFF2-40B4-BE49-F238E27FC236}">
                <a16:creationId xmlns:a16="http://schemas.microsoft.com/office/drawing/2014/main" id="{C3F84EAE-152C-404B-D681-1F8356F7BC0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DDB5C04-53CB-4143-84B7-3B2E5551AD79}" type="slidenum">
              <a:rPr lang="en-US" altLang="hu-HU" smtClean="0"/>
              <a:pPr/>
              <a:t>2</a:t>
            </a:fld>
            <a:endParaRPr lang="en-US" altLang="hu-H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iakép helye 1">
            <a:extLst>
              <a:ext uri="{FF2B5EF4-FFF2-40B4-BE49-F238E27FC236}">
                <a16:creationId xmlns:a16="http://schemas.microsoft.com/office/drawing/2014/main" id="{281DAD59-F26B-4176-05BA-A1770BDE6939}"/>
              </a:ext>
            </a:extLst>
          </p:cNvPr>
          <p:cNvSpPr>
            <a:spLocks noGrp="1" noRot="1" noChangeAspect="1" noChangeArrowheads="1" noTextEdit="1"/>
          </p:cNvSpPr>
          <p:nvPr>
            <p:ph type="sldImg"/>
          </p:nvPr>
        </p:nvSpPr>
        <p:spPr>
          <a:ln/>
        </p:spPr>
      </p:sp>
      <p:sp>
        <p:nvSpPr>
          <p:cNvPr id="54275" name="Jegyzetek helye 2">
            <a:extLst>
              <a:ext uri="{FF2B5EF4-FFF2-40B4-BE49-F238E27FC236}">
                <a16:creationId xmlns:a16="http://schemas.microsoft.com/office/drawing/2014/main" id="{6B24AC3A-E7D8-2EDA-1276-2B3828923FB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Ez egy HTML dokumentum első sora, amely tartalmazza a Document Type Definition (DTD) vagyis az adatlap típusának definícióját. Az adatlap típusa meghatározza, hogy milyen HTML elemeket és attribútumokat használhatunk az adott dokumentumban.</a:t>
            </a:r>
          </a:p>
          <a:p>
            <a:endParaRPr lang="hu-HU" altLang="hu-HU">
              <a:solidFill>
                <a:srgbClr val="D1D5DB"/>
              </a:solidFill>
              <a:latin typeface="Söhne"/>
            </a:endParaRPr>
          </a:p>
          <a:p>
            <a:r>
              <a:rPr lang="hu-HU" altLang="hu-HU">
                <a:solidFill>
                  <a:srgbClr val="D1D5DB"/>
                </a:solidFill>
                <a:latin typeface="Söhne"/>
              </a:rPr>
              <a:t>Az első elem a &lt;!DOCTYPE&gt;, amely az adatlap típusát határozza meg. Az html kulcsszó jelzi, hogy az adatlap típusa egy HTML dokumentum. A PUBLIC kulcsszó azt jelzi, hogy az adatlap típusa nyilvánosan elérhető.</a:t>
            </a:r>
          </a:p>
          <a:p>
            <a:r>
              <a:rPr lang="hu-HU" altLang="hu-HU">
                <a:solidFill>
                  <a:srgbClr val="D1D5DB"/>
                </a:solidFill>
                <a:latin typeface="Söhne"/>
              </a:rPr>
              <a:t>A következő rész az adatlap típusának konkrét definíciója. A ”-//W3//DTD XHTML 1.0 Strict//EN” rész az adatlap típusának azonosítója, amelyet az adatlap típusának nevével és verziójával határoznak meg.</a:t>
            </a:r>
          </a:p>
          <a:p>
            <a:r>
              <a:rPr lang="hu-HU" altLang="hu-HU">
                <a:solidFill>
                  <a:srgbClr val="D1D5DB"/>
                </a:solidFill>
                <a:latin typeface="Söhne"/>
              </a:rPr>
              <a:t>A http://www.w3.org/TR/..... .dtd rész pedig az adatlap típusának helyét határozza meg, vagyis az adatlap típusának DTD fájlját a W3C webhelyéről tölti be, hogy meghatározza az XHTML 1.0 Strict adatlap típus szabványát.</a:t>
            </a:r>
          </a:p>
          <a:p>
            <a:endParaRPr lang="hu-HU" altLang="hu-HU"/>
          </a:p>
        </p:txBody>
      </p:sp>
      <p:sp>
        <p:nvSpPr>
          <p:cNvPr id="54276" name="Dia számának helye 3">
            <a:extLst>
              <a:ext uri="{FF2B5EF4-FFF2-40B4-BE49-F238E27FC236}">
                <a16:creationId xmlns:a16="http://schemas.microsoft.com/office/drawing/2014/main" id="{49098F16-9805-6C87-CB29-687D94CF2E1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10773A4-B71F-40AA-945A-62C7DF8BC612}" type="slidenum">
              <a:rPr lang="en-US" altLang="hu-HU" smtClean="0"/>
              <a:pPr/>
              <a:t>31</a:t>
            </a:fld>
            <a:endParaRPr lang="en-US" altLang="hu-H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iakép helye 1">
            <a:extLst>
              <a:ext uri="{FF2B5EF4-FFF2-40B4-BE49-F238E27FC236}">
                <a16:creationId xmlns:a16="http://schemas.microsoft.com/office/drawing/2014/main" id="{A4E35A42-641D-EC5F-DC99-46B2E9C6C32C}"/>
              </a:ext>
            </a:extLst>
          </p:cNvPr>
          <p:cNvSpPr>
            <a:spLocks noGrp="1" noRot="1" noChangeAspect="1" noChangeArrowheads="1" noTextEdit="1"/>
          </p:cNvSpPr>
          <p:nvPr>
            <p:ph type="sldImg"/>
          </p:nvPr>
        </p:nvSpPr>
        <p:spPr>
          <a:ln/>
        </p:spPr>
      </p:sp>
      <p:sp>
        <p:nvSpPr>
          <p:cNvPr id="57347" name="Jegyzetek helye 2">
            <a:extLst>
              <a:ext uri="{FF2B5EF4-FFF2-40B4-BE49-F238E27FC236}">
                <a16:creationId xmlns:a16="http://schemas.microsoft.com/office/drawing/2014/main" id="{3947C832-E9A9-5376-FF31-40A48FB6653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első sorban látható DOCTYPE definíció a HTML dokumentum típusát határozza meg, amely az XHTML 1.0 Transitional. A PUBLIC kulcsszó után található szövegrész az adatlap típusának azonosítója, amelyet a W3C szabványos DTD-jével együtt használunk.</a:t>
            </a:r>
          </a:p>
          <a:p>
            <a:r>
              <a:rPr lang="hu-HU" altLang="hu-HU">
                <a:solidFill>
                  <a:srgbClr val="D1D5DB"/>
                </a:solidFill>
                <a:latin typeface="Söhne"/>
              </a:rPr>
              <a:t>Az html tag zárójeles attribútuma xmlns, amely megadja az XML névtérét, amelynek a HTML elemei tartoznak.</a:t>
            </a:r>
          </a:p>
          <a:p>
            <a:endParaRPr lang="hu-HU" altLang="hu-HU"/>
          </a:p>
        </p:txBody>
      </p:sp>
      <p:sp>
        <p:nvSpPr>
          <p:cNvPr id="57348" name="Dia számának helye 3">
            <a:extLst>
              <a:ext uri="{FF2B5EF4-FFF2-40B4-BE49-F238E27FC236}">
                <a16:creationId xmlns:a16="http://schemas.microsoft.com/office/drawing/2014/main" id="{01E606D0-78D9-0E68-77BE-C7019F341FB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877B0D3-D474-483C-BFE0-3EF92D159325}" type="slidenum">
              <a:rPr lang="en-US" altLang="hu-HU" smtClean="0"/>
              <a:pPr/>
              <a:t>33</a:t>
            </a:fld>
            <a:endParaRPr lang="en-US" altLang="hu-H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Diakép helye 1">
            <a:extLst>
              <a:ext uri="{FF2B5EF4-FFF2-40B4-BE49-F238E27FC236}">
                <a16:creationId xmlns:a16="http://schemas.microsoft.com/office/drawing/2014/main" id="{53BCAF31-7E3B-D513-F2BC-2856FD1B5A9D}"/>
              </a:ext>
            </a:extLst>
          </p:cNvPr>
          <p:cNvSpPr>
            <a:spLocks noGrp="1" noRot="1" noChangeAspect="1" noChangeArrowheads="1" noTextEdit="1"/>
          </p:cNvSpPr>
          <p:nvPr>
            <p:ph type="sldImg"/>
          </p:nvPr>
        </p:nvSpPr>
        <p:spPr>
          <a:ln/>
        </p:spPr>
      </p:sp>
      <p:sp>
        <p:nvSpPr>
          <p:cNvPr id="59395" name="Jegyzetek helye 2">
            <a:extLst>
              <a:ext uri="{FF2B5EF4-FFF2-40B4-BE49-F238E27FC236}">
                <a16:creationId xmlns:a16="http://schemas.microsoft.com/office/drawing/2014/main" id="{531444B0-1A38-F997-E908-79B9EBB1152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XHTML 1.0 Transitional DTD definiálja az html, head és body elemeket, valamint azok gyerek elemeit is. Az html elemnek pontosan egy head és egy body gyerek eleme lehet. Az head elemnek csak egy title gyerek eleme lehet, amely csak szöveges tartalmat (#PCDATA) tartalmazhat.</a:t>
            </a:r>
          </a:p>
          <a:p>
            <a:r>
              <a:rPr lang="hu-HU" altLang="hu-HU">
                <a:solidFill>
                  <a:srgbClr val="D1D5DB"/>
                </a:solidFill>
                <a:latin typeface="Söhne"/>
              </a:rPr>
              <a:t>A body elemnek lehetnek olyan gyerek elemei, amelyek a %Block, %Flow, %Inline és %Misc entitások közül valók. </a:t>
            </a:r>
          </a:p>
          <a:p>
            <a:endParaRPr lang="hu-HU" altLang="hu-HU"/>
          </a:p>
          <a:p>
            <a:r>
              <a:rPr lang="hu-HU" altLang="hu-HU">
                <a:solidFill>
                  <a:srgbClr val="D1D5DB"/>
                </a:solidFill>
                <a:latin typeface="Söhne"/>
              </a:rPr>
              <a:t>Ezek a %Block entitás által definiált blokkok közé tartoznak például a &lt;p&gt; (bekezdés), &lt;h1&gt; (címsor), &lt;ul&gt; (felsorolás) és &lt;blockquote&gt; (idézet) elemek.</a:t>
            </a:r>
            <a:endParaRPr lang="hu-HU" altLang="hu-HU"/>
          </a:p>
        </p:txBody>
      </p:sp>
      <p:sp>
        <p:nvSpPr>
          <p:cNvPr id="59396" name="Dia számának helye 3">
            <a:extLst>
              <a:ext uri="{FF2B5EF4-FFF2-40B4-BE49-F238E27FC236}">
                <a16:creationId xmlns:a16="http://schemas.microsoft.com/office/drawing/2014/main" id="{357FD1E8-0B99-890D-241A-95410A862F2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4273834-3842-4B45-9834-F253B7E361E3}" type="slidenum">
              <a:rPr lang="en-US" altLang="hu-HU" smtClean="0"/>
              <a:pPr/>
              <a:t>34</a:t>
            </a:fld>
            <a:endParaRPr lang="en-US" altLang="hu-HU"/>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pPr>
              <a:defRPr/>
            </a:pPr>
            <a:fld id="{44DBE68F-1788-4DFB-87A1-9E2A7B800659}" type="slidenum">
              <a:rPr lang="en-US" altLang="hu-HU" smtClean="0"/>
              <a:pPr>
                <a:defRPr/>
              </a:pPr>
              <a:t>39</a:t>
            </a:fld>
            <a:endParaRPr lang="en-US" altLang="hu-HU"/>
          </a:p>
        </p:txBody>
      </p:sp>
    </p:spTree>
    <p:extLst>
      <p:ext uri="{BB962C8B-B14F-4D97-AF65-F5344CB8AC3E}">
        <p14:creationId xmlns:p14="http://schemas.microsoft.com/office/powerpoint/2010/main" val="25015338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Diakép helye 1">
            <a:extLst>
              <a:ext uri="{FF2B5EF4-FFF2-40B4-BE49-F238E27FC236}">
                <a16:creationId xmlns:a16="http://schemas.microsoft.com/office/drawing/2014/main" id="{994E857E-6093-6DCF-F100-973F5AECA4AD}"/>
              </a:ext>
            </a:extLst>
          </p:cNvPr>
          <p:cNvSpPr>
            <a:spLocks noGrp="1" noRot="1" noChangeAspect="1" noChangeArrowheads="1" noTextEdit="1"/>
          </p:cNvSpPr>
          <p:nvPr>
            <p:ph type="sldImg"/>
          </p:nvPr>
        </p:nvSpPr>
        <p:spPr>
          <a:ln/>
        </p:spPr>
      </p:sp>
      <p:sp>
        <p:nvSpPr>
          <p:cNvPr id="74755" name="Jegyzetek helye 2">
            <a:extLst>
              <a:ext uri="{FF2B5EF4-FFF2-40B4-BE49-F238E27FC236}">
                <a16:creationId xmlns:a16="http://schemas.microsoft.com/office/drawing/2014/main" id="{F133F9F5-39CA-FD90-A806-604C75E19E3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t>példát</a:t>
            </a:r>
          </a:p>
        </p:txBody>
      </p:sp>
      <p:sp>
        <p:nvSpPr>
          <p:cNvPr id="74756" name="Dia számának helye 3">
            <a:extLst>
              <a:ext uri="{FF2B5EF4-FFF2-40B4-BE49-F238E27FC236}">
                <a16:creationId xmlns:a16="http://schemas.microsoft.com/office/drawing/2014/main" id="{AD724CF1-4457-CB56-554F-C06D2CF8C6C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9EB4474-5B6B-430F-80EC-0F87B0B18408}" type="slidenum">
              <a:rPr lang="en-US" altLang="hu-HU" smtClean="0"/>
              <a:pPr/>
              <a:t>48</a:t>
            </a:fld>
            <a:endParaRPr lang="en-US" altLang="hu-HU"/>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26A3561A-0195-A754-FC73-F8B7464867A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689B044-C791-4230-8DA8-11D03532778C}" type="slidenum">
              <a:rPr lang="en-US" altLang="hu-HU" smtClean="0"/>
              <a:pPr/>
              <a:t>56</a:t>
            </a:fld>
            <a:endParaRPr lang="en-US" altLang="hu-HU"/>
          </a:p>
        </p:txBody>
      </p:sp>
      <p:sp>
        <p:nvSpPr>
          <p:cNvPr id="83971" name="Rectangle 2">
            <a:extLst>
              <a:ext uri="{FF2B5EF4-FFF2-40B4-BE49-F238E27FC236}">
                <a16:creationId xmlns:a16="http://schemas.microsoft.com/office/drawing/2014/main" id="{30861156-D079-14C4-FD12-89241E9074D1}"/>
              </a:ext>
            </a:extLst>
          </p:cNvPr>
          <p:cNvSpPr>
            <a:spLocks noGrp="1" noRot="1" noChangeAspect="1" noChangeArrowheads="1" noTextEdit="1"/>
          </p:cNvSpPr>
          <p:nvPr>
            <p:ph type="sldImg"/>
          </p:nvPr>
        </p:nvSpPr>
        <p:spPr>
          <a:ln/>
        </p:spPr>
      </p:sp>
      <p:sp>
        <p:nvSpPr>
          <p:cNvPr id="83972" name="Rectangle 3">
            <a:extLst>
              <a:ext uri="{FF2B5EF4-FFF2-40B4-BE49-F238E27FC236}">
                <a16:creationId xmlns:a16="http://schemas.microsoft.com/office/drawing/2014/main" id="{30FAB601-B5DB-3545-1CC5-4E1D95A5C38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hu-HU" altLang="hu-HU"/>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Diakép helye 1">
            <a:extLst>
              <a:ext uri="{FF2B5EF4-FFF2-40B4-BE49-F238E27FC236}">
                <a16:creationId xmlns:a16="http://schemas.microsoft.com/office/drawing/2014/main" id="{49F22A42-897F-AE86-7B9F-7637AAF26D58}"/>
              </a:ext>
            </a:extLst>
          </p:cNvPr>
          <p:cNvSpPr>
            <a:spLocks noGrp="1" noRot="1" noChangeAspect="1" noChangeArrowheads="1" noTextEdit="1"/>
          </p:cNvSpPr>
          <p:nvPr>
            <p:ph type="sldImg"/>
          </p:nvPr>
        </p:nvSpPr>
        <p:spPr>
          <a:ln/>
        </p:spPr>
      </p:sp>
      <p:sp>
        <p:nvSpPr>
          <p:cNvPr id="86019" name="Jegyzetek helye 2">
            <a:extLst>
              <a:ext uri="{FF2B5EF4-FFF2-40B4-BE49-F238E27FC236}">
                <a16:creationId xmlns:a16="http://schemas.microsoft.com/office/drawing/2014/main" id="{313321DA-FEA5-B941-0757-F0D77BD644B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SON (JavaScript Object Notation) egy könnyűsúlyú adatcsere formátum, amely a JavaScript nyelvben használt objektum literáljaiból származik. A JSON adatok strukturáltak, olvashatók és írhatók, és az interneten keresztül könnyen átvihetők, így nagyon hasznosak webes alkalmazásokban.</a:t>
            </a:r>
          </a:p>
          <a:p>
            <a:r>
              <a:rPr lang="hu-HU" altLang="hu-HU">
                <a:solidFill>
                  <a:srgbClr val="D1D5DB"/>
                </a:solidFill>
                <a:latin typeface="Söhne"/>
              </a:rPr>
              <a:t>Az adatok JSON formátumban objektumok és tömbök formájában kerülnek megadásra. Az objektumok kapcsos zárójelekkel vannak körülvéve, és kulcs-érték párokat tartalmaznak, amelyeket kettőspont választ el egymástól,</a:t>
            </a:r>
          </a:p>
          <a:p>
            <a:r>
              <a:rPr lang="hu-HU" altLang="hu-HU">
                <a:solidFill>
                  <a:srgbClr val="D1D5DB"/>
                </a:solidFill>
                <a:latin typeface="Söhne"/>
              </a:rPr>
              <a:t>A JSON-ban a string típusú adatokat idézőjelek között kell megadni, és a számokat szám formátumban kell megadni. Az objektumok és a tömbök más objektumokat és tömböket is tartalmazhatnak, így a JSON adatok hierarchikus szerkezetet is felvehetnek.</a:t>
            </a:r>
            <a:endParaRPr lang="hu-HU" altLang="hu-HU"/>
          </a:p>
        </p:txBody>
      </p:sp>
      <p:sp>
        <p:nvSpPr>
          <p:cNvPr id="86020" name="Dia számának helye 3">
            <a:extLst>
              <a:ext uri="{FF2B5EF4-FFF2-40B4-BE49-F238E27FC236}">
                <a16:creationId xmlns:a16="http://schemas.microsoft.com/office/drawing/2014/main" id="{EEFDA30F-222B-E3CF-1B47-B174044A67D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FC1BA56-EE63-41C3-80F5-D13A4EFE7FA7}" type="slidenum">
              <a:rPr lang="en-US" altLang="hu-HU" smtClean="0"/>
              <a:pPr/>
              <a:t>57</a:t>
            </a:fld>
            <a:endParaRPr lang="en-US" altLang="hu-H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iakép helye 1">
            <a:extLst>
              <a:ext uri="{FF2B5EF4-FFF2-40B4-BE49-F238E27FC236}">
                <a16:creationId xmlns:a16="http://schemas.microsoft.com/office/drawing/2014/main" id="{03F59F80-C1DD-D4CD-769F-9671668A5B19}"/>
              </a:ext>
            </a:extLst>
          </p:cNvPr>
          <p:cNvSpPr>
            <a:spLocks noGrp="1" noRot="1" noChangeAspect="1" noChangeArrowheads="1" noTextEdit="1"/>
          </p:cNvSpPr>
          <p:nvPr>
            <p:ph type="sldImg"/>
          </p:nvPr>
        </p:nvSpPr>
        <p:spPr>
          <a:ln/>
        </p:spPr>
      </p:sp>
      <p:sp>
        <p:nvSpPr>
          <p:cNvPr id="10243" name="Jegyzetek helye 2">
            <a:extLst>
              <a:ext uri="{FF2B5EF4-FFF2-40B4-BE49-F238E27FC236}">
                <a16:creationId xmlns:a16="http://schemas.microsoft.com/office/drawing/2014/main" id="{0E778DAA-BB41-C4A8-D3B2-EE7C2AF0EF0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a:p>
            <a:endParaRPr lang="hu-HU" altLang="hu-HU">
              <a:solidFill>
                <a:srgbClr val="D1D5DB"/>
              </a:solidFill>
              <a:latin typeface="Söhne"/>
            </a:endParaRPr>
          </a:p>
          <a:p>
            <a:endParaRPr lang="hu-HU" altLang="hu-HU">
              <a:solidFill>
                <a:srgbClr val="D1D5DB"/>
              </a:solidFill>
              <a:latin typeface="Söhne"/>
            </a:endParaRPr>
          </a:p>
          <a:p>
            <a:endParaRPr lang="hu-HU" altLang="hu-HU">
              <a:solidFill>
                <a:srgbClr val="D1D5DB"/>
              </a:solidFill>
              <a:latin typeface="Söhne"/>
            </a:endParaRPr>
          </a:p>
          <a:p>
            <a:endParaRPr lang="hu-HU" altLang="hu-HU"/>
          </a:p>
          <a:p>
            <a:endParaRPr lang="hu-HU" altLang="hu-HU"/>
          </a:p>
        </p:txBody>
      </p:sp>
      <p:sp>
        <p:nvSpPr>
          <p:cNvPr id="10244" name="Dia számának helye 3">
            <a:extLst>
              <a:ext uri="{FF2B5EF4-FFF2-40B4-BE49-F238E27FC236}">
                <a16:creationId xmlns:a16="http://schemas.microsoft.com/office/drawing/2014/main" id="{FF56A84F-F2C2-E843-98E4-08EC4B9F0CC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317DAFF-350F-4AF7-B8B9-8A07C7D5EE6D}" type="slidenum">
              <a:rPr lang="en-US" altLang="hu-HU" smtClean="0"/>
              <a:pPr/>
              <a:t>5</a:t>
            </a:fld>
            <a:endParaRPr lang="en-US" altLang="hu-H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iakép helye 1">
            <a:extLst>
              <a:ext uri="{FF2B5EF4-FFF2-40B4-BE49-F238E27FC236}">
                <a16:creationId xmlns:a16="http://schemas.microsoft.com/office/drawing/2014/main" id="{236CB9D8-F6EA-A904-629A-C0036309A61A}"/>
              </a:ext>
            </a:extLst>
          </p:cNvPr>
          <p:cNvSpPr>
            <a:spLocks noGrp="1" noRot="1" noChangeAspect="1" noChangeArrowheads="1" noTextEdit="1"/>
          </p:cNvSpPr>
          <p:nvPr>
            <p:ph type="sldImg"/>
          </p:nvPr>
        </p:nvSpPr>
        <p:spPr>
          <a:ln/>
        </p:spPr>
      </p:sp>
      <p:sp>
        <p:nvSpPr>
          <p:cNvPr id="12291" name="Jegyzetek helye 2">
            <a:extLst>
              <a:ext uri="{FF2B5EF4-FFF2-40B4-BE49-F238E27FC236}">
                <a16:creationId xmlns:a16="http://schemas.microsoft.com/office/drawing/2014/main" id="{8ADFFA98-D411-E6FF-8B24-64E35B5136E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XSL (Extensible Stylesheet Language) egy stíluslap nyelv, amelyet az XML fájlok formázására és megjelenítésére használnak. Az XSL az XML-ből származik, és specifikusan az XML adatok feldolgozására készült.</a:t>
            </a:r>
          </a:p>
          <a:p>
            <a:r>
              <a:rPr lang="hu-HU" altLang="hu-HU">
                <a:solidFill>
                  <a:srgbClr val="D1D5DB"/>
                </a:solidFill>
                <a:latin typeface="Söhne"/>
              </a:rPr>
              <a:t>Az XSL segítségével lehet megadni a megjelenítési szabályokat az XML adatokhoz. Az XSL használatával lehet definiálni a megjelenítési sablonokat, a színeket, a betűtípusokat, az elrendezést és egyéb formázási beállításokat. Az XSL lehetővé teszi a felhasználók számára, hogy átalakítsák az XML adatokat HTML, PDF, SVG vagy más formátumokba, amelyeket a böngészők és más alkalmazások megjelenítenek.</a:t>
            </a:r>
          </a:p>
          <a:p>
            <a:endParaRPr lang="hu-HU" altLang="hu-HU">
              <a:solidFill>
                <a:srgbClr val="D1D5DB"/>
              </a:solidFill>
              <a:latin typeface="Söhne"/>
            </a:endParaRPr>
          </a:p>
          <a:p>
            <a:r>
              <a:rPr lang="hu-HU" altLang="hu-HU">
                <a:solidFill>
                  <a:srgbClr val="D1D5DB"/>
                </a:solidFill>
                <a:latin typeface="Söhne"/>
              </a:rPr>
              <a:t>Az XSL használatához két fő részre van szükség: az XSLT (XSL Transformations) nyelvre, amelyet az XML adatok átalakítására használnak, és az XSL-FO (XSL Formatting Objects) nyelvre, amelyet a formázási beállítások meghatározására használnak. Az XSL-FO lehetővé teszi az XML adatok alapján az úgynevezett formázási objektumok definiálását, amelyek aztán a formázási motorok segítségével feldolgozhatók, hogy végleges dokumentumokat hozzanak létre.</a:t>
            </a:r>
          </a:p>
          <a:p>
            <a:endParaRPr lang="hu-HU" altLang="hu-HU"/>
          </a:p>
        </p:txBody>
      </p:sp>
      <p:sp>
        <p:nvSpPr>
          <p:cNvPr id="12292" name="Dia számának helye 3">
            <a:extLst>
              <a:ext uri="{FF2B5EF4-FFF2-40B4-BE49-F238E27FC236}">
                <a16:creationId xmlns:a16="http://schemas.microsoft.com/office/drawing/2014/main" id="{D3A30287-AB4C-3D53-502E-FDF54B0E1A4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BC95A1B-0462-4CEC-BAB4-91AFA0DEACA2}" type="slidenum">
              <a:rPr lang="en-US" altLang="hu-HU" smtClean="0"/>
              <a:pPr/>
              <a:t>6</a:t>
            </a:fld>
            <a:endParaRPr lang="en-US" altLang="hu-H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iakép helye 1">
            <a:extLst>
              <a:ext uri="{FF2B5EF4-FFF2-40B4-BE49-F238E27FC236}">
                <a16:creationId xmlns:a16="http://schemas.microsoft.com/office/drawing/2014/main" id="{208BA9BE-79A9-FBF7-EAF1-7440D8226ABC}"/>
              </a:ext>
            </a:extLst>
          </p:cNvPr>
          <p:cNvSpPr>
            <a:spLocks noGrp="1" noRot="1" noChangeAspect="1" noChangeArrowheads="1" noTextEdit="1"/>
          </p:cNvSpPr>
          <p:nvPr>
            <p:ph type="sldImg"/>
          </p:nvPr>
        </p:nvSpPr>
        <p:spPr>
          <a:ln/>
        </p:spPr>
      </p:sp>
      <p:sp>
        <p:nvSpPr>
          <p:cNvPr id="16387" name="Jegyzetek helye 2">
            <a:extLst>
              <a:ext uri="{FF2B5EF4-FFF2-40B4-BE49-F238E27FC236}">
                <a16:creationId xmlns:a16="http://schemas.microsoft.com/office/drawing/2014/main" id="{B003B8DD-145B-7EE4-743A-0BC515E655D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a:p>
            <a:r>
              <a:rPr lang="hu-HU" altLang="hu-HU">
                <a:solidFill>
                  <a:srgbClr val="D1D5DB"/>
                </a:solidFill>
                <a:latin typeface="Söhne"/>
              </a:rPr>
              <a:t>Az XHTML (Extensible Hypertext Markup Language) egy olyan szabványosított markup nyelv, amely a HTML és az XML elemeit kombinálja. Az XHTML-et az XML és a HTML szabványok összekapcsolásával hozták létre, így az XHTML egy XML-alapú változata a HTML-nek.</a:t>
            </a:r>
          </a:p>
          <a:p>
            <a:r>
              <a:rPr lang="hu-HU" altLang="hu-HU">
                <a:solidFill>
                  <a:srgbClr val="D1D5DB"/>
                </a:solidFill>
                <a:latin typeface="Söhne"/>
              </a:rPr>
              <a:t>Az XHTML az XML előnyeit használja a szigorúabb szintaxis és a jobb elemzési lehetőségek miatt, ami könnyebbé teszi az XHTML dokumentumok manipulálását, feldolgozását és validálását. Az XHTML ugyanazt az alapstruktúrát használja, mint az HTML, de pontosabb szintaxisra van szüksége, amely az XML szabványoknak megfelelően tagolja az elemeket.</a:t>
            </a:r>
          </a:p>
          <a:p>
            <a:r>
              <a:rPr lang="hu-HU" altLang="hu-HU">
                <a:solidFill>
                  <a:srgbClr val="D1D5DB"/>
                </a:solidFill>
                <a:latin typeface="Söhne"/>
              </a:rPr>
              <a:t>Az XHTML további előnye, hogy lehetővé teszi a mobil eszközökön történő használatot, valamint azokat a webfejlesztőket is megcélozza, akik weboldalukhoz szeretnének alkalmazni az XML lehetőségeit. Az XHTML szabványok megfelelnek a W3C (World Wide Web Consortium) előírásainak, amelyek biztosítják a weboldalak hatékony működését és kompatibilitását különböző eszközökkel és böngészőkkel.</a:t>
            </a:r>
          </a:p>
          <a:p>
            <a:endParaRPr lang="hu-HU" altLang="hu-HU"/>
          </a:p>
          <a:p>
            <a:endParaRPr lang="hu-HU" altLang="hu-HU"/>
          </a:p>
        </p:txBody>
      </p:sp>
      <p:sp>
        <p:nvSpPr>
          <p:cNvPr id="16388" name="Dia számának helye 3">
            <a:extLst>
              <a:ext uri="{FF2B5EF4-FFF2-40B4-BE49-F238E27FC236}">
                <a16:creationId xmlns:a16="http://schemas.microsoft.com/office/drawing/2014/main" id="{EDF256CB-F018-4AC3-EF33-040420AE731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433DFAF-94AD-4AED-AA8A-214F77D8E8B6}" type="slidenum">
              <a:rPr lang="en-US" altLang="hu-HU" smtClean="0"/>
              <a:pPr/>
              <a:t>9</a:t>
            </a:fld>
            <a:endParaRPr lang="en-US" altLang="hu-H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iakép helye 1">
            <a:extLst>
              <a:ext uri="{FF2B5EF4-FFF2-40B4-BE49-F238E27FC236}">
                <a16:creationId xmlns:a16="http://schemas.microsoft.com/office/drawing/2014/main" id="{7E05E17E-5466-3260-58E8-AC911A8BBA3B}"/>
              </a:ext>
            </a:extLst>
          </p:cNvPr>
          <p:cNvSpPr>
            <a:spLocks noGrp="1" noRot="1" noChangeAspect="1" noChangeArrowheads="1" noTextEdit="1"/>
          </p:cNvSpPr>
          <p:nvPr>
            <p:ph type="sldImg"/>
          </p:nvPr>
        </p:nvSpPr>
        <p:spPr>
          <a:ln/>
        </p:spPr>
      </p:sp>
      <p:sp>
        <p:nvSpPr>
          <p:cNvPr id="19459" name="Jegyzetek helye 2">
            <a:extLst>
              <a:ext uri="{FF2B5EF4-FFF2-40B4-BE49-F238E27FC236}">
                <a16:creationId xmlns:a16="http://schemas.microsoft.com/office/drawing/2014/main" id="{8D3AC7E5-DF7A-59ED-C3BF-009B07D8B77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a:p>
            <a:r>
              <a:rPr lang="hu-HU" altLang="hu-HU">
                <a:solidFill>
                  <a:srgbClr val="D1D5DB"/>
                </a:solidFill>
                <a:latin typeface="Söhne"/>
              </a:rPr>
              <a:t>A WML (Wireless Markup Language) egy olyan markup nyelv, amelyet a mobilkommunikációban használnak. Az WML az XML alapú változata a HTML-nek, és a mobiltelefonokon és más készülékeken történő webböngészéshez készült.</a:t>
            </a:r>
          </a:p>
          <a:p>
            <a:r>
              <a:rPr lang="hu-HU" altLang="hu-HU">
                <a:solidFill>
                  <a:srgbClr val="D1D5DB"/>
                </a:solidFill>
                <a:latin typeface="Söhne"/>
              </a:rPr>
              <a:t>Az WML előnye, hogy lehetővé teszi a kis képernyőkön történő navigációt, mivel az egyszerűbb és hatékonyabb módon ábrázolja az információkat. Az WML használata azért is előnyös, mert a mobilkészülékek korlátozott erőforrásokkal rendelkeznek, így az WML kisebb méretű, mint a HTML, ami lehetővé teszi a gyorsabb letöltést és kevesebb adatforgalmat igényel.</a:t>
            </a:r>
          </a:p>
          <a:p>
            <a:r>
              <a:rPr lang="hu-HU" altLang="hu-HU">
                <a:solidFill>
                  <a:srgbClr val="D1D5DB"/>
                </a:solidFill>
                <a:latin typeface="Söhne"/>
              </a:rPr>
              <a:t>Az WML lehetővé teszi a weboldalak adaptálását a mobil környezethez, például azáltal, hogy a mobiltelefonokra optimalizált felhasználói felületet biztosít. Az WML további előnye, hogy lehetővé teszi a multimédiás tartalmak, például a képek és a videók, megjelenítését a mobilkészülékeken.</a:t>
            </a:r>
          </a:p>
          <a:p>
            <a:r>
              <a:rPr lang="hu-HU" altLang="hu-HU">
                <a:solidFill>
                  <a:srgbClr val="D1D5DB"/>
                </a:solidFill>
                <a:latin typeface="Söhne"/>
              </a:rPr>
              <a:t>Az WML-t a WAP (Wireless Application Protocol) keretrendszerben használják, amely egy olyan protokoll, amely lehetővé teszi a mobiltelefonok és más vezeték nélküli eszközök internetkapcsolatának kezelését. Az WML segítségével a WAP használói weboldalakat kérdezhetnek le és jeleníthetnek meg mobilkészülékeiken.</a:t>
            </a:r>
          </a:p>
          <a:p>
            <a:endParaRPr lang="hu-HU" altLang="hu-HU"/>
          </a:p>
        </p:txBody>
      </p:sp>
      <p:sp>
        <p:nvSpPr>
          <p:cNvPr id="19460" name="Dia számának helye 3">
            <a:extLst>
              <a:ext uri="{FF2B5EF4-FFF2-40B4-BE49-F238E27FC236}">
                <a16:creationId xmlns:a16="http://schemas.microsoft.com/office/drawing/2014/main" id="{66120FEE-C6F8-CCAA-2ECC-C5128630E1D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B2EDDFA-FEFF-4D87-A327-BE1539C4D547}" type="slidenum">
              <a:rPr lang="en-US" altLang="hu-HU" smtClean="0"/>
              <a:pPr/>
              <a:t>11</a:t>
            </a:fld>
            <a:endParaRPr lang="en-US" altLang="hu-H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iakép helye 1">
            <a:extLst>
              <a:ext uri="{FF2B5EF4-FFF2-40B4-BE49-F238E27FC236}">
                <a16:creationId xmlns:a16="http://schemas.microsoft.com/office/drawing/2014/main" id="{987710CA-1849-8408-B03F-A32FB6101721}"/>
              </a:ext>
            </a:extLst>
          </p:cNvPr>
          <p:cNvSpPr>
            <a:spLocks noGrp="1" noRot="1" noChangeAspect="1" noChangeArrowheads="1" noTextEdit="1"/>
          </p:cNvSpPr>
          <p:nvPr>
            <p:ph type="sldImg"/>
          </p:nvPr>
        </p:nvSpPr>
        <p:spPr>
          <a:ln/>
        </p:spPr>
      </p:sp>
      <p:sp>
        <p:nvSpPr>
          <p:cNvPr id="21507" name="Jegyzetek helye 2">
            <a:extLst>
              <a:ext uri="{FF2B5EF4-FFF2-40B4-BE49-F238E27FC236}">
                <a16:creationId xmlns:a16="http://schemas.microsoft.com/office/drawing/2014/main" id="{D3A28B9A-2416-2177-0EAE-33D2C14DE83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hu-HU">
                <a:solidFill>
                  <a:srgbClr val="D1D5DB"/>
                </a:solidFill>
                <a:latin typeface="Söhne"/>
              </a:rPr>
              <a:t>In this WML document, the </a:t>
            </a:r>
            <a:r>
              <a:rPr lang="en-US" altLang="hu-HU"/>
              <a:t>card</a:t>
            </a:r>
            <a:r>
              <a:rPr lang="en-US" altLang="hu-HU">
                <a:solidFill>
                  <a:srgbClr val="D1D5DB"/>
                </a:solidFill>
                <a:latin typeface="Söhne"/>
              </a:rPr>
              <a:t> element is used to represent individual pages of content, with each page corresponding to one of the </a:t>
            </a:r>
            <a:r>
              <a:rPr lang="en-US" altLang="hu-HU"/>
              <a:t>section</a:t>
            </a:r>
            <a:r>
              <a:rPr lang="en-US" altLang="hu-HU">
                <a:solidFill>
                  <a:srgbClr val="D1D5DB"/>
                </a:solidFill>
                <a:latin typeface="Söhne"/>
              </a:rPr>
              <a:t> elements in the XML document. The </a:t>
            </a:r>
            <a:r>
              <a:rPr lang="en-US" altLang="hu-HU"/>
              <a:t>select</a:t>
            </a:r>
            <a:r>
              <a:rPr lang="en-US" altLang="hu-HU">
                <a:solidFill>
                  <a:srgbClr val="D1D5DB"/>
                </a:solidFill>
                <a:latin typeface="Söhne"/>
              </a:rPr>
              <a:t> element is used to allow the user to choose which section to view, and the </a:t>
            </a:r>
            <a:r>
              <a:rPr lang="en-US" altLang="hu-HU"/>
              <a:t>do</a:t>
            </a:r>
            <a:r>
              <a:rPr lang="en-US" altLang="hu-HU">
                <a:solidFill>
                  <a:srgbClr val="D1D5DB"/>
                </a:solidFill>
                <a:latin typeface="Söhne"/>
              </a:rPr>
              <a:t> element is used to define an action that occurs when the user selects the "View" button. The </a:t>
            </a:r>
            <a:r>
              <a:rPr lang="en-US" altLang="hu-HU"/>
              <a:t>go</a:t>
            </a:r>
            <a:r>
              <a:rPr lang="en-US" altLang="hu-HU">
                <a:solidFill>
                  <a:srgbClr val="D1D5DB"/>
                </a:solidFill>
                <a:latin typeface="Söhne"/>
              </a:rPr>
              <a:t> element is used to specify the destination card based on the value of the selected </a:t>
            </a:r>
            <a:r>
              <a:rPr lang="en-US" altLang="hu-HU"/>
              <a:t>option</a:t>
            </a:r>
            <a:r>
              <a:rPr lang="en-US" altLang="hu-HU">
                <a:solidFill>
                  <a:srgbClr val="D1D5DB"/>
                </a:solidFill>
                <a:latin typeface="Söhne"/>
              </a:rPr>
              <a:t>. The </a:t>
            </a:r>
            <a:r>
              <a:rPr lang="en-US" altLang="hu-HU"/>
              <a:t>prev</a:t>
            </a:r>
            <a:r>
              <a:rPr lang="en-US" altLang="hu-HU">
                <a:solidFill>
                  <a:srgbClr val="D1D5DB"/>
                </a:solidFill>
                <a:latin typeface="Söhne"/>
              </a:rPr>
              <a:t> action is used to allow the user to navigate back to the main page. When viewed in a mobile web browser that supports WML, this document would allow the user to navigate through the sections of the XML document and view their content.</a:t>
            </a:r>
            <a:endParaRPr lang="hu-HU" altLang="hu-HU"/>
          </a:p>
        </p:txBody>
      </p:sp>
      <p:sp>
        <p:nvSpPr>
          <p:cNvPr id="21508" name="Dia számának helye 3">
            <a:extLst>
              <a:ext uri="{FF2B5EF4-FFF2-40B4-BE49-F238E27FC236}">
                <a16:creationId xmlns:a16="http://schemas.microsoft.com/office/drawing/2014/main" id="{A82C2757-50A8-317E-E52A-5032FA9716C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22CD914-5D03-459A-8105-44880EF60D13}" type="slidenum">
              <a:rPr lang="en-US" altLang="hu-HU" smtClean="0"/>
              <a:pPr/>
              <a:t>12</a:t>
            </a:fld>
            <a:endParaRPr lang="en-US" altLang="hu-H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iakép helye 1">
            <a:extLst>
              <a:ext uri="{FF2B5EF4-FFF2-40B4-BE49-F238E27FC236}">
                <a16:creationId xmlns:a16="http://schemas.microsoft.com/office/drawing/2014/main" id="{8AC927E4-F2FF-2771-2133-754BA6F7B261}"/>
              </a:ext>
            </a:extLst>
          </p:cNvPr>
          <p:cNvSpPr>
            <a:spLocks noGrp="1" noRot="1" noChangeAspect="1" noChangeArrowheads="1" noTextEdit="1"/>
          </p:cNvSpPr>
          <p:nvPr>
            <p:ph type="sldImg"/>
          </p:nvPr>
        </p:nvSpPr>
        <p:spPr>
          <a:ln/>
        </p:spPr>
      </p:sp>
      <p:sp>
        <p:nvSpPr>
          <p:cNvPr id="23555" name="Jegyzetek helye 2">
            <a:extLst>
              <a:ext uri="{FF2B5EF4-FFF2-40B4-BE49-F238E27FC236}">
                <a16:creationId xmlns:a16="http://schemas.microsoft.com/office/drawing/2014/main" id="{8B845571-E907-5491-C6D9-CF7EE1AE3B0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SMIL (Synchronized Multimedia Integration Language) egy szabványos multimédiás leíró nyelv, amelyet a weben és egyéb multimédiás alkalmazásokban lehet használni. Az SMIL lehetővé teszi a multimédiás tartalmak, például a hang, a kép és a video szinkronizált lejátszását és interakcióit, amelyek javítják a felhasználói élményt.</a:t>
            </a:r>
          </a:p>
          <a:p>
            <a:r>
              <a:rPr lang="hu-HU" altLang="hu-HU">
                <a:solidFill>
                  <a:srgbClr val="D1D5DB"/>
                </a:solidFill>
                <a:latin typeface="Söhne"/>
              </a:rPr>
              <a:t>Az SMIL nyelv előnye, hogy egyszerűbbé teszi a multimédiás tartalmak kezelését, mivel lehetővé teszi a különböző médiaelemek időzített szinkronizálását, valamint a multimédiás tartalmak megjelenítésének és animációjának vezérlését. Az SMIL-ben az animációk, a hangok, a videók és más multimédiás tartalmak különféle időzítéssel, egyidejűleg vagy egymás után játszhatók le, ami lehetővé teszi a korszerű multimédiás megjelenéseket.</a:t>
            </a:r>
          </a:p>
          <a:p>
            <a:r>
              <a:rPr lang="hu-HU" altLang="hu-HU">
                <a:solidFill>
                  <a:srgbClr val="D1D5DB"/>
                </a:solidFill>
                <a:latin typeface="Söhne"/>
              </a:rPr>
              <a:t>Az SMIL-t gyakran használják az e-learning és a webes oktatási alkalmazásokban, valamint az online prezentációkban. Az SMIL támogatja a különböző multimédiás formátumokat, például az MP3 és a MPEG, és támogatja a különböző operációs rendszereket és webböngészőket.</a:t>
            </a:r>
          </a:p>
          <a:p>
            <a:r>
              <a:rPr lang="hu-HU" altLang="hu-HU">
                <a:solidFill>
                  <a:srgbClr val="D1D5DB"/>
                </a:solidFill>
                <a:latin typeface="Söhne"/>
              </a:rPr>
              <a:t>Az SMIL-t a W3C (World Wide Web Consortium) fejlesztette ki, és a multimédiás tartalmak szinkronizációjára és interakcióira szolgáló standard nyelv. Az SMIL kompatibilis a HTML és az XML szabványokkal, és lehetővé teszi a multimédiás tartalmak egyszerűbb, de hatékonyabb kezelését.</a:t>
            </a:r>
          </a:p>
          <a:p>
            <a:endParaRPr lang="hu-HU" altLang="hu-HU"/>
          </a:p>
        </p:txBody>
      </p:sp>
      <p:sp>
        <p:nvSpPr>
          <p:cNvPr id="23556" name="Dia számának helye 3">
            <a:extLst>
              <a:ext uri="{FF2B5EF4-FFF2-40B4-BE49-F238E27FC236}">
                <a16:creationId xmlns:a16="http://schemas.microsoft.com/office/drawing/2014/main" id="{F5DE2CC1-4B45-9A80-17D5-54586A1DF73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C2F4866-AEEA-484D-9735-F42210E7FBDB}" type="slidenum">
              <a:rPr lang="en-US" altLang="hu-HU" smtClean="0"/>
              <a:pPr/>
              <a:t>13</a:t>
            </a:fld>
            <a:endParaRPr lang="en-US" altLang="hu-H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iakép helye 1">
            <a:extLst>
              <a:ext uri="{FF2B5EF4-FFF2-40B4-BE49-F238E27FC236}">
                <a16:creationId xmlns:a16="http://schemas.microsoft.com/office/drawing/2014/main" id="{14EA6E1A-D8E9-CCB1-B021-C9B6DF68242B}"/>
              </a:ext>
            </a:extLst>
          </p:cNvPr>
          <p:cNvSpPr>
            <a:spLocks noGrp="1" noRot="1" noChangeAspect="1" noChangeArrowheads="1" noTextEdit="1"/>
          </p:cNvSpPr>
          <p:nvPr>
            <p:ph type="sldImg"/>
          </p:nvPr>
        </p:nvSpPr>
        <p:spPr>
          <a:ln/>
        </p:spPr>
      </p:sp>
      <p:sp>
        <p:nvSpPr>
          <p:cNvPr id="26627" name="Jegyzetek helye 2">
            <a:extLst>
              <a:ext uri="{FF2B5EF4-FFF2-40B4-BE49-F238E27FC236}">
                <a16:creationId xmlns:a16="http://schemas.microsoft.com/office/drawing/2014/main" id="{F13BE2C7-552C-EB6C-47FF-5A38FF70758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XSL Patterns egy kifejezés- és mintaillesztő nyelv az XML dokumentumokban való hatékony keresésére. Az XSL Patterns lehetővé teszi az XML dokumentumok különböző elemeinek és attribútumainak szűrését, szegmentálását, összegzését és más transzformációit.</a:t>
            </a:r>
          </a:p>
          <a:p>
            <a:r>
              <a:rPr lang="hu-HU" altLang="hu-HU">
                <a:solidFill>
                  <a:srgbClr val="D1D5DB"/>
                </a:solidFill>
                <a:latin typeface="Söhne"/>
              </a:rPr>
              <a:t>Az XSL Patterns-ben az elemeket és attribútumokat kifejezésekkel lehet leírni, amelyek visszaadják a dokumentumban található illeszkedő részeket. Az XSL Patterns lehetővé teszi a keresési minták és kifejezések összetételét és kombinációját, amelyek lehetővé teszik az XML dokumentumok részletes és hatékony keresését.</a:t>
            </a:r>
          </a:p>
          <a:p>
            <a:endParaRPr lang="hu-HU" altLang="hu-HU">
              <a:solidFill>
                <a:srgbClr val="D1D5DB"/>
              </a:solidFill>
              <a:latin typeface="Söhne"/>
            </a:endParaRPr>
          </a:p>
          <a:p>
            <a:r>
              <a:rPr lang="hu-HU" altLang="hu-HU" b="1">
                <a:solidFill>
                  <a:srgbClr val="D1D5DB"/>
                </a:solidFill>
                <a:latin typeface="Söhne"/>
              </a:rPr>
              <a:t>Az XPath egy nyelv az XML dokumentumok elemzésére és azok elemeinek kiválasztására.</a:t>
            </a:r>
          </a:p>
          <a:p>
            <a:r>
              <a:rPr lang="hu-HU" altLang="hu-HU">
                <a:solidFill>
                  <a:srgbClr val="D1D5DB"/>
                </a:solidFill>
                <a:latin typeface="Söhne"/>
              </a:rPr>
              <a:t>Az XSL Patterns széles körben használják az XML dokumentumok keresésére, minták és kifejezések illesztésére és azok további feldolgozására.</a:t>
            </a:r>
          </a:p>
          <a:p>
            <a:r>
              <a:rPr lang="hu-HU" altLang="hu-HU" b="1">
                <a:solidFill>
                  <a:srgbClr val="D1D5DB"/>
                </a:solidFill>
                <a:latin typeface="Söhne"/>
              </a:rPr>
              <a:t> Az XSL Patterns összekapcsolható az XSLT nyelvvel is, amely lehetővé teszi az XML további transzformációját és megjelenítését a keresési eredmények alapján.</a:t>
            </a:r>
          </a:p>
          <a:p>
            <a:r>
              <a:rPr lang="hu-HU" altLang="hu-HU">
                <a:solidFill>
                  <a:srgbClr val="D1D5DB"/>
                </a:solidFill>
                <a:latin typeface="Söhne"/>
              </a:rPr>
              <a:t>dokumentumok</a:t>
            </a:r>
            <a:endParaRPr lang="hu-HU" altLang="hu-HU"/>
          </a:p>
        </p:txBody>
      </p:sp>
      <p:sp>
        <p:nvSpPr>
          <p:cNvPr id="26628" name="Dia számának helye 3">
            <a:extLst>
              <a:ext uri="{FF2B5EF4-FFF2-40B4-BE49-F238E27FC236}">
                <a16:creationId xmlns:a16="http://schemas.microsoft.com/office/drawing/2014/main" id="{3B485B6A-4575-6CE6-5C69-82AD90BED04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151C43C-7F91-4B53-BD7E-BC7EA5D1D49B}" type="slidenum">
              <a:rPr lang="en-US" altLang="hu-HU" smtClean="0"/>
              <a:pPr/>
              <a:t>15</a:t>
            </a:fld>
            <a:endParaRPr lang="en-US" alt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hu-HU"/>
              <a:t>Mintacím szerkesztése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hu-HU"/>
              <a:t>Kattintson ide az alcím mintájának szerkesztéséhez</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pPr>
              <a:defRPr/>
            </a:pPr>
            <a:endParaRPr lang="en-US" altLang="hu-HU"/>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pPr>
              <a:defRPr/>
            </a:pPr>
            <a:endParaRPr lang="en-US" altLang="hu-HU"/>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pPr>
              <a:defRPr/>
            </a:pPr>
            <a:fld id="{6D434DBD-1EE9-4A3D-AF61-93EC2DD8AC6B}" type="slidenum">
              <a:rPr lang="en-US" altLang="hu-HU" smtClean="0"/>
              <a:pPr>
                <a:defRPr/>
              </a:pPr>
              <a:t>‹#›</a:t>
            </a:fld>
            <a:endParaRPr lang="en-US" altLang="hu-HU"/>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09435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ltLang="hu-HU"/>
          </a:p>
        </p:txBody>
      </p:sp>
      <p:sp>
        <p:nvSpPr>
          <p:cNvPr id="5" name="Footer Placeholder 4"/>
          <p:cNvSpPr>
            <a:spLocks noGrp="1"/>
          </p:cNvSpPr>
          <p:nvPr>
            <p:ph type="ftr" sz="quarter" idx="11"/>
          </p:nvPr>
        </p:nvSpPr>
        <p:spPr/>
        <p:txBody>
          <a:bodyPr/>
          <a:lstStyle/>
          <a:p>
            <a:pPr>
              <a:defRPr/>
            </a:pPr>
            <a:endParaRPr lang="en-US" altLang="hu-HU"/>
          </a:p>
        </p:txBody>
      </p:sp>
      <p:sp>
        <p:nvSpPr>
          <p:cNvPr id="6" name="Slide Number Placeholder 5"/>
          <p:cNvSpPr>
            <a:spLocks noGrp="1"/>
          </p:cNvSpPr>
          <p:nvPr>
            <p:ph type="sldNum" sz="quarter" idx="12"/>
          </p:nvPr>
        </p:nvSpPr>
        <p:spPr/>
        <p:txBody>
          <a:bodyPr/>
          <a:lstStyle/>
          <a:p>
            <a:pPr>
              <a:defRPr/>
            </a:pPr>
            <a:fld id="{2A23386D-5EF7-456E-93AF-3436DB839B10}" type="slidenum">
              <a:rPr lang="en-US" altLang="hu-HU" smtClean="0"/>
              <a:pPr>
                <a:defRPr/>
              </a:pPr>
              <a:t>‹#›</a:t>
            </a:fld>
            <a:endParaRPr lang="en-US" altLang="hu-HU"/>
          </a:p>
        </p:txBody>
      </p:sp>
    </p:spTree>
    <p:extLst>
      <p:ext uri="{BB962C8B-B14F-4D97-AF65-F5344CB8AC3E}">
        <p14:creationId xmlns:p14="http://schemas.microsoft.com/office/powerpoint/2010/main" val="157900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ltLang="hu-HU"/>
          </a:p>
        </p:txBody>
      </p:sp>
      <p:sp>
        <p:nvSpPr>
          <p:cNvPr id="5" name="Footer Placeholder 4"/>
          <p:cNvSpPr>
            <a:spLocks noGrp="1"/>
          </p:cNvSpPr>
          <p:nvPr>
            <p:ph type="ftr" sz="quarter" idx="11"/>
          </p:nvPr>
        </p:nvSpPr>
        <p:spPr/>
        <p:txBody>
          <a:bodyPr/>
          <a:lstStyle/>
          <a:p>
            <a:pPr>
              <a:defRPr/>
            </a:pPr>
            <a:endParaRPr lang="en-US" altLang="hu-HU"/>
          </a:p>
        </p:txBody>
      </p:sp>
      <p:sp>
        <p:nvSpPr>
          <p:cNvPr id="6" name="Slide Number Placeholder 5"/>
          <p:cNvSpPr>
            <a:spLocks noGrp="1"/>
          </p:cNvSpPr>
          <p:nvPr>
            <p:ph type="sldNum" sz="quarter" idx="12"/>
          </p:nvPr>
        </p:nvSpPr>
        <p:spPr/>
        <p:txBody>
          <a:bodyPr/>
          <a:lstStyle/>
          <a:p>
            <a:pPr>
              <a:defRPr/>
            </a:pPr>
            <a:fld id="{6011BC69-A9DA-47B6-B6B0-703C6D72BE69}" type="slidenum">
              <a:rPr lang="en-US" altLang="hu-HU" smtClean="0"/>
              <a:pPr>
                <a:defRPr/>
              </a:pPr>
              <a:t>‹#›</a:t>
            </a:fld>
            <a:endParaRPr lang="en-US" altLang="hu-HU"/>
          </a:p>
        </p:txBody>
      </p:sp>
    </p:spTree>
    <p:extLst>
      <p:ext uri="{BB962C8B-B14F-4D97-AF65-F5344CB8AC3E}">
        <p14:creationId xmlns:p14="http://schemas.microsoft.com/office/powerpoint/2010/main" val="1378469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Cím, szöveg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143000"/>
          </a:xfrm>
        </p:spPr>
        <p:txBody>
          <a:bodyPr/>
          <a:lstStyle/>
          <a:p>
            <a:r>
              <a:rPr lang="hu-HU"/>
              <a:t>Mintacím szerkesztése</a:t>
            </a:r>
          </a:p>
        </p:txBody>
      </p:sp>
      <p:sp>
        <p:nvSpPr>
          <p:cNvPr id="3" name="Szöveg helye 2"/>
          <p:cNvSpPr>
            <a:spLocks noGrp="1"/>
          </p:cNvSpPr>
          <p:nvPr>
            <p:ph type="body" sz="half" idx="1"/>
          </p:nvPr>
        </p:nvSpPr>
        <p:spPr>
          <a:xfrm>
            <a:off x="457200" y="1600200"/>
            <a:ext cx="4038600" cy="45259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4648200" y="1600200"/>
            <a:ext cx="4038600" cy="45259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Rectangle 4">
            <a:extLst>
              <a:ext uri="{FF2B5EF4-FFF2-40B4-BE49-F238E27FC236}">
                <a16:creationId xmlns:a16="http://schemas.microsoft.com/office/drawing/2014/main" id="{DAA13140-8A76-092F-16EC-396C76BD2CBA}"/>
              </a:ext>
            </a:extLst>
          </p:cNvPr>
          <p:cNvSpPr>
            <a:spLocks noGrp="1" noChangeArrowheads="1"/>
          </p:cNvSpPr>
          <p:nvPr>
            <p:ph type="dt" sz="half" idx="10"/>
          </p:nvPr>
        </p:nvSpPr>
        <p:spPr>
          <a:ln/>
        </p:spPr>
        <p:txBody>
          <a:bodyPr/>
          <a:lstStyle>
            <a:lvl1pPr>
              <a:defRPr/>
            </a:lvl1pPr>
          </a:lstStyle>
          <a:p>
            <a:pPr>
              <a:defRPr/>
            </a:pPr>
            <a:endParaRPr lang="en-US" altLang="hu-HU"/>
          </a:p>
        </p:txBody>
      </p:sp>
      <p:sp>
        <p:nvSpPr>
          <p:cNvPr id="6" name="Rectangle 5">
            <a:extLst>
              <a:ext uri="{FF2B5EF4-FFF2-40B4-BE49-F238E27FC236}">
                <a16:creationId xmlns:a16="http://schemas.microsoft.com/office/drawing/2014/main" id="{80F780E9-AEA8-7941-0C87-545CDB31CB12}"/>
              </a:ext>
            </a:extLst>
          </p:cNvPr>
          <p:cNvSpPr>
            <a:spLocks noGrp="1" noChangeArrowheads="1"/>
          </p:cNvSpPr>
          <p:nvPr>
            <p:ph type="ftr" sz="quarter" idx="11"/>
          </p:nvPr>
        </p:nvSpPr>
        <p:spPr>
          <a:ln/>
        </p:spPr>
        <p:txBody>
          <a:bodyPr/>
          <a:lstStyle>
            <a:lvl1pPr>
              <a:defRPr/>
            </a:lvl1pPr>
          </a:lstStyle>
          <a:p>
            <a:pPr>
              <a:defRPr/>
            </a:pPr>
            <a:endParaRPr lang="en-US" altLang="hu-HU"/>
          </a:p>
        </p:txBody>
      </p:sp>
      <p:sp>
        <p:nvSpPr>
          <p:cNvPr id="7" name="Rectangle 6">
            <a:extLst>
              <a:ext uri="{FF2B5EF4-FFF2-40B4-BE49-F238E27FC236}">
                <a16:creationId xmlns:a16="http://schemas.microsoft.com/office/drawing/2014/main" id="{E0780B2B-B3B6-D001-670D-A76910CDE9F0}"/>
              </a:ext>
            </a:extLst>
          </p:cNvPr>
          <p:cNvSpPr>
            <a:spLocks noGrp="1" noChangeArrowheads="1"/>
          </p:cNvSpPr>
          <p:nvPr>
            <p:ph type="sldNum" sz="quarter" idx="12"/>
          </p:nvPr>
        </p:nvSpPr>
        <p:spPr>
          <a:ln/>
        </p:spPr>
        <p:txBody>
          <a:bodyPr/>
          <a:lstStyle>
            <a:lvl1pPr>
              <a:defRPr/>
            </a:lvl1pPr>
          </a:lstStyle>
          <a:p>
            <a:pPr>
              <a:defRPr/>
            </a:pPr>
            <a:fld id="{A3BF7DCE-1C34-45D8-8240-922ADF157D19}" type="slidenum">
              <a:rPr lang="en-US" altLang="hu-HU"/>
              <a:pPr>
                <a:defRPr/>
              </a:pPr>
              <a:t>‹#›</a:t>
            </a:fld>
            <a:endParaRPr lang="en-US" altLang="hu-HU"/>
          </a:p>
        </p:txBody>
      </p:sp>
    </p:spTree>
    <p:extLst>
      <p:ext uri="{BB962C8B-B14F-4D97-AF65-F5344CB8AC3E}">
        <p14:creationId xmlns:p14="http://schemas.microsoft.com/office/powerpoint/2010/main" val="345238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ltLang="hu-HU"/>
          </a:p>
        </p:txBody>
      </p:sp>
      <p:sp>
        <p:nvSpPr>
          <p:cNvPr id="5" name="Footer Placeholder 4"/>
          <p:cNvSpPr>
            <a:spLocks noGrp="1"/>
          </p:cNvSpPr>
          <p:nvPr>
            <p:ph type="ftr" sz="quarter" idx="11"/>
          </p:nvPr>
        </p:nvSpPr>
        <p:spPr/>
        <p:txBody>
          <a:bodyPr/>
          <a:lstStyle/>
          <a:p>
            <a:pPr>
              <a:defRPr/>
            </a:pPr>
            <a:endParaRPr lang="en-US" altLang="hu-HU"/>
          </a:p>
        </p:txBody>
      </p:sp>
      <p:sp>
        <p:nvSpPr>
          <p:cNvPr id="6" name="Slide Number Placeholder 5"/>
          <p:cNvSpPr>
            <a:spLocks noGrp="1"/>
          </p:cNvSpPr>
          <p:nvPr>
            <p:ph type="sldNum" sz="quarter" idx="12"/>
          </p:nvPr>
        </p:nvSpPr>
        <p:spPr/>
        <p:txBody>
          <a:bodyPr/>
          <a:lstStyle/>
          <a:p>
            <a:pPr>
              <a:defRPr/>
            </a:pPr>
            <a:fld id="{2D3904D4-1955-4A34-A464-D99864BF0725}" type="slidenum">
              <a:rPr lang="en-US" altLang="hu-HU" smtClean="0"/>
              <a:pPr>
                <a:defRPr/>
              </a:pPr>
              <a:t>‹#›</a:t>
            </a:fld>
            <a:endParaRPr lang="en-US" altLang="hu-HU"/>
          </a:p>
        </p:txBody>
      </p:sp>
    </p:spTree>
    <p:extLst>
      <p:ext uri="{BB962C8B-B14F-4D97-AF65-F5344CB8AC3E}">
        <p14:creationId xmlns:p14="http://schemas.microsoft.com/office/powerpoint/2010/main" val="2479411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hu-HU"/>
              <a:t>Mintacím szerkesztése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pPr>
              <a:defRPr/>
            </a:pPr>
            <a:endParaRPr lang="en-US" altLang="hu-HU"/>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pPr>
              <a:defRPr/>
            </a:pPr>
            <a:endParaRPr lang="en-US" altLang="hu-HU"/>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pPr>
              <a:defRPr/>
            </a:pPr>
            <a:fld id="{8B3B607A-A881-4C16-A142-417A3BE8CEA7}" type="slidenum">
              <a:rPr lang="en-US" altLang="hu-HU" smtClean="0"/>
              <a:pPr>
                <a:defRPr/>
              </a:pPr>
              <a:t>‹#›</a:t>
            </a:fld>
            <a:endParaRPr lang="en-US" altLang="hu-HU"/>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74751025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pPr>
              <a:defRPr/>
            </a:pPr>
            <a:endParaRPr lang="en-US" altLang="hu-HU"/>
          </a:p>
        </p:txBody>
      </p:sp>
      <p:sp>
        <p:nvSpPr>
          <p:cNvPr id="6" name="Footer Placeholder 5"/>
          <p:cNvSpPr>
            <a:spLocks noGrp="1"/>
          </p:cNvSpPr>
          <p:nvPr>
            <p:ph type="ftr" sz="quarter" idx="11"/>
          </p:nvPr>
        </p:nvSpPr>
        <p:spPr/>
        <p:txBody>
          <a:bodyPr/>
          <a:lstStyle/>
          <a:p>
            <a:pPr>
              <a:defRPr/>
            </a:pPr>
            <a:endParaRPr lang="en-US" altLang="hu-HU"/>
          </a:p>
        </p:txBody>
      </p:sp>
      <p:sp>
        <p:nvSpPr>
          <p:cNvPr id="7" name="Slide Number Placeholder 6"/>
          <p:cNvSpPr>
            <a:spLocks noGrp="1"/>
          </p:cNvSpPr>
          <p:nvPr>
            <p:ph type="sldNum" sz="quarter" idx="12"/>
          </p:nvPr>
        </p:nvSpPr>
        <p:spPr/>
        <p:txBody>
          <a:bodyPr/>
          <a:lstStyle/>
          <a:p>
            <a:pPr>
              <a:defRPr/>
            </a:pPr>
            <a:fld id="{5F8013F8-6F0A-43BD-811E-572721F26BEC}" type="slidenum">
              <a:rPr lang="en-US" altLang="hu-HU" smtClean="0"/>
              <a:pPr>
                <a:defRPr/>
              </a:pPr>
              <a:t>‹#›</a:t>
            </a:fld>
            <a:endParaRPr lang="en-US" altLang="hu-HU"/>
          </a:p>
        </p:txBody>
      </p:sp>
    </p:spTree>
    <p:extLst>
      <p:ext uri="{BB962C8B-B14F-4D97-AF65-F5344CB8AC3E}">
        <p14:creationId xmlns:p14="http://schemas.microsoft.com/office/powerpoint/2010/main" val="57152464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hu-HU"/>
              <a:t>Mintacím szerkesztése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4" name="Content Placeholder 3"/>
          <p:cNvSpPr>
            <a:spLocks noGrp="1"/>
          </p:cNvSpPr>
          <p:nvPr>
            <p:ph sz="half" idx="2"/>
          </p:nvPr>
        </p:nvSpPr>
        <p:spPr>
          <a:xfrm>
            <a:off x="941832"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6" name="Content Placeholder 5"/>
          <p:cNvSpPr>
            <a:spLocks noGrp="1"/>
          </p:cNvSpPr>
          <p:nvPr>
            <p:ph sz="quarter" idx="4"/>
          </p:nvPr>
        </p:nvSpPr>
        <p:spPr>
          <a:xfrm>
            <a:off x="4975398"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pPr>
              <a:defRPr/>
            </a:pPr>
            <a:endParaRPr lang="en-US" altLang="hu-HU"/>
          </a:p>
        </p:txBody>
      </p:sp>
      <p:sp>
        <p:nvSpPr>
          <p:cNvPr id="8" name="Footer Placeholder 7"/>
          <p:cNvSpPr>
            <a:spLocks noGrp="1"/>
          </p:cNvSpPr>
          <p:nvPr>
            <p:ph type="ftr" sz="quarter" idx="11"/>
          </p:nvPr>
        </p:nvSpPr>
        <p:spPr/>
        <p:txBody>
          <a:bodyPr/>
          <a:lstStyle/>
          <a:p>
            <a:pPr>
              <a:defRPr/>
            </a:pPr>
            <a:endParaRPr lang="en-US" altLang="hu-HU"/>
          </a:p>
        </p:txBody>
      </p:sp>
      <p:sp>
        <p:nvSpPr>
          <p:cNvPr id="9" name="Slide Number Placeholder 8"/>
          <p:cNvSpPr>
            <a:spLocks noGrp="1"/>
          </p:cNvSpPr>
          <p:nvPr>
            <p:ph type="sldNum" sz="quarter" idx="12"/>
          </p:nvPr>
        </p:nvSpPr>
        <p:spPr/>
        <p:txBody>
          <a:bodyPr/>
          <a:lstStyle/>
          <a:p>
            <a:pPr>
              <a:defRPr/>
            </a:pPr>
            <a:fld id="{E38CB7A7-0A6A-43D7-A26C-AE8D9FC7007E}" type="slidenum">
              <a:rPr lang="en-US" altLang="hu-HU" smtClean="0"/>
              <a:pPr>
                <a:defRPr/>
              </a:pPr>
              <a:t>‹#›</a:t>
            </a:fld>
            <a:endParaRPr lang="en-US" altLang="hu-HU"/>
          </a:p>
        </p:txBody>
      </p:sp>
    </p:spTree>
    <p:extLst>
      <p:ext uri="{BB962C8B-B14F-4D97-AF65-F5344CB8AC3E}">
        <p14:creationId xmlns:p14="http://schemas.microsoft.com/office/powerpoint/2010/main" val="22005056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pPr>
              <a:defRPr/>
            </a:pPr>
            <a:endParaRPr lang="en-US" altLang="hu-HU"/>
          </a:p>
        </p:txBody>
      </p:sp>
      <p:sp>
        <p:nvSpPr>
          <p:cNvPr id="4" name="Footer Placeholder 3"/>
          <p:cNvSpPr>
            <a:spLocks noGrp="1"/>
          </p:cNvSpPr>
          <p:nvPr>
            <p:ph type="ftr" sz="quarter" idx="11"/>
          </p:nvPr>
        </p:nvSpPr>
        <p:spPr/>
        <p:txBody>
          <a:bodyPr/>
          <a:lstStyle/>
          <a:p>
            <a:pPr>
              <a:defRPr/>
            </a:pPr>
            <a:endParaRPr lang="en-US" altLang="hu-HU"/>
          </a:p>
        </p:txBody>
      </p:sp>
      <p:sp>
        <p:nvSpPr>
          <p:cNvPr id="5" name="Slide Number Placeholder 4"/>
          <p:cNvSpPr>
            <a:spLocks noGrp="1"/>
          </p:cNvSpPr>
          <p:nvPr>
            <p:ph type="sldNum" sz="quarter" idx="12"/>
          </p:nvPr>
        </p:nvSpPr>
        <p:spPr/>
        <p:txBody>
          <a:bodyPr/>
          <a:lstStyle/>
          <a:p>
            <a:pPr>
              <a:defRPr/>
            </a:pPr>
            <a:fld id="{3864D323-E30C-4917-B3B1-D7AA82FFBAC5}" type="slidenum">
              <a:rPr lang="en-US" altLang="hu-HU" smtClean="0"/>
              <a:pPr>
                <a:defRPr/>
              </a:pPr>
              <a:t>‹#›</a:t>
            </a:fld>
            <a:endParaRPr lang="en-US" altLang="hu-HU"/>
          </a:p>
        </p:txBody>
      </p:sp>
    </p:spTree>
    <p:extLst>
      <p:ext uri="{BB962C8B-B14F-4D97-AF65-F5344CB8AC3E}">
        <p14:creationId xmlns:p14="http://schemas.microsoft.com/office/powerpoint/2010/main" val="608030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hu-HU"/>
          </a:p>
        </p:txBody>
      </p:sp>
      <p:sp>
        <p:nvSpPr>
          <p:cNvPr id="3" name="Footer Placeholder 2"/>
          <p:cNvSpPr>
            <a:spLocks noGrp="1"/>
          </p:cNvSpPr>
          <p:nvPr>
            <p:ph type="ftr" sz="quarter" idx="11"/>
          </p:nvPr>
        </p:nvSpPr>
        <p:spPr/>
        <p:txBody>
          <a:bodyPr/>
          <a:lstStyle/>
          <a:p>
            <a:pPr>
              <a:defRPr/>
            </a:pPr>
            <a:endParaRPr lang="en-US" altLang="hu-HU"/>
          </a:p>
        </p:txBody>
      </p:sp>
      <p:sp>
        <p:nvSpPr>
          <p:cNvPr id="4" name="Slide Number Placeholder 3"/>
          <p:cNvSpPr>
            <a:spLocks noGrp="1"/>
          </p:cNvSpPr>
          <p:nvPr>
            <p:ph type="sldNum" sz="quarter" idx="12"/>
          </p:nvPr>
        </p:nvSpPr>
        <p:spPr/>
        <p:txBody>
          <a:bodyPr/>
          <a:lstStyle/>
          <a:p>
            <a:pPr>
              <a:defRPr/>
            </a:pPr>
            <a:fld id="{FA84438C-106D-452B-8BAF-5696E880A402}" type="slidenum">
              <a:rPr lang="en-US" altLang="hu-HU" smtClean="0"/>
              <a:pPr>
                <a:defRPr/>
              </a:pPr>
              <a:t>‹#›</a:t>
            </a:fld>
            <a:endParaRPr lang="en-US" altLang="hu-HU"/>
          </a:p>
        </p:txBody>
      </p:sp>
    </p:spTree>
    <p:extLst>
      <p:ext uri="{BB962C8B-B14F-4D97-AF65-F5344CB8AC3E}">
        <p14:creationId xmlns:p14="http://schemas.microsoft.com/office/powerpoint/2010/main" val="2433297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hu-HU"/>
              <a:t>Mintacím szerkesztése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3789" y="6375679"/>
            <a:ext cx="925016" cy="348462"/>
          </a:xfrm>
        </p:spPr>
        <p:txBody>
          <a:bodyPr/>
          <a:lstStyle/>
          <a:p>
            <a:pPr>
              <a:defRPr/>
            </a:pPr>
            <a:endParaRPr lang="en-US" altLang="hu-HU"/>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ltLang="hu-HU"/>
          </a:p>
        </p:txBody>
      </p:sp>
      <p:sp>
        <p:nvSpPr>
          <p:cNvPr id="7" name="Slide Number Placeholder 6"/>
          <p:cNvSpPr>
            <a:spLocks noGrp="1"/>
          </p:cNvSpPr>
          <p:nvPr>
            <p:ph type="sldNum" sz="quarter" idx="12"/>
          </p:nvPr>
        </p:nvSpPr>
        <p:spPr>
          <a:xfrm>
            <a:off x="4268261" y="6375679"/>
            <a:ext cx="924342" cy="345796"/>
          </a:xfrm>
        </p:spPr>
        <p:txBody>
          <a:bodyPr/>
          <a:lstStyle/>
          <a:p>
            <a:pPr>
              <a:defRPr/>
            </a:pPr>
            <a:fld id="{72435606-C45B-46EA-B90F-1E0396B5D30E}" type="slidenum">
              <a:rPr lang="en-US" altLang="hu-HU" smtClean="0"/>
              <a:pPr>
                <a:defRPr/>
              </a:pPr>
              <a:t>‹#›</a:t>
            </a:fld>
            <a:endParaRPr lang="en-US" altLang="hu-HU"/>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19637090"/>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u-HU"/>
              <a:t>Kép beszúrásához kattintson az ikonra</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hu-HU"/>
              <a:t>Mintacím szerkesztése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4463" y="6375679"/>
            <a:ext cx="924342" cy="348462"/>
          </a:xfrm>
        </p:spPr>
        <p:txBody>
          <a:bodyPr/>
          <a:lstStyle/>
          <a:p>
            <a:pPr>
              <a:defRPr/>
            </a:pPr>
            <a:endParaRPr lang="en-US" altLang="hu-HU"/>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ltLang="hu-HU"/>
          </a:p>
        </p:txBody>
      </p:sp>
      <p:sp>
        <p:nvSpPr>
          <p:cNvPr id="7" name="Slide Number Placeholder 6"/>
          <p:cNvSpPr>
            <a:spLocks noGrp="1"/>
          </p:cNvSpPr>
          <p:nvPr>
            <p:ph type="sldNum" sz="quarter" idx="12"/>
          </p:nvPr>
        </p:nvSpPr>
        <p:spPr>
          <a:xfrm>
            <a:off x="4256153" y="6375679"/>
            <a:ext cx="947460" cy="345796"/>
          </a:xfrm>
        </p:spPr>
        <p:txBody>
          <a:bodyPr/>
          <a:lstStyle/>
          <a:p>
            <a:pPr>
              <a:defRPr/>
            </a:pPr>
            <a:fld id="{4D644061-F798-41F9-810E-A5EE4874B7D7}" type="slidenum">
              <a:rPr lang="en-US" altLang="hu-HU" smtClean="0"/>
              <a:pPr>
                <a:defRPr/>
              </a:pPr>
              <a:t>‹#›</a:t>
            </a:fld>
            <a:endParaRPr lang="en-US" altLang="hu-HU"/>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77476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en-US" altLang="hu-HU"/>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en-US" altLang="hu-HU"/>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pPr>
              <a:defRPr/>
            </a:pPr>
            <a:fld id="{7AA06D89-0BFF-470D-9476-1824D39FDB65}" type="slidenum">
              <a:rPr lang="en-US" altLang="hu-HU" smtClean="0"/>
              <a:pPr>
                <a:defRPr/>
              </a:pPr>
              <a:t>‹#›</a:t>
            </a:fld>
            <a:endParaRPr lang="en-US" altLang="hu-HU"/>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147849844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w3.org/TR/.....%20.dtd"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w3schools.com/xml/xml_examples.asp"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DFF103C-2697-4D0B-D112-5961A992744D}"/>
              </a:ext>
            </a:extLst>
          </p:cNvPr>
          <p:cNvSpPr>
            <a:spLocks noGrp="1" noChangeArrowheads="1"/>
          </p:cNvSpPr>
          <p:nvPr>
            <p:ph type="ctrTitle"/>
          </p:nvPr>
        </p:nvSpPr>
        <p:spPr>
          <a:xfrm>
            <a:off x="2304864" y="2560637"/>
            <a:ext cx="4534272" cy="1736725"/>
          </a:xfrm>
        </p:spPr>
        <p:txBody>
          <a:bodyPr anchor="ctr"/>
          <a:lstStyle/>
          <a:p>
            <a:pPr eaLnBrk="1" hangingPunct="1"/>
            <a:r>
              <a:rPr lang="hu-HU" altLang="hu-HU" sz="4400" b="1" dirty="0"/>
              <a:t>Bevezetés az XML-be</a:t>
            </a:r>
            <a:endParaRPr lang="hu-HU" altLang="hu-HU"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artalom helye 2">
            <a:extLst>
              <a:ext uri="{FF2B5EF4-FFF2-40B4-BE49-F238E27FC236}">
                <a16:creationId xmlns:a16="http://schemas.microsoft.com/office/drawing/2014/main" id="{601D6CD3-D83D-CEA2-2112-C180EDD2E035}"/>
              </a:ext>
            </a:extLst>
          </p:cNvPr>
          <p:cNvSpPr>
            <a:spLocks noGrp="1" noChangeArrowheads="1"/>
          </p:cNvSpPr>
          <p:nvPr>
            <p:ph idx="1"/>
          </p:nvPr>
        </p:nvSpPr>
        <p:spPr>
          <a:xfrm>
            <a:off x="827584" y="333374"/>
            <a:ext cx="7859216" cy="6524625"/>
          </a:xfrm>
        </p:spPr>
        <p:txBody>
          <a:bodyPr>
            <a:normAutofit fontScale="92500" lnSpcReduction="20000"/>
          </a:bodyPr>
          <a:lstStyle/>
          <a:p>
            <a:pPr marL="0" indent="0">
              <a:buFontTx/>
              <a:buNone/>
            </a:pPr>
            <a:r>
              <a:rPr lang="en-US" altLang="hu-HU" sz="1800" dirty="0"/>
              <a:t>&lt;?xml version="1.0" encoding="UTF-8"?&gt;</a:t>
            </a:r>
          </a:p>
          <a:p>
            <a:pPr marL="0" indent="0">
              <a:buFontTx/>
              <a:buNone/>
            </a:pPr>
            <a:r>
              <a:rPr lang="en-US" altLang="hu-HU" sz="1800" dirty="0"/>
              <a:t>&lt;!DOCTYPE html PUBLIC "-//W3C//DTD XHTML 1.0 Strict//EN" "http://www.w3.org/TR/xhtml1/DTD/xhtml1-strict.dtd"&gt;</a:t>
            </a:r>
          </a:p>
          <a:p>
            <a:pPr marL="0" indent="0">
              <a:buFontTx/>
              <a:buNone/>
            </a:pPr>
            <a:r>
              <a:rPr lang="en-US" altLang="hu-HU" sz="1800" dirty="0"/>
              <a:t>&lt;html </a:t>
            </a:r>
            <a:r>
              <a:rPr lang="en-US" altLang="hu-HU" sz="1800" dirty="0" err="1"/>
              <a:t>xmlns</a:t>
            </a:r>
            <a:r>
              <a:rPr lang="en-US" altLang="hu-HU" sz="1800" dirty="0"/>
              <a:t>="http://www.w3.org/1999/xhtml"&gt;</a:t>
            </a:r>
          </a:p>
          <a:p>
            <a:pPr marL="0" indent="0">
              <a:buFontTx/>
              <a:buNone/>
            </a:pPr>
            <a:r>
              <a:rPr lang="en-US" altLang="hu-HU" sz="1800" dirty="0"/>
              <a:t>  &lt;head&gt;</a:t>
            </a:r>
          </a:p>
          <a:p>
            <a:pPr marL="0" indent="0">
              <a:buFontTx/>
              <a:buNone/>
            </a:pPr>
            <a:r>
              <a:rPr lang="en-US" altLang="hu-HU" sz="1800" dirty="0"/>
              <a:t>    &lt;title&gt;My Document&lt;/title&gt;</a:t>
            </a:r>
          </a:p>
          <a:p>
            <a:pPr marL="0" indent="0">
              <a:buFontTx/>
              <a:buNone/>
            </a:pPr>
            <a:r>
              <a:rPr lang="en-US" altLang="hu-HU" sz="1800" dirty="0"/>
              <a:t>  &lt;/head&gt;</a:t>
            </a:r>
          </a:p>
          <a:p>
            <a:pPr marL="0" indent="0">
              <a:buFontTx/>
              <a:buNone/>
            </a:pPr>
            <a:r>
              <a:rPr lang="en-US" altLang="hu-HU" sz="1800" dirty="0"/>
              <a:t>  &lt;body&gt;</a:t>
            </a:r>
          </a:p>
          <a:p>
            <a:pPr marL="0" indent="0">
              <a:buFontTx/>
              <a:buNone/>
            </a:pPr>
            <a:r>
              <a:rPr lang="en-US" altLang="hu-HU" sz="1800" dirty="0"/>
              <a:t>    &lt;section&gt;</a:t>
            </a:r>
          </a:p>
          <a:p>
            <a:pPr marL="0" indent="0">
              <a:buFontTx/>
              <a:buNone/>
            </a:pPr>
            <a:r>
              <a:rPr lang="en-US" altLang="hu-HU" sz="1800" dirty="0"/>
              <a:t>      &lt;h1&gt;This is a section with no level attribute.&lt;/h1&gt;</a:t>
            </a:r>
          </a:p>
          <a:p>
            <a:pPr marL="0" indent="0">
              <a:buFontTx/>
              <a:buNone/>
            </a:pPr>
            <a:r>
              <a:rPr lang="en-US" altLang="hu-HU" sz="1800" dirty="0"/>
              <a:t>    &lt;/section&gt;</a:t>
            </a:r>
          </a:p>
          <a:p>
            <a:pPr marL="0" indent="0">
              <a:buFontTx/>
              <a:buNone/>
            </a:pPr>
            <a:r>
              <a:rPr lang="en-US" altLang="hu-HU" sz="1800" dirty="0"/>
              <a:t>    &lt;section level="2"&gt;</a:t>
            </a:r>
          </a:p>
          <a:p>
            <a:pPr marL="0" indent="0">
              <a:buFontTx/>
              <a:buNone/>
            </a:pPr>
            <a:r>
              <a:rPr lang="en-US" altLang="hu-HU" sz="1800" dirty="0"/>
              <a:t>      &lt;h2&gt;This is a section with a level attribute of 2.&lt;/h2&gt;</a:t>
            </a:r>
          </a:p>
          <a:p>
            <a:pPr marL="0" indent="0">
              <a:buFontTx/>
              <a:buNone/>
            </a:pPr>
            <a:r>
              <a:rPr lang="en-US" altLang="hu-HU" sz="1800" dirty="0"/>
              <a:t>    &lt;/section&gt;</a:t>
            </a:r>
          </a:p>
          <a:p>
            <a:pPr marL="0" indent="0">
              <a:buFontTx/>
              <a:buNone/>
            </a:pPr>
            <a:r>
              <a:rPr lang="en-US" altLang="hu-HU" sz="1800" dirty="0"/>
              <a:t>    &lt;section level="3" style="bold"&gt;</a:t>
            </a:r>
          </a:p>
          <a:p>
            <a:pPr marL="0" indent="0">
              <a:buFontTx/>
              <a:buNone/>
            </a:pPr>
            <a:r>
              <a:rPr lang="en-US" altLang="hu-HU" sz="1800" dirty="0"/>
              <a:t>      &lt;h3&gt;This is a section with a level attribute of 3 and a style attribute of bold.&lt;/h3&gt;</a:t>
            </a:r>
          </a:p>
          <a:p>
            <a:pPr marL="0" indent="0">
              <a:buFontTx/>
              <a:buNone/>
            </a:pPr>
            <a:r>
              <a:rPr lang="en-US" altLang="hu-HU" sz="1800" dirty="0"/>
              <a:t>    &lt;/section&gt;</a:t>
            </a:r>
          </a:p>
          <a:p>
            <a:pPr marL="0" indent="0">
              <a:buFontTx/>
              <a:buNone/>
            </a:pPr>
            <a:r>
              <a:rPr lang="en-US" altLang="hu-HU" sz="1800" dirty="0"/>
              <a:t>  &lt;/body&gt;</a:t>
            </a:r>
          </a:p>
          <a:p>
            <a:pPr marL="0" indent="0">
              <a:buFontTx/>
              <a:buNone/>
            </a:pPr>
            <a:r>
              <a:rPr lang="en-US" altLang="hu-HU" sz="1800" dirty="0"/>
              <a:t>&lt;/html&gt;</a:t>
            </a:r>
            <a:endParaRPr lang="hu-HU" altLang="hu-HU"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8440" name="Rectangle 18439">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34" name="Cím 1">
            <a:extLst>
              <a:ext uri="{FF2B5EF4-FFF2-40B4-BE49-F238E27FC236}">
                <a16:creationId xmlns:a16="http://schemas.microsoft.com/office/drawing/2014/main" id="{2A13C169-5E24-62A3-E0BD-761B4162F1C0}"/>
              </a:ext>
            </a:extLst>
          </p:cNvPr>
          <p:cNvSpPr>
            <a:spLocks noGrp="1" noChangeArrowheads="1"/>
          </p:cNvSpPr>
          <p:nvPr>
            <p:ph type="title"/>
          </p:nvPr>
        </p:nvSpPr>
        <p:spPr>
          <a:xfrm>
            <a:off x="571497" y="382385"/>
            <a:ext cx="8001003" cy="1113295"/>
          </a:xfrm>
        </p:spPr>
        <p:txBody>
          <a:bodyPr anchor="b">
            <a:normAutofit/>
          </a:bodyPr>
          <a:lstStyle/>
          <a:p>
            <a:pPr algn="ctr"/>
            <a:r>
              <a:rPr lang="hu-HU" altLang="hu-HU"/>
              <a:t>XML általánosítás</a:t>
            </a:r>
          </a:p>
        </p:txBody>
      </p:sp>
      <p:sp>
        <p:nvSpPr>
          <p:cNvPr id="18435" name="Tartalom helye 2">
            <a:extLst>
              <a:ext uri="{FF2B5EF4-FFF2-40B4-BE49-F238E27FC236}">
                <a16:creationId xmlns:a16="http://schemas.microsoft.com/office/drawing/2014/main" id="{DEB374E2-79E3-9915-FF37-D390E702B8A2}"/>
              </a:ext>
            </a:extLst>
          </p:cNvPr>
          <p:cNvSpPr>
            <a:spLocks noGrp="1" noChangeArrowheads="1"/>
          </p:cNvSpPr>
          <p:nvPr>
            <p:ph idx="1"/>
          </p:nvPr>
        </p:nvSpPr>
        <p:spPr>
          <a:xfrm>
            <a:off x="571497" y="1785257"/>
            <a:ext cx="8001003" cy="3440539"/>
          </a:xfrm>
        </p:spPr>
        <p:txBody>
          <a:bodyPr>
            <a:normAutofit/>
          </a:bodyPr>
          <a:lstStyle/>
          <a:p>
            <a:r>
              <a:rPr lang="hu-HU" altLang="hu-HU" sz="2100"/>
              <a:t>WML:</a:t>
            </a:r>
          </a:p>
          <a:p>
            <a:pPr lvl="1"/>
            <a:r>
              <a:rPr lang="hu-HU" altLang="hu-HU" sz="2100"/>
              <a:t>markup nyelv, amelyet a mobilkommunikációban használnak</a:t>
            </a:r>
          </a:p>
          <a:p>
            <a:pPr lvl="1"/>
            <a:r>
              <a:rPr lang="pt-BR" altLang="hu-HU" sz="2100"/>
              <a:t>XML alapú változata a HTML</a:t>
            </a:r>
            <a:endParaRPr lang="hu-HU" altLang="hu-HU" sz="2100"/>
          </a:p>
          <a:p>
            <a:pPr lvl="1"/>
            <a:r>
              <a:rPr lang="hu-HU" altLang="hu-HU" sz="2100"/>
              <a:t>Kisebb méretű, mint a html (adatforgalom csökkentés)</a:t>
            </a:r>
          </a:p>
          <a:p>
            <a:pPr lvl="1"/>
            <a:endParaRPr lang="hu-HU" altLang="hu-HU" sz="2100"/>
          </a:p>
          <a:p>
            <a:endParaRPr lang="hu-HU" altLang="hu-HU" sz="2100"/>
          </a:p>
        </p:txBody>
      </p:sp>
      <p:sp>
        <p:nvSpPr>
          <p:cNvPr id="18442" name="Freeform: Shape 18441">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C17A84F1-D58F-D7E5-B28B-E4CC0AAD1869}"/>
              </a:ext>
            </a:extLst>
          </p:cNvPr>
          <p:cNvSpPr>
            <a:spLocks noGrp="1"/>
          </p:cNvSpPr>
          <p:nvPr>
            <p:ph idx="1"/>
          </p:nvPr>
        </p:nvSpPr>
        <p:spPr>
          <a:xfrm>
            <a:off x="683568" y="260350"/>
            <a:ext cx="4248795" cy="6337300"/>
          </a:xfrm>
        </p:spPr>
        <p:txBody>
          <a:bodyPr>
            <a:normAutofit fontScale="92500" lnSpcReduction="10000"/>
          </a:bodyPr>
          <a:lstStyle/>
          <a:p>
            <a:pPr marL="0" indent="0">
              <a:buFontTx/>
              <a:buNone/>
              <a:defRPr/>
            </a:pPr>
            <a:r>
              <a:rPr lang="en-US" sz="1600" dirty="0">
                <a:solidFill>
                  <a:schemeClr val="tx1"/>
                </a:solidFill>
              </a:rPr>
              <a:t>&lt;?xml version="1.0"?&gt;</a:t>
            </a:r>
          </a:p>
          <a:p>
            <a:pPr marL="0" indent="0">
              <a:buFontTx/>
              <a:buNone/>
              <a:defRPr/>
            </a:pPr>
            <a:r>
              <a:rPr lang="en-US" sz="1600" dirty="0">
                <a:solidFill>
                  <a:schemeClr val="tx1"/>
                </a:solidFill>
              </a:rPr>
              <a:t>&lt;!DOCTYPE </a:t>
            </a:r>
            <a:r>
              <a:rPr lang="en-US" sz="1600" dirty="0" err="1">
                <a:solidFill>
                  <a:schemeClr val="tx1"/>
                </a:solidFill>
              </a:rPr>
              <a:t>wml</a:t>
            </a:r>
            <a:r>
              <a:rPr lang="en-US" sz="1600" dirty="0">
                <a:solidFill>
                  <a:schemeClr val="tx1"/>
                </a:solidFill>
              </a:rPr>
              <a:t> PUBLIC "-//WAPFORUM//DTD WML 1.1//EN"</a:t>
            </a:r>
          </a:p>
          <a:p>
            <a:pPr marL="0" indent="0">
              <a:buFontTx/>
              <a:buNone/>
              <a:defRPr/>
            </a:pPr>
            <a:r>
              <a:rPr lang="en-US" sz="1600" dirty="0">
                <a:solidFill>
                  <a:schemeClr val="tx1"/>
                </a:solidFill>
              </a:rPr>
              <a:t>        "http://www.wapforum.org/DTD/wml_1.1.xml"&gt;</a:t>
            </a:r>
          </a:p>
          <a:p>
            <a:pPr marL="0" indent="0">
              <a:buFontTx/>
              <a:buNone/>
              <a:defRPr/>
            </a:pPr>
            <a:r>
              <a:rPr lang="en-US" sz="1600" dirty="0">
                <a:solidFill>
                  <a:schemeClr val="tx1"/>
                </a:solidFill>
              </a:rPr>
              <a:t>&lt;</a:t>
            </a:r>
            <a:r>
              <a:rPr lang="en-US" sz="1600" dirty="0" err="1">
                <a:solidFill>
                  <a:schemeClr val="tx1"/>
                </a:solidFill>
              </a:rPr>
              <a:t>wml</a:t>
            </a:r>
            <a:r>
              <a:rPr lang="en-US" sz="1600" dirty="0">
                <a:solidFill>
                  <a:schemeClr val="tx1"/>
                </a:solidFill>
              </a:rPr>
              <a:t>&gt;</a:t>
            </a:r>
          </a:p>
          <a:p>
            <a:pPr marL="0" indent="0">
              <a:buFontTx/>
              <a:buNone/>
              <a:defRPr/>
            </a:pPr>
            <a:r>
              <a:rPr lang="en-US" sz="1600" dirty="0">
                <a:solidFill>
                  <a:schemeClr val="tx1"/>
                </a:solidFill>
              </a:rPr>
              <a:t>  &lt;card id="main" title="My Document"&gt;</a:t>
            </a:r>
          </a:p>
          <a:p>
            <a:pPr marL="0" indent="0">
              <a:buFontTx/>
              <a:buNone/>
              <a:defRPr/>
            </a:pPr>
            <a:r>
              <a:rPr lang="en-US" sz="1600" dirty="0">
                <a:solidFill>
                  <a:schemeClr val="tx1"/>
                </a:solidFill>
              </a:rPr>
              <a:t>    &lt;p&gt;This is my document:&lt;/p&gt;</a:t>
            </a:r>
          </a:p>
          <a:p>
            <a:pPr marL="0" indent="0">
              <a:buFontTx/>
              <a:buNone/>
              <a:defRPr/>
            </a:pPr>
            <a:r>
              <a:rPr lang="en-US" sz="1600" dirty="0">
                <a:solidFill>
                  <a:schemeClr val="tx1"/>
                </a:solidFill>
              </a:rPr>
              <a:t>    &lt;p&gt;</a:t>
            </a:r>
          </a:p>
          <a:p>
            <a:pPr marL="0" indent="0">
              <a:buFontTx/>
              <a:buNone/>
              <a:defRPr/>
            </a:pPr>
            <a:r>
              <a:rPr lang="en-US" sz="1600" dirty="0">
                <a:solidFill>
                  <a:schemeClr val="tx1"/>
                </a:solidFill>
              </a:rPr>
              <a:t>      &lt;select name="sections" title="Select a section"&gt;</a:t>
            </a:r>
          </a:p>
          <a:p>
            <a:pPr marL="0" indent="0">
              <a:buFontTx/>
              <a:buNone/>
              <a:defRPr/>
            </a:pPr>
            <a:r>
              <a:rPr lang="en-US" sz="1600" dirty="0">
                <a:solidFill>
                  <a:schemeClr val="tx1"/>
                </a:solidFill>
              </a:rPr>
              <a:t>        &lt;option value="section1"&gt;Section 1&lt;/option&gt;</a:t>
            </a:r>
          </a:p>
          <a:p>
            <a:pPr marL="0" indent="0">
              <a:buFontTx/>
              <a:buNone/>
              <a:defRPr/>
            </a:pPr>
            <a:r>
              <a:rPr lang="en-US" sz="1600" dirty="0">
                <a:solidFill>
                  <a:schemeClr val="tx1"/>
                </a:solidFill>
              </a:rPr>
              <a:t>        &lt;option value="section2"&gt;Section 2&lt;/option&gt;</a:t>
            </a:r>
          </a:p>
          <a:p>
            <a:pPr marL="0" indent="0">
              <a:buFontTx/>
              <a:buNone/>
              <a:defRPr/>
            </a:pPr>
            <a:r>
              <a:rPr lang="en-US" sz="1600" dirty="0">
                <a:solidFill>
                  <a:schemeClr val="tx1"/>
                </a:solidFill>
              </a:rPr>
              <a:t>        &lt;option value="section3"&gt;Section 3&lt;/option&gt;</a:t>
            </a:r>
          </a:p>
          <a:p>
            <a:pPr marL="0" indent="0">
              <a:buFontTx/>
              <a:buNone/>
              <a:defRPr/>
            </a:pPr>
            <a:r>
              <a:rPr lang="en-US" sz="1600" dirty="0">
                <a:solidFill>
                  <a:schemeClr val="tx1"/>
                </a:solidFill>
              </a:rPr>
              <a:t>      &lt;/select&gt;</a:t>
            </a:r>
          </a:p>
          <a:p>
            <a:pPr marL="0" indent="0">
              <a:buFontTx/>
              <a:buNone/>
              <a:defRPr/>
            </a:pPr>
            <a:r>
              <a:rPr lang="en-US" sz="1600" dirty="0">
                <a:solidFill>
                  <a:schemeClr val="tx1"/>
                </a:solidFill>
              </a:rPr>
              <a:t>    &lt;/p&gt;</a:t>
            </a:r>
          </a:p>
          <a:p>
            <a:pPr marL="0" indent="0">
              <a:buFontTx/>
              <a:buNone/>
              <a:defRPr/>
            </a:pPr>
            <a:r>
              <a:rPr lang="en-US" sz="1600" dirty="0">
                <a:solidFill>
                  <a:schemeClr val="tx1"/>
                </a:solidFill>
              </a:rPr>
              <a:t>    &lt;do type="accept" label="View"&gt;</a:t>
            </a:r>
          </a:p>
          <a:p>
            <a:pPr marL="0" indent="0">
              <a:buFontTx/>
              <a:buNone/>
              <a:defRPr/>
            </a:pPr>
            <a:r>
              <a:rPr lang="en-US" sz="1600" dirty="0">
                <a:solidFill>
                  <a:schemeClr val="tx1"/>
                </a:solidFill>
              </a:rPr>
              <a:t>      &lt;go </a:t>
            </a:r>
            <a:r>
              <a:rPr lang="en-US" sz="1600" dirty="0" err="1">
                <a:solidFill>
                  <a:schemeClr val="tx1"/>
                </a:solidFill>
              </a:rPr>
              <a:t>href</a:t>
            </a:r>
            <a:r>
              <a:rPr lang="en-US" sz="1600" dirty="0">
                <a:solidFill>
                  <a:schemeClr val="tx1"/>
                </a:solidFill>
              </a:rPr>
              <a:t>="#{sections}"/&gt;</a:t>
            </a:r>
          </a:p>
          <a:p>
            <a:pPr marL="0" indent="0">
              <a:buFontTx/>
              <a:buNone/>
              <a:defRPr/>
            </a:pPr>
            <a:r>
              <a:rPr lang="en-US" sz="1600" dirty="0">
                <a:solidFill>
                  <a:schemeClr val="tx1"/>
                </a:solidFill>
              </a:rPr>
              <a:t>    &lt;/do&gt;</a:t>
            </a:r>
          </a:p>
          <a:p>
            <a:pPr marL="0" indent="0">
              <a:buFontTx/>
              <a:buNone/>
              <a:defRPr/>
            </a:pPr>
            <a:r>
              <a:rPr lang="en-US" sz="1600" dirty="0">
                <a:solidFill>
                  <a:schemeClr val="tx1"/>
                </a:solidFill>
              </a:rPr>
              <a:t>  &lt;/card&gt;</a:t>
            </a:r>
          </a:p>
          <a:p>
            <a:pPr>
              <a:defRPr/>
            </a:pPr>
            <a:endParaRPr lang="hu-HU" sz="800" dirty="0">
              <a:solidFill>
                <a:schemeClr val="tx1"/>
              </a:solidFill>
            </a:endParaRPr>
          </a:p>
        </p:txBody>
      </p:sp>
      <p:sp>
        <p:nvSpPr>
          <p:cNvPr id="20483" name="Szövegdoboz 3">
            <a:extLst>
              <a:ext uri="{FF2B5EF4-FFF2-40B4-BE49-F238E27FC236}">
                <a16:creationId xmlns:a16="http://schemas.microsoft.com/office/drawing/2014/main" id="{756D1F27-D779-BFC3-0FA5-423722A2ECA1}"/>
              </a:ext>
            </a:extLst>
          </p:cNvPr>
          <p:cNvSpPr txBox="1">
            <a:spLocks noChangeArrowheads="1"/>
          </p:cNvSpPr>
          <p:nvPr/>
        </p:nvSpPr>
        <p:spPr bwMode="auto">
          <a:xfrm>
            <a:off x="4932363" y="188913"/>
            <a:ext cx="4103687" cy="6309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hu-HU" sz="2000" dirty="0">
                <a:latin typeface="+mn-lt"/>
              </a:rPr>
              <a:t> </a:t>
            </a:r>
            <a:r>
              <a:rPr lang="en-US" altLang="hu-HU" sz="1600" dirty="0">
                <a:latin typeface="+mn-lt"/>
              </a:rPr>
              <a:t>&lt;card id="section1" title="Section 1"&gt;</a:t>
            </a:r>
          </a:p>
          <a:p>
            <a:r>
              <a:rPr lang="en-US" altLang="hu-HU" sz="1600" dirty="0">
                <a:latin typeface="+mn-lt"/>
              </a:rPr>
              <a:t>    &lt;p&gt;This is section 1:&lt;/p&gt;</a:t>
            </a:r>
          </a:p>
          <a:p>
            <a:r>
              <a:rPr lang="en-US" altLang="hu-HU" sz="1600" dirty="0">
                <a:latin typeface="+mn-lt"/>
              </a:rPr>
              <a:t>    &lt;p&gt;This is a section with no level attribute.&lt;/p&gt;</a:t>
            </a:r>
          </a:p>
          <a:p>
            <a:r>
              <a:rPr lang="en-US" altLang="hu-HU" sz="1600" dirty="0">
                <a:latin typeface="+mn-lt"/>
              </a:rPr>
              <a:t>    &lt;do type="</a:t>
            </a:r>
            <a:r>
              <a:rPr lang="en-US" altLang="hu-HU" sz="1600" dirty="0" err="1">
                <a:latin typeface="+mn-lt"/>
              </a:rPr>
              <a:t>prev</a:t>
            </a:r>
            <a:r>
              <a:rPr lang="en-US" altLang="hu-HU" sz="1600" dirty="0">
                <a:latin typeface="+mn-lt"/>
              </a:rPr>
              <a:t>" label="Back"&gt;</a:t>
            </a:r>
          </a:p>
          <a:p>
            <a:r>
              <a:rPr lang="en-US" altLang="hu-HU" sz="1600" dirty="0">
                <a:latin typeface="+mn-lt"/>
              </a:rPr>
              <a:t>      &lt;go </a:t>
            </a:r>
            <a:r>
              <a:rPr lang="en-US" altLang="hu-HU" sz="1600" dirty="0" err="1">
                <a:latin typeface="+mn-lt"/>
              </a:rPr>
              <a:t>href</a:t>
            </a:r>
            <a:r>
              <a:rPr lang="en-US" altLang="hu-HU" sz="1600" dirty="0">
                <a:latin typeface="+mn-lt"/>
              </a:rPr>
              <a:t>="#main"/&gt;</a:t>
            </a:r>
          </a:p>
          <a:p>
            <a:r>
              <a:rPr lang="en-US" altLang="hu-HU" sz="1600" dirty="0">
                <a:latin typeface="+mn-lt"/>
              </a:rPr>
              <a:t>    &lt;/do&gt;</a:t>
            </a:r>
          </a:p>
          <a:p>
            <a:r>
              <a:rPr lang="en-US" altLang="hu-HU" sz="1600" dirty="0">
                <a:latin typeface="+mn-lt"/>
              </a:rPr>
              <a:t>  &lt;/card&gt;</a:t>
            </a:r>
          </a:p>
          <a:p>
            <a:r>
              <a:rPr lang="en-US" altLang="hu-HU" sz="1600" dirty="0">
                <a:latin typeface="+mn-lt"/>
              </a:rPr>
              <a:t>  &lt;card id="section2" title="Section 2"&gt;</a:t>
            </a:r>
          </a:p>
          <a:p>
            <a:r>
              <a:rPr lang="en-US" altLang="hu-HU" sz="1600" dirty="0">
                <a:latin typeface="+mn-lt"/>
              </a:rPr>
              <a:t>    &lt;p&gt;This is section 2:&lt;/p&gt;</a:t>
            </a:r>
          </a:p>
          <a:p>
            <a:r>
              <a:rPr lang="en-US" altLang="hu-HU" sz="1600" dirty="0">
                <a:latin typeface="+mn-lt"/>
              </a:rPr>
              <a:t>    &lt;p&gt;This is a section with a level attribute of 2.&lt;/p&gt;</a:t>
            </a:r>
          </a:p>
          <a:p>
            <a:r>
              <a:rPr lang="en-US" altLang="hu-HU" sz="1600" dirty="0">
                <a:latin typeface="+mn-lt"/>
              </a:rPr>
              <a:t>    &lt;do type="</a:t>
            </a:r>
            <a:r>
              <a:rPr lang="en-US" altLang="hu-HU" sz="1600" dirty="0" err="1">
                <a:latin typeface="+mn-lt"/>
              </a:rPr>
              <a:t>prev</a:t>
            </a:r>
            <a:r>
              <a:rPr lang="en-US" altLang="hu-HU" sz="1600" dirty="0">
                <a:latin typeface="+mn-lt"/>
              </a:rPr>
              <a:t>" label="Back"&gt;</a:t>
            </a:r>
          </a:p>
          <a:p>
            <a:r>
              <a:rPr lang="en-US" altLang="hu-HU" sz="1600" dirty="0">
                <a:latin typeface="+mn-lt"/>
              </a:rPr>
              <a:t>      &lt;go </a:t>
            </a:r>
            <a:r>
              <a:rPr lang="en-US" altLang="hu-HU" sz="1600" dirty="0" err="1">
                <a:latin typeface="+mn-lt"/>
              </a:rPr>
              <a:t>href</a:t>
            </a:r>
            <a:r>
              <a:rPr lang="en-US" altLang="hu-HU" sz="1600" dirty="0">
                <a:latin typeface="+mn-lt"/>
              </a:rPr>
              <a:t>="#main"/&gt;</a:t>
            </a:r>
          </a:p>
          <a:p>
            <a:r>
              <a:rPr lang="en-US" altLang="hu-HU" sz="1600" dirty="0">
                <a:latin typeface="+mn-lt"/>
              </a:rPr>
              <a:t>    &lt;/do&gt;</a:t>
            </a:r>
          </a:p>
          <a:p>
            <a:r>
              <a:rPr lang="en-US" altLang="hu-HU" sz="1600" dirty="0">
                <a:latin typeface="+mn-lt"/>
              </a:rPr>
              <a:t>  &lt;/card&gt;</a:t>
            </a:r>
          </a:p>
          <a:p>
            <a:r>
              <a:rPr lang="en-US" altLang="hu-HU" sz="1600" dirty="0">
                <a:latin typeface="+mn-lt"/>
              </a:rPr>
              <a:t>  &lt;card id="section3" title="Section 3"&gt;</a:t>
            </a:r>
          </a:p>
          <a:p>
            <a:r>
              <a:rPr lang="en-US" altLang="hu-HU" sz="1600" dirty="0">
                <a:latin typeface="+mn-lt"/>
              </a:rPr>
              <a:t>    &lt;p&gt;This is section 3:&lt;/p&gt;</a:t>
            </a:r>
          </a:p>
          <a:p>
            <a:r>
              <a:rPr lang="en-US" altLang="hu-HU" sz="1600" dirty="0">
                <a:latin typeface="+mn-lt"/>
              </a:rPr>
              <a:t>    &lt;p&gt;This is a section with a level attribute of 3 and a style attribute of bold.&lt;/p&gt;</a:t>
            </a:r>
          </a:p>
          <a:p>
            <a:r>
              <a:rPr lang="en-US" altLang="hu-HU" sz="1600" dirty="0">
                <a:latin typeface="+mn-lt"/>
              </a:rPr>
              <a:t>    &lt;do type="</a:t>
            </a:r>
            <a:r>
              <a:rPr lang="en-US" altLang="hu-HU" sz="1600" dirty="0" err="1">
                <a:latin typeface="+mn-lt"/>
              </a:rPr>
              <a:t>prev</a:t>
            </a:r>
            <a:r>
              <a:rPr lang="en-US" altLang="hu-HU" sz="1600" dirty="0">
                <a:latin typeface="+mn-lt"/>
              </a:rPr>
              <a:t>" label="Back"&gt;</a:t>
            </a:r>
          </a:p>
          <a:p>
            <a:r>
              <a:rPr lang="en-US" altLang="hu-HU" sz="1600" dirty="0">
                <a:latin typeface="+mn-lt"/>
              </a:rPr>
              <a:t>      &lt;go </a:t>
            </a:r>
            <a:r>
              <a:rPr lang="en-US" altLang="hu-HU" sz="1600" dirty="0" err="1">
                <a:latin typeface="+mn-lt"/>
              </a:rPr>
              <a:t>href</a:t>
            </a:r>
            <a:r>
              <a:rPr lang="en-US" altLang="hu-HU" sz="1600" dirty="0">
                <a:latin typeface="+mn-lt"/>
              </a:rPr>
              <a:t>="#main"/&gt;</a:t>
            </a:r>
          </a:p>
          <a:p>
            <a:r>
              <a:rPr lang="en-US" altLang="hu-HU" sz="1600" dirty="0">
                <a:latin typeface="+mn-lt"/>
              </a:rPr>
              <a:t>    &lt;/do&gt;</a:t>
            </a:r>
          </a:p>
          <a:p>
            <a:r>
              <a:rPr lang="en-US" altLang="hu-HU" sz="1600" dirty="0">
                <a:latin typeface="+mn-lt"/>
              </a:rPr>
              <a:t>  &lt;/card&gt;</a:t>
            </a:r>
          </a:p>
          <a:p>
            <a:r>
              <a:rPr lang="en-US" altLang="hu-HU" sz="1600" dirty="0">
                <a:latin typeface="+mn-lt"/>
              </a:rPr>
              <a:t>&lt;/</a:t>
            </a:r>
            <a:r>
              <a:rPr lang="en-US" altLang="hu-HU" sz="1600" dirty="0" err="1">
                <a:latin typeface="+mn-lt"/>
              </a:rPr>
              <a:t>wml</a:t>
            </a:r>
            <a:r>
              <a:rPr lang="en-US" altLang="hu-HU" sz="1600" dirty="0">
                <a:latin typeface="+mn-lt"/>
              </a:rPr>
              <a:t>&gt;</a:t>
            </a:r>
            <a:endParaRPr lang="hu-HU" altLang="hu-HU" sz="2000"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ím 1">
            <a:extLst>
              <a:ext uri="{FF2B5EF4-FFF2-40B4-BE49-F238E27FC236}">
                <a16:creationId xmlns:a16="http://schemas.microsoft.com/office/drawing/2014/main" id="{C9406A24-8ADA-DBF5-1059-35B8DFABD2B1}"/>
              </a:ext>
            </a:extLst>
          </p:cNvPr>
          <p:cNvSpPr>
            <a:spLocks noGrp="1" noChangeArrowheads="1"/>
          </p:cNvSpPr>
          <p:nvPr>
            <p:ph type="title"/>
          </p:nvPr>
        </p:nvSpPr>
        <p:spPr/>
        <p:txBody>
          <a:bodyPr/>
          <a:lstStyle/>
          <a:p>
            <a:r>
              <a:rPr lang="hu-HU" altLang="hu-HU"/>
              <a:t>XML általánosítás</a:t>
            </a:r>
          </a:p>
        </p:txBody>
      </p:sp>
      <p:sp>
        <p:nvSpPr>
          <p:cNvPr id="22531" name="Tartalom helye 2">
            <a:extLst>
              <a:ext uri="{FF2B5EF4-FFF2-40B4-BE49-F238E27FC236}">
                <a16:creationId xmlns:a16="http://schemas.microsoft.com/office/drawing/2014/main" id="{B9B1C05D-A252-8AFA-DE36-D4BFE3240012}"/>
              </a:ext>
            </a:extLst>
          </p:cNvPr>
          <p:cNvSpPr>
            <a:spLocks noGrp="1" noChangeArrowheads="1"/>
          </p:cNvSpPr>
          <p:nvPr>
            <p:ph idx="1"/>
          </p:nvPr>
        </p:nvSpPr>
        <p:spPr/>
        <p:txBody>
          <a:bodyPr/>
          <a:lstStyle/>
          <a:p>
            <a:r>
              <a:rPr lang="hu-HU" altLang="hu-HU"/>
              <a:t>SMIL:</a:t>
            </a:r>
          </a:p>
          <a:p>
            <a:pPr lvl="1"/>
            <a:r>
              <a:rPr lang="hu-HU" altLang="hu-HU"/>
              <a:t>egy szabványos multimédiás leíró nyelv</a:t>
            </a:r>
          </a:p>
          <a:p>
            <a:pPr lvl="1"/>
            <a:r>
              <a:rPr lang="hu-HU" altLang="hu-HU"/>
              <a:t>E-learning és prezentációs rendszerek</a:t>
            </a:r>
          </a:p>
          <a:p>
            <a:pPr lvl="1"/>
            <a:r>
              <a:rPr lang="hu-HU" altLang="hu-HU"/>
              <a:t>lehetővé teszi a multimédiás tartalmak, például a hang, a kép és a video szinkronizált lejátszását és interakcióit</a:t>
            </a:r>
          </a:p>
          <a:p>
            <a:pPr lvl="2"/>
            <a:r>
              <a:rPr lang="hu-HU" altLang="hu-HU"/>
              <a:t>különböző médiaelemek időzített szinkronizálása</a:t>
            </a:r>
          </a:p>
          <a:p>
            <a:pPr lvl="2"/>
            <a:r>
              <a:rPr lang="hu-HU" altLang="hu-HU"/>
              <a:t>Animáció vezérlés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artalom helye 2">
            <a:extLst>
              <a:ext uri="{FF2B5EF4-FFF2-40B4-BE49-F238E27FC236}">
                <a16:creationId xmlns:a16="http://schemas.microsoft.com/office/drawing/2014/main" id="{BD68A15A-F953-5AB9-73E1-C78C2628DC29}"/>
              </a:ext>
            </a:extLst>
          </p:cNvPr>
          <p:cNvSpPr>
            <a:spLocks noGrp="1" noChangeArrowheads="1"/>
          </p:cNvSpPr>
          <p:nvPr>
            <p:ph idx="1"/>
          </p:nvPr>
        </p:nvSpPr>
        <p:spPr>
          <a:xfrm>
            <a:off x="899592" y="115888"/>
            <a:ext cx="7787208" cy="6742112"/>
          </a:xfrm>
        </p:spPr>
        <p:txBody>
          <a:bodyPr>
            <a:normAutofit fontScale="85000" lnSpcReduction="20000"/>
          </a:bodyPr>
          <a:lstStyle/>
          <a:p>
            <a:pPr marL="0" indent="0">
              <a:buFontTx/>
              <a:buNone/>
            </a:pPr>
            <a:r>
              <a:rPr lang="hu-HU" altLang="hu-HU" sz="1400" dirty="0">
                <a:solidFill>
                  <a:schemeClr val="tx1"/>
                </a:solidFill>
              </a:rPr>
              <a:t>&lt;?</a:t>
            </a:r>
            <a:r>
              <a:rPr lang="hu-HU" altLang="hu-HU" sz="1400" dirty="0" err="1">
                <a:solidFill>
                  <a:schemeClr val="tx1"/>
                </a:solidFill>
              </a:rPr>
              <a:t>xml</a:t>
            </a:r>
            <a:r>
              <a:rPr lang="hu-HU" altLang="hu-HU" sz="1400" dirty="0">
                <a:solidFill>
                  <a:schemeClr val="tx1"/>
                </a:solidFill>
              </a:rPr>
              <a:t> version="1.0" </a:t>
            </a:r>
            <a:r>
              <a:rPr lang="hu-HU" altLang="hu-HU" sz="1400" dirty="0" err="1">
                <a:solidFill>
                  <a:schemeClr val="tx1"/>
                </a:solidFill>
              </a:rPr>
              <a:t>encoding</a:t>
            </a:r>
            <a:r>
              <a:rPr lang="hu-HU" altLang="hu-HU" sz="1400" dirty="0">
                <a:solidFill>
                  <a:schemeClr val="tx1"/>
                </a:solidFill>
              </a:rPr>
              <a:t>="UTF-8"?&gt;</a:t>
            </a:r>
          </a:p>
          <a:p>
            <a:pPr marL="0" indent="0">
              <a:buFontTx/>
              <a:buNone/>
            </a:pPr>
            <a:r>
              <a:rPr lang="hu-HU" altLang="hu-HU" sz="1400" dirty="0">
                <a:solidFill>
                  <a:schemeClr val="tx1"/>
                </a:solidFill>
              </a:rPr>
              <a:t>&lt;!DOCTYPE </a:t>
            </a:r>
            <a:r>
              <a:rPr lang="hu-HU" altLang="hu-HU" sz="1400" dirty="0" err="1">
                <a:solidFill>
                  <a:schemeClr val="tx1"/>
                </a:solidFill>
              </a:rPr>
              <a:t>smil</a:t>
            </a:r>
            <a:r>
              <a:rPr lang="hu-HU" altLang="hu-HU" sz="1400" dirty="0">
                <a:solidFill>
                  <a:schemeClr val="tx1"/>
                </a:solidFill>
              </a:rPr>
              <a:t> PUBLIC "-//W3C//DTD SMIL 1.0//EN" "http://www.w3.org/TR/REC-smil/SMIL10.dtd"&gt;</a:t>
            </a:r>
          </a:p>
          <a:p>
            <a:pPr marL="0" indent="0">
              <a:buFontTx/>
              <a:buNone/>
            </a:pPr>
            <a:r>
              <a:rPr lang="hu-HU" altLang="hu-HU" sz="1400" dirty="0">
                <a:solidFill>
                  <a:schemeClr val="tx1"/>
                </a:solidFill>
              </a:rPr>
              <a:t>&lt;</a:t>
            </a:r>
            <a:r>
              <a:rPr lang="hu-HU" altLang="hu-HU" sz="1400" dirty="0" err="1">
                <a:solidFill>
                  <a:schemeClr val="tx1"/>
                </a:solidFill>
              </a:rPr>
              <a:t>smil</a:t>
            </a:r>
            <a:r>
              <a:rPr lang="hu-HU" altLang="hu-HU" sz="1400" dirty="0">
                <a:solidFill>
                  <a:schemeClr val="tx1"/>
                </a:solidFill>
              </a:rPr>
              <a:t>&gt;</a:t>
            </a:r>
          </a:p>
          <a:p>
            <a:pPr marL="0" indent="0">
              <a:buFontTx/>
              <a:buNone/>
            </a:pPr>
            <a:r>
              <a:rPr lang="hu-HU" altLang="hu-HU" sz="1400" dirty="0">
                <a:solidFill>
                  <a:schemeClr val="tx1"/>
                </a:solidFill>
              </a:rPr>
              <a:t>  &lt;</a:t>
            </a:r>
            <a:r>
              <a:rPr lang="hu-HU" altLang="hu-HU" sz="1400" dirty="0" err="1">
                <a:solidFill>
                  <a:schemeClr val="tx1"/>
                </a:solidFill>
              </a:rPr>
              <a:t>head</a:t>
            </a:r>
            <a:r>
              <a:rPr lang="hu-HU" altLang="hu-HU" sz="1400" dirty="0">
                <a:solidFill>
                  <a:schemeClr val="tx1"/>
                </a:solidFill>
              </a:rPr>
              <a:t>&gt;</a:t>
            </a:r>
          </a:p>
          <a:p>
            <a:pPr marL="0" indent="0">
              <a:buFontTx/>
              <a:buNone/>
            </a:pPr>
            <a:r>
              <a:rPr lang="hu-HU" altLang="hu-HU" sz="1400" dirty="0">
                <a:solidFill>
                  <a:schemeClr val="tx1"/>
                </a:solidFill>
              </a:rPr>
              <a:t>    &lt;</a:t>
            </a:r>
            <a:r>
              <a:rPr lang="hu-HU" altLang="hu-HU" sz="1400" dirty="0" err="1">
                <a:solidFill>
                  <a:schemeClr val="tx1"/>
                </a:solidFill>
              </a:rPr>
              <a:t>layout</a:t>
            </a:r>
            <a:r>
              <a:rPr lang="hu-HU" altLang="hu-HU" sz="1400" dirty="0">
                <a:solidFill>
                  <a:schemeClr val="tx1"/>
                </a:solidFill>
              </a:rPr>
              <a:t>&gt;</a:t>
            </a:r>
          </a:p>
          <a:p>
            <a:pPr marL="0" indent="0">
              <a:buFontTx/>
              <a:buNone/>
            </a:pPr>
            <a:r>
              <a:rPr lang="hu-HU" altLang="hu-HU" sz="1400" dirty="0">
                <a:solidFill>
                  <a:schemeClr val="tx1"/>
                </a:solidFill>
              </a:rPr>
              <a:t>      &lt;</a:t>
            </a:r>
            <a:r>
              <a:rPr lang="hu-HU" altLang="hu-HU" sz="1400" dirty="0" err="1">
                <a:solidFill>
                  <a:schemeClr val="tx1"/>
                </a:solidFill>
              </a:rPr>
              <a:t>region</a:t>
            </a:r>
            <a:r>
              <a:rPr lang="hu-HU" altLang="hu-HU" sz="1400" dirty="0">
                <a:solidFill>
                  <a:schemeClr val="tx1"/>
                </a:solidFill>
              </a:rPr>
              <a:t> </a:t>
            </a:r>
            <a:r>
              <a:rPr lang="hu-HU" altLang="hu-HU" sz="1400" dirty="0" err="1">
                <a:solidFill>
                  <a:schemeClr val="tx1"/>
                </a:solidFill>
              </a:rPr>
              <a:t>id</a:t>
            </a:r>
            <a:r>
              <a:rPr lang="hu-HU" altLang="hu-HU" sz="1400" dirty="0">
                <a:solidFill>
                  <a:schemeClr val="tx1"/>
                </a:solidFill>
              </a:rPr>
              <a:t>="main" </a:t>
            </a:r>
            <a:r>
              <a:rPr lang="hu-HU" altLang="hu-HU" sz="1400" dirty="0" err="1">
                <a:solidFill>
                  <a:schemeClr val="tx1"/>
                </a:solidFill>
              </a:rPr>
              <a:t>left</a:t>
            </a:r>
            <a:r>
              <a:rPr lang="hu-HU" altLang="hu-HU" sz="1400" dirty="0">
                <a:solidFill>
                  <a:schemeClr val="tx1"/>
                </a:solidFill>
              </a:rPr>
              <a:t>="0" top="0" </a:t>
            </a:r>
            <a:r>
              <a:rPr lang="hu-HU" altLang="hu-HU" sz="1400" dirty="0" err="1">
                <a:solidFill>
                  <a:schemeClr val="tx1"/>
                </a:solidFill>
              </a:rPr>
              <a:t>width</a:t>
            </a:r>
            <a:r>
              <a:rPr lang="hu-HU" altLang="hu-HU" sz="1400" dirty="0">
                <a:solidFill>
                  <a:schemeClr val="tx1"/>
                </a:solidFill>
              </a:rPr>
              <a:t>="100%" </a:t>
            </a:r>
            <a:r>
              <a:rPr lang="hu-HU" altLang="hu-HU" sz="1400" dirty="0" err="1">
                <a:solidFill>
                  <a:schemeClr val="tx1"/>
                </a:solidFill>
              </a:rPr>
              <a:t>height</a:t>
            </a:r>
            <a:r>
              <a:rPr lang="hu-HU" altLang="hu-HU" sz="1400" dirty="0">
                <a:solidFill>
                  <a:schemeClr val="tx1"/>
                </a:solidFill>
              </a:rPr>
              <a:t>="100%"/&gt;</a:t>
            </a:r>
          </a:p>
          <a:p>
            <a:pPr marL="0" indent="0">
              <a:buFontTx/>
              <a:buNone/>
            </a:pPr>
            <a:r>
              <a:rPr lang="hu-HU" altLang="hu-HU" sz="1400" dirty="0">
                <a:solidFill>
                  <a:schemeClr val="tx1"/>
                </a:solidFill>
              </a:rPr>
              <a:t>    &lt;/</a:t>
            </a:r>
            <a:r>
              <a:rPr lang="hu-HU" altLang="hu-HU" sz="1400" dirty="0" err="1">
                <a:solidFill>
                  <a:schemeClr val="tx1"/>
                </a:solidFill>
              </a:rPr>
              <a:t>layout</a:t>
            </a:r>
            <a:r>
              <a:rPr lang="hu-HU" altLang="hu-HU" sz="1400" dirty="0">
                <a:solidFill>
                  <a:schemeClr val="tx1"/>
                </a:solidFill>
              </a:rPr>
              <a:t>&gt;</a:t>
            </a:r>
          </a:p>
          <a:p>
            <a:pPr marL="0" indent="0">
              <a:buFontTx/>
              <a:buNone/>
            </a:pPr>
            <a:r>
              <a:rPr lang="hu-HU" altLang="hu-HU" sz="1400" dirty="0">
                <a:solidFill>
                  <a:schemeClr val="tx1"/>
                </a:solidFill>
              </a:rPr>
              <a:t>  &lt;/</a:t>
            </a:r>
            <a:r>
              <a:rPr lang="hu-HU" altLang="hu-HU" sz="1400" dirty="0" err="1">
                <a:solidFill>
                  <a:schemeClr val="tx1"/>
                </a:solidFill>
              </a:rPr>
              <a:t>head</a:t>
            </a:r>
            <a:r>
              <a:rPr lang="hu-HU" altLang="hu-HU" sz="1400" dirty="0">
                <a:solidFill>
                  <a:schemeClr val="tx1"/>
                </a:solidFill>
              </a:rPr>
              <a:t>&gt;</a:t>
            </a:r>
          </a:p>
          <a:p>
            <a:pPr marL="0" indent="0">
              <a:buFontTx/>
              <a:buNone/>
            </a:pPr>
            <a:r>
              <a:rPr lang="hu-HU" altLang="hu-HU" sz="1400" dirty="0">
                <a:solidFill>
                  <a:schemeClr val="tx1"/>
                </a:solidFill>
              </a:rPr>
              <a:t>  &lt;body&gt;</a:t>
            </a:r>
          </a:p>
          <a:p>
            <a:pPr marL="0" indent="0">
              <a:buFontTx/>
              <a:buNone/>
            </a:pPr>
            <a:r>
              <a:rPr lang="hu-HU" altLang="hu-HU" sz="1400" dirty="0">
                <a:solidFill>
                  <a:schemeClr val="tx1"/>
                </a:solidFill>
              </a:rPr>
              <a:t>    &lt;</a:t>
            </a:r>
            <a:r>
              <a:rPr lang="hu-HU" altLang="hu-HU" sz="1400" dirty="0" err="1">
                <a:solidFill>
                  <a:schemeClr val="tx1"/>
                </a:solidFill>
              </a:rPr>
              <a:t>seq</a:t>
            </a:r>
            <a:r>
              <a:rPr lang="hu-HU" altLang="hu-HU" sz="1400" dirty="0">
                <a:solidFill>
                  <a:schemeClr val="tx1"/>
                </a:solidFill>
              </a:rPr>
              <a:t>&gt;</a:t>
            </a:r>
          </a:p>
          <a:p>
            <a:pPr marL="0" indent="0">
              <a:buFontTx/>
              <a:buNone/>
            </a:pPr>
            <a:r>
              <a:rPr lang="hu-HU" altLang="hu-HU" sz="1400" dirty="0">
                <a:solidFill>
                  <a:schemeClr val="tx1"/>
                </a:solidFill>
              </a:rPr>
              <a:t>      &lt;</a:t>
            </a:r>
            <a:r>
              <a:rPr lang="hu-HU" altLang="hu-HU" sz="1400" dirty="0" err="1">
                <a:solidFill>
                  <a:schemeClr val="tx1"/>
                </a:solidFill>
              </a:rPr>
              <a:t>audio</a:t>
            </a:r>
            <a:r>
              <a:rPr lang="hu-HU" altLang="hu-HU" sz="1400" dirty="0">
                <a:solidFill>
                  <a:schemeClr val="tx1"/>
                </a:solidFill>
              </a:rPr>
              <a:t> </a:t>
            </a:r>
            <a:r>
              <a:rPr lang="hu-HU" altLang="hu-HU" sz="1400" dirty="0" err="1">
                <a:solidFill>
                  <a:schemeClr val="tx1"/>
                </a:solidFill>
              </a:rPr>
              <a:t>src</a:t>
            </a:r>
            <a:r>
              <a:rPr lang="hu-HU" altLang="hu-HU" sz="1400" dirty="0">
                <a:solidFill>
                  <a:schemeClr val="tx1"/>
                </a:solidFill>
              </a:rPr>
              <a:t>="my-audio-file.mp3"/&gt;</a:t>
            </a:r>
          </a:p>
          <a:p>
            <a:pPr marL="0" indent="0">
              <a:buFontTx/>
              <a:buNone/>
            </a:pPr>
            <a:r>
              <a:rPr lang="hu-HU" altLang="hu-HU" sz="1400" dirty="0">
                <a:solidFill>
                  <a:schemeClr val="tx1"/>
                </a:solidFill>
              </a:rPr>
              <a:t>      &lt;par&gt;</a:t>
            </a:r>
          </a:p>
          <a:p>
            <a:pPr marL="0" indent="0">
              <a:buFontTx/>
              <a:buNone/>
            </a:pPr>
            <a:r>
              <a:rPr lang="hu-HU" altLang="hu-HU" sz="1400" dirty="0">
                <a:solidFill>
                  <a:schemeClr val="tx1"/>
                </a:solidFill>
              </a:rPr>
              <a:t>        &lt;</a:t>
            </a:r>
            <a:r>
              <a:rPr lang="hu-HU" altLang="hu-HU" sz="1400" dirty="0" err="1">
                <a:solidFill>
                  <a:schemeClr val="tx1"/>
                </a:solidFill>
              </a:rPr>
              <a:t>img</a:t>
            </a:r>
            <a:r>
              <a:rPr lang="hu-HU" altLang="hu-HU" sz="1400" dirty="0">
                <a:solidFill>
                  <a:schemeClr val="tx1"/>
                </a:solidFill>
              </a:rPr>
              <a:t> </a:t>
            </a:r>
            <a:r>
              <a:rPr lang="hu-HU" altLang="hu-HU" sz="1400" dirty="0" err="1">
                <a:solidFill>
                  <a:schemeClr val="tx1"/>
                </a:solidFill>
              </a:rPr>
              <a:t>src</a:t>
            </a:r>
            <a:r>
              <a:rPr lang="hu-HU" altLang="hu-HU" sz="1400" dirty="0">
                <a:solidFill>
                  <a:schemeClr val="tx1"/>
                </a:solidFill>
              </a:rPr>
              <a:t>="section1.png" </a:t>
            </a:r>
            <a:r>
              <a:rPr lang="hu-HU" altLang="hu-HU" sz="1400" dirty="0" err="1">
                <a:solidFill>
                  <a:schemeClr val="tx1"/>
                </a:solidFill>
              </a:rPr>
              <a:t>region</a:t>
            </a:r>
            <a:r>
              <a:rPr lang="hu-HU" altLang="hu-HU" sz="1400" dirty="0">
                <a:solidFill>
                  <a:schemeClr val="tx1"/>
                </a:solidFill>
              </a:rPr>
              <a:t>="main"/&gt;</a:t>
            </a:r>
          </a:p>
          <a:p>
            <a:pPr marL="0" indent="0">
              <a:buFontTx/>
              <a:buNone/>
            </a:pPr>
            <a:r>
              <a:rPr lang="hu-HU" altLang="hu-HU" sz="1400" dirty="0">
                <a:solidFill>
                  <a:schemeClr val="tx1"/>
                </a:solidFill>
              </a:rPr>
              <a:t>        &lt;text </a:t>
            </a:r>
            <a:r>
              <a:rPr lang="hu-HU" altLang="hu-HU" sz="1400" dirty="0" err="1">
                <a:solidFill>
                  <a:schemeClr val="tx1"/>
                </a:solidFill>
              </a:rPr>
              <a:t>src</a:t>
            </a:r>
            <a:r>
              <a:rPr lang="hu-HU" altLang="hu-HU" sz="1400" dirty="0">
                <a:solidFill>
                  <a:schemeClr val="tx1"/>
                </a:solidFill>
              </a:rPr>
              <a:t>="section1.txt" </a:t>
            </a:r>
            <a:r>
              <a:rPr lang="hu-HU" altLang="hu-HU" sz="1400" dirty="0" err="1">
                <a:solidFill>
                  <a:schemeClr val="tx1"/>
                </a:solidFill>
              </a:rPr>
              <a:t>region</a:t>
            </a:r>
            <a:r>
              <a:rPr lang="hu-HU" altLang="hu-HU" sz="1400" dirty="0">
                <a:solidFill>
                  <a:schemeClr val="tx1"/>
                </a:solidFill>
              </a:rPr>
              <a:t>="main"/&gt;</a:t>
            </a:r>
          </a:p>
          <a:p>
            <a:pPr marL="0" indent="0">
              <a:buFontTx/>
              <a:buNone/>
            </a:pPr>
            <a:r>
              <a:rPr lang="hu-HU" altLang="hu-HU" sz="1400" dirty="0">
                <a:solidFill>
                  <a:schemeClr val="tx1"/>
                </a:solidFill>
              </a:rPr>
              <a:t>      &lt;/par&gt;</a:t>
            </a:r>
          </a:p>
          <a:p>
            <a:pPr marL="0" indent="0">
              <a:buFontTx/>
              <a:buNone/>
            </a:pPr>
            <a:r>
              <a:rPr lang="hu-HU" altLang="hu-HU" sz="1400" dirty="0">
                <a:solidFill>
                  <a:schemeClr val="tx1"/>
                </a:solidFill>
              </a:rPr>
              <a:t>      &lt;par&gt;</a:t>
            </a:r>
          </a:p>
          <a:p>
            <a:pPr marL="0" indent="0">
              <a:buFontTx/>
              <a:buNone/>
            </a:pPr>
            <a:r>
              <a:rPr lang="hu-HU" altLang="hu-HU" sz="1400" dirty="0">
                <a:solidFill>
                  <a:schemeClr val="tx1"/>
                </a:solidFill>
              </a:rPr>
              <a:t>        &lt;</a:t>
            </a:r>
            <a:r>
              <a:rPr lang="hu-HU" altLang="hu-HU" sz="1400" dirty="0" err="1">
                <a:solidFill>
                  <a:schemeClr val="tx1"/>
                </a:solidFill>
              </a:rPr>
              <a:t>img</a:t>
            </a:r>
            <a:r>
              <a:rPr lang="hu-HU" altLang="hu-HU" sz="1400" dirty="0">
                <a:solidFill>
                  <a:schemeClr val="tx1"/>
                </a:solidFill>
              </a:rPr>
              <a:t> </a:t>
            </a:r>
            <a:r>
              <a:rPr lang="hu-HU" altLang="hu-HU" sz="1400" dirty="0" err="1">
                <a:solidFill>
                  <a:schemeClr val="tx1"/>
                </a:solidFill>
              </a:rPr>
              <a:t>src</a:t>
            </a:r>
            <a:r>
              <a:rPr lang="hu-HU" altLang="hu-HU" sz="1400" dirty="0">
                <a:solidFill>
                  <a:schemeClr val="tx1"/>
                </a:solidFill>
              </a:rPr>
              <a:t>="section2.png" </a:t>
            </a:r>
            <a:r>
              <a:rPr lang="hu-HU" altLang="hu-HU" sz="1400" dirty="0" err="1">
                <a:solidFill>
                  <a:schemeClr val="tx1"/>
                </a:solidFill>
              </a:rPr>
              <a:t>region</a:t>
            </a:r>
            <a:r>
              <a:rPr lang="hu-HU" altLang="hu-HU" sz="1400" dirty="0">
                <a:solidFill>
                  <a:schemeClr val="tx1"/>
                </a:solidFill>
              </a:rPr>
              <a:t>="main"/&gt;</a:t>
            </a:r>
          </a:p>
          <a:p>
            <a:pPr marL="0" indent="0">
              <a:buFontTx/>
              <a:buNone/>
            </a:pPr>
            <a:r>
              <a:rPr lang="hu-HU" altLang="hu-HU" sz="1400" dirty="0">
                <a:solidFill>
                  <a:schemeClr val="tx1"/>
                </a:solidFill>
              </a:rPr>
              <a:t>        &lt;text </a:t>
            </a:r>
            <a:r>
              <a:rPr lang="hu-HU" altLang="hu-HU" sz="1400" dirty="0" err="1">
                <a:solidFill>
                  <a:schemeClr val="tx1"/>
                </a:solidFill>
              </a:rPr>
              <a:t>src</a:t>
            </a:r>
            <a:r>
              <a:rPr lang="hu-HU" altLang="hu-HU" sz="1400" dirty="0">
                <a:solidFill>
                  <a:schemeClr val="tx1"/>
                </a:solidFill>
              </a:rPr>
              <a:t>="section2.txt" </a:t>
            </a:r>
            <a:r>
              <a:rPr lang="hu-HU" altLang="hu-HU" sz="1400" dirty="0" err="1">
                <a:solidFill>
                  <a:schemeClr val="tx1"/>
                </a:solidFill>
              </a:rPr>
              <a:t>region</a:t>
            </a:r>
            <a:r>
              <a:rPr lang="hu-HU" altLang="hu-HU" sz="1400" dirty="0">
                <a:solidFill>
                  <a:schemeClr val="tx1"/>
                </a:solidFill>
              </a:rPr>
              <a:t>="main"/&gt;</a:t>
            </a:r>
          </a:p>
          <a:p>
            <a:pPr marL="0" indent="0">
              <a:buFontTx/>
              <a:buNone/>
            </a:pPr>
            <a:r>
              <a:rPr lang="hu-HU" altLang="hu-HU" sz="1400" dirty="0">
                <a:solidFill>
                  <a:schemeClr val="tx1"/>
                </a:solidFill>
              </a:rPr>
              <a:t>      &lt;/par&gt;</a:t>
            </a:r>
          </a:p>
          <a:p>
            <a:pPr marL="0" indent="0">
              <a:buFontTx/>
              <a:buNone/>
            </a:pPr>
            <a:r>
              <a:rPr lang="hu-HU" altLang="hu-HU" sz="1400" dirty="0">
                <a:solidFill>
                  <a:schemeClr val="tx1"/>
                </a:solidFill>
              </a:rPr>
              <a:t>      &lt;par&gt;</a:t>
            </a:r>
          </a:p>
          <a:p>
            <a:pPr marL="0" indent="0">
              <a:buFontTx/>
              <a:buNone/>
            </a:pPr>
            <a:r>
              <a:rPr lang="hu-HU" altLang="hu-HU" sz="1400" dirty="0">
                <a:solidFill>
                  <a:schemeClr val="tx1"/>
                </a:solidFill>
              </a:rPr>
              <a:t>        &lt;</a:t>
            </a:r>
            <a:r>
              <a:rPr lang="hu-HU" altLang="hu-HU" sz="1400" dirty="0" err="1">
                <a:solidFill>
                  <a:schemeClr val="tx1"/>
                </a:solidFill>
              </a:rPr>
              <a:t>img</a:t>
            </a:r>
            <a:r>
              <a:rPr lang="hu-HU" altLang="hu-HU" sz="1400" dirty="0">
                <a:solidFill>
                  <a:schemeClr val="tx1"/>
                </a:solidFill>
              </a:rPr>
              <a:t> </a:t>
            </a:r>
            <a:r>
              <a:rPr lang="hu-HU" altLang="hu-HU" sz="1400" dirty="0" err="1">
                <a:solidFill>
                  <a:schemeClr val="tx1"/>
                </a:solidFill>
              </a:rPr>
              <a:t>src</a:t>
            </a:r>
            <a:r>
              <a:rPr lang="hu-HU" altLang="hu-HU" sz="1400" dirty="0">
                <a:solidFill>
                  <a:schemeClr val="tx1"/>
                </a:solidFill>
              </a:rPr>
              <a:t>="section3.png" </a:t>
            </a:r>
            <a:r>
              <a:rPr lang="hu-HU" altLang="hu-HU" sz="1400" dirty="0" err="1">
                <a:solidFill>
                  <a:schemeClr val="tx1"/>
                </a:solidFill>
              </a:rPr>
              <a:t>region</a:t>
            </a:r>
            <a:r>
              <a:rPr lang="hu-HU" altLang="hu-HU" sz="1400" dirty="0">
                <a:solidFill>
                  <a:schemeClr val="tx1"/>
                </a:solidFill>
              </a:rPr>
              <a:t>="main"/&gt;</a:t>
            </a:r>
          </a:p>
          <a:p>
            <a:pPr marL="0" indent="0">
              <a:buFontTx/>
              <a:buNone/>
            </a:pPr>
            <a:r>
              <a:rPr lang="hu-HU" altLang="hu-HU" sz="1400" dirty="0">
                <a:solidFill>
                  <a:schemeClr val="tx1"/>
                </a:solidFill>
              </a:rPr>
              <a:t>        &lt;text </a:t>
            </a:r>
            <a:r>
              <a:rPr lang="hu-HU" altLang="hu-HU" sz="1400" dirty="0" err="1">
                <a:solidFill>
                  <a:schemeClr val="tx1"/>
                </a:solidFill>
              </a:rPr>
              <a:t>src</a:t>
            </a:r>
            <a:r>
              <a:rPr lang="hu-HU" altLang="hu-HU" sz="1400" dirty="0">
                <a:solidFill>
                  <a:schemeClr val="tx1"/>
                </a:solidFill>
              </a:rPr>
              <a:t>="section3.txt" </a:t>
            </a:r>
            <a:r>
              <a:rPr lang="hu-HU" altLang="hu-HU" sz="1400" dirty="0" err="1">
                <a:solidFill>
                  <a:schemeClr val="tx1"/>
                </a:solidFill>
              </a:rPr>
              <a:t>region</a:t>
            </a:r>
            <a:r>
              <a:rPr lang="hu-HU" altLang="hu-HU" sz="1400" dirty="0">
                <a:solidFill>
                  <a:schemeClr val="tx1"/>
                </a:solidFill>
              </a:rPr>
              <a:t>="main"/&gt;</a:t>
            </a:r>
          </a:p>
          <a:p>
            <a:pPr marL="0" indent="0">
              <a:buFontTx/>
              <a:buNone/>
            </a:pPr>
            <a:r>
              <a:rPr lang="hu-HU" altLang="hu-HU" sz="1400" dirty="0">
                <a:solidFill>
                  <a:schemeClr val="tx1"/>
                </a:solidFill>
              </a:rPr>
              <a:t>      &lt;/par&gt;</a:t>
            </a:r>
          </a:p>
          <a:p>
            <a:pPr marL="0" indent="0">
              <a:buFontTx/>
              <a:buNone/>
            </a:pPr>
            <a:r>
              <a:rPr lang="hu-HU" altLang="hu-HU" sz="1400" dirty="0">
                <a:solidFill>
                  <a:schemeClr val="tx1"/>
                </a:solidFill>
              </a:rPr>
              <a:t>    &lt;/</a:t>
            </a:r>
            <a:r>
              <a:rPr lang="hu-HU" altLang="hu-HU" sz="1400" dirty="0" err="1">
                <a:solidFill>
                  <a:schemeClr val="tx1"/>
                </a:solidFill>
              </a:rPr>
              <a:t>seq</a:t>
            </a:r>
            <a:r>
              <a:rPr lang="hu-HU" altLang="hu-HU" sz="1400" dirty="0">
                <a:solidFill>
                  <a:schemeClr val="tx1"/>
                </a:solidFill>
              </a:rPr>
              <a:t>&gt;</a:t>
            </a:r>
          </a:p>
          <a:p>
            <a:pPr marL="0" indent="0">
              <a:buFontTx/>
              <a:buNone/>
            </a:pPr>
            <a:r>
              <a:rPr lang="hu-HU" altLang="hu-HU" sz="1400" dirty="0">
                <a:solidFill>
                  <a:schemeClr val="tx1"/>
                </a:solidFill>
              </a:rPr>
              <a:t>  &lt;/body&gt;</a:t>
            </a:r>
          </a:p>
          <a:p>
            <a:pPr marL="0" indent="0">
              <a:buFontTx/>
              <a:buNone/>
            </a:pPr>
            <a:r>
              <a:rPr lang="hu-HU" altLang="hu-HU" sz="1400" dirty="0">
                <a:solidFill>
                  <a:schemeClr val="tx1"/>
                </a:solidFill>
              </a:rPr>
              <a:t>&lt;/</a:t>
            </a:r>
            <a:r>
              <a:rPr lang="hu-HU" altLang="hu-HU" sz="1400" dirty="0" err="1">
                <a:solidFill>
                  <a:schemeClr val="tx1"/>
                </a:solidFill>
              </a:rPr>
              <a:t>smil</a:t>
            </a:r>
            <a:r>
              <a:rPr lang="hu-HU" altLang="hu-HU" sz="1400" dirty="0">
                <a:solidFill>
                  <a:schemeClr val="tx1"/>
                </a:solidFill>
              </a:rPr>
              <a:t>&gt;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ím 1">
            <a:extLst>
              <a:ext uri="{FF2B5EF4-FFF2-40B4-BE49-F238E27FC236}">
                <a16:creationId xmlns:a16="http://schemas.microsoft.com/office/drawing/2014/main" id="{A8D66457-5496-9EC8-FBE3-D54D419E929C}"/>
              </a:ext>
            </a:extLst>
          </p:cNvPr>
          <p:cNvSpPr>
            <a:spLocks noGrp="1" noChangeArrowheads="1"/>
          </p:cNvSpPr>
          <p:nvPr>
            <p:ph type="title"/>
          </p:nvPr>
        </p:nvSpPr>
        <p:spPr/>
        <p:txBody>
          <a:bodyPr/>
          <a:lstStyle/>
          <a:p>
            <a:r>
              <a:rPr lang="hu-HU" altLang="hu-HU"/>
              <a:t>XML általánosítás</a:t>
            </a:r>
          </a:p>
        </p:txBody>
      </p:sp>
      <p:sp>
        <p:nvSpPr>
          <p:cNvPr id="25603" name="Tartalom helye 2">
            <a:extLst>
              <a:ext uri="{FF2B5EF4-FFF2-40B4-BE49-F238E27FC236}">
                <a16:creationId xmlns:a16="http://schemas.microsoft.com/office/drawing/2014/main" id="{3CBAD309-890F-AF0B-05BB-CC5169A567C5}"/>
              </a:ext>
            </a:extLst>
          </p:cNvPr>
          <p:cNvSpPr>
            <a:spLocks noGrp="1" noChangeArrowheads="1"/>
          </p:cNvSpPr>
          <p:nvPr>
            <p:ph idx="1"/>
          </p:nvPr>
        </p:nvSpPr>
        <p:spPr/>
        <p:txBody>
          <a:bodyPr/>
          <a:lstStyle/>
          <a:p>
            <a:r>
              <a:rPr lang="hu-HU" altLang="hu-HU"/>
              <a:t>XSL Patterns:</a:t>
            </a:r>
          </a:p>
          <a:p>
            <a:pPr lvl="1"/>
            <a:r>
              <a:rPr lang="hu-HU" altLang="hu-HU"/>
              <a:t>kifejezés- és mintaillesztő nyelv az XML dokumentumokban való hatékony keresésre</a:t>
            </a:r>
          </a:p>
          <a:p>
            <a:pPr lvl="1"/>
            <a:r>
              <a:rPr lang="hu-HU" altLang="hu-HU"/>
              <a:t>attribútum szűrés, szegmentálás, összegzés és egyéb transzformációk</a:t>
            </a:r>
          </a:p>
          <a:p>
            <a:pPr lvl="1"/>
            <a:r>
              <a:rPr lang="hu-HU" altLang="hu-HU"/>
              <a:t>elemeket és attribútumokat kifejezésekkel lehet leírni, amelyek visszaadják a dokumentumban található illeszkedő részeket</a:t>
            </a:r>
          </a:p>
          <a:p>
            <a:pPr lvl="1"/>
            <a:r>
              <a:rPr lang="hu-HU" altLang="hu-HU"/>
              <a:t>Tovább hangolható pl. Xpath-al, vagy XSLT-vel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artalom helye 2">
            <a:extLst>
              <a:ext uri="{FF2B5EF4-FFF2-40B4-BE49-F238E27FC236}">
                <a16:creationId xmlns:a16="http://schemas.microsoft.com/office/drawing/2014/main" id="{282606F1-14E7-B0D9-2F04-AEC855338787}"/>
              </a:ext>
            </a:extLst>
          </p:cNvPr>
          <p:cNvSpPr>
            <a:spLocks noGrp="1" noChangeArrowheads="1"/>
          </p:cNvSpPr>
          <p:nvPr>
            <p:ph idx="1"/>
          </p:nvPr>
        </p:nvSpPr>
        <p:spPr>
          <a:xfrm>
            <a:off x="1115616" y="404813"/>
            <a:ext cx="7571184" cy="6192539"/>
          </a:xfrm>
        </p:spPr>
        <p:txBody>
          <a:bodyPr>
            <a:normAutofit fontScale="92500" lnSpcReduction="20000"/>
          </a:bodyPr>
          <a:lstStyle/>
          <a:p>
            <a:pPr marL="0" indent="0">
              <a:buFontTx/>
              <a:buNone/>
            </a:pPr>
            <a:r>
              <a:rPr lang="hu-HU" altLang="hu-HU" sz="2000" dirty="0">
                <a:solidFill>
                  <a:schemeClr val="tx1"/>
                </a:solidFill>
              </a:rPr>
              <a:t>&lt;</a:t>
            </a:r>
            <a:r>
              <a:rPr lang="hu-HU" altLang="hu-HU" sz="2000" dirty="0" err="1">
                <a:solidFill>
                  <a:schemeClr val="tx1"/>
                </a:solidFill>
              </a:rPr>
              <a:t>catalog</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book</a:t>
            </a:r>
            <a:r>
              <a:rPr lang="hu-HU" altLang="hu-HU" sz="2000" dirty="0">
                <a:solidFill>
                  <a:schemeClr val="tx1"/>
                </a:solidFill>
              </a:rPr>
              <a:t> </a:t>
            </a:r>
            <a:r>
              <a:rPr lang="hu-HU" altLang="hu-HU" sz="2000" dirty="0" err="1">
                <a:solidFill>
                  <a:schemeClr val="tx1"/>
                </a:solidFill>
              </a:rPr>
              <a:t>id</a:t>
            </a:r>
            <a:r>
              <a:rPr lang="hu-HU" altLang="hu-HU" sz="2000" dirty="0">
                <a:solidFill>
                  <a:schemeClr val="tx1"/>
                </a:solidFill>
              </a:rPr>
              <a:t>="b001"&gt;</a:t>
            </a:r>
          </a:p>
          <a:p>
            <a:pPr marL="0" indent="0">
              <a:buFontTx/>
              <a:buNone/>
            </a:pPr>
            <a:r>
              <a:rPr lang="hu-HU" altLang="hu-HU" sz="2000" dirty="0">
                <a:solidFill>
                  <a:schemeClr val="tx1"/>
                </a:solidFill>
              </a:rPr>
              <a:t>    &lt;</a:t>
            </a:r>
            <a:r>
              <a:rPr lang="hu-HU" altLang="hu-HU" sz="2000" dirty="0" err="1">
                <a:solidFill>
                  <a:schemeClr val="tx1"/>
                </a:solidFill>
              </a:rPr>
              <a:t>author</a:t>
            </a:r>
            <a:r>
              <a:rPr lang="hu-HU" altLang="hu-HU" sz="2000" dirty="0">
                <a:solidFill>
                  <a:schemeClr val="tx1"/>
                </a:solidFill>
              </a:rPr>
              <a:t>&gt;John </a:t>
            </a:r>
            <a:r>
              <a:rPr lang="hu-HU" altLang="hu-HU" sz="2000" dirty="0" err="1">
                <a:solidFill>
                  <a:schemeClr val="tx1"/>
                </a:solidFill>
              </a:rPr>
              <a:t>Doe</a:t>
            </a:r>
            <a:r>
              <a:rPr lang="hu-HU" altLang="hu-HU" sz="2000" dirty="0">
                <a:solidFill>
                  <a:schemeClr val="tx1"/>
                </a:solidFill>
              </a:rPr>
              <a:t>&lt;/</a:t>
            </a:r>
            <a:r>
              <a:rPr lang="hu-HU" altLang="hu-HU" sz="2000" dirty="0" err="1">
                <a:solidFill>
                  <a:schemeClr val="tx1"/>
                </a:solidFill>
              </a:rPr>
              <a:t>author</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title</a:t>
            </a:r>
            <a:r>
              <a:rPr lang="hu-HU" altLang="hu-HU" sz="2000" dirty="0">
                <a:solidFill>
                  <a:schemeClr val="tx1"/>
                </a:solidFill>
              </a:rPr>
              <a:t>&gt;XML </a:t>
            </a:r>
            <a:r>
              <a:rPr lang="hu-HU" altLang="hu-HU" sz="2000" dirty="0" err="1">
                <a:solidFill>
                  <a:schemeClr val="tx1"/>
                </a:solidFill>
              </a:rPr>
              <a:t>for</a:t>
            </a:r>
            <a:r>
              <a:rPr lang="hu-HU" altLang="hu-HU" sz="2000" dirty="0">
                <a:solidFill>
                  <a:schemeClr val="tx1"/>
                </a:solidFill>
              </a:rPr>
              <a:t> </a:t>
            </a:r>
            <a:r>
              <a:rPr lang="hu-HU" altLang="hu-HU" sz="2000" dirty="0" err="1">
                <a:solidFill>
                  <a:schemeClr val="tx1"/>
                </a:solidFill>
              </a:rPr>
              <a:t>Beginners</a:t>
            </a:r>
            <a:r>
              <a:rPr lang="hu-HU" altLang="hu-HU" sz="2000" dirty="0">
                <a:solidFill>
                  <a:schemeClr val="tx1"/>
                </a:solidFill>
              </a:rPr>
              <a:t>&lt;/</a:t>
            </a:r>
            <a:r>
              <a:rPr lang="hu-HU" altLang="hu-HU" sz="2000" dirty="0" err="1">
                <a:solidFill>
                  <a:schemeClr val="tx1"/>
                </a:solidFill>
              </a:rPr>
              <a:t>title</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genre</a:t>
            </a:r>
            <a:r>
              <a:rPr lang="hu-HU" altLang="hu-HU" sz="2000" dirty="0">
                <a:solidFill>
                  <a:schemeClr val="tx1"/>
                </a:solidFill>
              </a:rPr>
              <a:t>&gt;Computer Science&lt;/</a:t>
            </a:r>
            <a:r>
              <a:rPr lang="hu-HU" altLang="hu-HU" sz="2000" dirty="0" err="1">
                <a:solidFill>
                  <a:schemeClr val="tx1"/>
                </a:solidFill>
              </a:rPr>
              <a:t>genre</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book</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book</a:t>
            </a:r>
            <a:r>
              <a:rPr lang="hu-HU" altLang="hu-HU" sz="2000" dirty="0">
                <a:solidFill>
                  <a:schemeClr val="tx1"/>
                </a:solidFill>
              </a:rPr>
              <a:t> </a:t>
            </a:r>
            <a:r>
              <a:rPr lang="hu-HU" altLang="hu-HU" sz="2000" dirty="0" err="1">
                <a:solidFill>
                  <a:schemeClr val="tx1"/>
                </a:solidFill>
              </a:rPr>
              <a:t>id</a:t>
            </a:r>
            <a:r>
              <a:rPr lang="hu-HU" altLang="hu-HU" sz="2000" dirty="0">
                <a:solidFill>
                  <a:schemeClr val="tx1"/>
                </a:solidFill>
              </a:rPr>
              <a:t>="b002"&gt;</a:t>
            </a:r>
          </a:p>
          <a:p>
            <a:pPr marL="0" indent="0">
              <a:buFontTx/>
              <a:buNone/>
            </a:pPr>
            <a:r>
              <a:rPr lang="hu-HU" altLang="hu-HU" sz="2000" dirty="0">
                <a:solidFill>
                  <a:schemeClr val="tx1"/>
                </a:solidFill>
              </a:rPr>
              <a:t>    &lt;</a:t>
            </a:r>
            <a:r>
              <a:rPr lang="hu-HU" altLang="hu-HU" sz="2000" dirty="0" err="1">
                <a:solidFill>
                  <a:schemeClr val="tx1"/>
                </a:solidFill>
              </a:rPr>
              <a:t>author</a:t>
            </a:r>
            <a:r>
              <a:rPr lang="hu-HU" altLang="hu-HU" sz="2000" dirty="0">
                <a:solidFill>
                  <a:schemeClr val="tx1"/>
                </a:solidFill>
              </a:rPr>
              <a:t>&gt;Jane Smith&lt;/</a:t>
            </a:r>
            <a:r>
              <a:rPr lang="hu-HU" altLang="hu-HU" sz="2000" dirty="0" err="1">
                <a:solidFill>
                  <a:schemeClr val="tx1"/>
                </a:solidFill>
              </a:rPr>
              <a:t>author</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title</a:t>
            </a:r>
            <a:r>
              <a:rPr lang="hu-HU" altLang="hu-HU" sz="2000" dirty="0">
                <a:solidFill>
                  <a:schemeClr val="tx1"/>
                </a:solidFill>
              </a:rPr>
              <a:t>&gt;Advanced XML&lt;/</a:t>
            </a:r>
            <a:r>
              <a:rPr lang="hu-HU" altLang="hu-HU" sz="2000" dirty="0" err="1">
                <a:solidFill>
                  <a:schemeClr val="tx1"/>
                </a:solidFill>
              </a:rPr>
              <a:t>title</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genre</a:t>
            </a:r>
            <a:r>
              <a:rPr lang="hu-HU" altLang="hu-HU" sz="2000" dirty="0">
                <a:solidFill>
                  <a:schemeClr val="tx1"/>
                </a:solidFill>
              </a:rPr>
              <a:t>&gt;Computer Science&lt;/</a:t>
            </a:r>
            <a:r>
              <a:rPr lang="hu-HU" altLang="hu-HU" sz="2000" dirty="0" err="1">
                <a:solidFill>
                  <a:schemeClr val="tx1"/>
                </a:solidFill>
              </a:rPr>
              <a:t>genre</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book</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book</a:t>
            </a:r>
            <a:r>
              <a:rPr lang="hu-HU" altLang="hu-HU" sz="2000" dirty="0">
                <a:solidFill>
                  <a:schemeClr val="tx1"/>
                </a:solidFill>
              </a:rPr>
              <a:t> </a:t>
            </a:r>
            <a:r>
              <a:rPr lang="hu-HU" altLang="hu-HU" sz="2000" dirty="0" err="1">
                <a:solidFill>
                  <a:schemeClr val="tx1"/>
                </a:solidFill>
              </a:rPr>
              <a:t>id</a:t>
            </a:r>
            <a:r>
              <a:rPr lang="hu-HU" altLang="hu-HU" sz="2000" dirty="0">
                <a:solidFill>
                  <a:schemeClr val="tx1"/>
                </a:solidFill>
              </a:rPr>
              <a:t>="b003"&gt;</a:t>
            </a:r>
          </a:p>
          <a:p>
            <a:pPr marL="0" indent="0">
              <a:buFontTx/>
              <a:buNone/>
            </a:pPr>
            <a:r>
              <a:rPr lang="hu-HU" altLang="hu-HU" sz="2000" dirty="0">
                <a:solidFill>
                  <a:schemeClr val="tx1"/>
                </a:solidFill>
              </a:rPr>
              <a:t>    &lt;</a:t>
            </a:r>
            <a:r>
              <a:rPr lang="hu-HU" altLang="hu-HU" sz="2000" dirty="0" err="1">
                <a:solidFill>
                  <a:schemeClr val="tx1"/>
                </a:solidFill>
              </a:rPr>
              <a:t>author</a:t>
            </a:r>
            <a:r>
              <a:rPr lang="hu-HU" altLang="hu-HU" sz="2000" dirty="0">
                <a:solidFill>
                  <a:schemeClr val="tx1"/>
                </a:solidFill>
              </a:rPr>
              <a:t>&gt;Bob Williams&lt;/</a:t>
            </a:r>
            <a:r>
              <a:rPr lang="hu-HU" altLang="hu-HU" sz="2000" dirty="0" err="1">
                <a:solidFill>
                  <a:schemeClr val="tx1"/>
                </a:solidFill>
              </a:rPr>
              <a:t>author</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title</a:t>
            </a:r>
            <a:r>
              <a:rPr lang="hu-HU" altLang="hu-HU" sz="2000" dirty="0">
                <a:solidFill>
                  <a:schemeClr val="tx1"/>
                </a:solidFill>
              </a:rPr>
              <a:t>&gt;XML Web </a:t>
            </a:r>
            <a:r>
              <a:rPr lang="hu-HU" altLang="hu-HU" sz="2000" dirty="0" err="1">
                <a:solidFill>
                  <a:schemeClr val="tx1"/>
                </a:solidFill>
              </a:rPr>
              <a:t>Services</a:t>
            </a:r>
            <a:r>
              <a:rPr lang="hu-HU" altLang="hu-HU" sz="2000" dirty="0">
                <a:solidFill>
                  <a:schemeClr val="tx1"/>
                </a:solidFill>
              </a:rPr>
              <a:t>&lt;/</a:t>
            </a:r>
            <a:r>
              <a:rPr lang="hu-HU" altLang="hu-HU" sz="2000" dirty="0" err="1">
                <a:solidFill>
                  <a:schemeClr val="tx1"/>
                </a:solidFill>
              </a:rPr>
              <a:t>title</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genre</a:t>
            </a:r>
            <a:r>
              <a:rPr lang="hu-HU" altLang="hu-HU" sz="2000" dirty="0">
                <a:solidFill>
                  <a:schemeClr val="tx1"/>
                </a:solidFill>
              </a:rPr>
              <a:t>&gt;Computer Science&lt;/</a:t>
            </a:r>
            <a:r>
              <a:rPr lang="hu-HU" altLang="hu-HU" sz="2000" dirty="0" err="1">
                <a:solidFill>
                  <a:schemeClr val="tx1"/>
                </a:solidFill>
              </a:rPr>
              <a:t>genre</a:t>
            </a:r>
            <a:r>
              <a:rPr lang="hu-HU" altLang="hu-HU" sz="2000" dirty="0">
                <a:solidFill>
                  <a:schemeClr val="tx1"/>
                </a:solidFill>
              </a:rPr>
              <a:t>&gt;</a:t>
            </a:r>
          </a:p>
          <a:p>
            <a:pPr marL="0" indent="0">
              <a:buFontTx/>
              <a:buNone/>
            </a:pPr>
            <a:r>
              <a:rPr lang="hu-HU" altLang="hu-HU" sz="2000" dirty="0">
                <a:solidFill>
                  <a:schemeClr val="tx1"/>
                </a:solidFill>
              </a:rPr>
              <a:t>  &lt;/</a:t>
            </a:r>
            <a:r>
              <a:rPr lang="hu-HU" altLang="hu-HU" sz="2000" dirty="0" err="1">
                <a:solidFill>
                  <a:schemeClr val="tx1"/>
                </a:solidFill>
              </a:rPr>
              <a:t>book</a:t>
            </a:r>
            <a:r>
              <a:rPr lang="hu-HU" altLang="hu-HU" sz="2000" dirty="0">
                <a:solidFill>
                  <a:schemeClr val="tx1"/>
                </a:solidFill>
              </a:rPr>
              <a:t>&gt;</a:t>
            </a:r>
          </a:p>
          <a:p>
            <a:pPr marL="0" indent="0">
              <a:buFontTx/>
              <a:buNone/>
            </a:pPr>
            <a:r>
              <a:rPr lang="hu-HU" altLang="hu-HU" sz="2000" dirty="0">
                <a:solidFill>
                  <a:schemeClr val="tx1"/>
                </a:solidFill>
              </a:rPr>
              <a:t>&lt;/</a:t>
            </a:r>
            <a:r>
              <a:rPr lang="hu-HU" altLang="hu-HU" sz="2000" dirty="0" err="1">
                <a:solidFill>
                  <a:schemeClr val="tx1"/>
                </a:solidFill>
              </a:rPr>
              <a:t>catalog</a:t>
            </a:r>
            <a:r>
              <a:rPr lang="hu-HU" altLang="hu-HU" sz="2000" dirty="0">
                <a:solidFill>
                  <a:schemeClr val="tx1"/>
                </a:solidFill>
              </a:rPr>
              <a:t>&gt;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artalom helye 2">
            <a:extLst>
              <a:ext uri="{FF2B5EF4-FFF2-40B4-BE49-F238E27FC236}">
                <a16:creationId xmlns:a16="http://schemas.microsoft.com/office/drawing/2014/main" id="{BFE7F8EC-2E93-F8BA-1CAD-EA07154629E7}"/>
              </a:ext>
            </a:extLst>
          </p:cNvPr>
          <p:cNvSpPr>
            <a:spLocks noGrp="1" noChangeArrowheads="1"/>
          </p:cNvSpPr>
          <p:nvPr>
            <p:ph idx="1"/>
          </p:nvPr>
        </p:nvSpPr>
        <p:spPr>
          <a:xfrm>
            <a:off x="971600" y="404813"/>
            <a:ext cx="7715200" cy="6048375"/>
          </a:xfrm>
        </p:spPr>
        <p:txBody>
          <a:bodyPr>
            <a:normAutofit fontScale="92500" lnSpcReduction="10000"/>
          </a:bodyPr>
          <a:lstStyle/>
          <a:p>
            <a:pPr marL="0" indent="0">
              <a:buFontTx/>
              <a:buNone/>
            </a:pPr>
            <a:r>
              <a:rPr lang="hu-HU" altLang="hu-HU" sz="1800" dirty="0">
                <a:solidFill>
                  <a:schemeClr val="tx1"/>
                </a:solidFill>
              </a:rPr>
              <a:t>&lt;</a:t>
            </a:r>
            <a:r>
              <a:rPr lang="hu-HU" altLang="hu-HU" sz="1800" dirty="0" err="1">
                <a:solidFill>
                  <a:schemeClr val="tx1"/>
                </a:solidFill>
              </a:rPr>
              <a:t>xsl:stylesheet</a:t>
            </a:r>
            <a:r>
              <a:rPr lang="hu-HU" altLang="hu-HU" sz="1800" dirty="0">
                <a:solidFill>
                  <a:schemeClr val="tx1"/>
                </a:solidFill>
              </a:rPr>
              <a:t> version="1.0" </a:t>
            </a:r>
            <a:r>
              <a:rPr lang="hu-HU" altLang="hu-HU" sz="1800" dirty="0" err="1">
                <a:solidFill>
                  <a:schemeClr val="tx1"/>
                </a:solidFill>
              </a:rPr>
              <a:t>xmlns:xsl</a:t>
            </a:r>
            <a:r>
              <a:rPr lang="hu-HU" altLang="hu-HU" sz="1800" dirty="0">
                <a:solidFill>
                  <a:schemeClr val="tx1"/>
                </a:solidFill>
              </a:rPr>
              <a:t>="http://www.w3.org/1999/XSL/Transform"&gt;</a:t>
            </a:r>
          </a:p>
          <a:p>
            <a:pPr marL="0" indent="0">
              <a:buFontTx/>
              <a:buNone/>
            </a:pPr>
            <a:r>
              <a:rPr lang="hu-HU" altLang="hu-HU" sz="1800" dirty="0">
                <a:solidFill>
                  <a:schemeClr val="tx1"/>
                </a:solidFill>
              </a:rPr>
              <a:t>  &lt;</a:t>
            </a:r>
            <a:r>
              <a:rPr lang="hu-HU" altLang="hu-HU" sz="1800" dirty="0" err="1">
                <a:solidFill>
                  <a:schemeClr val="tx1"/>
                </a:solidFill>
              </a:rPr>
              <a:t>xsl:template</a:t>
            </a:r>
            <a:r>
              <a:rPr lang="hu-HU" altLang="hu-HU" sz="1800" dirty="0">
                <a:solidFill>
                  <a:schemeClr val="tx1"/>
                </a:solidFill>
              </a:rPr>
              <a:t> </a:t>
            </a:r>
            <a:r>
              <a:rPr lang="hu-HU" altLang="hu-HU" sz="1800" dirty="0" err="1">
                <a:solidFill>
                  <a:schemeClr val="tx1"/>
                </a:solidFill>
              </a:rPr>
              <a:t>match</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html</a:t>
            </a:r>
            <a:r>
              <a:rPr lang="hu-HU" altLang="hu-HU" sz="1800" dirty="0">
                <a:solidFill>
                  <a:schemeClr val="tx1"/>
                </a:solidFill>
              </a:rPr>
              <a:t>&gt;</a:t>
            </a:r>
          </a:p>
          <a:p>
            <a:pPr marL="0" indent="0">
              <a:buFontTx/>
              <a:buNone/>
            </a:pPr>
            <a:r>
              <a:rPr lang="hu-HU" altLang="hu-HU" sz="1800" dirty="0">
                <a:solidFill>
                  <a:schemeClr val="tx1"/>
                </a:solidFill>
              </a:rPr>
              <a:t>      &lt;body&gt;</a:t>
            </a:r>
          </a:p>
          <a:p>
            <a:pPr marL="0" indent="0">
              <a:buFontTx/>
              <a:buNone/>
            </a:pPr>
            <a:r>
              <a:rPr lang="hu-HU" altLang="hu-HU" sz="1800" dirty="0">
                <a:solidFill>
                  <a:schemeClr val="tx1"/>
                </a:solidFill>
              </a:rPr>
              <a:t>        &lt;h1&gt;</a:t>
            </a:r>
            <a:r>
              <a:rPr lang="hu-HU" altLang="hu-HU" sz="1800" dirty="0" err="1">
                <a:solidFill>
                  <a:schemeClr val="tx1"/>
                </a:solidFill>
              </a:rPr>
              <a:t>Book</a:t>
            </a:r>
            <a:r>
              <a:rPr lang="hu-HU" altLang="hu-HU" sz="1800" dirty="0">
                <a:solidFill>
                  <a:schemeClr val="tx1"/>
                </a:solidFill>
              </a:rPr>
              <a:t> </a:t>
            </a:r>
            <a:r>
              <a:rPr lang="hu-HU" altLang="hu-HU" sz="1800" dirty="0" err="1">
                <a:solidFill>
                  <a:schemeClr val="tx1"/>
                </a:solidFill>
              </a:rPr>
              <a:t>Titles</a:t>
            </a:r>
            <a:r>
              <a:rPr lang="hu-HU" altLang="hu-HU" sz="1800" dirty="0">
                <a:solidFill>
                  <a:schemeClr val="tx1"/>
                </a:solidFill>
              </a:rPr>
              <a:t>&lt;/h1&gt;</a:t>
            </a:r>
          </a:p>
          <a:p>
            <a:pPr marL="0" indent="0">
              <a:buFontTx/>
              <a:buNone/>
            </a:pPr>
            <a:r>
              <a:rPr lang="hu-HU" altLang="hu-HU" sz="1800" dirty="0">
                <a:solidFill>
                  <a:schemeClr val="tx1"/>
                </a:solidFill>
              </a:rPr>
              <a:t>        &lt;</a:t>
            </a:r>
            <a:r>
              <a:rPr lang="hu-HU" altLang="hu-HU" sz="1800" dirty="0" err="1">
                <a:solidFill>
                  <a:schemeClr val="tx1"/>
                </a:solidFill>
              </a:rPr>
              <a:t>ul</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xsl:apply-templates</a:t>
            </a:r>
            <a:r>
              <a:rPr lang="hu-HU" altLang="hu-HU" sz="1800" dirty="0">
                <a:solidFill>
                  <a:schemeClr val="tx1"/>
                </a:solidFill>
              </a:rPr>
              <a:t> </a:t>
            </a:r>
            <a:r>
              <a:rPr lang="hu-HU" altLang="hu-HU" sz="1800" dirty="0" err="1">
                <a:solidFill>
                  <a:schemeClr val="tx1"/>
                </a:solidFill>
              </a:rPr>
              <a:t>select</a:t>
            </a:r>
            <a:r>
              <a:rPr lang="hu-HU" altLang="hu-HU" sz="1800" dirty="0">
                <a:solidFill>
                  <a:schemeClr val="tx1"/>
                </a:solidFill>
              </a:rPr>
              <a:t>="/</a:t>
            </a:r>
            <a:r>
              <a:rPr lang="hu-HU" altLang="hu-HU" sz="1800" dirty="0" err="1">
                <a:solidFill>
                  <a:schemeClr val="tx1"/>
                </a:solidFill>
              </a:rPr>
              <a:t>catalog</a:t>
            </a:r>
            <a:r>
              <a:rPr lang="hu-HU" altLang="hu-HU" sz="1800" dirty="0">
                <a:solidFill>
                  <a:schemeClr val="tx1"/>
                </a:solidFill>
              </a:rPr>
              <a:t>/</a:t>
            </a:r>
            <a:r>
              <a:rPr lang="hu-HU" altLang="hu-HU" sz="1800" dirty="0" err="1">
                <a:solidFill>
                  <a:schemeClr val="tx1"/>
                </a:solidFill>
              </a:rPr>
              <a:t>book</a:t>
            </a:r>
            <a:r>
              <a:rPr lang="hu-HU" altLang="hu-HU" sz="1800" dirty="0">
                <a:solidFill>
                  <a:schemeClr val="tx1"/>
                </a:solidFill>
              </a:rPr>
              <a:t>/</a:t>
            </a:r>
            <a:r>
              <a:rPr lang="hu-HU" altLang="hu-HU" sz="1800" dirty="0" err="1">
                <a:solidFill>
                  <a:schemeClr val="tx1"/>
                </a:solidFill>
              </a:rPr>
              <a:t>title</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ul</a:t>
            </a:r>
            <a:r>
              <a:rPr lang="hu-HU" altLang="hu-HU" sz="1800" dirty="0">
                <a:solidFill>
                  <a:schemeClr val="tx1"/>
                </a:solidFill>
              </a:rPr>
              <a:t>&gt;</a:t>
            </a:r>
          </a:p>
          <a:p>
            <a:pPr marL="0" indent="0">
              <a:buFontTx/>
              <a:buNone/>
            </a:pPr>
            <a:r>
              <a:rPr lang="hu-HU" altLang="hu-HU" sz="1800" dirty="0">
                <a:solidFill>
                  <a:schemeClr val="tx1"/>
                </a:solidFill>
              </a:rPr>
              <a:t>      &lt;/body&gt;</a:t>
            </a:r>
          </a:p>
          <a:p>
            <a:pPr marL="0" indent="0">
              <a:buFontTx/>
              <a:buNone/>
            </a:pPr>
            <a:r>
              <a:rPr lang="hu-HU" altLang="hu-HU" sz="1800" dirty="0">
                <a:solidFill>
                  <a:schemeClr val="tx1"/>
                </a:solidFill>
              </a:rPr>
              <a:t>    &lt;/</a:t>
            </a:r>
            <a:r>
              <a:rPr lang="hu-HU" altLang="hu-HU" sz="1800" dirty="0" err="1">
                <a:solidFill>
                  <a:schemeClr val="tx1"/>
                </a:solidFill>
              </a:rPr>
              <a:t>html</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xsl:template</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xsl:template</a:t>
            </a:r>
            <a:r>
              <a:rPr lang="hu-HU" altLang="hu-HU" sz="1800" dirty="0">
                <a:solidFill>
                  <a:schemeClr val="tx1"/>
                </a:solidFill>
              </a:rPr>
              <a:t> </a:t>
            </a:r>
            <a:r>
              <a:rPr lang="hu-HU" altLang="hu-HU" sz="1800" dirty="0" err="1">
                <a:solidFill>
                  <a:schemeClr val="tx1"/>
                </a:solidFill>
              </a:rPr>
              <a:t>match</a:t>
            </a:r>
            <a:r>
              <a:rPr lang="hu-HU" altLang="hu-HU" sz="1800" dirty="0">
                <a:solidFill>
                  <a:schemeClr val="tx1"/>
                </a:solidFill>
              </a:rPr>
              <a:t>="</a:t>
            </a:r>
            <a:r>
              <a:rPr lang="hu-HU" altLang="hu-HU" sz="1800" dirty="0" err="1">
                <a:solidFill>
                  <a:schemeClr val="tx1"/>
                </a:solidFill>
              </a:rPr>
              <a:t>title</a:t>
            </a:r>
            <a:r>
              <a:rPr lang="hu-HU" altLang="hu-HU" sz="1800" dirty="0">
                <a:solidFill>
                  <a:schemeClr val="tx1"/>
                </a:solidFill>
              </a:rPr>
              <a:t>"&gt;</a:t>
            </a:r>
          </a:p>
          <a:p>
            <a:pPr marL="0" indent="0">
              <a:buFontTx/>
              <a:buNone/>
            </a:pPr>
            <a:r>
              <a:rPr lang="hu-HU" altLang="hu-HU" sz="1800" dirty="0">
                <a:solidFill>
                  <a:schemeClr val="tx1"/>
                </a:solidFill>
              </a:rPr>
              <a:t>    &lt;li&gt;</a:t>
            </a:r>
          </a:p>
          <a:p>
            <a:pPr marL="0" indent="0">
              <a:buFontTx/>
              <a:buNone/>
            </a:pPr>
            <a:r>
              <a:rPr lang="hu-HU" altLang="hu-HU" sz="1800" dirty="0">
                <a:solidFill>
                  <a:schemeClr val="tx1"/>
                </a:solidFill>
              </a:rPr>
              <a:t>      &lt;</a:t>
            </a:r>
            <a:r>
              <a:rPr lang="hu-HU" altLang="hu-HU" sz="1800" dirty="0" err="1">
                <a:solidFill>
                  <a:schemeClr val="tx1"/>
                </a:solidFill>
              </a:rPr>
              <a:t>xsl:value-of</a:t>
            </a:r>
            <a:r>
              <a:rPr lang="hu-HU" altLang="hu-HU" sz="1800" dirty="0">
                <a:solidFill>
                  <a:schemeClr val="tx1"/>
                </a:solidFill>
              </a:rPr>
              <a:t> </a:t>
            </a:r>
            <a:r>
              <a:rPr lang="hu-HU" altLang="hu-HU" sz="1800" dirty="0" err="1">
                <a:solidFill>
                  <a:schemeClr val="tx1"/>
                </a:solidFill>
              </a:rPr>
              <a:t>select</a:t>
            </a:r>
            <a:r>
              <a:rPr lang="hu-HU" altLang="hu-HU" sz="1800" dirty="0">
                <a:solidFill>
                  <a:schemeClr val="tx1"/>
                </a:solidFill>
              </a:rPr>
              <a:t>="."/&gt;</a:t>
            </a:r>
          </a:p>
          <a:p>
            <a:pPr marL="0" indent="0">
              <a:buFontTx/>
              <a:buNone/>
            </a:pPr>
            <a:r>
              <a:rPr lang="hu-HU" altLang="hu-HU" sz="1800" dirty="0">
                <a:solidFill>
                  <a:schemeClr val="tx1"/>
                </a:solidFill>
              </a:rPr>
              <a:t>    &lt;/li&gt;</a:t>
            </a:r>
          </a:p>
          <a:p>
            <a:pPr marL="0" indent="0">
              <a:buFontTx/>
              <a:buNone/>
            </a:pPr>
            <a:r>
              <a:rPr lang="hu-HU" altLang="hu-HU" sz="1800" dirty="0">
                <a:solidFill>
                  <a:schemeClr val="tx1"/>
                </a:solidFill>
              </a:rPr>
              <a:t>  &lt;/</a:t>
            </a:r>
            <a:r>
              <a:rPr lang="hu-HU" altLang="hu-HU" sz="1800" dirty="0" err="1">
                <a:solidFill>
                  <a:schemeClr val="tx1"/>
                </a:solidFill>
              </a:rPr>
              <a:t>xsl:template</a:t>
            </a:r>
            <a:r>
              <a:rPr lang="hu-HU" altLang="hu-HU" sz="1800" dirty="0">
                <a:solidFill>
                  <a:schemeClr val="tx1"/>
                </a:solidFill>
              </a:rPr>
              <a:t>&gt;</a:t>
            </a:r>
          </a:p>
          <a:p>
            <a:pPr marL="0" indent="0">
              <a:buFontTx/>
              <a:buNone/>
            </a:pPr>
            <a:r>
              <a:rPr lang="hu-HU" altLang="hu-HU" sz="1800" dirty="0">
                <a:solidFill>
                  <a:schemeClr val="tx1"/>
                </a:solidFill>
              </a:rPr>
              <a:t>&lt;/</a:t>
            </a:r>
            <a:r>
              <a:rPr lang="hu-HU" altLang="hu-HU" sz="1800" dirty="0" err="1">
                <a:solidFill>
                  <a:schemeClr val="tx1"/>
                </a:solidFill>
              </a:rPr>
              <a:t>xsl:stylesheet</a:t>
            </a:r>
            <a:r>
              <a:rPr lang="hu-HU" altLang="hu-HU" sz="1800" dirty="0">
                <a:solidFill>
                  <a:schemeClr val="tx1"/>
                </a:solidFill>
              </a:rPr>
              <a:t>&gt;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artalom helye 2">
            <a:extLst>
              <a:ext uri="{FF2B5EF4-FFF2-40B4-BE49-F238E27FC236}">
                <a16:creationId xmlns:a16="http://schemas.microsoft.com/office/drawing/2014/main" id="{10640BB8-35F1-2EA8-B444-6D879208198A}"/>
              </a:ext>
            </a:extLst>
          </p:cNvPr>
          <p:cNvSpPr>
            <a:spLocks noGrp="1" noChangeArrowheads="1"/>
          </p:cNvSpPr>
          <p:nvPr>
            <p:ph idx="1"/>
          </p:nvPr>
        </p:nvSpPr>
        <p:spPr>
          <a:xfrm>
            <a:off x="1331640" y="1844824"/>
            <a:ext cx="7384876" cy="3593591"/>
          </a:xfrm>
        </p:spPr>
        <p:txBody>
          <a:bodyPr>
            <a:normAutofit fontScale="77500" lnSpcReduction="20000"/>
          </a:bodyPr>
          <a:lstStyle/>
          <a:p>
            <a:pPr marL="0" indent="0">
              <a:buFontTx/>
              <a:buNone/>
            </a:pPr>
            <a:r>
              <a:rPr lang="hu-HU" altLang="hu-HU" sz="2400" dirty="0">
                <a:solidFill>
                  <a:schemeClr val="tx1"/>
                </a:solidFill>
              </a:rPr>
              <a:t>&lt;</a:t>
            </a:r>
            <a:r>
              <a:rPr lang="hu-HU" altLang="hu-HU" sz="2400" dirty="0" err="1">
                <a:solidFill>
                  <a:schemeClr val="tx1"/>
                </a:solidFill>
              </a:rPr>
              <a:t>html</a:t>
            </a:r>
            <a:r>
              <a:rPr lang="hu-HU" altLang="hu-HU" sz="2400" dirty="0">
                <a:solidFill>
                  <a:schemeClr val="tx1"/>
                </a:solidFill>
              </a:rPr>
              <a:t>&gt;</a:t>
            </a:r>
          </a:p>
          <a:p>
            <a:pPr marL="0" indent="0">
              <a:buFontTx/>
              <a:buNone/>
            </a:pPr>
            <a:r>
              <a:rPr lang="hu-HU" altLang="hu-HU" sz="2400" dirty="0">
                <a:solidFill>
                  <a:schemeClr val="tx1"/>
                </a:solidFill>
              </a:rPr>
              <a:t>  &lt;body&gt;</a:t>
            </a:r>
          </a:p>
          <a:p>
            <a:pPr marL="0" indent="0">
              <a:buFontTx/>
              <a:buNone/>
            </a:pPr>
            <a:r>
              <a:rPr lang="hu-HU" altLang="hu-HU" sz="2400" dirty="0">
                <a:solidFill>
                  <a:schemeClr val="tx1"/>
                </a:solidFill>
              </a:rPr>
              <a:t>    &lt;h1&gt;</a:t>
            </a:r>
            <a:r>
              <a:rPr lang="hu-HU" altLang="hu-HU" sz="2400" dirty="0" err="1">
                <a:solidFill>
                  <a:schemeClr val="tx1"/>
                </a:solidFill>
              </a:rPr>
              <a:t>Book</a:t>
            </a:r>
            <a:r>
              <a:rPr lang="hu-HU" altLang="hu-HU" sz="2400" dirty="0">
                <a:solidFill>
                  <a:schemeClr val="tx1"/>
                </a:solidFill>
              </a:rPr>
              <a:t> </a:t>
            </a:r>
            <a:r>
              <a:rPr lang="hu-HU" altLang="hu-HU" sz="2400" dirty="0" err="1">
                <a:solidFill>
                  <a:schemeClr val="tx1"/>
                </a:solidFill>
              </a:rPr>
              <a:t>Titles</a:t>
            </a:r>
            <a:r>
              <a:rPr lang="hu-HU" altLang="hu-HU" sz="2400" dirty="0">
                <a:solidFill>
                  <a:schemeClr val="tx1"/>
                </a:solidFill>
              </a:rPr>
              <a:t>&lt;/h1&gt;</a:t>
            </a:r>
          </a:p>
          <a:p>
            <a:pPr marL="0" indent="0">
              <a:buFontTx/>
              <a:buNone/>
            </a:pPr>
            <a:r>
              <a:rPr lang="hu-HU" altLang="hu-HU" sz="2400" dirty="0">
                <a:solidFill>
                  <a:schemeClr val="tx1"/>
                </a:solidFill>
              </a:rPr>
              <a:t>    &lt;</a:t>
            </a:r>
            <a:r>
              <a:rPr lang="hu-HU" altLang="hu-HU" sz="2400" dirty="0" err="1">
                <a:solidFill>
                  <a:schemeClr val="tx1"/>
                </a:solidFill>
              </a:rPr>
              <a:t>ul</a:t>
            </a:r>
            <a:r>
              <a:rPr lang="hu-HU" altLang="hu-HU" sz="2400" dirty="0">
                <a:solidFill>
                  <a:schemeClr val="tx1"/>
                </a:solidFill>
              </a:rPr>
              <a:t>&gt;</a:t>
            </a:r>
          </a:p>
          <a:p>
            <a:pPr marL="0" indent="0">
              <a:buFontTx/>
              <a:buNone/>
            </a:pPr>
            <a:r>
              <a:rPr lang="hu-HU" altLang="hu-HU" sz="2400" dirty="0">
                <a:solidFill>
                  <a:schemeClr val="tx1"/>
                </a:solidFill>
              </a:rPr>
              <a:t>      &lt;li&gt;XML </a:t>
            </a:r>
            <a:r>
              <a:rPr lang="hu-HU" altLang="hu-HU" sz="2400" dirty="0" err="1">
                <a:solidFill>
                  <a:schemeClr val="tx1"/>
                </a:solidFill>
              </a:rPr>
              <a:t>for</a:t>
            </a:r>
            <a:r>
              <a:rPr lang="hu-HU" altLang="hu-HU" sz="2400" dirty="0">
                <a:solidFill>
                  <a:schemeClr val="tx1"/>
                </a:solidFill>
              </a:rPr>
              <a:t> </a:t>
            </a:r>
            <a:r>
              <a:rPr lang="hu-HU" altLang="hu-HU" sz="2400" dirty="0" err="1">
                <a:solidFill>
                  <a:schemeClr val="tx1"/>
                </a:solidFill>
              </a:rPr>
              <a:t>Beginners</a:t>
            </a:r>
            <a:r>
              <a:rPr lang="hu-HU" altLang="hu-HU" sz="2400" dirty="0">
                <a:solidFill>
                  <a:schemeClr val="tx1"/>
                </a:solidFill>
              </a:rPr>
              <a:t>&lt;/li&gt;</a:t>
            </a:r>
          </a:p>
          <a:p>
            <a:pPr marL="0" indent="0">
              <a:buFontTx/>
              <a:buNone/>
            </a:pPr>
            <a:r>
              <a:rPr lang="hu-HU" altLang="hu-HU" sz="2400" dirty="0">
                <a:solidFill>
                  <a:schemeClr val="tx1"/>
                </a:solidFill>
              </a:rPr>
              <a:t>      &lt;li&gt;Advanced XML&lt;/li&gt;</a:t>
            </a:r>
          </a:p>
          <a:p>
            <a:pPr marL="0" indent="0">
              <a:buFontTx/>
              <a:buNone/>
            </a:pPr>
            <a:r>
              <a:rPr lang="hu-HU" altLang="hu-HU" sz="2400" dirty="0">
                <a:solidFill>
                  <a:schemeClr val="tx1"/>
                </a:solidFill>
              </a:rPr>
              <a:t>      &lt;li&gt;XML Web </a:t>
            </a:r>
            <a:r>
              <a:rPr lang="hu-HU" altLang="hu-HU" sz="2400" dirty="0" err="1">
                <a:solidFill>
                  <a:schemeClr val="tx1"/>
                </a:solidFill>
              </a:rPr>
              <a:t>Services</a:t>
            </a:r>
            <a:r>
              <a:rPr lang="hu-HU" altLang="hu-HU" sz="2400" dirty="0">
                <a:solidFill>
                  <a:schemeClr val="tx1"/>
                </a:solidFill>
              </a:rPr>
              <a:t>&lt;/li&gt;</a:t>
            </a:r>
          </a:p>
          <a:p>
            <a:pPr marL="0" indent="0">
              <a:buFontTx/>
              <a:buNone/>
            </a:pPr>
            <a:r>
              <a:rPr lang="hu-HU" altLang="hu-HU" sz="2400" dirty="0">
                <a:solidFill>
                  <a:schemeClr val="tx1"/>
                </a:solidFill>
              </a:rPr>
              <a:t>    &lt;/</a:t>
            </a:r>
            <a:r>
              <a:rPr lang="hu-HU" altLang="hu-HU" sz="2400" dirty="0" err="1">
                <a:solidFill>
                  <a:schemeClr val="tx1"/>
                </a:solidFill>
              </a:rPr>
              <a:t>ul</a:t>
            </a:r>
            <a:r>
              <a:rPr lang="hu-HU" altLang="hu-HU" sz="2400" dirty="0">
                <a:solidFill>
                  <a:schemeClr val="tx1"/>
                </a:solidFill>
              </a:rPr>
              <a:t>&gt;</a:t>
            </a:r>
          </a:p>
          <a:p>
            <a:pPr marL="0" indent="0">
              <a:buFontTx/>
              <a:buNone/>
            </a:pPr>
            <a:r>
              <a:rPr lang="hu-HU" altLang="hu-HU" sz="2400" dirty="0">
                <a:solidFill>
                  <a:schemeClr val="tx1"/>
                </a:solidFill>
              </a:rPr>
              <a:t>  &lt;/body&gt;</a:t>
            </a:r>
          </a:p>
          <a:p>
            <a:pPr marL="0" indent="0">
              <a:buFontTx/>
              <a:buNone/>
            </a:pPr>
            <a:r>
              <a:rPr lang="hu-HU" altLang="hu-HU" sz="2400" dirty="0">
                <a:solidFill>
                  <a:schemeClr val="tx1"/>
                </a:solidFill>
              </a:rPr>
              <a:t>&lt;/</a:t>
            </a:r>
            <a:r>
              <a:rPr lang="hu-HU" altLang="hu-HU" sz="2400" dirty="0" err="1">
                <a:solidFill>
                  <a:schemeClr val="tx1"/>
                </a:solidFill>
              </a:rPr>
              <a:t>html</a:t>
            </a:r>
            <a:r>
              <a:rPr lang="hu-HU" altLang="hu-HU" sz="2400" dirty="0">
                <a:solidFill>
                  <a:schemeClr val="tx1"/>
                </a:solidFill>
              </a:rPr>
              <a:t>&gt;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2776" name="Rectangle 32775">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70" name="Cím 1">
            <a:extLst>
              <a:ext uri="{FF2B5EF4-FFF2-40B4-BE49-F238E27FC236}">
                <a16:creationId xmlns:a16="http://schemas.microsoft.com/office/drawing/2014/main" id="{A4F7E9E7-D547-5619-93F7-F5082176620E}"/>
              </a:ext>
            </a:extLst>
          </p:cNvPr>
          <p:cNvSpPr>
            <a:spLocks noGrp="1" noChangeArrowheads="1"/>
          </p:cNvSpPr>
          <p:nvPr>
            <p:ph type="title"/>
          </p:nvPr>
        </p:nvSpPr>
        <p:spPr>
          <a:xfrm>
            <a:off x="571497" y="382385"/>
            <a:ext cx="8001003" cy="1113295"/>
          </a:xfrm>
        </p:spPr>
        <p:txBody>
          <a:bodyPr anchor="b">
            <a:normAutofit/>
          </a:bodyPr>
          <a:lstStyle/>
          <a:p>
            <a:pPr algn="ctr"/>
            <a:r>
              <a:rPr lang="hu-HU" altLang="hu-HU"/>
              <a:t>XML általánosítás</a:t>
            </a:r>
          </a:p>
        </p:txBody>
      </p:sp>
      <p:sp>
        <p:nvSpPr>
          <p:cNvPr id="32771" name="Tartalom helye 2">
            <a:extLst>
              <a:ext uri="{FF2B5EF4-FFF2-40B4-BE49-F238E27FC236}">
                <a16:creationId xmlns:a16="http://schemas.microsoft.com/office/drawing/2014/main" id="{2A3EEC04-2D33-9A08-F626-036A43C5AB71}"/>
              </a:ext>
            </a:extLst>
          </p:cNvPr>
          <p:cNvSpPr>
            <a:spLocks noGrp="1" noChangeArrowheads="1"/>
          </p:cNvSpPr>
          <p:nvPr>
            <p:ph idx="1"/>
          </p:nvPr>
        </p:nvSpPr>
        <p:spPr>
          <a:xfrm>
            <a:off x="571497" y="1785257"/>
            <a:ext cx="8001003" cy="3440539"/>
          </a:xfrm>
        </p:spPr>
        <p:txBody>
          <a:bodyPr>
            <a:normAutofit/>
          </a:bodyPr>
          <a:lstStyle/>
          <a:p>
            <a:r>
              <a:rPr lang="hu-HU" altLang="hu-HU" sz="2100"/>
              <a:t>SVG:</a:t>
            </a:r>
          </a:p>
          <a:p>
            <a:r>
              <a:rPr lang="hu-HU" altLang="hu-HU" sz="2100"/>
              <a:t>2D vektoros grafikák leírására szolgál</a:t>
            </a:r>
          </a:p>
          <a:p>
            <a:r>
              <a:rPr lang="hu-HU" altLang="hu-HU" sz="2100"/>
              <a:t>Skálázható (nem számít mekkora)</a:t>
            </a:r>
          </a:p>
          <a:p>
            <a:r>
              <a:rPr lang="hu-HU" altLang="hu-HU" sz="2100"/>
              <a:t>alakzatok és szövegek egyedi megjelenítése, és a színek, árnyékok, áttűnések, effektek és más vizuális elemek pontos vezérlése</a:t>
            </a:r>
          </a:p>
          <a:p>
            <a:r>
              <a:rPr lang="hu-HU" altLang="hu-HU" sz="2100"/>
              <a:t>Kis méret</a:t>
            </a:r>
          </a:p>
          <a:p>
            <a:endParaRPr lang="hu-HU" altLang="hu-HU" sz="2100"/>
          </a:p>
        </p:txBody>
      </p:sp>
      <p:sp>
        <p:nvSpPr>
          <p:cNvPr id="32778" name="Freeform: Shape 32777">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128" name="Rectangle 512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2" name="Rectangle 2">
            <a:extLst>
              <a:ext uri="{FF2B5EF4-FFF2-40B4-BE49-F238E27FC236}">
                <a16:creationId xmlns:a16="http://schemas.microsoft.com/office/drawing/2014/main" id="{20E8E9F9-69C4-9364-AB62-73A068F87BF3}"/>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sz="3600"/>
              <a:t>XML (eXtensible Markup Language)</a:t>
            </a:r>
            <a:endParaRPr lang="en-US" altLang="hu-HU" sz="3600"/>
          </a:p>
        </p:txBody>
      </p:sp>
      <p:sp>
        <p:nvSpPr>
          <p:cNvPr id="5123" name="Rectangle 3">
            <a:extLst>
              <a:ext uri="{FF2B5EF4-FFF2-40B4-BE49-F238E27FC236}">
                <a16:creationId xmlns:a16="http://schemas.microsoft.com/office/drawing/2014/main" id="{58AC49CC-D446-2DE1-2846-92225CD8AAFD}"/>
              </a:ext>
            </a:extLst>
          </p:cNvPr>
          <p:cNvSpPr>
            <a:spLocks noGrp="1" noChangeArrowheads="1"/>
          </p:cNvSpPr>
          <p:nvPr>
            <p:ph idx="1"/>
          </p:nvPr>
        </p:nvSpPr>
        <p:spPr>
          <a:xfrm>
            <a:off x="571497" y="1785257"/>
            <a:ext cx="8001003" cy="3440539"/>
          </a:xfrm>
        </p:spPr>
        <p:txBody>
          <a:bodyPr>
            <a:normAutofit/>
          </a:bodyPr>
          <a:lstStyle/>
          <a:p>
            <a:pPr eaLnBrk="1" hangingPunct="1">
              <a:lnSpc>
                <a:spcPct val="100000"/>
              </a:lnSpc>
            </a:pPr>
            <a:r>
              <a:rPr lang="hu-HU" altLang="hu-HU" sz="1900"/>
              <a:t>A HTML a WEB kialakulásának alapnyelve volt</a:t>
            </a:r>
          </a:p>
          <a:p>
            <a:pPr eaLnBrk="1" hangingPunct="1">
              <a:lnSpc>
                <a:spcPct val="100000"/>
              </a:lnSpc>
            </a:pPr>
            <a:r>
              <a:rPr lang="hu-HU" altLang="hu-HU" sz="1900"/>
              <a:t>A HTML elsősorban adatmegjelenítésre szolgál, adat struktúra leírásra nem alkalmas. A HTML alapfunkciója: az információ milyen formában jelenik meg a web-en (betűméret, típus, táblázat, bekezdés).</a:t>
            </a:r>
          </a:p>
          <a:p>
            <a:pPr eaLnBrk="1" hangingPunct="1">
              <a:lnSpc>
                <a:spcPct val="100000"/>
              </a:lnSpc>
            </a:pPr>
            <a:r>
              <a:rPr lang="hu-HU" altLang="hu-HU" sz="1900"/>
              <a:t>Az XML szöveg alapú leírónyelv, ami strukturális információkat hordoz az adatról.</a:t>
            </a:r>
          </a:p>
          <a:p>
            <a:pPr eaLnBrk="1" hangingPunct="1">
              <a:lnSpc>
                <a:spcPct val="100000"/>
              </a:lnSpc>
            </a:pPr>
            <a:r>
              <a:rPr lang="hu-HU" altLang="hu-HU" sz="1900"/>
              <a:t>Az XML az SGML (Standard Generalized Markup Language ISO 8879) web-re alakított változata.</a:t>
            </a:r>
          </a:p>
          <a:p>
            <a:pPr eaLnBrk="1" hangingPunct="1">
              <a:lnSpc>
                <a:spcPct val="100000"/>
              </a:lnSpc>
            </a:pPr>
            <a:r>
              <a:rPr lang="hu-HU" altLang="hu-HU" sz="1900"/>
              <a:t>XML sokszor programnyelvként említett, valójában metanyelv: azaz az XML használható más programnyelvek leírására.</a:t>
            </a:r>
          </a:p>
          <a:p>
            <a:pPr eaLnBrk="1" hangingPunct="1">
              <a:lnSpc>
                <a:spcPct val="100000"/>
              </a:lnSpc>
            </a:pPr>
            <a:endParaRPr lang="en-US" altLang="hu-HU" sz="1900"/>
          </a:p>
        </p:txBody>
      </p:sp>
      <p:sp>
        <p:nvSpPr>
          <p:cNvPr id="5130" name="Freeform: Shape 512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artalom helye 2">
            <a:extLst>
              <a:ext uri="{FF2B5EF4-FFF2-40B4-BE49-F238E27FC236}">
                <a16:creationId xmlns:a16="http://schemas.microsoft.com/office/drawing/2014/main" id="{564D3523-3485-2337-9580-0B759655BBAA}"/>
              </a:ext>
            </a:extLst>
          </p:cNvPr>
          <p:cNvSpPr>
            <a:spLocks noGrp="1" noChangeArrowheads="1"/>
          </p:cNvSpPr>
          <p:nvPr>
            <p:ph idx="1"/>
          </p:nvPr>
        </p:nvSpPr>
        <p:spPr>
          <a:xfrm>
            <a:off x="1475657" y="2204864"/>
            <a:ext cx="7200800" cy="3240360"/>
          </a:xfrm>
        </p:spPr>
        <p:txBody>
          <a:bodyPr/>
          <a:lstStyle/>
          <a:p>
            <a:pPr marL="0" indent="0">
              <a:buFontTx/>
              <a:buNone/>
            </a:pPr>
            <a:r>
              <a:rPr lang="en-US" altLang="hu-HU" sz="2800" dirty="0"/>
              <a:t>&lt;</a:t>
            </a:r>
            <a:r>
              <a:rPr lang="en-US" altLang="hu-HU" sz="2800" dirty="0" err="1"/>
              <a:t>svg</a:t>
            </a:r>
            <a:r>
              <a:rPr lang="en-US" altLang="hu-HU" sz="2800" dirty="0"/>
              <a:t> width="100" height="100"&gt;</a:t>
            </a:r>
          </a:p>
          <a:p>
            <a:pPr marL="0" indent="0">
              <a:buFontTx/>
              <a:buNone/>
            </a:pPr>
            <a:r>
              <a:rPr lang="en-US" altLang="hu-HU" sz="2800" dirty="0"/>
              <a:t>  &lt;</a:t>
            </a:r>
            <a:r>
              <a:rPr lang="en-US" altLang="hu-HU" sz="2800" dirty="0" err="1"/>
              <a:t>rect</a:t>
            </a:r>
            <a:r>
              <a:rPr lang="en-US" altLang="hu-HU" sz="2800" dirty="0"/>
              <a:t> x="10" y="10" width="80" height="80" style="</a:t>
            </a:r>
            <a:r>
              <a:rPr lang="en-US" altLang="hu-HU" sz="2800" dirty="0" err="1"/>
              <a:t>fill:green</a:t>
            </a:r>
            <a:r>
              <a:rPr lang="en-US" altLang="hu-HU" sz="2800" dirty="0"/>
              <a:t>"/&gt;</a:t>
            </a:r>
          </a:p>
          <a:p>
            <a:pPr marL="0" indent="0">
              <a:buFontTx/>
              <a:buNone/>
            </a:pPr>
            <a:r>
              <a:rPr lang="en-US" altLang="hu-HU" sz="2800" dirty="0"/>
              <a:t>&lt;/</a:t>
            </a:r>
            <a:r>
              <a:rPr lang="en-US" altLang="hu-HU" sz="2800" dirty="0" err="1"/>
              <a:t>svg</a:t>
            </a:r>
            <a:r>
              <a:rPr lang="en-US" altLang="hu-HU" sz="2800" dirty="0"/>
              <a:t>&gt;</a:t>
            </a:r>
            <a:endParaRPr lang="hu-HU" altLang="hu-HU"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5848" name="Rectangle 3584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42" name="Cím 1">
            <a:extLst>
              <a:ext uri="{FF2B5EF4-FFF2-40B4-BE49-F238E27FC236}">
                <a16:creationId xmlns:a16="http://schemas.microsoft.com/office/drawing/2014/main" id="{CE1DD459-B154-B7DF-F5D6-E8B57FC109BD}"/>
              </a:ext>
            </a:extLst>
          </p:cNvPr>
          <p:cNvSpPr>
            <a:spLocks noGrp="1" noChangeArrowheads="1"/>
          </p:cNvSpPr>
          <p:nvPr>
            <p:ph type="title"/>
          </p:nvPr>
        </p:nvSpPr>
        <p:spPr>
          <a:xfrm>
            <a:off x="571497" y="382385"/>
            <a:ext cx="8001003" cy="1113295"/>
          </a:xfrm>
        </p:spPr>
        <p:txBody>
          <a:bodyPr anchor="b">
            <a:normAutofit/>
          </a:bodyPr>
          <a:lstStyle/>
          <a:p>
            <a:pPr algn="ctr"/>
            <a:r>
              <a:rPr lang="hu-HU" altLang="hu-HU"/>
              <a:t>XML általánosítás</a:t>
            </a:r>
          </a:p>
        </p:txBody>
      </p:sp>
      <p:sp>
        <p:nvSpPr>
          <p:cNvPr id="35843" name="Tartalom helye 2">
            <a:extLst>
              <a:ext uri="{FF2B5EF4-FFF2-40B4-BE49-F238E27FC236}">
                <a16:creationId xmlns:a16="http://schemas.microsoft.com/office/drawing/2014/main" id="{EB19A2B8-7B92-FE5B-3624-48F34CEEFAAA}"/>
              </a:ext>
            </a:extLst>
          </p:cNvPr>
          <p:cNvSpPr>
            <a:spLocks noGrp="1" noChangeArrowheads="1"/>
          </p:cNvSpPr>
          <p:nvPr>
            <p:ph idx="1"/>
          </p:nvPr>
        </p:nvSpPr>
        <p:spPr>
          <a:xfrm>
            <a:off x="571497" y="1785257"/>
            <a:ext cx="8001003" cy="3440539"/>
          </a:xfrm>
        </p:spPr>
        <p:txBody>
          <a:bodyPr>
            <a:normAutofit/>
          </a:bodyPr>
          <a:lstStyle/>
          <a:p>
            <a:r>
              <a:rPr lang="hu-HU" altLang="hu-HU" sz="2100"/>
              <a:t>VoiceXML:</a:t>
            </a:r>
          </a:p>
          <a:p>
            <a:pPr lvl="1"/>
            <a:r>
              <a:rPr lang="hu-HU" altLang="hu-HU" sz="2100"/>
              <a:t>beszédfelismerő rendszerek, interaktív hangmenüs rendszerek, telefonos értékesítési alkalmazások és más hang vezérelt alkalmazásokban használják </a:t>
            </a:r>
          </a:p>
          <a:p>
            <a:pPr lvl="1"/>
            <a:r>
              <a:rPr lang="hu-HU" altLang="hu-HU" sz="2100"/>
              <a:t>támogatja a hangtömörítést és az internetes hangátvitelt is</a:t>
            </a:r>
          </a:p>
        </p:txBody>
      </p:sp>
      <p:sp>
        <p:nvSpPr>
          <p:cNvPr id="35850" name="Freeform: Shape 3584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artalom helye 2">
            <a:extLst>
              <a:ext uri="{FF2B5EF4-FFF2-40B4-BE49-F238E27FC236}">
                <a16:creationId xmlns:a16="http://schemas.microsoft.com/office/drawing/2014/main" id="{562D6E77-041C-4BAF-92A9-1391935145E1}"/>
              </a:ext>
            </a:extLst>
          </p:cNvPr>
          <p:cNvSpPr>
            <a:spLocks noGrp="1" noChangeArrowheads="1"/>
          </p:cNvSpPr>
          <p:nvPr>
            <p:ph idx="1"/>
          </p:nvPr>
        </p:nvSpPr>
        <p:spPr>
          <a:xfrm>
            <a:off x="971600" y="333374"/>
            <a:ext cx="7715200" cy="6335985"/>
          </a:xfrm>
        </p:spPr>
        <p:txBody>
          <a:bodyPr>
            <a:normAutofit lnSpcReduction="10000"/>
          </a:bodyPr>
          <a:lstStyle/>
          <a:p>
            <a:pPr marL="0" indent="0">
              <a:buFontTx/>
              <a:buNone/>
            </a:pPr>
            <a:r>
              <a:rPr lang="hu-HU" altLang="hu-HU" sz="2000" dirty="0"/>
              <a:t>&lt;?</a:t>
            </a:r>
            <a:r>
              <a:rPr lang="hu-HU" altLang="hu-HU" sz="2000" dirty="0" err="1"/>
              <a:t>xml</a:t>
            </a:r>
            <a:r>
              <a:rPr lang="hu-HU" altLang="hu-HU" sz="2000" dirty="0"/>
              <a:t> version="1.0"?&gt;</a:t>
            </a:r>
          </a:p>
          <a:p>
            <a:pPr marL="0" indent="0">
              <a:buFontTx/>
              <a:buNone/>
            </a:pPr>
            <a:r>
              <a:rPr lang="hu-HU" altLang="hu-HU" sz="2000" dirty="0"/>
              <a:t>&lt;</a:t>
            </a:r>
            <a:r>
              <a:rPr lang="hu-HU" altLang="hu-HU" sz="2000" dirty="0" err="1"/>
              <a:t>vxml</a:t>
            </a:r>
            <a:r>
              <a:rPr lang="hu-HU" altLang="hu-HU" sz="2000" dirty="0"/>
              <a:t> version="2.1"&gt;</a:t>
            </a:r>
          </a:p>
          <a:p>
            <a:pPr marL="0" indent="0">
              <a:buFontTx/>
              <a:buNone/>
            </a:pPr>
            <a:r>
              <a:rPr lang="hu-HU" altLang="hu-HU" sz="2000" dirty="0"/>
              <a:t>  &lt;</a:t>
            </a:r>
            <a:r>
              <a:rPr lang="hu-HU" altLang="hu-HU" sz="2000" dirty="0" err="1"/>
              <a:t>form</a:t>
            </a:r>
            <a:r>
              <a:rPr lang="hu-HU" altLang="hu-HU" sz="2000" dirty="0"/>
              <a:t> </a:t>
            </a:r>
            <a:r>
              <a:rPr lang="hu-HU" altLang="hu-HU" sz="2000" dirty="0" err="1"/>
              <a:t>id</a:t>
            </a:r>
            <a:r>
              <a:rPr lang="hu-HU" altLang="hu-HU" sz="2000" dirty="0"/>
              <a:t>="</a:t>
            </a:r>
            <a:r>
              <a:rPr lang="hu-HU" altLang="hu-HU" sz="2000" dirty="0" err="1"/>
              <a:t>greeting</a:t>
            </a:r>
            <a:r>
              <a:rPr lang="hu-HU" altLang="hu-HU" sz="2000" dirty="0"/>
              <a:t>"&gt;</a:t>
            </a:r>
          </a:p>
          <a:p>
            <a:pPr marL="0" indent="0">
              <a:buFontTx/>
              <a:buNone/>
            </a:pPr>
            <a:r>
              <a:rPr lang="hu-HU" altLang="hu-HU" sz="2000" dirty="0"/>
              <a:t>    &lt;</a:t>
            </a:r>
            <a:r>
              <a:rPr lang="hu-HU" altLang="hu-HU" sz="2000" dirty="0" err="1"/>
              <a:t>block</a:t>
            </a:r>
            <a:r>
              <a:rPr lang="hu-HU" altLang="hu-HU" sz="2000" dirty="0"/>
              <a:t>&gt;</a:t>
            </a:r>
          </a:p>
          <a:p>
            <a:pPr marL="0" indent="0">
              <a:buFontTx/>
              <a:buNone/>
            </a:pPr>
            <a:r>
              <a:rPr lang="hu-HU" altLang="hu-HU" sz="2000" dirty="0"/>
              <a:t>      &lt;prompt&gt;Hello, </a:t>
            </a:r>
            <a:r>
              <a:rPr lang="hu-HU" altLang="hu-HU" sz="2000" dirty="0" err="1"/>
              <a:t>what's</a:t>
            </a:r>
            <a:r>
              <a:rPr lang="hu-HU" altLang="hu-HU" sz="2000" dirty="0"/>
              <a:t> </a:t>
            </a:r>
            <a:r>
              <a:rPr lang="hu-HU" altLang="hu-HU" sz="2000" dirty="0" err="1"/>
              <a:t>your</a:t>
            </a:r>
            <a:r>
              <a:rPr lang="hu-HU" altLang="hu-HU" sz="2000" dirty="0"/>
              <a:t> </a:t>
            </a:r>
            <a:r>
              <a:rPr lang="hu-HU" altLang="hu-HU" sz="2000" dirty="0" err="1"/>
              <a:t>name</a:t>
            </a:r>
            <a:r>
              <a:rPr lang="hu-HU" altLang="hu-HU" sz="2000" dirty="0"/>
              <a:t>?&lt;/prompt&gt;</a:t>
            </a:r>
          </a:p>
          <a:p>
            <a:pPr marL="0" indent="0">
              <a:buFontTx/>
              <a:buNone/>
            </a:pPr>
            <a:r>
              <a:rPr lang="hu-HU" altLang="hu-HU" sz="2000" dirty="0"/>
              <a:t>    &lt;/</a:t>
            </a:r>
            <a:r>
              <a:rPr lang="hu-HU" altLang="hu-HU" sz="2000" dirty="0" err="1"/>
              <a:t>block</a:t>
            </a:r>
            <a:r>
              <a:rPr lang="hu-HU" altLang="hu-HU" sz="2000" dirty="0"/>
              <a:t>&gt;</a:t>
            </a:r>
          </a:p>
          <a:p>
            <a:pPr marL="0" indent="0">
              <a:buFontTx/>
              <a:buNone/>
            </a:pPr>
            <a:r>
              <a:rPr lang="hu-HU" altLang="hu-HU" sz="2000" dirty="0"/>
              <a:t>    &lt;</a:t>
            </a:r>
            <a:r>
              <a:rPr lang="hu-HU" altLang="hu-HU" sz="2000" dirty="0" err="1"/>
              <a:t>field</a:t>
            </a:r>
            <a:r>
              <a:rPr lang="hu-HU" altLang="hu-HU" sz="2000" dirty="0"/>
              <a:t> </a:t>
            </a:r>
            <a:r>
              <a:rPr lang="hu-HU" altLang="hu-HU" sz="2000" dirty="0" err="1"/>
              <a:t>name</a:t>
            </a:r>
            <a:r>
              <a:rPr lang="hu-HU" altLang="hu-HU" sz="2000" dirty="0"/>
              <a:t>="</a:t>
            </a:r>
            <a:r>
              <a:rPr lang="hu-HU" altLang="hu-HU" sz="2000" dirty="0" err="1"/>
              <a:t>name</a:t>
            </a:r>
            <a:r>
              <a:rPr lang="hu-HU" altLang="hu-HU" sz="2000" dirty="0"/>
              <a:t>"&gt;</a:t>
            </a:r>
          </a:p>
          <a:p>
            <a:pPr marL="0" indent="0">
              <a:buFontTx/>
              <a:buNone/>
            </a:pPr>
            <a:r>
              <a:rPr lang="hu-HU" altLang="hu-HU" sz="2000" dirty="0"/>
              <a:t>      &lt;prompt&gt;</a:t>
            </a:r>
            <a:r>
              <a:rPr lang="hu-HU" altLang="hu-HU" sz="2000" dirty="0" err="1"/>
              <a:t>Please</a:t>
            </a:r>
            <a:r>
              <a:rPr lang="hu-HU" altLang="hu-HU" sz="2000" dirty="0"/>
              <a:t> </a:t>
            </a:r>
            <a:r>
              <a:rPr lang="hu-HU" altLang="hu-HU" sz="2000" dirty="0" err="1"/>
              <a:t>say</a:t>
            </a:r>
            <a:r>
              <a:rPr lang="hu-HU" altLang="hu-HU" sz="2000" dirty="0"/>
              <a:t> </a:t>
            </a:r>
            <a:r>
              <a:rPr lang="hu-HU" altLang="hu-HU" sz="2000" dirty="0" err="1"/>
              <a:t>your</a:t>
            </a:r>
            <a:r>
              <a:rPr lang="hu-HU" altLang="hu-HU" sz="2000" dirty="0"/>
              <a:t> </a:t>
            </a:r>
            <a:r>
              <a:rPr lang="hu-HU" altLang="hu-HU" sz="2000" dirty="0" err="1"/>
              <a:t>name</a:t>
            </a:r>
            <a:r>
              <a:rPr lang="hu-HU" altLang="hu-HU" sz="2000" dirty="0"/>
              <a:t> </a:t>
            </a:r>
            <a:r>
              <a:rPr lang="hu-HU" altLang="hu-HU" sz="2000" dirty="0" err="1"/>
              <a:t>after</a:t>
            </a:r>
            <a:r>
              <a:rPr lang="hu-HU" altLang="hu-HU" sz="2000" dirty="0"/>
              <a:t> </a:t>
            </a:r>
            <a:r>
              <a:rPr lang="hu-HU" altLang="hu-HU" sz="2000" dirty="0" err="1"/>
              <a:t>the</a:t>
            </a:r>
            <a:r>
              <a:rPr lang="hu-HU" altLang="hu-HU" sz="2000" dirty="0"/>
              <a:t> </a:t>
            </a:r>
            <a:r>
              <a:rPr lang="hu-HU" altLang="hu-HU" sz="2000" dirty="0" err="1"/>
              <a:t>beep</a:t>
            </a:r>
            <a:r>
              <a:rPr lang="hu-HU" altLang="hu-HU" sz="2000" dirty="0"/>
              <a:t>.&lt;/prompt&gt;</a:t>
            </a:r>
          </a:p>
          <a:p>
            <a:pPr marL="0" indent="0">
              <a:buFontTx/>
              <a:buNone/>
            </a:pPr>
            <a:r>
              <a:rPr lang="hu-HU" altLang="hu-HU" sz="2000" dirty="0"/>
              <a:t>      &lt;</a:t>
            </a:r>
            <a:r>
              <a:rPr lang="hu-HU" altLang="hu-HU" sz="2000" dirty="0" err="1"/>
              <a:t>grammar</a:t>
            </a:r>
            <a:r>
              <a:rPr lang="hu-HU" altLang="hu-HU" sz="2000" dirty="0"/>
              <a:t> </a:t>
            </a:r>
            <a:r>
              <a:rPr lang="hu-HU" altLang="hu-HU" sz="2000" dirty="0" err="1"/>
              <a:t>src</a:t>
            </a:r>
            <a:r>
              <a:rPr lang="hu-HU" altLang="hu-HU" sz="2000" dirty="0"/>
              <a:t>="</a:t>
            </a:r>
            <a:r>
              <a:rPr lang="hu-HU" altLang="hu-HU" sz="2000" dirty="0" err="1"/>
              <a:t>name.grxml</a:t>
            </a:r>
            <a:r>
              <a:rPr lang="hu-HU" altLang="hu-HU" sz="2000" dirty="0"/>
              <a:t>" </a:t>
            </a:r>
            <a:r>
              <a:rPr lang="hu-HU" altLang="hu-HU" sz="2000" dirty="0" err="1"/>
              <a:t>type</a:t>
            </a:r>
            <a:r>
              <a:rPr lang="hu-HU" altLang="hu-HU" sz="2000" dirty="0"/>
              <a:t>="</a:t>
            </a:r>
            <a:r>
              <a:rPr lang="hu-HU" altLang="hu-HU" sz="2000" dirty="0" err="1"/>
              <a:t>application</a:t>
            </a:r>
            <a:r>
              <a:rPr lang="hu-HU" altLang="hu-HU" sz="2000" dirty="0"/>
              <a:t>/</a:t>
            </a:r>
            <a:r>
              <a:rPr lang="hu-HU" altLang="hu-HU" sz="2000" dirty="0" err="1"/>
              <a:t>srgs+xml</a:t>
            </a:r>
            <a:r>
              <a:rPr lang="hu-HU" altLang="hu-HU" sz="2000" dirty="0"/>
              <a:t>"/&gt;</a:t>
            </a:r>
          </a:p>
          <a:p>
            <a:pPr marL="0" indent="0">
              <a:buFontTx/>
              <a:buNone/>
            </a:pPr>
            <a:r>
              <a:rPr lang="hu-HU" altLang="hu-HU" sz="2000" dirty="0"/>
              <a:t>      &lt;</a:t>
            </a:r>
            <a:r>
              <a:rPr lang="hu-HU" altLang="hu-HU" sz="2000" dirty="0" err="1"/>
              <a:t>filled</a:t>
            </a:r>
            <a:r>
              <a:rPr lang="hu-HU" altLang="hu-HU" sz="2000" dirty="0"/>
              <a:t>&gt;</a:t>
            </a:r>
          </a:p>
          <a:p>
            <a:pPr marL="0" indent="0">
              <a:buFontTx/>
              <a:buNone/>
            </a:pPr>
            <a:r>
              <a:rPr lang="hu-HU" altLang="hu-HU" sz="2000" dirty="0"/>
              <a:t>        &lt;</a:t>
            </a:r>
            <a:r>
              <a:rPr lang="hu-HU" altLang="hu-HU" sz="2000" dirty="0" err="1"/>
              <a:t>submit</a:t>
            </a:r>
            <a:r>
              <a:rPr lang="hu-HU" altLang="hu-HU" sz="2000" dirty="0"/>
              <a:t> </a:t>
            </a:r>
            <a:r>
              <a:rPr lang="hu-HU" altLang="hu-HU" sz="2000" dirty="0" err="1"/>
              <a:t>method</a:t>
            </a:r>
            <a:r>
              <a:rPr lang="hu-HU" altLang="hu-HU" sz="2000" dirty="0"/>
              <a:t>="post" </a:t>
            </a:r>
            <a:r>
              <a:rPr lang="hu-HU" altLang="hu-HU" sz="2000" dirty="0" err="1"/>
              <a:t>namelist</a:t>
            </a:r>
            <a:r>
              <a:rPr lang="hu-HU" altLang="hu-HU" sz="2000" dirty="0"/>
              <a:t>="</a:t>
            </a:r>
            <a:r>
              <a:rPr lang="hu-HU" altLang="hu-HU" sz="2000" dirty="0" err="1"/>
              <a:t>name</a:t>
            </a:r>
            <a:r>
              <a:rPr lang="hu-HU" altLang="hu-HU" sz="2000" dirty="0"/>
              <a:t>" </a:t>
            </a:r>
            <a:r>
              <a:rPr lang="hu-HU" altLang="hu-HU" sz="2000" dirty="0" err="1"/>
              <a:t>next</a:t>
            </a:r>
            <a:r>
              <a:rPr lang="hu-HU" altLang="hu-HU" sz="2000" dirty="0"/>
              <a:t>="</a:t>
            </a:r>
            <a:r>
              <a:rPr lang="hu-HU" altLang="hu-HU" sz="2000" dirty="0" err="1"/>
              <a:t>greeting.php</a:t>
            </a:r>
            <a:r>
              <a:rPr lang="hu-HU" altLang="hu-HU" sz="2000" dirty="0"/>
              <a:t>"/&gt;</a:t>
            </a:r>
          </a:p>
          <a:p>
            <a:pPr marL="0" indent="0">
              <a:buFontTx/>
              <a:buNone/>
            </a:pPr>
            <a:r>
              <a:rPr lang="hu-HU" altLang="hu-HU" sz="2000" dirty="0"/>
              <a:t>      &lt;/</a:t>
            </a:r>
            <a:r>
              <a:rPr lang="hu-HU" altLang="hu-HU" sz="2000" dirty="0" err="1"/>
              <a:t>filled</a:t>
            </a:r>
            <a:r>
              <a:rPr lang="hu-HU" altLang="hu-HU" sz="2000" dirty="0"/>
              <a:t>&gt;</a:t>
            </a:r>
          </a:p>
          <a:p>
            <a:pPr marL="0" indent="0">
              <a:buFontTx/>
              <a:buNone/>
            </a:pPr>
            <a:r>
              <a:rPr lang="hu-HU" altLang="hu-HU" sz="2000" dirty="0"/>
              <a:t>    &lt;/</a:t>
            </a:r>
            <a:r>
              <a:rPr lang="hu-HU" altLang="hu-HU" sz="2000" dirty="0" err="1"/>
              <a:t>field</a:t>
            </a:r>
            <a:r>
              <a:rPr lang="hu-HU" altLang="hu-HU" sz="2000" dirty="0"/>
              <a:t>&gt;</a:t>
            </a:r>
          </a:p>
          <a:p>
            <a:pPr marL="0" indent="0">
              <a:buFontTx/>
              <a:buNone/>
            </a:pPr>
            <a:r>
              <a:rPr lang="hu-HU" altLang="hu-HU" sz="2000" dirty="0"/>
              <a:t>  &lt;/</a:t>
            </a:r>
            <a:r>
              <a:rPr lang="hu-HU" altLang="hu-HU" sz="2000" dirty="0" err="1"/>
              <a:t>form</a:t>
            </a:r>
            <a:r>
              <a:rPr lang="hu-HU" altLang="hu-HU" sz="2000" dirty="0"/>
              <a:t>&gt;</a:t>
            </a:r>
          </a:p>
          <a:p>
            <a:pPr marL="0" indent="0">
              <a:buFontTx/>
              <a:buNone/>
            </a:pPr>
            <a:r>
              <a:rPr lang="hu-HU" altLang="hu-HU" sz="2000" dirty="0"/>
              <a:t>&lt;/</a:t>
            </a:r>
            <a:r>
              <a:rPr lang="hu-HU" altLang="hu-HU" sz="2000" dirty="0" err="1"/>
              <a:t>vxml</a:t>
            </a:r>
            <a:r>
              <a:rPr lang="hu-HU" altLang="hu-HU" sz="2000" dirty="0"/>
              <a:t>&gt;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9943" name="Rectangle 39942">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38" name="Cím 1">
            <a:extLst>
              <a:ext uri="{FF2B5EF4-FFF2-40B4-BE49-F238E27FC236}">
                <a16:creationId xmlns:a16="http://schemas.microsoft.com/office/drawing/2014/main" id="{D368B527-CB9A-8096-9229-2D6F86E091EE}"/>
              </a:ext>
            </a:extLst>
          </p:cNvPr>
          <p:cNvSpPr>
            <a:spLocks noGrp="1" noChangeArrowheads="1"/>
          </p:cNvSpPr>
          <p:nvPr>
            <p:ph type="title"/>
          </p:nvPr>
        </p:nvSpPr>
        <p:spPr>
          <a:xfrm>
            <a:off x="571497" y="382385"/>
            <a:ext cx="8001003" cy="1113295"/>
          </a:xfrm>
        </p:spPr>
        <p:txBody>
          <a:bodyPr anchor="b">
            <a:normAutofit/>
          </a:bodyPr>
          <a:lstStyle/>
          <a:p>
            <a:pPr algn="ctr"/>
            <a:r>
              <a:rPr lang="hu-HU" altLang="hu-HU"/>
              <a:t>XML általánosítás</a:t>
            </a:r>
          </a:p>
        </p:txBody>
      </p:sp>
      <p:sp>
        <p:nvSpPr>
          <p:cNvPr id="3" name="Tartalom helye 2">
            <a:extLst>
              <a:ext uri="{FF2B5EF4-FFF2-40B4-BE49-F238E27FC236}">
                <a16:creationId xmlns:a16="http://schemas.microsoft.com/office/drawing/2014/main" id="{C2608D8C-6240-0C79-537F-E9460D93E67A}"/>
              </a:ext>
            </a:extLst>
          </p:cNvPr>
          <p:cNvSpPr>
            <a:spLocks noGrp="1"/>
          </p:cNvSpPr>
          <p:nvPr>
            <p:ph idx="1"/>
          </p:nvPr>
        </p:nvSpPr>
        <p:spPr>
          <a:xfrm>
            <a:off x="571497" y="1785257"/>
            <a:ext cx="8001003" cy="3440539"/>
          </a:xfrm>
        </p:spPr>
        <p:txBody>
          <a:bodyPr>
            <a:normAutofit/>
          </a:bodyPr>
          <a:lstStyle/>
          <a:p>
            <a:pPr>
              <a:defRPr/>
            </a:pPr>
            <a:r>
              <a:rPr lang="hu-HU" sz="2100"/>
              <a:t>MathML:</a:t>
            </a:r>
          </a:p>
          <a:p>
            <a:pPr lvl="1">
              <a:defRPr/>
            </a:pPr>
            <a:r>
              <a:rPr lang="hu-HU" sz="2100"/>
              <a:t>matematikai képletek leírására szolgál</a:t>
            </a:r>
          </a:p>
          <a:p>
            <a:pPr lvl="1">
              <a:defRPr/>
            </a:pPr>
            <a:r>
              <a:rPr lang="hu-HU" sz="2100"/>
              <a:t>Alkalmas összetett matematikai szerkezetek leírására is, pl. integrálok, mátrixok, egyetenletrendszerek</a:t>
            </a:r>
          </a:p>
          <a:p>
            <a:pPr lvl="1">
              <a:defRPr/>
            </a:pPr>
            <a:r>
              <a:rPr lang="hu-HU" sz="2100"/>
              <a:t>Interaktív</a:t>
            </a:r>
          </a:p>
          <a:p>
            <a:pPr marL="457200" lvl="1" indent="0">
              <a:buFontTx/>
              <a:buNone/>
              <a:defRPr/>
            </a:pPr>
            <a:endParaRPr lang="hu-HU" sz="2100"/>
          </a:p>
        </p:txBody>
      </p:sp>
      <p:sp>
        <p:nvSpPr>
          <p:cNvPr id="39945" name="Freeform: Shape 39944">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artalom helye 2">
            <a:extLst>
              <a:ext uri="{FF2B5EF4-FFF2-40B4-BE49-F238E27FC236}">
                <a16:creationId xmlns:a16="http://schemas.microsoft.com/office/drawing/2014/main" id="{2C8BF84C-73C9-FD15-B326-824285AC45EE}"/>
              </a:ext>
            </a:extLst>
          </p:cNvPr>
          <p:cNvSpPr>
            <a:spLocks noGrp="1" noChangeArrowheads="1"/>
          </p:cNvSpPr>
          <p:nvPr>
            <p:ph idx="1"/>
          </p:nvPr>
        </p:nvSpPr>
        <p:spPr>
          <a:xfrm>
            <a:off x="899592" y="476250"/>
            <a:ext cx="7787208" cy="6193110"/>
          </a:xfrm>
        </p:spPr>
        <p:txBody>
          <a:bodyPr/>
          <a:lstStyle/>
          <a:p>
            <a:pPr marL="0" indent="0">
              <a:buFontTx/>
              <a:buNone/>
            </a:pPr>
            <a:r>
              <a:rPr lang="hu-HU" altLang="hu-HU" sz="2800" dirty="0"/>
              <a:t>&lt;</a:t>
            </a:r>
            <a:r>
              <a:rPr lang="hu-HU" altLang="hu-HU" sz="2800" dirty="0" err="1"/>
              <a:t>math</a:t>
            </a:r>
            <a:r>
              <a:rPr lang="hu-HU" altLang="hu-HU" sz="2800" dirty="0"/>
              <a:t> </a:t>
            </a:r>
            <a:r>
              <a:rPr lang="hu-HU" altLang="hu-HU" sz="2800" dirty="0" err="1"/>
              <a:t>xmlns</a:t>
            </a:r>
            <a:r>
              <a:rPr lang="hu-HU" altLang="hu-HU" sz="2800" dirty="0"/>
              <a:t>="http://www.w3.org/1998/Math/MathML"&gt;</a:t>
            </a:r>
          </a:p>
          <a:p>
            <a:pPr marL="0" indent="0">
              <a:buFontTx/>
              <a:buNone/>
            </a:pPr>
            <a:r>
              <a:rPr lang="hu-HU" altLang="hu-HU" sz="2800" dirty="0"/>
              <a:t>  &lt;</a:t>
            </a:r>
            <a:r>
              <a:rPr lang="hu-HU" altLang="hu-HU" sz="2800" dirty="0" err="1"/>
              <a:t>mrow</a:t>
            </a:r>
            <a:r>
              <a:rPr lang="hu-HU" altLang="hu-HU" sz="2800" dirty="0"/>
              <a:t>&gt;</a:t>
            </a:r>
          </a:p>
          <a:p>
            <a:pPr marL="0" indent="0">
              <a:buFontTx/>
              <a:buNone/>
            </a:pPr>
            <a:r>
              <a:rPr lang="hu-HU" altLang="hu-HU" sz="2800" dirty="0"/>
              <a:t>    &lt;mi&gt;a&lt;/mi&gt;</a:t>
            </a:r>
          </a:p>
          <a:p>
            <a:pPr marL="0" indent="0">
              <a:buFontTx/>
              <a:buNone/>
            </a:pPr>
            <a:r>
              <a:rPr lang="hu-HU" altLang="hu-HU" sz="2800" dirty="0"/>
              <a:t>    &lt;</a:t>
            </a:r>
            <a:r>
              <a:rPr lang="hu-HU" altLang="hu-HU" sz="2800" dirty="0" err="1"/>
              <a:t>mo</a:t>
            </a:r>
            <a:r>
              <a:rPr lang="hu-HU" altLang="hu-HU" sz="2800" dirty="0"/>
              <a:t>&gt;+&lt;/</a:t>
            </a:r>
            <a:r>
              <a:rPr lang="hu-HU" altLang="hu-HU" sz="2800" dirty="0" err="1"/>
              <a:t>mo</a:t>
            </a:r>
            <a:r>
              <a:rPr lang="hu-HU" altLang="hu-HU" sz="2800" dirty="0"/>
              <a:t>&gt;</a:t>
            </a:r>
          </a:p>
          <a:p>
            <a:pPr marL="0" indent="0">
              <a:buFontTx/>
              <a:buNone/>
            </a:pPr>
            <a:r>
              <a:rPr lang="hu-HU" altLang="hu-HU" sz="2800" dirty="0"/>
              <a:t>    &lt;mi&gt;b&lt;/mi&gt;</a:t>
            </a:r>
          </a:p>
          <a:p>
            <a:pPr marL="0" indent="0">
              <a:buFontTx/>
              <a:buNone/>
            </a:pPr>
            <a:r>
              <a:rPr lang="hu-HU" altLang="hu-HU" sz="2800" dirty="0"/>
              <a:t>    &lt;</a:t>
            </a:r>
            <a:r>
              <a:rPr lang="hu-HU" altLang="hu-HU" sz="2800" dirty="0" err="1"/>
              <a:t>mo</a:t>
            </a:r>
            <a:r>
              <a:rPr lang="hu-HU" altLang="hu-HU" sz="2800" dirty="0"/>
              <a:t>&gt;=&lt;/</a:t>
            </a:r>
            <a:r>
              <a:rPr lang="hu-HU" altLang="hu-HU" sz="2800" dirty="0" err="1"/>
              <a:t>mo</a:t>
            </a:r>
            <a:r>
              <a:rPr lang="hu-HU" altLang="hu-HU" sz="2800" dirty="0"/>
              <a:t>&gt;</a:t>
            </a:r>
          </a:p>
          <a:p>
            <a:pPr marL="0" indent="0">
              <a:buFontTx/>
              <a:buNone/>
            </a:pPr>
            <a:r>
              <a:rPr lang="hu-HU" altLang="hu-HU" sz="2800" dirty="0"/>
              <a:t>    &lt;mi&gt;c&lt;/mi&gt;</a:t>
            </a:r>
          </a:p>
          <a:p>
            <a:pPr marL="0" indent="0">
              <a:buFontTx/>
              <a:buNone/>
            </a:pPr>
            <a:r>
              <a:rPr lang="hu-HU" altLang="hu-HU" sz="2800" dirty="0"/>
              <a:t>  &lt;/</a:t>
            </a:r>
            <a:r>
              <a:rPr lang="hu-HU" altLang="hu-HU" sz="2800" dirty="0" err="1"/>
              <a:t>mrow</a:t>
            </a:r>
            <a:r>
              <a:rPr lang="hu-HU" altLang="hu-HU" sz="2800" dirty="0"/>
              <a:t>&gt;</a:t>
            </a:r>
          </a:p>
          <a:p>
            <a:pPr marL="0" indent="0">
              <a:buFontTx/>
              <a:buNone/>
            </a:pPr>
            <a:r>
              <a:rPr lang="hu-HU" altLang="hu-HU" sz="2800" dirty="0"/>
              <a:t>&lt;/</a:t>
            </a:r>
            <a:r>
              <a:rPr lang="hu-HU" altLang="hu-HU" sz="2800" dirty="0" err="1"/>
              <a:t>math</a:t>
            </a:r>
            <a:r>
              <a:rPr lang="hu-HU" altLang="hu-HU" sz="2800" dirty="0"/>
              <a:t>&gt;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artalom helye 2">
            <a:extLst>
              <a:ext uri="{FF2B5EF4-FFF2-40B4-BE49-F238E27FC236}">
                <a16:creationId xmlns:a16="http://schemas.microsoft.com/office/drawing/2014/main" id="{23349606-C814-58BF-14B5-165FDC4001B7}"/>
              </a:ext>
            </a:extLst>
          </p:cNvPr>
          <p:cNvSpPr>
            <a:spLocks noGrp="1" noChangeArrowheads="1"/>
          </p:cNvSpPr>
          <p:nvPr>
            <p:ph idx="1"/>
          </p:nvPr>
        </p:nvSpPr>
        <p:spPr>
          <a:xfrm>
            <a:off x="899592" y="260350"/>
            <a:ext cx="3672408" cy="5865813"/>
          </a:xfrm>
        </p:spPr>
        <p:txBody>
          <a:bodyPr>
            <a:normAutofit fontScale="92500" lnSpcReduction="10000"/>
          </a:bodyPr>
          <a:lstStyle/>
          <a:p>
            <a:pPr marL="0" indent="0">
              <a:buFontTx/>
              <a:buNone/>
            </a:pPr>
            <a:r>
              <a:rPr lang="hu-HU" altLang="hu-HU" sz="1800" dirty="0">
                <a:solidFill>
                  <a:schemeClr val="tx1"/>
                </a:solidFill>
              </a:rPr>
              <a:t>&lt;</a:t>
            </a:r>
            <a:r>
              <a:rPr lang="hu-HU" altLang="hu-HU" sz="1800" dirty="0" err="1">
                <a:solidFill>
                  <a:schemeClr val="tx1"/>
                </a:solidFill>
              </a:rPr>
              <a:t>math</a:t>
            </a:r>
            <a:r>
              <a:rPr lang="hu-HU" altLang="hu-HU" sz="1800" dirty="0">
                <a:solidFill>
                  <a:schemeClr val="tx1"/>
                </a:solidFill>
              </a:rPr>
              <a:t> </a:t>
            </a:r>
            <a:r>
              <a:rPr lang="hu-HU" altLang="hu-HU" sz="1800" dirty="0" err="1">
                <a:solidFill>
                  <a:schemeClr val="tx1"/>
                </a:solidFill>
              </a:rPr>
              <a:t>xmlns</a:t>
            </a:r>
            <a:r>
              <a:rPr lang="hu-HU" altLang="hu-HU" sz="1800" dirty="0">
                <a:solidFill>
                  <a:schemeClr val="tx1"/>
                </a:solidFill>
              </a:rPr>
              <a:t>="http://www.w3.org/1998/Math/MathML"&gt;</a:t>
            </a:r>
          </a:p>
          <a:p>
            <a:pPr marL="0" indent="0">
              <a:buFontTx/>
              <a:buNone/>
            </a:pPr>
            <a:r>
              <a:rPr lang="hu-HU" altLang="hu-HU" sz="1800" dirty="0">
                <a:solidFill>
                  <a:schemeClr val="tx1"/>
                </a:solidFill>
              </a:rPr>
              <a:t>  &lt;</a:t>
            </a:r>
            <a:r>
              <a:rPr lang="hu-HU" altLang="hu-HU" sz="1800" dirty="0" err="1">
                <a:solidFill>
                  <a:schemeClr val="tx1"/>
                </a:solidFill>
              </a:rPr>
              <a:t>mrow</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mfrac</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mrow</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mo</a:t>
            </a:r>
            <a:r>
              <a:rPr lang="hu-HU" altLang="hu-HU" sz="1800" dirty="0">
                <a:solidFill>
                  <a:schemeClr val="tx1"/>
                </a:solidFill>
              </a:rPr>
              <a:t>&gt;&amp;int;&lt;/</a:t>
            </a:r>
            <a:r>
              <a:rPr lang="hu-HU" altLang="hu-HU" sz="1800" dirty="0" err="1">
                <a:solidFill>
                  <a:schemeClr val="tx1"/>
                </a:solidFill>
              </a:rPr>
              <a:t>mo</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mrow</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mo</a:t>
            </a:r>
            <a:r>
              <a:rPr lang="hu-HU" altLang="hu-HU" sz="1800" dirty="0">
                <a:solidFill>
                  <a:schemeClr val="tx1"/>
                </a:solidFill>
              </a:rPr>
              <a:t>&gt;{&lt;/</a:t>
            </a:r>
            <a:r>
              <a:rPr lang="hu-HU" altLang="hu-HU" sz="1800" dirty="0" err="1">
                <a:solidFill>
                  <a:schemeClr val="tx1"/>
                </a:solidFill>
              </a:rPr>
              <a:t>mo</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mtable</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mtr</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mtd</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msup</a:t>
            </a:r>
            <a:r>
              <a:rPr lang="hu-HU" altLang="hu-HU" sz="1800" dirty="0">
                <a:solidFill>
                  <a:schemeClr val="tx1"/>
                </a:solidFill>
              </a:rPr>
              <a:t>&gt;</a:t>
            </a:r>
          </a:p>
          <a:p>
            <a:pPr marL="0" indent="0">
              <a:buFontTx/>
              <a:buNone/>
            </a:pPr>
            <a:r>
              <a:rPr lang="hu-HU" altLang="hu-HU" sz="1800" dirty="0">
                <a:solidFill>
                  <a:schemeClr val="tx1"/>
                </a:solidFill>
              </a:rPr>
              <a:t>                  &lt;mi&gt;x&lt;/mi&gt;</a:t>
            </a:r>
          </a:p>
          <a:p>
            <a:pPr marL="0" indent="0">
              <a:buFontTx/>
              <a:buNone/>
            </a:pPr>
            <a:r>
              <a:rPr lang="hu-HU" altLang="hu-HU" sz="1800" dirty="0">
                <a:solidFill>
                  <a:schemeClr val="tx1"/>
                </a:solidFill>
              </a:rPr>
              <a:t>                  &lt;</a:t>
            </a:r>
            <a:r>
              <a:rPr lang="hu-HU" altLang="hu-HU" sz="1800" dirty="0" err="1">
                <a:solidFill>
                  <a:schemeClr val="tx1"/>
                </a:solidFill>
              </a:rPr>
              <a:t>mn</a:t>
            </a:r>
            <a:r>
              <a:rPr lang="hu-HU" altLang="hu-HU" sz="1800" dirty="0">
                <a:solidFill>
                  <a:schemeClr val="tx1"/>
                </a:solidFill>
              </a:rPr>
              <a:t>&gt;2&lt;/</a:t>
            </a:r>
            <a:r>
              <a:rPr lang="hu-HU" altLang="hu-HU" sz="1800" dirty="0" err="1">
                <a:solidFill>
                  <a:schemeClr val="tx1"/>
                </a:solidFill>
              </a:rPr>
              <a:t>mn</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msup</a:t>
            </a:r>
            <a:r>
              <a:rPr lang="hu-HU" altLang="hu-HU" sz="1800" dirty="0">
                <a:solidFill>
                  <a:schemeClr val="tx1"/>
                </a:solidFill>
              </a:rPr>
              <a:t>&gt;</a:t>
            </a:r>
          </a:p>
          <a:p>
            <a:pPr marL="0" indent="0">
              <a:buFontTx/>
              <a:buNone/>
            </a:pPr>
            <a:r>
              <a:rPr lang="hu-HU" altLang="hu-HU" sz="1800" dirty="0">
                <a:solidFill>
                  <a:schemeClr val="tx1"/>
                </a:solidFill>
              </a:rPr>
              <a:t>              &lt;/</a:t>
            </a:r>
            <a:r>
              <a:rPr lang="hu-HU" altLang="hu-HU" sz="1800" dirty="0" err="1">
                <a:solidFill>
                  <a:schemeClr val="tx1"/>
                </a:solidFill>
              </a:rPr>
              <a:t>mtd</a:t>
            </a:r>
            <a:r>
              <a:rPr lang="hu-HU" altLang="hu-HU" sz="1800" dirty="0">
                <a:solidFill>
                  <a:schemeClr val="tx1"/>
                </a:solidFill>
              </a:rPr>
              <a:t>&gt;</a:t>
            </a:r>
          </a:p>
        </p:txBody>
      </p:sp>
      <p:sp>
        <p:nvSpPr>
          <p:cNvPr id="44035" name="Szövegdoboz 4">
            <a:extLst>
              <a:ext uri="{FF2B5EF4-FFF2-40B4-BE49-F238E27FC236}">
                <a16:creationId xmlns:a16="http://schemas.microsoft.com/office/drawing/2014/main" id="{863634AA-399E-7F4A-F82D-1ABD6F238D92}"/>
              </a:ext>
            </a:extLst>
          </p:cNvPr>
          <p:cNvSpPr txBox="1">
            <a:spLocks noChangeArrowheads="1"/>
          </p:cNvSpPr>
          <p:nvPr/>
        </p:nvSpPr>
        <p:spPr bwMode="auto">
          <a:xfrm>
            <a:off x="4716463" y="260350"/>
            <a:ext cx="41148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hu-HU" altLang="hu-HU" dirty="0"/>
              <a:t> &lt;</a:t>
            </a:r>
            <a:r>
              <a:rPr lang="hu-HU" altLang="hu-HU" dirty="0" err="1"/>
              <a:t>mtd</a:t>
            </a:r>
            <a:r>
              <a:rPr lang="hu-HU" altLang="hu-HU" dirty="0"/>
              <a:t>&gt;</a:t>
            </a:r>
          </a:p>
          <a:p>
            <a:r>
              <a:rPr lang="hu-HU" altLang="hu-HU" dirty="0"/>
              <a:t>                &lt;</a:t>
            </a:r>
            <a:r>
              <a:rPr lang="hu-HU" altLang="hu-HU" dirty="0" err="1"/>
              <a:t>mo</a:t>
            </a:r>
            <a:r>
              <a:rPr lang="hu-HU" altLang="hu-HU" dirty="0"/>
              <a:t>&gt;+&lt;/</a:t>
            </a:r>
            <a:r>
              <a:rPr lang="hu-HU" altLang="hu-HU" dirty="0" err="1"/>
              <a:t>mo</a:t>
            </a:r>
            <a:r>
              <a:rPr lang="hu-HU" altLang="hu-HU" dirty="0"/>
              <a:t>&gt;</a:t>
            </a:r>
          </a:p>
          <a:p>
            <a:r>
              <a:rPr lang="hu-HU" altLang="hu-HU" dirty="0"/>
              <a:t>              &lt;/</a:t>
            </a:r>
            <a:r>
              <a:rPr lang="hu-HU" altLang="hu-HU" dirty="0" err="1"/>
              <a:t>mtd</a:t>
            </a:r>
            <a:r>
              <a:rPr lang="hu-HU" altLang="hu-HU" dirty="0"/>
              <a:t>&gt;</a:t>
            </a:r>
          </a:p>
          <a:p>
            <a:r>
              <a:rPr lang="hu-HU" altLang="hu-HU" dirty="0"/>
              <a:t>              &lt;</a:t>
            </a:r>
            <a:r>
              <a:rPr lang="hu-HU" altLang="hu-HU" dirty="0" err="1"/>
              <a:t>mtd</a:t>
            </a:r>
            <a:r>
              <a:rPr lang="hu-HU" altLang="hu-HU" dirty="0"/>
              <a:t>&gt;</a:t>
            </a:r>
          </a:p>
          <a:p>
            <a:r>
              <a:rPr lang="hu-HU" altLang="hu-HU" dirty="0"/>
              <a:t>                &lt;</a:t>
            </a:r>
            <a:r>
              <a:rPr lang="hu-HU" altLang="hu-HU" dirty="0" err="1"/>
              <a:t>mn</a:t>
            </a:r>
            <a:r>
              <a:rPr lang="hu-HU" altLang="hu-HU" dirty="0"/>
              <a:t>&gt;3&lt;/</a:t>
            </a:r>
            <a:r>
              <a:rPr lang="hu-HU" altLang="hu-HU" dirty="0" err="1"/>
              <a:t>mn</a:t>
            </a:r>
            <a:r>
              <a:rPr lang="hu-HU" altLang="hu-HU" dirty="0"/>
              <a:t>&gt;</a:t>
            </a:r>
          </a:p>
          <a:p>
            <a:r>
              <a:rPr lang="hu-HU" altLang="hu-HU" dirty="0"/>
              <a:t>              &lt;/</a:t>
            </a:r>
            <a:r>
              <a:rPr lang="hu-HU" altLang="hu-HU" dirty="0" err="1"/>
              <a:t>mtd</a:t>
            </a:r>
            <a:r>
              <a:rPr lang="hu-HU" altLang="hu-HU" dirty="0"/>
              <a:t>&gt;</a:t>
            </a:r>
          </a:p>
          <a:p>
            <a:r>
              <a:rPr lang="hu-HU" altLang="hu-HU" dirty="0"/>
              <a:t>            &lt;/</a:t>
            </a:r>
            <a:r>
              <a:rPr lang="hu-HU" altLang="hu-HU" dirty="0" err="1"/>
              <a:t>mtr</a:t>
            </a:r>
            <a:r>
              <a:rPr lang="hu-HU" altLang="hu-HU" dirty="0"/>
              <a:t>&gt;</a:t>
            </a:r>
          </a:p>
          <a:p>
            <a:r>
              <a:rPr lang="hu-HU" altLang="hu-HU" dirty="0"/>
              <a:t>          &lt;/</a:t>
            </a:r>
            <a:r>
              <a:rPr lang="hu-HU" altLang="hu-HU" dirty="0" err="1"/>
              <a:t>mtable</a:t>
            </a:r>
            <a:r>
              <a:rPr lang="hu-HU" altLang="hu-HU" dirty="0"/>
              <a:t>&gt;</a:t>
            </a:r>
          </a:p>
          <a:p>
            <a:r>
              <a:rPr lang="hu-HU" altLang="hu-HU" dirty="0"/>
              <a:t>          &lt;</a:t>
            </a:r>
            <a:r>
              <a:rPr lang="hu-HU" altLang="hu-HU" dirty="0" err="1"/>
              <a:t>mo</a:t>
            </a:r>
            <a:r>
              <a:rPr lang="hu-HU" altLang="hu-HU" dirty="0"/>
              <a:t>&gt;}&lt;/</a:t>
            </a:r>
            <a:r>
              <a:rPr lang="hu-HU" altLang="hu-HU" dirty="0" err="1"/>
              <a:t>mo</a:t>
            </a:r>
            <a:r>
              <a:rPr lang="hu-HU" altLang="hu-HU" dirty="0"/>
              <a:t>&gt;</a:t>
            </a:r>
          </a:p>
          <a:p>
            <a:r>
              <a:rPr lang="hu-HU" altLang="hu-HU" dirty="0"/>
              <a:t>        &lt;/</a:t>
            </a:r>
            <a:r>
              <a:rPr lang="hu-HU" altLang="hu-HU" dirty="0" err="1"/>
              <a:t>mrow</a:t>
            </a:r>
            <a:r>
              <a:rPr lang="hu-HU" altLang="hu-HU" dirty="0"/>
              <a:t>&gt;</a:t>
            </a:r>
          </a:p>
          <a:p>
            <a:r>
              <a:rPr lang="hu-HU" altLang="hu-HU" dirty="0"/>
              <a:t>        &lt;mi&gt;dx&lt;/mi&gt;</a:t>
            </a:r>
          </a:p>
          <a:p>
            <a:r>
              <a:rPr lang="hu-HU" altLang="hu-HU" dirty="0"/>
              <a:t>      &lt;/</a:t>
            </a:r>
            <a:r>
              <a:rPr lang="hu-HU" altLang="hu-HU" dirty="0" err="1"/>
              <a:t>mrow</a:t>
            </a:r>
            <a:r>
              <a:rPr lang="hu-HU" altLang="hu-HU" dirty="0"/>
              <a:t>&gt;</a:t>
            </a:r>
          </a:p>
          <a:p>
            <a:r>
              <a:rPr lang="hu-HU" altLang="hu-HU" dirty="0"/>
              <a:t>      &lt;</a:t>
            </a:r>
            <a:r>
              <a:rPr lang="hu-HU" altLang="hu-HU" dirty="0" err="1"/>
              <a:t>mrow</a:t>
            </a:r>
            <a:r>
              <a:rPr lang="hu-HU" altLang="hu-HU" dirty="0"/>
              <a:t>&gt;</a:t>
            </a:r>
          </a:p>
          <a:p>
            <a:r>
              <a:rPr lang="hu-HU" altLang="hu-HU" dirty="0"/>
              <a:t>        &lt;</a:t>
            </a:r>
            <a:r>
              <a:rPr lang="hu-HU" altLang="hu-HU" dirty="0" err="1"/>
              <a:t>mn</a:t>
            </a:r>
            <a:r>
              <a:rPr lang="hu-HU" altLang="hu-HU" dirty="0"/>
              <a:t>&gt;2&lt;/</a:t>
            </a:r>
            <a:r>
              <a:rPr lang="hu-HU" altLang="hu-HU" dirty="0" err="1"/>
              <a:t>mn</a:t>
            </a:r>
            <a:r>
              <a:rPr lang="hu-HU" altLang="hu-HU" dirty="0"/>
              <a:t>&gt;</a:t>
            </a:r>
          </a:p>
          <a:p>
            <a:r>
              <a:rPr lang="hu-HU" altLang="hu-HU" dirty="0"/>
              <a:t>      &lt;/</a:t>
            </a:r>
            <a:r>
              <a:rPr lang="hu-HU" altLang="hu-HU" dirty="0" err="1"/>
              <a:t>mrow</a:t>
            </a:r>
            <a:r>
              <a:rPr lang="hu-HU" altLang="hu-HU" dirty="0"/>
              <a:t>&gt;</a:t>
            </a:r>
          </a:p>
          <a:p>
            <a:r>
              <a:rPr lang="hu-HU" altLang="hu-HU" dirty="0"/>
              <a:t>    &lt;/</a:t>
            </a:r>
            <a:r>
              <a:rPr lang="hu-HU" altLang="hu-HU" dirty="0" err="1"/>
              <a:t>mfrac</a:t>
            </a:r>
            <a:r>
              <a:rPr lang="hu-HU" altLang="hu-HU" dirty="0"/>
              <a:t>&gt;</a:t>
            </a:r>
          </a:p>
          <a:p>
            <a:r>
              <a:rPr lang="hu-HU" altLang="hu-HU" dirty="0"/>
              <a:t>  &lt;/</a:t>
            </a:r>
            <a:r>
              <a:rPr lang="hu-HU" altLang="hu-HU" dirty="0" err="1"/>
              <a:t>mrow</a:t>
            </a:r>
            <a:r>
              <a:rPr lang="hu-HU" altLang="hu-HU" dirty="0"/>
              <a:t>&gt;</a:t>
            </a:r>
          </a:p>
          <a:p>
            <a:r>
              <a:rPr lang="hu-HU" altLang="hu-HU" dirty="0"/>
              <a:t>&lt;/</a:t>
            </a:r>
            <a:r>
              <a:rPr lang="hu-HU" altLang="hu-HU" dirty="0" err="1"/>
              <a:t>math</a:t>
            </a:r>
            <a:r>
              <a:rPr lang="hu-HU" altLang="hu-HU" dirty="0"/>
              <a:t>&gt;</a:t>
            </a:r>
          </a:p>
        </p:txBody>
      </p:sp>
      <p:cxnSp>
        <p:nvCxnSpPr>
          <p:cNvPr id="7" name="Egyenes összekötő 6">
            <a:extLst>
              <a:ext uri="{FF2B5EF4-FFF2-40B4-BE49-F238E27FC236}">
                <a16:creationId xmlns:a16="http://schemas.microsoft.com/office/drawing/2014/main" id="{62D7E702-1250-1A3F-8223-4C8F331B5103}"/>
              </a:ext>
            </a:extLst>
          </p:cNvPr>
          <p:cNvCxnSpPr/>
          <p:nvPr/>
        </p:nvCxnSpPr>
        <p:spPr>
          <a:xfrm>
            <a:off x="4356100" y="115888"/>
            <a:ext cx="0" cy="601027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6089" name="Rectangle 46088">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083" name="Rectangle 2">
            <a:extLst>
              <a:ext uri="{FF2B5EF4-FFF2-40B4-BE49-F238E27FC236}">
                <a16:creationId xmlns:a16="http://schemas.microsoft.com/office/drawing/2014/main" id="{5450ACBD-1DFE-EBF6-7D56-EBFEAD3F3A99}"/>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XML</a:t>
            </a:r>
            <a:endParaRPr lang="en-US" altLang="hu-HU"/>
          </a:p>
        </p:txBody>
      </p:sp>
      <p:sp>
        <p:nvSpPr>
          <p:cNvPr id="46084" name="Rectangle 3">
            <a:extLst>
              <a:ext uri="{FF2B5EF4-FFF2-40B4-BE49-F238E27FC236}">
                <a16:creationId xmlns:a16="http://schemas.microsoft.com/office/drawing/2014/main" id="{8FC356F6-6B4A-D610-6D36-EB61FE667999}"/>
              </a:ext>
            </a:extLst>
          </p:cNvPr>
          <p:cNvSpPr>
            <a:spLocks noGrp="1" noChangeArrowheads="1"/>
          </p:cNvSpPr>
          <p:nvPr>
            <p:ph idx="1"/>
          </p:nvPr>
        </p:nvSpPr>
        <p:spPr>
          <a:xfrm>
            <a:off x="571497" y="1785257"/>
            <a:ext cx="8001003" cy="4221478"/>
          </a:xfrm>
        </p:spPr>
        <p:txBody>
          <a:bodyPr>
            <a:normAutofit fontScale="92500" lnSpcReduction="10000"/>
          </a:bodyPr>
          <a:lstStyle/>
          <a:p>
            <a:pPr eaLnBrk="1" hangingPunct="1">
              <a:lnSpc>
                <a:spcPct val="100000"/>
              </a:lnSpc>
            </a:pPr>
            <a:r>
              <a:rPr lang="hu-HU" altLang="hu-HU" sz="1800" b="1" dirty="0"/>
              <a:t>Első XML példa:</a:t>
            </a:r>
          </a:p>
          <a:p>
            <a:pPr lvl="1" eaLnBrk="1" hangingPunct="1">
              <a:lnSpc>
                <a:spcPct val="100000"/>
              </a:lnSpc>
              <a:buFontTx/>
              <a:buNone/>
            </a:pPr>
            <a:r>
              <a:rPr lang="en-US" altLang="hu-HU" dirty="0"/>
              <a:t>&lt;?xml version='1.0' encoding=‘</a:t>
            </a:r>
            <a:r>
              <a:rPr lang="hu-HU" altLang="hu-HU" dirty="0"/>
              <a:t>ISO-8859-2</a:t>
            </a:r>
            <a:r>
              <a:rPr lang="en-US" altLang="hu-HU" dirty="0"/>
              <a:t>‘</a:t>
            </a:r>
            <a:r>
              <a:rPr lang="hu-HU" altLang="hu-HU" dirty="0"/>
              <a:t> </a:t>
            </a:r>
            <a:r>
              <a:rPr lang="en-US" altLang="hu-HU" dirty="0"/>
              <a:t>?&gt;</a:t>
            </a:r>
          </a:p>
          <a:p>
            <a:pPr lvl="1" eaLnBrk="1" hangingPunct="1">
              <a:lnSpc>
                <a:spcPct val="100000"/>
              </a:lnSpc>
              <a:buFontTx/>
              <a:buNone/>
            </a:pPr>
            <a:r>
              <a:rPr lang="en-US" altLang="hu-HU" dirty="0"/>
              <a:t>&lt;!</a:t>
            </a:r>
            <a:r>
              <a:rPr lang="hu-HU" altLang="hu-HU" dirty="0"/>
              <a:t>-- első XML példa </a:t>
            </a:r>
            <a:r>
              <a:rPr lang="en-US" altLang="hu-HU" dirty="0"/>
              <a:t>--&gt;</a:t>
            </a:r>
          </a:p>
          <a:p>
            <a:pPr lvl="1" eaLnBrk="1" hangingPunct="1">
              <a:lnSpc>
                <a:spcPct val="100000"/>
              </a:lnSpc>
              <a:buFontTx/>
              <a:buNone/>
            </a:pPr>
            <a:r>
              <a:rPr lang="en-US" altLang="hu-HU" b="1" dirty="0"/>
              <a:t>&lt;</a:t>
            </a:r>
            <a:r>
              <a:rPr lang="hu-HU" altLang="hu-HU" b="1" dirty="0" err="1"/>
              <a:t>uzenet</a:t>
            </a:r>
            <a:r>
              <a:rPr lang="en-US" altLang="hu-HU" dirty="0"/>
              <a:t> id = </a:t>
            </a:r>
            <a:r>
              <a:rPr lang="hu-HU" altLang="hu-HU" dirty="0"/>
              <a:t>”123456</a:t>
            </a:r>
            <a:r>
              <a:rPr lang="en-US" altLang="hu-HU" dirty="0"/>
              <a:t>"&gt;</a:t>
            </a:r>
          </a:p>
          <a:p>
            <a:pPr lvl="1" eaLnBrk="1" hangingPunct="1">
              <a:lnSpc>
                <a:spcPct val="100000"/>
              </a:lnSpc>
              <a:buFontTx/>
              <a:buNone/>
            </a:pPr>
            <a:r>
              <a:rPr lang="hu-HU" altLang="hu-HU" dirty="0"/>
              <a:t>	</a:t>
            </a:r>
            <a:r>
              <a:rPr lang="en-US" altLang="hu-HU" b="1" dirty="0"/>
              <a:t>&lt;</a:t>
            </a:r>
            <a:r>
              <a:rPr lang="hu-HU" altLang="hu-HU" b="1" dirty="0" err="1"/>
              <a:t>udvozlet</a:t>
            </a:r>
            <a:r>
              <a:rPr lang="en-US" altLang="hu-HU" b="1" dirty="0"/>
              <a:t>&gt;</a:t>
            </a:r>
            <a:r>
              <a:rPr lang="hu-HU" altLang="hu-HU" dirty="0"/>
              <a:t>Hello Világ</a:t>
            </a:r>
            <a:r>
              <a:rPr lang="en-US" altLang="hu-HU" dirty="0"/>
              <a:t>!</a:t>
            </a:r>
            <a:r>
              <a:rPr lang="en-US" altLang="hu-HU" b="1" dirty="0"/>
              <a:t>&lt;/</a:t>
            </a:r>
            <a:r>
              <a:rPr lang="hu-HU" altLang="hu-HU" b="1" dirty="0" err="1"/>
              <a:t>udvozlet</a:t>
            </a:r>
            <a:r>
              <a:rPr lang="en-US" altLang="hu-HU" b="1" dirty="0"/>
              <a:t>&gt;</a:t>
            </a:r>
          </a:p>
          <a:p>
            <a:pPr lvl="1" eaLnBrk="1" hangingPunct="1">
              <a:lnSpc>
                <a:spcPct val="100000"/>
              </a:lnSpc>
              <a:buFontTx/>
              <a:buNone/>
            </a:pPr>
            <a:r>
              <a:rPr lang="en-US" altLang="hu-HU" b="1" dirty="0"/>
              <a:t>&lt;/</a:t>
            </a:r>
            <a:r>
              <a:rPr lang="hu-HU" altLang="hu-HU" b="1" dirty="0" err="1"/>
              <a:t>uzenet</a:t>
            </a:r>
            <a:r>
              <a:rPr lang="en-US" altLang="hu-HU" b="1" dirty="0"/>
              <a:t>&gt;</a:t>
            </a:r>
            <a:r>
              <a:rPr lang="en-US" altLang="hu-HU" dirty="0"/>
              <a:t> </a:t>
            </a:r>
            <a:br>
              <a:rPr lang="hu-HU" altLang="hu-HU" dirty="0"/>
            </a:br>
            <a:endParaRPr lang="hu-HU" altLang="hu-HU" dirty="0"/>
          </a:p>
          <a:p>
            <a:pPr eaLnBrk="1" hangingPunct="1">
              <a:lnSpc>
                <a:spcPct val="100000"/>
              </a:lnSpc>
            </a:pPr>
            <a:r>
              <a:rPr lang="hu-HU" altLang="hu-HU" sz="1800" dirty="0"/>
              <a:t>version: a dokumentum által használt XML verzió száma</a:t>
            </a:r>
          </a:p>
          <a:p>
            <a:pPr eaLnBrk="1" hangingPunct="1">
              <a:lnSpc>
                <a:spcPct val="100000"/>
              </a:lnSpc>
            </a:pPr>
            <a:r>
              <a:rPr lang="hu-HU" altLang="hu-HU" sz="1800" dirty="0" err="1"/>
              <a:t>encoding</a:t>
            </a:r>
            <a:r>
              <a:rPr lang="hu-HU" altLang="hu-HU" sz="1800" dirty="0"/>
              <a:t>: karakterkódolás; az UTF-8 egy 1 bájtos kódolást jelent. UTF-16 két bájton tárol. ‘ISO-8859-2’ Latin-2 kódolást jelent.</a:t>
            </a:r>
          </a:p>
          <a:p>
            <a:pPr eaLnBrk="1" hangingPunct="1">
              <a:lnSpc>
                <a:spcPct val="100000"/>
              </a:lnSpc>
            </a:pPr>
            <a:r>
              <a:rPr lang="hu-HU" altLang="hu-HU" sz="1800" dirty="0"/>
              <a:t>megjegyzések: &lt;!--  --&gt; jelek között megjegyzés helyezhető el, ami többsoros is lehet.</a:t>
            </a:r>
          </a:p>
          <a:p>
            <a:pPr eaLnBrk="1" hangingPunct="1">
              <a:lnSpc>
                <a:spcPct val="100000"/>
              </a:lnSpc>
            </a:pPr>
            <a:r>
              <a:rPr lang="hu-HU" altLang="hu-HU" sz="1800" dirty="0"/>
              <a:t>az adatok címkézése </a:t>
            </a:r>
            <a:r>
              <a:rPr lang="hu-HU" altLang="hu-HU" sz="1800" b="1" dirty="0"/>
              <a:t>tag</a:t>
            </a:r>
            <a:r>
              <a:rPr lang="hu-HU" altLang="hu-HU" sz="1800" dirty="0"/>
              <a:t>-ek által történik. </a:t>
            </a:r>
            <a:r>
              <a:rPr lang="hu-HU" altLang="hu-HU" sz="1800" dirty="0" err="1"/>
              <a:t>pl</a:t>
            </a:r>
            <a:r>
              <a:rPr lang="hu-HU" altLang="hu-HU" sz="1800" dirty="0"/>
              <a:t>: &lt;név&gt; &lt;/név&gt;</a:t>
            </a:r>
          </a:p>
          <a:p>
            <a:pPr lvl="1" eaLnBrk="1" hangingPunct="1">
              <a:lnSpc>
                <a:spcPct val="100000"/>
              </a:lnSpc>
            </a:pPr>
            <a:r>
              <a:rPr lang="hu-HU" altLang="hu-HU" dirty="0"/>
              <a:t>start tag, end tag</a:t>
            </a:r>
          </a:p>
          <a:p>
            <a:pPr lvl="1" eaLnBrk="1" hangingPunct="1">
              <a:lnSpc>
                <a:spcPct val="100000"/>
              </a:lnSpc>
              <a:buFontTx/>
              <a:buNone/>
            </a:pPr>
            <a:endParaRPr lang="en-US" altLang="hu-HU" sz="800" dirty="0"/>
          </a:p>
        </p:txBody>
      </p:sp>
      <p:sp>
        <p:nvSpPr>
          <p:cNvPr id="46091" name="Freeform: Shape 46090">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7112" name="Rectangle 47111">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106" name="Rectangle 2">
            <a:extLst>
              <a:ext uri="{FF2B5EF4-FFF2-40B4-BE49-F238E27FC236}">
                <a16:creationId xmlns:a16="http://schemas.microsoft.com/office/drawing/2014/main" id="{69025B29-B26D-22FA-0E0A-8D4865D385C7}"/>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XML</a:t>
            </a:r>
            <a:endParaRPr lang="en-US" altLang="hu-HU"/>
          </a:p>
        </p:txBody>
      </p:sp>
      <p:sp>
        <p:nvSpPr>
          <p:cNvPr id="47107" name="Rectangle 3">
            <a:extLst>
              <a:ext uri="{FF2B5EF4-FFF2-40B4-BE49-F238E27FC236}">
                <a16:creationId xmlns:a16="http://schemas.microsoft.com/office/drawing/2014/main" id="{2F4708A7-0591-FCFC-9A41-C9D53ECF14A5}"/>
              </a:ext>
            </a:extLst>
          </p:cNvPr>
          <p:cNvSpPr>
            <a:spLocks noGrp="1" noChangeArrowheads="1"/>
          </p:cNvSpPr>
          <p:nvPr>
            <p:ph idx="1"/>
          </p:nvPr>
        </p:nvSpPr>
        <p:spPr>
          <a:xfrm>
            <a:off x="571497" y="1785257"/>
            <a:ext cx="8001003" cy="4020007"/>
          </a:xfrm>
        </p:spPr>
        <p:txBody>
          <a:bodyPr>
            <a:normAutofit fontScale="92500"/>
          </a:bodyPr>
          <a:lstStyle/>
          <a:p>
            <a:pPr eaLnBrk="1" hangingPunct="1">
              <a:lnSpc>
                <a:spcPct val="100000"/>
              </a:lnSpc>
            </a:pPr>
            <a:r>
              <a:rPr lang="hu-HU" altLang="hu-HU" sz="1800" dirty="0"/>
              <a:t>A start és end tag-ek által </a:t>
            </a:r>
            <a:r>
              <a:rPr lang="hu-HU" altLang="hu-HU" sz="1800" dirty="0" err="1"/>
              <a:t>közrezárt</a:t>
            </a:r>
            <a:r>
              <a:rPr lang="hu-HU" altLang="hu-HU" sz="1800" dirty="0"/>
              <a:t>, önálló egységeket </a:t>
            </a:r>
            <a:r>
              <a:rPr lang="hu-HU" altLang="hu-HU" sz="1800" i="1" dirty="0"/>
              <a:t>elemeknek</a:t>
            </a:r>
            <a:r>
              <a:rPr lang="hu-HU" altLang="hu-HU" sz="1800" dirty="0"/>
              <a:t> nevezzük. </a:t>
            </a:r>
            <a:r>
              <a:rPr lang="hu-HU" altLang="hu-HU" sz="1800" dirty="0" err="1"/>
              <a:t>pl</a:t>
            </a:r>
            <a:r>
              <a:rPr lang="hu-HU" altLang="hu-HU" sz="1800" dirty="0"/>
              <a:t>: </a:t>
            </a:r>
            <a:r>
              <a:rPr lang="hu-HU" altLang="hu-HU" sz="1800" i="1" dirty="0"/>
              <a:t>&lt;valami&gt;</a:t>
            </a:r>
            <a:r>
              <a:rPr lang="hu-HU" altLang="hu-HU" sz="1800" i="1" dirty="0" err="1"/>
              <a:t>aaa</a:t>
            </a:r>
            <a:r>
              <a:rPr lang="hu-HU" altLang="hu-HU" sz="1800" i="1" dirty="0"/>
              <a:t>&lt;/valami&gt;</a:t>
            </a:r>
          </a:p>
          <a:p>
            <a:pPr eaLnBrk="1" hangingPunct="1">
              <a:lnSpc>
                <a:spcPct val="100000"/>
              </a:lnSpc>
            </a:pPr>
            <a:r>
              <a:rPr lang="hu-HU" altLang="hu-HU" sz="1800" dirty="0"/>
              <a:t>Az XML fájl egy fő-elemet tartalmaz, amelyhez az összes többi is tartozik, ez a gyökérelem. </a:t>
            </a:r>
            <a:r>
              <a:rPr lang="hu-HU" altLang="hu-HU" sz="1800" dirty="0" err="1"/>
              <a:t>pl</a:t>
            </a:r>
            <a:r>
              <a:rPr lang="hu-HU" altLang="hu-HU" sz="1800" dirty="0"/>
              <a:t>: &lt;</a:t>
            </a:r>
            <a:r>
              <a:rPr lang="hu-HU" altLang="hu-HU" sz="1800" dirty="0" err="1"/>
              <a:t>uzenet</a:t>
            </a:r>
            <a:r>
              <a:rPr lang="hu-HU" altLang="hu-HU" sz="1800" dirty="0"/>
              <a:t>&gt;</a:t>
            </a:r>
          </a:p>
          <a:p>
            <a:pPr lvl="1" eaLnBrk="1" hangingPunct="1">
              <a:lnSpc>
                <a:spcPct val="100000"/>
              </a:lnSpc>
            </a:pPr>
            <a:r>
              <a:rPr lang="hu-HU" altLang="hu-HU" dirty="0"/>
              <a:t>az elemek hierarchikusan vannak egymásba ágyazva, a csúcson egy gyökérelem áll</a:t>
            </a:r>
          </a:p>
          <a:p>
            <a:pPr lvl="1" eaLnBrk="1" hangingPunct="1">
              <a:lnSpc>
                <a:spcPct val="100000"/>
              </a:lnSpc>
            </a:pPr>
            <a:r>
              <a:rPr lang="hu-HU" altLang="hu-HU" dirty="0"/>
              <a:t>a beágyazás egyértelmű kapcsolatot alakít ki az elemek között</a:t>
            </a:r>
          </a:p>
          <a:p>
            <a:pPr lvl="2" eaLnBrk="1" hangingPunct="1">
              <a:lnSpc>
                <a:spcPct val="100000"/>
              </a:lnSpc>
            </a:pPr>
            <a:r>
              <a:rPr lang="hu-HU" altLang="hu-HU" sz="1800" dirty="0"/>
              <a:t>azok az elemek amelyek más elemeket is tartalmaznak: </a:t>
            </a:r>
            <a:r>
              <a:rPr lang="hu-HU" altLang="hu-HU" sz="1800" i="1" dirty="0"/>
              <a:t>szülő</a:t>
            </a:r>
            <a:r>
              <a:rPr lang="hu-HU" altLang="hu-HU" sz="1800" dirty="0"/>
              <a:t> elemek</a:t>
            </a:r>
          </a:p>
          <a:p>
            <a:pPr lvl="2" eaLnBrk="1" hangingPunct="1">
              <a:lnSpc>
                <a:spcPct val="100000"/>
              </a:lnSpc>
            </a:pPr>
            <a:r>
              <a:rPr lang="hu-HU" altLang="hu-HU" sz="1800" dirty="0"/>
              <a:t>a szülő elemeken belüli elemek a </a:t>
            </a:r>
            <a:r>
              <a:rPr lang="hu-HU" altLang="hu-HU" sz="1800" i="1" dirty="0"/>
              <a:t>gyermek</a:t>
            </a:r>
            <a:r>
              <a:rPr lang="hu-HU" altLang="hu-HU" sz="1800" dirty="0"/>
              <a:t> elemek.</a:t>
            </a:r>
          </a:p>
          <a:p>
            <a:pPr eaLnBrk="1" hangingPunct="1">
              <a:lnSpc>
                <a:spcPct val="100000"/>
              </a:lnSpc>
            </a:pPr>
            <a:r>
              <a:rPr lang="hu-HU" altLang="hu-HU" sz="1800" dirty="0"/>
              <a:t>Az elemek korlátlan számú attribútumot (tulajdonságot) tartalmazhatnak.</a:t>
            </a:r>
          </a:p>
          <a:p>
            <a:pPr lvl="1" eaLnBrk="1" hangingPunct="1">
              <a:lnSpc>
                <a:spcPct val="100000"/>
              </a:lnSpc>
            </a:pPr>
            <a:r>
              <a:rPr lang="hu-HU" altLang="hu-HU" dirty="0"/>
              <a:t>pl.: </a:t>
            </a:r>
            <a:r>
              <a:rPr lang="hu-HU" altLang="hu-HU" i="1" dirty="0" err="1"/>
              <a:t>id</a:t>
            </a:r>
            <a:r>
              <a:rPr lang="hu-HU" altLang="hu-HU" dirty="0"/>
              <a:t> attribútum = ”123456”</a:t>
            </a:r>
          </a:p>
          <a:p>
            <a:pPr lvl="1" eaLnBrk="1" hangingPunct="1">
              <a:lnSpc>
                <a:spcPct val="100000"/>
              </a:lnSpc>
            </a:pPr>
            <a:r>
              <a:rPr lang="hu-HU" altLang="hu-HU" dirty="0"/>
              <a:t>az attribútum nevek hossza nem korlátozott</a:t>
            </a:r>
          </a:p>
          <a:p>
            <a:pPr lvl="1" eaLnBrk="1" hangingPunct="1">
              <a:lnSpc>
                <a:spcPct val="100000"/>
              </a:lnSpc>
            </a:pPr>
            <a:r>
              <a:rPr lang="hu-HU" altLang="hu-HU" dirty="0"/>
              <a:t>minden attribútumnév betűvel kezdődik.</a:t>
            </a:r>
            <a:endParaRPr lang="en-US" altLang="hu-HU" dirty="0"/>
          </a:p>
        </p:txBody>
      </p:sp>
      <p:sp>
        <p:nvSpPr>
          <p:cNvPr id="47114" name="Freeform: Shape 47113">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8136" name="Rectangle 48135">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131" name="Rectangle 2">
            <a:extLst>
              <a:ext uri="{FF2B5EF4-FFF2-40B4-BE49-F238E27FC236}">
                <a16:creationId xmlns:a16="http://schemas.microsoft.com/office/drawing/2014/main" id="{2C002170-B0C3-2191-6512-A6ABF8299D9C}"/>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XML értelmezők</a:t>
            </a:r>
            <a:endParaRPr lang="en-US" altLang="hu-HU"/>
          </a:p>
        </p:txBody>
      </p:sp>
      <p:sp>
        <p:nvSpPr>
          <p:cNvPr id="48138" name="Freeform: Shape 48137">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Rectangle 3">
            <a:extLst>
              <a:ext uri="{FF2B5EF4-FFF2-40B4-BE49-F238E27FC236}">
                <a16:creationId xmlns:a16="http://schemas.microsoft.com/office/drawing/2014/main" id="{C02F79EA-2F81-8649-BDAC-8D24B73569EE}"/>
              </a:ext>
            </a:extLst>
          </p:cNvPr>
          <p:cNvSpPr>
            <a:spLocks noGrp="1" noChangeArrowheads="1"/>
          </p:cNvSpPr>
          <p:nvPr>
            <p:ph idx="1"/>
          </p:nvPr>
        </p:nvSpPr>
        <p:spPr>
          <a:xfrm>
            <a:off x="250825" y="1495680"/>
            <a:ext cx="8540750" cy="4453600"/>
          </a:xfrm>
        </p:spPr>
        <p:txBody>
          <a:bodyPr>
            <a:normAutofit fontScale="85000" lnSpcReduction="20000"/>
          </a:bodyPr>
          <a:lstStyle/>
          <a:p>
            <a:pPr eaLnBrk="1" hangingPunct="1">
              <a:lnSpc>
                <a:spcPct val="80000"/>
              </a:lnSpc>
            </a:pPr>
            <a:r>
              <a:rPr lang="hu-HU" altLang="hu-HU" sz="1800" dirty="0">
                <a:solidFill>
                  <a:schemeClr val="tx1"/>
                </a:solidFill>
              </a:rPr>
              <a:t>Az XML értelmezők XML dokumentumokat dolgoznak fel:</a:t>
            </a:r>
          </a:p>
          <a:p>
            <a:pPr lvl="1" eaLnBrk="1" hangingPunct="1">
              <a:lnSpc>
                <a:spcPct val="80000"/>
              </a:lnSpc>
            </a:pPr>
            <a:r>
              <a:rPr lang="hu-HU" altLang="hu-HU" sz="1600" dirty="0">
                <a:solidFill>
                  <a:schemeClr val="tx1"/>
                </a:solidFill>
              </a:rPr>
              <a:t>szintaktikai ellenőrzést végeznek</a:t>
            </a:r>
          </a:p>
          <a:p>
            <a:pPr eaLnBrk="1" hangingPunct="1">
              <a:lnSpc>
                <a:spcPct val="80000"/>
              </a:lnSpc>
            </a:pPr>
            <a:r>
              <a:rPr lang="hu-HU" altLang="hu-HU" sz="1800" dirty="0">
                <a:solidFill>
                  <a:schemeClr val="tx1"/>
                </a:solidFill>
              </a:rPr>
              <a:t> „Jól formázott” (</a:t>
            </a:r>
            <a:r>
              <a:rPr lang="hu-HU" altLang="hu-HU" sz="1800" b="1" dirty="0" err="1">
                <a:solidFill>
                  <a:schemeClr val="tx1"/>
                </a:solidFill>
              </a:rPr>
              <a:t>well-formed</a:t>
            </a:r>
            <a:r>
              <a:rPr lang="hu-HU" altLang="hu-HU" sz="1800" dirty="0">
                <a:solidFill>
                  <a:schemeClr val="tx1"/>
                </a:solidFill>
              </a:rPr>
              <a:t>) az XML dokumentum, ha </a:t>
            </a:r>
            <a:r>
              <a:rPr lang="hu-HU" altLang="hu-HU" sz="1800" dirty="0" err="1">
                <a:solidFill>
                  <a:schemeClr val="tx1"/>
                </a:solidFill>
              </a:rPr>
              <a:t>szintaktikailag</a:t>
            </a:r>
            <a:r>
              <a:rPr lang="hu-HU" altLang="hu-HU" sz="1800" dirty="0">
                <a:solidFill>
                  <a:schemeClr val="tx1"/>
                </a:solidFill>
              </a:rPr>
              <a:t> teljesen hibátlan. Azaz egy gyökéreleme van, és minden nyitó tag-</a:t>
            </a:r>
            <a:r>
              <a:rPr lang="hu-HU" altLang="hu-HU" sz="1800" dirty="0" err="1">
                <a:solidFill>
                  <a:schemeClr val="tx1"/>
                </a:solidFill>
              </a:rPr>
              <a:t>hez</a:t>
            </a:r>
            <a:r>
              <a:rPr lang="hu-HU" altLang="hu-HU" sz="1800" dirty="0">
                <a:solidFill>
                  <a:schemeClr val="tx1"/>
                </a:solidFill>
              </a:rPr>
              <a:t> tartozik egy záró tag, valamint az attribútumok megadása helyes. </a:t>
            </a:r>
          </a:p>
          <a:p>
            <a:pPr eaLnBrk="1" hangingPunct="1">
              <a:lnSpc>
                <a:spcPct val="80000"/>
              </a:lnSpc>
            </a:pPr>
            <a:r>
              <a:rPr lang="hu-HU" altLang="hu-HU" sz="1800" dirty="0">
                <a:solidFill>
                  <a:schemeClr val="tx1"/>
                </a:solidFill>
              </a:rPr>
              <a:t>XML dokumentum speciális karakterei:</a:t>
            </a:r>
          </a:p>
          <a:p>
            <a:pPr lvl="1" eaLnBrk="1" hangingPunct="1">
              <a:lnSpc>
                <a:spcPct val="80000"/>
              </a:lnSpc>
            </a:pPr>
            <a:r>
              <a:rPr lang="hu-HU" altLang="hu-HU" sz="1600" dirty="0">
                <a:solidFill>
                  <a:schemeClr val="tx1"/>
                </a:solidFill>
              </a:rPr>
              <a:t>&amp; 	- 	&amp;</a:t>
            </a:r>
            <a:r>
              <a:rPr lang="hu-HU" altLang="hu-HU" sz="1600" dirty="0" err="1">
                <a:solidFill>
                  <a:schemeClr val="tx1"/>
                </a:solidFill>
              </a:rPr>
              <a:t>amp</a:t>
            </a:r>
            <a:endParaRPr lang="hu-HU" altLang="hu-HU" sz="1600" dirty="0">
              <a:solidFill>
                <a:schemeClr val="tx1"/>
              </a:solidFill>
            </a:endParaRPr>
          </a:p>
          <a:p>
            <a:pPr lvl="1" eaLnBrk="1" hangingPunct="1">
              <a:lnSpc>
                <a:spcPct val="80000"/>
              </a:lnSpc>
            </a:pPr>
            <a:r>
              <a:rPr lang="hu-HU" altLang="hu-HU" sz="1600" dirty="0">
                <a:solidFill>
                  <a:schemeClr val="tx1"/>
                </a:solidFill>
              </a:rPr>
              <a:t>&lt; 	-  	&amp;</a:t>
            </a:r>
            <a:r>
              <a:rPr lang="hu-HU" altLang="hu-HU" sz="1600" dirty="0" err="1">
                <a:solidFill>
                  <a:schemeClr val="tx1"/>
                </a:solidFill>
              </a:rPr>
              <a:t>lt</a:t>
            </a:r>
            <a:endParaRPr lang="hu-HU" altLang="hu-HU" sz="1600" dirty="0">
              <a:solidFill>
                <a:schemeClr val="tx1"/>
              </a:solidFill>
            </a:endParaRPr>
          </a:p>
          <a:p>
            <a:pPr lvl="1" eaLnBrk="1" hangingPunct="1">
              <a:lnSpc>
                <a:spcPct val="80000"/>
              </a:lnSpc>
            </a:pPr>
            <a:r>
              <a:rPr lang="hu-HU" altLang="hu-HU" sz="1600" dirty="0">
                <a:solidFill>
                  <a:schemeClr val="tx1"/>
                </a:solidFill>
              </a:rPr>
              <a:t>&gt; 	-  	&amp;</a:t>
            </a:r>
            <a:r>
              <a:rPr lang="hu-HU" altLang="hu-HU" sz="1600" dirty="0" err="1">
                <a:solidFill>
                  <a:schemeClr val="tx1"/>
                </a:solidFill>
              </a:rPr>
              <a:t>gt</a:t>
            </a:r>
            <a:endParaRPr lang="hu-HU" altLang="hu-HU" sz="1600" dirty="0">
              <a:solidFill>
                <a:schemeClr val="tx1"/>
              </a:solidFill>
            </a:endParaRPr>
          </a:p>
          <a:p>
            <a:pPr lvl="1" eaLnBrk="1" hangingPunct="1">
              <a:lnSpc>
                <a:spcPct val="80000"/>
              </a:lnSpc>
            </a:pPr>
            <a:r>
              <a:rPr lang="hu-HU" altLang="hu-HU" sz="1600" dirty="0">
                <a:solidFill>
                  <a:schemeClr val="tx1"/>
                </a:solidFill>
              </a:rPr>
              <a:t>‘ 		-   	&amp;</a:t>
            </a:r>
            <a:r>
              <a:rPr lang="hu-HU" altLang="hu-HU" sz="1600" dirty="0" err="1">
                <a:solidFill>
                  <a:schemeClr val="tx1"/>
                </a:solidFill>
              </a:rPr>
              <a:t>apos</a:t>
            </a:r>
            <a:endParaRPr lang="hu-HU" altLang="hu-HU" sz="1600" dirty="0">
              <a:solidFill>
                <a:schemeClr val="tx1"/>
              </a:solidFill>
            </a:endParaRPr>
          </a:p>
          <a:p>
            <a:pPr lvl="1" eaLnBrk="1" hangingPunct="1">
              <a:lnSpc>
                <a:spcPct val="80000"/>
              </a:lnSpc>
            </a:pPr>
            <a:r>
              <a:rPr lang="hu-HU" altLang="hu-HU" sz="1600" dirty="0">
                <a:solidFill>
                  <a:schemeClr val="tx1"/>
                </a:solidFill>
              </a:rPr>
              <a:t>” 		-  	&amp;</a:t>
            </a:r>
            <a:r>
              <a:rPr lang="hu-HU" altLang="hu-HU" sz="1600" dirty="0" err="1">
                <a:solidFill>
                  <a:schemeClr val="tx1"/>
                </a:solidFill>
              </a:rPr>
              <a:t>quot</a:t>
            </a:r>
            <a:r>
              <a:rPr lang="hu-HU" altLang="hu-HU" sz="1600" dirty="0">
                <a:solidFill>
                  <a:schemeClr val="tx1"/>
                </a:solidFill>
              </a:rPr>
              <a:t> </a:t>
            </a:r>
          </a:p>
          <a:p>
            <a:pPr eaLnBrk="1" hangingPunct="1">
              <a:lnSpc>
                <a:spcPct val="80000"/>
              </a:lnSpc>
            </a:pPr>
            <a:r>
              <a:rPr lang="hu-HU" altLang="hu-HU" sz="1800" dirty="0">
                <a:solidFill>
                  <a:schemeClr val="tx1"/>
                </a:solidFill>
              </a:rPr>
              <a:t>CDATA rész tartalmazhat beágyazott adatokat. A köv. formában</a:t>
            </a:r>
          </a:p>
          <a:p>
            <a:pPr lvl="1" eaLnBrk="1" hangingPunct="1">
              <a:lnSpc>
                <a:spcPct val="80000"/>
              </a:lnSpc>
              <a:buFontTx/>
              <a:buNone/>
            </a:pPr>
            <a:r>
              <a:rPr lang="hu-HU" altLang="hu-HU" sz="1600" dirty="0">
                <a:solidFill>
                  <a:schemeClr val="tx1"/>
                </a:solidFill>
              </a:rPr>
              <a:t>		</a:t>
            </a:r>
          </a:p>
          <a:p>
            <a:pPr lvl="1" eaLnBrk="1" hangingPunct="1">
              <a:lnSpc>
                <a:spcPct val="80000"/>
              </a:lnSpc>
              <a:buFontTx/>
              <a:buNone/>
            </a:pPr>
            <a:r>
              <a:rPr lang="hu-HU" altLang="hu-HU" sz="1600" dirty="0">
                <a:solidFill>
                  <a:schemeClr val="tx1"/>
                </a:solidFill>
              </a:rPr>
              <a:t>		           &lt;script </a:t>
            </a:r>
            <a:r>
              <a:rPr lang="hu-HU" altLang="hu-HU" sz="1600" dirty="0" err="1">
                <a:solidFill>
                  <a:schemeClr val="tx1"/>
                </a:solidFill>
              </a:rPr>
              <a:t>language</a:t>
            </a:r>
            <a:r>
              <a:rPr lang="hu-HU" altLang="hu-HU" sz="1600" dirty="0">
                <a:solidFill>
                  <a:schemeClr val="tx1"/>
                </a:solidFill>
              </a:rPr>
              <a:t>="JavaScript" </a:t>
            </a:r>
            <a:r>
              <a:rPr lang="hu-HU" altLang="hu-HU" sz="1600" dirty="0" err="1">
                <a:solidFill>
                  <a:schemeClr val="tx1"/>
                </a:solidFill>
              </a:rPr>
              <a:t>type</a:t>
            </a:r>
            <a:r>
              <a:rPr lang="hu-HU" altLang="hu-HU" sz="1600" dirty="0">
                <a:solidFill>
                  <a:schemeClr val="tx1"/>
                </a:solidFill>
              </a:rPr>
              <a:t>="text/</a:t>
            </a:r>
            <a:r>
              <a:rPr lang="hu-HU" altLang="hu-HU" sz="1600" dirty="0" err="1">
                <a:solidFill>
                  <a:schemeClr val="tx1"/>
                </a:solidFill>
              </a:rPr>
              <a:t>javascript</a:t>
            </a:r>
            <a:r>
              <a:rPr lang="hu-HU" altLang="hu-HU" sz="1600" dirty="0">
                <a:solidFill>
                  <a:schemeClr val="tx1"/>
                </a:solidFill>
              </a:rPr>
              <a:t>"&gt;</a:t>
            </a:r>
          </a:p>
          <a:p>
            <a:pPr lvl="1" eaLnBrk="1" hangingPunct="1">
              <a:lnSpc>
                <a:spcPct val="80000"/>
              </a:lnSpc>
              <a:buFontTx/>
              <a:buNone/>
            </a:pPr>
            <a:r>
              <a:rPr lang="hu-HU" altLang="hu-HU" sz="1600" dirty="0">
                <a:solidFill>
                  <a:schemeClr val="tx1"/>
                </a:solidFill>
              </a:rPr>
              <a:t>			</a:t>
            </a:r>
            <a:r>
              <a:rPr lang="hu-HU" altLang="hu-HU" sz="1600" b="1" dirty="0">
                <a:solidFill>
                  <a:schemeClr val="tx1"/>
                </a:solidFill>
              </a:rPr>
              <a:t>&lt;![CDATA[</a:t>
            </a:r>
          </a:p>
          <a:p>
            <a:pPr lvl="1" eaLnBrk="1" hangingPunct="1">
              <a:lnSpc>
                <a:spcPct val="80000"/>
              </a:lnSpc>
              <a:buFontTx/>
              <a:buNone/>
            </a:pPr>
            <a:r>
              <a:rPr lang="hu-HU" altLang="hu-HU" sz="1600" dirty="0">
                <a:solidFill>
                  <a:schemeClr val="tx1"/>
                </a:solidFill>
              </a:rPr>
              <a:t>				</a:t>
            </a:r>
            <a:r>
              <a:rPr lang="hu-HU" altLang="hu-HU" sz="1600" dirty="0" err="1">
                <a:solidFill>
                  <a:schemeClr val="tx1"/>
                </a:solidFill>
              </a:rPr>
              <a:t>function</a:t>
            </a:r>
            <a:r>
              <a:rPr lang="hu-HU" altLang="hu-HU" sz="1600" dirty="0">
                <a:solidFill>
                  <a:schemeClr val="tx1"/>
                </a:solidFill>
              </a:rPr>
              <a:t> </a:t>
            </a:r>
            <a:r>
              <a:rPr lang="hu-HU" altLang="hu-HU" sz="1600" dirty="0" err="1">
                <a:solidFill>
                  <a:schemeClr val="tx1"/>
                </a:solidFill>
              </a:rPr>
              <a:t>sayHello</a:t>
            </a:r>
            <a:r>
              <a:rPr lang="hu-HU" altLang="hu-HU" sz="1600" dirty="0">
                <a:solidFill>
                  <a:schemeClr val="tx1"/>
                </a:solidFill>
              </a:rPr>
              <a:t>() {</a:t>
            </a:r>
          </a:p>
          <a:p>
            <a:pPr lvl="1" eaLnBrk="1" hangingPunct="1">
              <a:lnSpc>
                <a:spcPct val="80000"/>
              </a:lnSpc>
              <a:buFontTx/>
              <a:buNone/>
            </a:pPr>
            <a:r>
              <a:rPr lang="hu-HU" altLang="hu-HU" sz="1600" dirty="0">
                <a:solidFill>
                  <a:schemeClr val="tx1"/>
                </a:solidFill>
              </a:rPr>
              <a:t>				</a:t>
            </a:r>
            <a:r>
              <a:rPr lang="hu-HU" altLang="hu-HU" sz="1600" dirty="0" err="1">
                <a:solidFill>
                  <a:schemeClr val="tx1"/>
                </a:solidFill>
              </a:rPr>
              <a:t>document.writeln</a:t>
            </a:r>
            <a:r>
              <a:rPr lang="hu-HU" altLang="hu-HU" sz="1600" dirty="0">
                <a:solidFill>
                  <a:schemeClr val="tx1"/>
                </a:solidFill>
              </a:rPr>
              <a:t>("Hello World!");</a:t>
            </a:r>
          </a:p>
          <a:p>
            <a:pPr lvl="1" eaLnBrk="1" hangingPunct="1">
              <a:lnSpc>
                <a:spcPct val="80000"/>
              </a:lnSpc>
              <a:buFontTx/>
              <a:buNone/>
            </a:pPr>
            <a:r>
              <a:rPr lang="hu-HU" altLang="hu-HU" sz="1600" dirty="0">
                <a:solidFill>
                  <a:schemeClr val="tx1"/>
                </a:solidFill>
              </a:rPr>
              <a:t>				}</a:t>
            </a:r>
          </a:p>
          <a:p>
            <a:pPr lvl="1" eaLnBrk="1" hangingPunct="1">
              <a:lnSpc>
                <a:spcPct val="80000"/>
              </a:lnSpc>
              <a:buFontTx/>
              <a:buNone/>
            </a:pPr>
            <a:r>
              <a:rPr lang="hu-HU" altLang="hu-HU" sz="1600" dirty="0">
                <a:solidFill>
                  <a:schemeClr val="tx1"/>
                </a:solidFill>
              </a:rPr>
              <a:t>			</a:t>
            </a:r>
            <a:r>
              <a:rPr lang="hu-HU" altLang="hu-HU" sz="1600" b="1" dirty="0">
                <a:solidFill>
                  <a:schemeClr val="tx1"/>
                </a:solidFill>
              </a:rPr>
              <a:t>]]&gt;</a:t>
            </a:r>
          </a:p>
          <a:p>
            <a:pPr lvl="1" eaLnBrk="1" hangingPunct="1">
              <a:lnSpc>
                <a:spcPct val="80000"/>
              </a:lnSpc>
              <a:buFontTx/>
              <a:buNone/>
            </a:pPr>
            <a:r>
              <a:rPr lang="hu-HU" altLang="hu-HU" sz="1600" dirty="0">
                <a:solidFill>
                  <a:schemeClr val="tx1"/>
                </a:solidFill>
              </a:rPr>
              <a:t>			&lt;/script&gt;</a:t>
            </a:r>
          </a:p>
          <a:p>
            <a:pPr lvl="1" eaLnBrk="1" hangingPunct="1">
              <a:lnSpc>
                <a:spcPct val="80000"/>
              </a:lnSpc>
            </a:pPr>
            <a:endParaRPr lang="en-US" altLang="hu-HU" sz="1600" dirty="0">
              <a:latin typeface="Microsoft Sans Serif"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9160" name="Rectangle 49159">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155" name="Rectangle 2">
            <a:extLst>
              <a:ext uri="{FF2B5EF4-FFF2-40B4-BE49-F238E27FC236}">
                <a16:creationId xmlns:a16="http://schemas.microsoft.com/office/drawing/2014/main" id="{C16ECB6A-F0B1-2989-A096-FA8F4F7ADA6B}"/>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dirty="0"/>
              <a:t>XML névterek</a:t>
            </a:r>
            <a:endParaRPr lang="en-US" altLang="hu-HU"/>
          </a:p>
        </p:txBody>
      </p:sp>
      <p:sp>
        <p:nvSpPr>
          <p:cNvPr id="49162" name="Freeform: Shape 49161">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Rectangle 3">
            <a:extLst>
              <a:ext uri="{FF2B5EF4-FFF2-40B4-BE49-F238E27FC236}">
                <a16:creationId xmlns:a16="http://schemas.microsoft.com/office/drawing/2014/main" id="{B1D1384B-E00C-3C83-5C9F-F60407F85B2F}"/>
              </a:ext>
            </a:extLst>
          </p:cNvPr>
          <p:cNvSpPr>
            <a:spLocks noGrp="1" noChangeArrowheads="1"/>
          </p:cNvSpPr>
          <p:nvPr>
            <p:ph idx="1"/>
          </p:nvPr>
        </p:nvSpPr>
        <p:spPr>
          <a:xfrm>
            <a:off x="301624" y="1600199"/>
            <a:ext cx="8662863" cy="4406535"/>
          </a:xfrm>
        </p:spPr>
        <p:txBody>
          <a:bodyPr>
            <a:normAutofit fontScale="92500" lnSpcReduction="20000"/>
          </a:bodyPr>
          <a:lstStyle/>
          <a:p>
            <a:pPr eaLnBrk="1" hangingPunct="1">
              <a:lnSpc>
                <a:spcPct val="90000"/>
              </a:lnSpc>
            </a:pPr>
            <a:r>
              <a:rPr lang="hu-HU" altLang="hu-HU" sz="2400" dirty="0"/>
              <a:t>A dokumentumok készítői, saját </a:t>
            </a:r>
            <a:r>
              <a:rPr lang="hu-HU" altLang="hu-HU" sz="2400" dirty="0" err="1"/>
              <a:t>szavaikkal</a:t>
            </a:r>
            <a:r>
              <a:rPr lang="hu-HU" altLang="hu-HU" sz="2400" dirty="0"/>
              <a:t> építik fel az XML dokumentumokat, ezért névütközés lehetséges. Erre megoldás a névterek használata.</a:t>
            </a:r>
          </a:p>
          <a:p>
            <a:pPr eaLnBrk="1" hangingPunct="1">
              <a:lnSpc>
                <a:spcPct val="90000"/>
              </a:lnSpc>
            </a:pPr>
            <a:r>
              <a:rPr lang="hu-HU" altLang="hu-HU" sz="2400" dirty="0"/>
              <a:t>névtér-előtagok: </a:t>
            </a:r>
          </a:p>
          <a:p>
            <a:pPr lvl="1" eaLnBrk="1" hangingPunct="1">
              <a:lnSpc>
                <a:spcPct val="90000"/>
              </a:lnSpc>
              <a:buFontTx/>
              <a:buNone/>
            </a:pPr>
            <a:r>
              <a:rPr lang="hu-HU" altLang="hu-HU" sz="1200" dirty="0"/>
              <a:t>			</a:t>
            </a:r>
            <a:r>
              <a:rPr lang="hu-HU" altLang="hu-HU" sz="2000" dirty="0"/>
              <a:t>&lt;</a:t>
            </a:r>
            <a:r>
              <a:rPr lang="hu-HU" altLang="hu-HU" sz="2000" dirty="0" err="1"/>
              <a:t>miskolci:diak</a:t>
            </a:r>
            <a:r>
              <a:rPr lang="hu-HU" altLang="hu-HU" sz="2000" dirty="0"/>
              <a:t>&gt;Nagy István&lt;/</a:t>
            </a:r>
            <a:r>
              <a:rPr lang="hu-HU" altLang="hu-HU" sz="2000" dirty="0" err="1"/>
              <a:t>miskolci:diak</a:t>
            </a:r>
            <a:r>
              <a:rPr lang="hu-HU" altLang="hu-HU" sz="2000" dirty="0"/>
              <a:t>&gt; </a:t>
            </a:r>
          </a:p>
          <a:p>
            <a:pPr lvl="1" eaLnBrk="1" hangingPunct="1">
              <a:lnSpc>
                <a:spcPct val="90000"/>
              </a:lnSpc>
              <a:buFontTx/>
              <a:buNone/>
            </a:pPr>
            <a:r>
              <a:rPr lang="hu-HU" altLang="hu-HU" sz="2000" dirty="0"/>
              <a:t>minősített elem: </a:t>
            </a:r>
            <a:r>
              <a:rPr lang="hu-HU" altLang="hu-HU" sz="2000" i="1" dirty="0" err="1"/>
              <a:t>diak</a:t>
            </a:r>
            <a:r>
              <a:rPr lang="hu-HU" altLang="hu-HU" sz="2000" dirty="0"/>
              <a:t> , névtérelőtag: </a:t>
            </a:r>
            <a:r>
              <a:rPr lang="hu-HU" altLang="hu-HU" sz="2000" i="1" dirty="0"/>
              <a:t>miskolci</a:t>
            </a:r>
          </a:p>
          <a:p>
            <a:pPr lvl="1" eaLnBrk="1" hangingPunct="1">
              <a:lnSpc>
                <a:spcPct val="90000"/>
              </a:lnSpc>
              <a:buFontTx/>
              <a:buNone/>
            </a:pPr>
            <a:endParaRPr lang="hu-HU" altLang="hu-HU" sz="2000" dirty="0"/>
          </a:p>
          <a:p>
            <a:pPr lvl="1" eaLnBrk="1" hangingPunct="1">
              <a:lnSpc>
                <a:spcPct val="90000"/>
              </a:lnSpc>
              <a:buFontTx/>
              <a:buNone/>
            </a:pPr>
            <a:r>
              <a:rPr lang="en-US" altLang="hu-HU" sz="2000" dirty="0"/>
              <a:t>&lt;?xml version = "1.0" encoding = "UTF-8"?&gt;</a:t>
            </a:r>
          </a:p>
          <a:p>
            <a:pPr lvl="1" eaLnBrk="1" hangingPunct="1">
              <a:lnSpc>
                <a:spcPct val="90000"/>
              </a:lnSpc>
              <a:buFontTx/>
              <a:buNone/>
            </a:pPr>
            <a:r>
              <a:rPr lang="en-US" altLang="hu-HU" sz="2000" dirty="0"/>
              <a:t>&lt;</a:t>
            </a:r>
            <a:r>
              <a:rPr lang="en-US" altLang="hu-HU" sz="2000" b="1" dirty="0" err="1"/>
              <a:t>adatok</a:t>
            </a:r>
            <a:r>
              <a:rPr lang="en-US" altLang="hu-HU" sz="2000" dirty="0"/>
              <a:t> </a:t>
            </a:r>
            <a:r>
              <a:rPr lang="en-US" altLang="hu-HU" sz="2000" dirty="0" err="1"/>
              <a:t>xmlns:unimiskolc</a:t>
            </a:r>
            <a:r>
              <a:rPr lang="en-US" altLang="hu-HU" sz="2000" dirty="0"/>
              <a:t> = "www.uni-miskolc.hu"</a:t>
            </a:r>
            <a:r>
              <a:rPr lang="hu-HU" altLang="hu-HU" sz="2000" dirty="0"/>
              <a:t> &gt;</a:t>
            </a:r>
            <a:endParaRPr lang="en-US" altLang="hu-HU" sz="2000" dirty="0"/>
          </a:p>
          <a:p>
            <a:pPr lvl="1" eaLnBrk="1" hangingPunct="1">
              <a:lnSpc>
                <a:spcPct val="90000"/>
              </a:lnSpc>
              <a:buFontTx/>
              <a:buNone/>
            </a:pPr>
            <a:r>
              <a:rPr lang="hu-HU" altLang="hu-HU" sz="2000" dirty="0"/>
              <a:t>  </a:t>
            </a:r>
            <a:r>
              <a:rPr lang="en-US" altLang="hu-HU" sz="2000" dirty="0"/>
              <a:t>&lt;</a:t>
            </a:r>
            <a:r>
              <a:rPr lang="en-US" altLang="hu-HU" sz="2000" b="1" dirty="0" err="1"/>
              <a:t>unimiskolc</a:t>
            </a:r>
            <a:r>
              <a:rPr lang="en-US" altLang="hu-HU" sz="2000" dirty="0" err="1"/>
              <a:t>:file</a:t>
            </a:r>
            <a:r>
              <a:rPr lang="en-US" altLang="hu-HU" sz="2000" dirty="0"/>
              <a:t> filename = "aula.jpg"&gt;</a:t>
            </a:r>
          </a:p>
          <a:p>
            <a:pPr lvl="1" eaLnBrk="1" hangingPunct="1">
              <a:lnSpc>
                <a:spcPct val="90000"/>
              </a:lnSpc>
              <a:buFontTx/>
              <a:buNone/>
            </a:pPr>
            <a:r>
              <a:rPr lang="hu-HU" altLang="hu-HU" sz="2000" dirty="0"/>
              <a:t>  </a:t>
            </a:r>
            <a:r>
              <a:rPr lang="en-US" altLang="hu-HU" sz="2000" dirty="0"/>
              <a:t>&lt;</a:t>
            </a:r>
            <a:r>
              <a:rPr lang="en-US" altLang="hu-HU" sz="2000" b="1" dirty="0" err="1"/>
              <a:t>unimiskolc</a:t>
            </a:r>
            <a:r>
              <a:rPr lang="en-US" altLang="hu-HU" sz="2000" dirty="0" err="1"/>
              <a:t>:description</a:t>
            </a:r>
            <a:r>
              <a:rPr lang="en-US" altLang="hu-HU" sz="2000" dirty="0"/>
              <a:t>&gt;</a:t>
            </a:r>
            <a:r>
              <a:rPr lang="en-US" altLang="hu-HU" sz="2000" dirty="0" err="1"/>
              <a:t>Ez</a:t>
            </a:r>
            <a:r>
              <a:rPr lang="en-US" altLang="hu-HU" sz="2000" dirty="0"/>
              <a:t> </a:t>
            </a:r>
            <a:r>
              <a:rPr lang="en-US" altLang="hu-HU" sz="2000" dirty="0" err="1"/>
              <a:t>egy</a:t>
            </a:r>
            <a:r>
              <a:rPr lang="en-US" altLang="hu-HU" sz="2000" dirty="0"/>
              <a:t> </a:t>
            </a:r>
            <a:r>
              <a:rPr lang="en-US" altLang="hu-HU" sz="2000" dirty="0" err="1"/>
              <a:t>kep</a:t>
            </a:r>
            <a:r>
              <a:rPr lang="en-US" altLang="hu-HU" sz="2000" dirty="0"/>
              <a:t>&lt;/</a:t>
            </a:r>
            <a:r>
              <a:rPr lang="en-US" altLang="hu-HU" sz="2000" dirty="0" err="1"/>
              <a:t>unimiskolc:description</a:t>
            </a:r>
            <a:r>
              <a:rPr lang="en-US" altLang="hu-HU" sz="2000" dirty="0"/>
              <a:t>&gt;</a:t>
            </a:r>
          </a:p>
          <a:p>
            <a:pPr lvl="1" eaLnBrk="1" hangingPunct="1">
              <a:lnSpc>
                <a:spcPct val="90000"/>
              </a:lnSpc>
              <a:buFontTx/>
              <a:buNone/>
            </a:pPr>
            <a:r>
              <a:rPr lang="hu-HU" altLang="hu-HU" sz="2000" dirty="0"/>
              <a:t>  </a:t>
            </a:r>
            <a:r>
              <a:rPr lang="en-US" altLang="hu-HU" sz="2000" dirty="0"/>
              <a:t>&lt;</a:t>
            </a:r>
            <a:r>
              <a:rPr lang="en-US" altLang="hu-HU" sz="2000" b="1" dirty="0" err="1"/>
              <a:t>unimiskolc</a:t>
            </a:r>
            <a:r>
              <a:rPr lang="en-US" altLang="hu-HU" sz="2000" dirty="0" err="1"/>
              <a:t>:size</a:t>
            </a:r>
            <a:r>
              <a:rPr lang="en-US" altLang="hu-HU" sz="2000" dirty="0"/>
              <a:t> width = "200" height = "100" /&gt;</a:t>
            </a:r>
          </a:p>
          <a:p>
            <a:pPr lvl="1" eaLnBrk="1" hangingPunct="1">
              <a:lnSpc>
                <a:spcPct val="90000"/>
              </a:lnSpc>
              <a:buFontTx/>
              <a:buNone/>
            </a:pPr>
            <a:r>
              <a:rPr lang="hu-HU" altLang="hu-HU" sz="2000" dirty="0"/>
              <a:t> </a:t>
            </a:r>
            <a:r>
              <a:rPr lang="en-US" altLang="hu-HU" sz="2000" dirty="0"/>
              <a:t>&lt;/</a:t>
            </a:r>
            <a:r>
              <a:rPr lang="en-US" altLang="hu-HU" sz="2000" b="1" dirty="0" err="1"/>
              <a:t>unimiskolc</a:t>
            </a:r>
            <a:r>
              <a:rPr lang="en-US" altLang="hu-HU" sz="2000" dirty="0" err="1"/>
              <a:t>:file</a:t>
            </a:r>
            <a:r>
              <a:rPr lang="en-US" altLang="hu-HU" sz="2000" dirty="0"/>
              <a:t>&gt;</a:t>
            </a:r>
          </a:p>
          <a:p>
            <a:pPr lvl="1" eaLnBrk="1" hangingPunct="1">
              <a:lnSpc>
                <a:spcPct val="90000"/>
              </a:lnSpc>
              <a:buFontTx/>
              <a:buNone/>
            </a:pPr>
            <a:r>
              <a:rPr lang="en-US" altLang="hu-HU" sz="2000" dirty="0"/>
              <a:t>&lt;/</a:t>
            </a:r>
            <a:r>
              <a:rPr lang="en-US" altLang="hu-HU" sz="2000" b="1" dirty="0" err="1"/>
              <a:t>adatok</a:t>
            </a:r>
            <a:r>
              <a:rPr lang="en-US" altLang="hu-HU" sz="2000" dirty="0"/>
              <a:t>&gt;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7" name="Rectangle 7176">
            <a:extLst>
              <a:ext uri="{FF2B5EF4-FFF2-40B4-BE49-F238E27FC236}">
                <a16:creationId xmlns:a16="http://schemas.microsoft.com/office/drawing/2014/main" id="{1B0A7D14-7B67-4022-A8BE-1CCD4A0F1B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170" name="Cím 1">
            <a:extLst>
              <a:ext uri="{FF2B5EF4-FFF2-40B4-BE49-F238E27FC236}">
                <a16:creationId xmlns:a16="http://schemas.microsoft.com/office/drawing/2014/main" id="{372C27EC-2819-969D-AE9C-A1D8E7BFBD56}"/>
              </a:ext>
            </a:extLst>
          </p:cNvPr>
          <p:cNvSpPr>
            <a:spLocks noGrp="1" noChangeArrowheads="1"/>
          </p:cNvSpPr>
          <p:nvPr>
            <p:ph type="title"/>
          </p:nvPr>
        </p:nvSpPr>
        <p:spPr>
          <a:xfrm>
            <a:off x="938758" y="382385"/>
            <a:ext cx="7633742" cy="1492132"/>
          </a:xfrm>
        </p:spPr>
        <p:txBody>
          <a:bodyPr anchor="ctr">
            <a:normAutofit/>
          </a:bodyPr>
          <a:lstStyle/>
          <a:p>
            <a:r>
              <a:rPr lang="hu-HU" altLang="hu-HU" dirty="0"/>
              <a:t>XML (SMGL)</a:t>
            </a:r>
          </a:p>
        </p:txBody>
      </p:sp>
      <p:sp>
        <p:nvSpPr>
          <p:cNvPr id="7179" name="Freeform 6">
            <a:extLst>
              <a:ext uri="{FF2B5EF4-FFF2-40B4-BE49-F238E27FC236}">
                <a16:creationId xmlns:a16="http://schemas.microsoft.com/office/drawing/2014/main" id="{AB09A9E8-BF27-4613-A775-071F08208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664368"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solidFill>
          <a:ln w="0">
            <a:noFill/>
            <a:prstDash val="solid"/>
            <a:round/>
            <a:headEnd/>
            <a:tailEnd/>
          </a:ln>
        </p:spPr>
        <p:txBody>
          <a:bodyPr/>
          <a:lstStyle/>
          <a:p>
            <a:endParaRPr lang="hu-HU"/>
          </a:p>
        </p:txBody>
      </p:sp>
      <p:sp>
        <p:nvSpPr>
          <p:cNvPr id="7181" name="Rectangle 7180">
            <a:extLst>
              <a:ext uri="{FF2B5EF4-FFF2-40B4-BE49-F238E27FC236}">
                <a16:creationId xmlns:a16="http://schemas.microsoft.com/office/drawing/2014/main" id="{C3AFE299-6F79-44AF-9A77-2DC2DC1F84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7171" name="Tartalom helye 2">
            <a:extLst>
              <a:ext uri="{FF2B5EF4-FFF2-40B4-BE49-F238E27FC236}">
                <a16:creationId xmlns:a16="http://schemas.microsoft.com/office/drawing/2014/main" id="{BAF5E6EB-102B-6041-4C79-4BD374AD1A99}"/>
              </a:ext>
            </a:extLst>
          </p:cNvPr>
          <p:cNvSpPr>
            <a:spLocks noChangeArrowheads="1"/>
          </p:cNvSpPr>
          <p:nvPr/>
        </p:nvSpPr>
        <p:spPr>
          <a:xfrm>
            <a:off x="953386" y="1874517"/>
            <a:ext cx="3495770" cy="4601098"/>
          </a:xfrm>
          <a:prstGeom prst="rect">
            <a:avLst/>
          </a:prstGeom>
        </p:spPr>
        <p:txBody>
          <a:bodyPr>
            <a:normAutofit fontScale="92500" lnSpcReduction="20000"/>
          </a:bodyPr>
          <a:lstStyle/>
          <a:p>
            <a:pPr defTabSz="361188">
              <a:lnSpc>
                <a:spcPct val="90000"/>
              </a:lnSpc>
              <a:spcAft>
                <a:spcPts val="600"/>
              </a:spcAft>
            </a:pPr>
            <a:r>
              <a:rPr lang="en-US" altLang="hu-HU" sz="1600" kern="1200" dirty="0">
                <a:solidFill>
                  <a:schemeClr val="tx1"/>
                </a:solidFill>
                <a:latin typeface="+mn-lt"/>
                <a:ea typeface="+mn-ea"/>
                <a:cs typeface="+mn-cs"/>
              </a:rPr>
              <a:t>&lt;!DOCTYPE </a:t>
            </a:r>
            <a:r>
              <a:rPr lang="en-US" altLang="hu-HU" sz="1600" kern="1200" dirty="0" err="1">
                <a:solidFill>
                  <a:schemeClr val="tx1"/>
                </a:solidFill>
                <a:latin typeface="+mn-lt"/>
                <a:ea typeface="+mn-ea"/>
                <a:cs typeface="+mn-cs"/>
              </a:rPr>
              <a:t>mydoc</a:t>
            </a:r>
            <a:r>
              <a:rPr lang="en-US" altLang="hu-HU" sz="1600" kern="1200" dirty="0">
                <a:solidFill>
                  <a:schemeClr val="tx1"/>
                </a:solidFill>
                <a:latin typeface="+mn-lt"/>
                <a:ea typeface="+mn-ea"/>
                <a:cs typeface="+mn-cs"/>
              </a:rPr>
              <a:t> [</a:t>
            </a:r>
          </a:p>
          <a:p>
            <a:pPr defTabSz="361188">
              <a:lnSpc>
                <a:spcPct val="90000"/>
              </a:lnSpc>
              <a:spcAft>
                <a:spcPts val="600"/>
              </a:spcAft>
            </a:pPr>
            <a:r>
              <a:rPr lang="en-US" altLang="hu-HU" sz="1600" kern="1200" dirty="0">
                <a:solidFill>
                  <a:schemeClr val="tx1"/>
                </a:solidFill>
                <a:latin typeface="+mn-lt"/>
                <a:ea typeface="+mn-ea"/>
                <a:cs typeface="+mn-cs"/>
              </a:rPr>
              <a:t>  &lt;!ELEMENT </a:t>
            </a:r>
            <a:r>
              <a:rPr lang="en-US" altLang="hu-HU" sz="1600" kern="1200" dirty="0" err="1">
                <a:solidFill>
                  <a:schemeClr val="tx1"/>
                </a:solidFill>
                <a:latin typeface="+mn-lt"/>
                <a:ea typeface="+mn-ea"/>
                <a:cs typeface="+mn-cs"/>
              </a:rPr>
              <a:t>mydoc</a:t>
            </a:r>
            <a:r>
              <a:rPr lang="en-US" altLang="hu-HU" sz="1600" kern="1200" dirty="0">
                <a:solidFill>
                  <a:schemeClr val="tx1"/>
                </a:solidFill>
                <a:latin typeface="+mn-lt"/>
                <a:ea typeface="+mn-ea"/>
                <a:cs typeface="+mn-cs"/>
              </a:rPr>
              <a:t> (section+)&gt;</a:t>
            </a:r>
          </a:p>
          <a:p>
            <a:pPr defTabSz="361188">
              <a:lnSpc>
                <a:spcPct val="90000"/>
              </a:lnSpc>
              <a:spcAft>
                <a:spcPts val="600"/>
              </a:spcAft>
            </a:pPr>
            <a:r>
              <a:rPr lang="en-US" altLang="hu-HU" sz="1600" kern="1200" dirty="0">
                <a:solidFill>
                  <a:schemeClr val="tx1"/>
                </a:solidFill>
                <a:latin typeface="+mn-lt"/>
                <a:ea typeface="+mn-ea"/>
                <a:cs typeface="+mn-cs"/>
              </a:rPr>
              <a:t>  &lt;!ELEMENT section (#PCDATA|subsection)*&gt;</a:t>
            </a:r>
          </a:p>
          <a:p>
            <a:pPr defTabSz="361188">
              <a:lnSpc>
                <a:spcPct val="90000"/>
              </a:lnSpc>
              <a:spcAft>
                <a:spcPts val="600"/>
              </a:spcAft>
            </a:pPr>
            <a:r>
              <a:rPr lang="en-US" altLang="hu-HU" sz="1600" kern="1200" dirty="0">
                <a:solidFill>
                  <a:schemeClr val="tx1"/>
                </a:solidFill>
                <a:latin typeface="+mn-lt"/>
                <a:ea typeface="+mn-ea"/>
                <a:cs typeface="+mn-cs"/>
              </a:rPr>
              <a:t>  &lt;!ELEMENT subsection (#PCDATA)&gt;</a:t>
            </a:r>
          </a:p>
          <a:p>
            <a:pPr defTabSz="361188">
              <a:lnSpc>
                <a:spcPct val="90000"/>
              </a:lnSpc>
              <a:spcAft>
                <a:spcPts val="600"/>
              </a:spcAft>
            </a:pPr>
            <a:r>
              <a:rPr lang="en-US" altLang="hu-HU" sz="1600" kern="1200" dirty="0">
                <a:solidFill>
                  <a:schemeClr val="tx1"/>
                </a:solidFill>
                <a:latin typeface="+mn-lt"/>
                <a:ea typeface="+mn-ea"/>
                <a:cs typeface="+mn-cs"/>
              </a:rPr>
              <a:t>  &lt;!ATTLIST section level CDATA "1"&gt;</a:t>
            </a:r>
          </a:p>
          <a:p>
            <a:pPr defTabSz="361188">
              <a:lnSpc>
                <a:spcPct val="90000"/>
              </a:lnSpc>
              <a:spcAft>
                <a:spcPts val="600"/>
              </a:spcAft>
            </a:pPr>
            <a:r>
              <a:rPr lang="en-US" altLang="hu-HU" sz="1600" kern="1200" dirty="0">
                <a:solidFill>
                  <a:schemeClr val="tx1"/>
                </a:solidFill>
                <a:latin typeface="+mn-lt"/>
                <a:ea typeface="+mn-ea"/>
                <a:cs typeface="+mn-cs"/>
              </a:rPr>
              <a:t>]&gt;</a:t>
            </a:r>
          </a:p>
          <a:p>
            <a:pPr defTabSz="361188">
              <a:lnSpc>
                <a:spcPct val="90000"/>
              </a:lnSpc>
              <a:spcAft>
                <a:spcPts val="600"/>
              </a:spcAft>
            </a:pPr>
            <a:r>
              <a:rPr lang="en-US" altLang="hu-HU" sz="1600" kern="1200" dirty="0">
                <a:solidFill>
                  <a:schemeClr val="tx1"/>
                </a:solidFill>
                <a:latin typeface="+mn-lt"/>
                <a:ea typeface="+mn-ea"/>
                <a:cs typeface="+mn-cs"/>
              </a:rPr>
              <a:t>&lt;</a:t>
            </a:r>
            <a:r>
              <a:rPr lang="en-US" altLang="hu-HU" sz="1600" kern="1200" dirty="0" err="1">
                <a:solidFill>
                  <a:schemeClr val="tx1"/>
                </a:solidFill>
                <a:latin typeface="+mn-lt"/>
                <a:ea typeface="+mn-ea"/>
                <a:cs typeface="+mn-cs"/>
              </a:rPr>
              <a:t>mydoc</a:t>
            </a:r>
            <a:r>
              <a:rPr lang="en-US" altLang="hu-HU" sz="1600" kern="1200" dirty="0">
                <a:solidFill>
                  <a:schemeClr val="tx1"/>
                </a:solidFill>
                <a:latin typeface="+mn-lt"/>
                <a:ea typeface="+mn-ea"/>
                <a:cs typeface="+mn-cs"/>
              </a:rPr>
              <a:t>&gt;</a:t>
            </a:r>
          </a:p>
          <a:p>
            <a:pPr defTabSz="361188">
              <a:lnSpc>
                <a:spcPct val="90000"/>
              </a:lnSpc>
              <a:spcAft>
                <a:spcPts val="600"/>
              </a:spcAft>
            </a:pPr>
            <a:r>
              <a:rPr lang="en-US" altLang="hu-HU" sz="1600" kern="1200" dirty="0">
                <a:solidFill>
                  <a:schemeClr val="tx1"/>
                </a:solidFill>
                <a:latin typeface="+mn-lt"/>
                <a:ea typeface="+mn-ea"/>
                <a:cs typeface="+mn-cs"/>
              </a:rPr>
              <a:t>  &lt;section&gt;</a:t>
            </a:r>
          </a:p>
          <a:p>
            <a:pPr defTabSz="361188">
              <a:lnSpc>
                <a:spcPct val="90000"/>
              </a:lnSpc>
              <a:spcAft>
                <a:spcPts val="600"/>
              </a:spcAft>
            </a:pPr>
            <a:r>
              <a:rPr lang="en-US" altLang="hu-HU" sz="1600" kern="1200" dirty="0">
                <a:solidFill>
                  <a:schemeClr val="tx1"/>
                </a:solidFill>
                <a:latin typeface="+mn-lt"/>
                <a:ea typeface="+mn-ea"/>
                <a:cs typeface="+mn-cs"/>
              </a:rPr>
              <a:t>    This is a section with no level attribute.</a:t>
            </a:r>
          </a:p>
          <a:p>
            <a:pPr defTabSz="361188">
              <a:lnSpc>
                <a:spcPct val="90000"/>
              </a:lnSpc>
              <a:spcAft>
                <a:spcPts val="600"/>
              </a:spcAft>
            </a:pPr>
            <a:r>
              <a:rPr lang="en-US" altLang="hu-HU" sz="1600" kern="1200" dirty="0">
                <a:solidFill>
                  <a:schemeClr val="tx1"/>
                </a:solidFill>
                <a:latin typeface="+mn-lt"/>
                <a:ea typeface="+mn-ea"/>
                <a:cs typeface="+mn-cs"/>
              </a:rPr>
              <a:t>  &lt;/section&gt;</a:t>
            </a:r>
          </a:p>
          <a:p>
            <a:pPr defTabSz="361188">
              <a:lnSpc>
                <a:spcPct val="90000"/>
              </a:lnSpc>
              <a:spcAft>
                <a:spcPts val="600"/>
              </a:spcAft>
            </a:pPr>
            <a:r>
              <a:rPr lang="en-US" altLang="hu-HU" sz="1600" kern="1200" dirty="0">
                <a:solidFill>
                  <a:schemeClr val="tx1"/>
                </a:solidFill>
                <a:latin typeface="+mn-lt"/>
                <a:ea typeface="+mn-ea"/>
                <a:cs typeface="+mn-cs"/>
              </a:rPr>
              <a:t>  &lt;section level="2"&gt;</a:t>
            </a:r>
          </a:p>
          <a:p>
            <a:pPr defTabSz="361188">
              <a:lnSpc>
                <a:spcPct val="90000"/>
              </a:lnSpc>
              <a:spcAft>
                <a:spcPts val="600"/>
              </a:spcAft>
            </a:pPr>
            <a:r>
              <a:rPr lang="en-US" altLang="hu-HU" sz="1600" kern="1200" dirty="0">
                <a:solidFill>
                  <a:schemeClr val="tx1"/>
                </a:solidFill>
                <a:latin typeface="+mn-lt"/>
                <a:ea typeface="+mn-ea"/>
                <a:cs typeface="+mn-cs"/>
              </a:rPr>
              <a:t>    This is a section with a level attribute of 2.</a:t>
            </a:r>
          </a:p>
          <a:p>
            <a:pPr defTabSz="361188">
              <a:lnSpc>
                <a:spcPct val="90000"/>
              </a:lnSpc>
              <a:spcAft>
                <a:spcPts val="600"/>
              </a:spcAft>
            </a:pPr>
            <a:r>
              <a:rPr lang="en-US" altLang="hu-HU" sz="1600" kern="1200" dirty="0">
                <a:solidFill>
                  <a:schemeClr val="tx1"/>
                </a:solidFill>
                <a:latin typeface="+mn-lt"/>
                <a:ea typeface="+mn-ea"/>
                <a:cs typeface="+mn-cs"/>
              </a:rPr>
              <a:t>  &lt;/section&gt;</a:t>
            </a:r>
          </a:p>
          <a:p>
            <a:pPr defTabSz="361188">
              <a:lnSpc>
                <a:spcPct val="90000"/>
              </a:lnSpc>
              <a:spcAft>
                <a:spcPts val="600"/>
              </a:spcAft>
            </a:pPr>
            <a:r>
              <a:rPr lang="en-US" altLang="hu-HU" sz="1600" kern="1200" dirty="0">
                <a:solidFill>
                  <a:schemeClr val="tx1"/>
                </a:solidFill>
                <a:latin typeface="+mn-lt"/>
                <a:ea typeface="+mn-ea"/>
                <a:cs typeface="+mn-cs"/>
              </a:rPr>
              <a:t>  &lt;section level="3" style="bold"&gt;</a:t>
            </a:r>
          </a:p>
          <a:p>
            <a:pPr defTabSz="361188">
              <a:lnSpc>
                <a:spcPct val="90000"/>
              </a:lnSpc>
              <a:spcAft>
                <a:spcPts val="600"/>
              </a:spcAft>
            </a:pPr>
            <a:r>
              <a:rPr lang="en-US" altLang="hu-HU" sz="1600" kern="1200" dirty="0">
                <a:solidFill>
                  <a:schemeClr val="tx1"/>
                </a:solidFill>
                <a:latin typeface="+mn-lt"/>
                <a:ea typeface="+mn-ea"/>
                <a:cs typeface="+mn-cs"/>
              </a:rPr>
              <a:t>    This is a section with a level attribute of 3 and a style attribute of bold.</a:t>
            </a:r>
          </a:p>
          <a:p>
            <a:pPr defTabSz="361188">
              <a:lnSpc>
                <a:spcPct val="90000"/>
              </a:lnSpc>
              <a:spcAft>
                <a:spcPts val="600"/>
              </a:spcAft>
            </a:pPr>
            <a:r>
              <a:rPr lang="en-US" altLang="hu-HU" sz="1600" kern="1200" dirty="0">
                <a:solidFill>
                  <a:schemeClr val="tx1"/>
                </a:solidFill>
                <a:latin typeface="+mn-lt"/>
                <a:ea typeface="+mn-ea"/>
                <a:cs typeface="+mn-cs"/>
              </a:rPr>
              <a:t>  &lt;/section&gt;</a:t>
            </a:r>
          </a:p>
          <a:p>
            <a:pPr defTabSz="361188">
              <a:lnSpc>
                <a:spcPct val="90000"/>
              </a:lnSpc>
              <a:spcAft>
                <a:spcPts val="600"/>
              </a:spcAft>
            </a:pPr>
            <a:r>
              <a:rPr lang="en-US" altLang="hu-HU" sz="1600" kern="1200" dirty="0">
                <a:solidFill>
                  <a:schemeClr val="tx1"/>
                </a:solidFill>
                <a:latin typeface="+mn-lt"/>
                <a:ea typeface="+mn-ea"/>
                <a:cs typeface="+mn-cs"/>
              </a:rPr>
              <a:t>&lt;/</a:t>
            </a:r>
            <a:r>
              <a:rPr lang="en-US" altLang="hu-HU" sz="1600" kern="1200" dirty="0" err="1">
                <a:solidFill>
                  <a:schemeClr val="tx1"/>
                </a:solidFill>
                <a:latin typeface="+mn-lt"/>
                <a:ea typeface="+mn-ea"/>
                <a:cs typeface="+mn-cs"/>
              </a:rPr>
              <a:t>mydoc</a:t>
            </a:r>
            <a:r>
              <a:rPr lang="en-US" altLang="hu-HU" sz="1600" kern="1200" dirty="0">
                <a:solidFill>
                  <a:schemeClr val="tx1"/>
                </a:solidFill>
                <a:latin typeface="+mn-lt"/>
                <a:ea typeface="+mn-ea"/>
                <a:cs typeface="+mn-cs"/>
              </a:rPr>
              <a:t>&gt;</a:t>
            </a:r>
            <a:endParaRPr lang="hu-HU" altLang="hu-HU" sz="1600" dirty="0"/>
          </a:p>
        </p:txBody>
      </p:sp>
      <p:sp>
        <p:nvSpPr>
          <p:cNvPr id="7172" name="Tartalom helye 2">
            <a:extLst>
              <a:ext uri="{FF2B5EF4-FFF2-40B4-BE49-F238E27FC236}">
                <a16:creationId xmlns:a16="http://schemas.microsoft.com/office/drawing/2014/main" id="{7004873C-7779-538C-FF98-E99CB3EAB41E}"/>
              </a:ext>
            </a:extLst>
          </p:cNvPr>
          <p:cNvSpPr txBox="1">
            <a:spLocks noChangeArrowheads="1"/>
          </p:cNvSpPr>
          <p:nvPr/>
        </p:nvSpPr>
        <p:spPr bwMode="auto">
          <a:xfrm>
            <a:off x="4693584" y="1874516"/>
            <a:ext cx="3497030" cy="4601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defTabSz="361188">
              <a:buNone/>
            </a:pPr>
            <a:r>
              <a:rPr lang="en-US" altLang="hu-HU" sz="1600" kern="1200" dirty="0">
                <a:solidFill>
                  <a:schemeClr val="tx1"/>
                </a:solidFill>
                <a:latin typeface="Arial" panose="020B0604020202020204" pitchFamily="34" charset="0"/>
                <a:ea typeface="+mn-ea"/>
                <a:cs typeface="+mn-cs"/>
              </a:rPr>
              <a:t>&lt;?xml version="1.0"?&gt;</a:t>
            </a:r>
          </a:p>
          <a:p>
            <a:pPr defTabSz="361188">
              <a:buNone/>
            </a:pPr>
            <a:r>
              <a:rPr lang="en-US" altLang="hu-HU" sz="1600" kern="1200" dirty="0">
                <a:solidFill>
                  <a:schemeClr val="tx1"/>
                </a:solidFill>
                <a:latin typeface="Arial" panose="020B0604020202020204" pitchFamily="34" charset="0"/>
                <a:ea typeface="+mn-ea"/>
                <a:cs typeface="+mn-cs"/>
              </a:rPr>
              <a:t>&lt;</a:t>
            </a:r>
            <a:r>
              <a:rPr lang="en-US" altLang="hu-HU" sz="1600" kern="1200" dirty="0" err="1">
                <a:solidFill>
                  <a:schemeClr val="tx1"/>
                </a:solidFill>
                <a:latin typeface="Arial" panose="020B0604020202020204" pitchFamily="34" charset="0"/>
                <a:ea typeface="+mn-ea"/>
                <a:cs typeface="+mn-cs"/>
              </a:rPr>
              <a:t>mydoc</a:t>
            </a:r>
            <a:r>
              <a:rPr lang="en-US" altLang="hu-HU" sz="1600" kern="1200" dirty="0">
                <a:solidFill>
                  <a:schemeClr val="tx1"/>
                </a:solidFill>
                <a:latin typeface="Arial" panose="020B0604020202020204" pitchFamily="34" charset="0"/>
                <a:ea typeface="+mn-ea"/>
                <a:cs typeface="+mn-cs"/>
              </a:rPr>
              <a:t>&gt;</a:t>
            </a:r>
          </a:p>
          <a:p>
            <a:pPr defTabSz="361188">
              <a:buNone/>
            </a:pPr>
            <a:r>
              <a:rPr lang="en-US" altLang="hu-HU" sz="1600" kern="1200" dirty="0">
                <a:solidFill>
                  <a:schemeClr val="tx1"/>
                </a:solidFill>
                <a:latin typeface="Arial" panose="020B0604020202020204" pitchFamily="34" charset="0"/>
                <a:ea typeface="+mn-ea"/>
                <a:cs typeface="+mn-cs"/>
              </a:rPr>
              <a:t>  &lt;section&gt;</a:t>
            </a:r>
          </a:p>
          <a:p>
            <a:pPr defTabSz="361188">
              <a:buNone/>
            </a:pPr>
            <a:r>
              <a:rPr lang="en-US" altLang="hu-HU" sz="1600" kern="1200" dirty="0">
                <a:solidFill>
                  <a:schemeClr val="tx1"/>
                </a:solidFill>
                <a:latin typeface="Arial" panose="020B0604020202020204" pitchFamily="34" charset="0"/>
                <a:ea typeface="+mn-ea"/>
                <a:cs typeface="+mn-cs"/>
              </a:rPr>
              <a:t>    This is a section with no level attribute.</a:t>
            </a:r>
          </a:p>
          <a:p>
            <a:pPr defTabSz="361188">
              <a:buNone/>
            </a:pPr>
            <a:r>
              <a:rPr lang="en-US" altLang="hu-HU" sz="1600" kern="1200" dirty="0">
                <a:solidFill>
                  <a:schemeClr val="tx1"/>
                </a:solidFill>
                <a:latin typeface="Arial" panose="020B0604020202020204" pitchFamily="34" charset="0"/>
                <a:ea typeface="+mn-ea"/>
                <a:cs typeface="+mn-cs"/>
              </a:rPr>
              <a:t>  &lt;/section&gt;</a:t>
            </a:r>
          </a:p>
          <a:p>
            <a:pPr defTabSz="361188">
              <a:buNone/>
            </a:pPr>
            <a:r>
              <a:rPr lang="en-US" altLang="hu-HU" sz="1600" kern="1200" dirty="0">
                <a:solidFill>
                  <a:schemeClr val="tx1"/>
                </a:solidFill>
                <a:latin typeface="Arial" panose="020B0604020202020204" pitchFamily="34" charset="0"/>
                <a:ea typeface="+mn-ea"/>
                <a:cs typeface="+mn-cs"/>
              </a:rPr>
              <a:t>  &lt;section level="2"&gt;</a:t>
            </a:r>
          </a:p>
          <a:p>
            <a:pPr defTabSz="361188">
              <a:buNone/>
            </a:pPr>
            <a:r>
              <a:rPr lang="en-US" altLang="hu-HU" sz="1600" kern="1200" dirty="0">
                <a:solidFill>
                  <a:schemeClr val="tx1"/>
                </a:solidFill>
                <a:latin typeface="Arial" panose="020B0604020202020204" pitchFamily="34" charset="0"/>
                <a:ea typeface="+mn-ea"/>
                <a:cs typeface="+mn-cs"/>
              </a:rPr>
              <a:t>    This is a section with a level attribute of 2.</a:t>
            </a:r>
          </a:p>
          <a:p>
            <a:pPr defTabSz="361188">
              <a:buNone/>
            </a:pPr>
            <a:r>
              <a:rPr lang="en-US" altLang="hu-HU" sz="1600" kern="1200" dirty="0">
                <a:solidFill>
                  <a:schemeClr val="tx1"/>
                </a:solidFill>
                <a:latin typeface="Arial" panose="020B0604020202020204" pitchFamily="34" charset="0"/>
                <a:ea typeface="+mn-ea"/>
                <a:cs typeface="+mn-cs"/>
              </a:rPr>
              <a:t>  &lt;/section&gt;</a:t>
            </a:r>
          </a:p>
          <a:p>
            <a:pPr defTabSz="361188">
              <a:buNone/>
            </a:pPr>
            <a:r>
              <a:rPr lang="en-US" altLang="hu-HU" sz="1600" kern="1200" dirty="0">
                <a:solidFill>
                  <a:schemeClr val="tx1"/>
                </a:solidFill>
                <a:latin typeface="Arial" panose="020B0604020202020204" pitchFamily="34" charset="0"/>
                <a:ea typeface="+mn-ea"/>
                <a:cs typeface="+mn-cs"/>
              </a:rPr>
              <a:t>  &lt;section level="3" style="bold"&gt;</a:t>
            </a:r>
          </a:p>
          <a:p>
            <a:pPr defTabSz="361188">
              <a:buNone/>
            </a:pPr>
            <a:r>
              <a:rPr lang="en-US" altLang="hu-HU" sz="1600" kern="1200" dirty="0">
                <a:solidFill>
                  <a:schemeClr val="tx1"/>
                </a:solidFill>
                <a:latin typeface="Arial" panose="020B0604020202020204" pitchFamily="34" charset="0"/>
                <a:ea typeface="+mn-ea"/>
                <a:cs typeface="+mn-cs"/>
              </a:rPr>
              <a:t>    This is a section with a level attribute of 3 and a style attribute of bold.</a:t>
            </a:r>
          </a:p>
          <a:p>
            <a:pPr defTabSz="361188">
              <a:buNone/>
            </a:pPr>
            <a:r>
              <a:rPr lang="en-US" altLang="hu-HU" sz="1600" kern="1200" dirty="0">
                <a:solidFill>
                  <a:schemeClr val="tx1"/>
                </a:solidFill>
                <a:latin typeface="Arial" panose="020B0604020202020204" pitchFamily="34" charset="0"/>
                <a:ea typeface="+mn-ea"/>
                <a:cs typeface="+mn-cs"/>
              </a:rPr>
              <a:t>  &lt;/section&gt;</a:t>
            </a:r>
          </a:p>
          <a:p>
            <a:pPr defTabSz="361188">
              <a:buNone/>
            </a:pPr>
            <a:r>
              <a:rPr lang="en-US" altLang="hu-HU" sz="1600" kern="1200" dirty="0">
                <a:solidFill>
                  <a:schemeClr val="tx1"/>
                </a:solidFill>
                <a:latin typeface="Arial" panose="020B0604020202020204" pitchFamily="34" charset="0"/>
                <a:ea typeface="+mn-ea"/>
                <a:cs typeface="+mn-cs"/>
              </a:rPr>
              <a:t>&lt;/</a:t>
            </a:r>
            <a:r>
              <a:rPr lang="en-US" altLang="hu-HU" sz="1600" kern="1200" dirty="0" err="1">
                <a:solidFill>
                  <a:schemeClr val="tx1"/>
                </a:solidFill>
                <a:latin typeface="Arial" panose="020B0604020202020204" pitchFamily="34" charset="0"/>
                <a:ea typeface="+mn-ea"/>
                <a:cs typeface="+mn-cs"/>
              </a:rPr>
              <a:t>mydoc</a:t>
            </a:r>
            <a:r>
              <a:rPr lang="en-US" altLang="hu-HU" sz="1600" kern="1200" dirty="0">
                <a:solidFill>
                  <a:schemeClr val="tx1"/>
                </a:solidFill>
                <a:latin typeface="Arial" panose="020B0604020202020204" pitchFamily="34" charset="0"/>
                <a:ea typeface="+mn-ea"/>
                <a:cs typeface="+mn-cs"/>
              </a:rPr>
              <a:t>&gt;</a:t>
            </a:r>
            <a:endParaRPr lang="hu-HU" altLang="hu-HU"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1208" name="Rectangle 5120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02" name="Rectangle 2">
            <a:extLst>
              <a:ext uri="{FF2B5EF4-FFF2-40B4-BE49-F238E27FC236}">
                <a16:creationId xmlns:a16="http://schemas.microsoft.com/office/drawing/2014/main" id="{770E5C7D-5B5E-40D1-5534-9631803128CA}"/>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DTD</a:t>
            </a:r>
            <a:endParaRPr lang="en-US" altLang="hu-HU"/>
          </a:p>
        </p:txBody>
      </p:sp>
      <p:sp>
        <p:nvSpPr>
          <p:cNvPr id="51203" name="Rectangle 3">
            <a:extLst>
              <a:ext uri="{FF2B5EF4-FFF2-40B4-BE49-F238E27FC236}">
                <a16:creationId xmlns:a16="http://schemas.microsoft.com/office/drawing/2014/main" id="{A0B0B319-E2CF-7DD1-113E-C01BCA88B706}"/>
              </a:ext>
            </a:extLst>
          </p:cNvPr>
          <p:cNvSpPr>
            <a:spLocks noGrp="1" noChangeArrowheads="1"/>
          </p:cNvSpPr>
          <p:nvPr>
            <p:ph idx="1"/>
          </p:nvPr>
        </p:nvSpPr>
        <p:spPr>
          <a:xfrm>
            <a:off x="571497" y="1785257"/>
            <a:ext cx="8001003" cy="3440539"/>
          </a:xfrm>
        </p:spPr>
        <p:txBody>
          <a:bodyPr>
            <a:normAutofit/>
          </a:bodyPr>
          <a:lstStyle/>
          <a:p>
            <a:pPr eaLnBrk="1" hangingPunct="1">
              <a:lnSpc>
                <a:spcPct val="100000"/>
              </a:lnSpc>
            </a:pPr>
            <a:r>
              <a:rPr lang="hu-HU" altLang="hu-HU" sz="1900" b="1"/>
              <a:t>D</a:t>
            </a:r>
            <a:r>
              <a:rPr lang="hu-HU" altLang="hu-HU" sz="1900"/>
              <a:t>ocument </a:t>
            </a:r>
            <a:r>
              <a:rPr lang="hu-HU" altLang="hu-HU" sz="1900" b="1"/>
              <a:t>T</a:t>
            </a:r>
            <a:r>
              <a:rPr lang="hu-HU" altLang="hu-HU" sz="1900"/>
              <a:t>ype </a:t>
            </a:r>
            <a:r>
              <a:rPr lang="hu-HU" altLang="hu-HU" sz="1900" b="1"/>
              <a:t>D</a:t>
            </a:r>
            <a:r>
              <a:rPr lang="hu-HU" altLang="hu-HU" sz="1900"/>
              <a:t>efinition</a:t>
            </a:r>
          </a:p>
          <a:p>
            <a:pPr lvl="1" eaLnBrk="1" hangingPunct="1">
              <a:lnSpc>
                <a:spcPct val="100000"/>
              </a:lnSpc>
            </a:pPr>
            <a:r>
              <a:rPr lang="hu-HU" altLang="hu-HU" sz="1900"/>
              <a:t>DTD kiterjesztésű fájlban tárolódik, de lehet az XML része is.</a:t>
            </a:r>
          </a:p>
          <a:p>
            <a:pPr lvl="1" eaLnBrk="1" hangingPunct="1">
              <a:lnSpc>
                <a:spcPct val="100000"/>
              </a:lnSpc>
            </a:pPr>
            <a:r>
              <a:rPr lang="hu-HU" altLang="hu-HU" sz="1900"/>
              <a:t>szintaktikai ellenőrzést tesz lehetővé</a:t>
            </a:r>
          </a:p>
          <a:p>
            <a:pPr lvl="1" eaLnBrk="1" hangingPunct="1">
              <a:lnSpc>
                <a:spcPct val="100000"/>
              </a:lnSpc>
            </a:pPr>
            <a:r>
              <a:rPr lang="hu-HU" altLang="hu-HU" sz="1900"/>
              <a:t>Extended Backus-Naur Form-ot használja</a:t>
            </a:r>
          </a:p>
          <a:p>
            <a:pPr lvl="1" eaLnBrk="1" hangingPunct="1">
              <a:lnSpc>
                <a:spcPct val="100000"/>
              </a:lnSpc>
            </a:pPr>
            <a:endParaRPr lang="hu-HU" altLang="hu-HU" sz="1900"/>
          </a:p>
          <a:p>
            <a:pPr lvl="1" eaLnBrk="1" hangingPunct="1">
              <a:lnSpc>
                <a:spcPct val="100000"/>
              </a:lnSpc>
            </a:pPr>
            <a:r>
              <a:rPr lang="hu-HU" altLang="hu-HU" sz="1900"/>
              <a:t>Definiálhatók:</a:t>
            </a:r>
          </a:p>
          <a:p>
            <a:pPr lvl="2" eaLnBrk="1" hangingPunct="1">
              <a:lnSpc>
                <a:spcPct val="100000"/>
              </a:lnSpc>
            </a:pPr>
            <a:r>
              <a:rPr lang="hu-HU" altLang="hu-HU" sz="1900"/>
              <a:t>Típus megkötések</a:t>
            </a:r>
          </a:p>
          <a:p>
            <a:pPr lvl="2" eaLnBrk="1" hangingPunct="1">
              <a:lnSpc>
                <a:spcPct val="100000"/>
              </a:lnSpc>
            </a:pPr>
            <a:r>
              <a:rPr lang="hu-HU" altLang="hu-HU" sz="1900"/>
              <a:t>előírt sorrend, számosság</a:t>
            </a:r>
          </a:p>
          <a:p>
            <a:pPr lvl="2" eaLnBrk="1" hangingPunct="1">
              <a:lnSpc>
                <a:spcPct val="100000"/>
              </a:lnSpc>
            </a:pPr>
            <a:r>
              <a:rPr lang="hu-HU" altLang="hu-HU" sz="1900"/>
              <a:t>struktúra</a:t>
            </a:r>
          </a:p>
          <a:p>
            <a:pPr lvl="1" eaLnBrk="1" hangingPunct="1">
              <a:lnSpc>
                <a:spcPct val="100000"/>
              </a:lnSpc>
            </a:pPr>
            <a:endParaRPr lang="en-US" altLang="hu-HU" sz="1900"/>
          </a:p>
        </p:txBody>
      </p:sp>
      <p:sp>
        <p:nvSpPr>
          <p:cNvPr id="51210" name="Freeform: Shape 5120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3259" name="Rectangle 53258">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53" name="Rectangle 2">
            <a:extLst>
              <a:ext uri="{FF2B5EF4-FFF2-40B4-BE49-F238E27FC236}">
                <a16:creationId xmlns:a16="http://schemas.microsoft.com/office/drawing/2014/main" id="{0A5DCA50-58AC-ECC2-E301-590B7B97EE21}"/>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DTD</a:t>
            </a:r>
            <a:endParaRPr lang="en-US" altLang="hu-HU"/>
          </a:p>
        </p:txBody>
      </p:sp>
      <p:sp>
        <p:nvSpPr>
          <p:cNvPr id="53254" name="Rectangle 3">
            <a:extLst>
              <a:ext uri="{FF2B5EF4-FFF2-40B4-BE49-F238E27FC236}">
                <a16:creationId xmlns:a16="http://schemas.microsoft.com/office/drawing/2014/main" id="{3242A2A4-D953-3397-C0DF-771F128DCBB7}"/>
              </a:ext>
            </a:extLst>
          </p:cNvPr>
          <p:cNvSpPr>
            <a:spLocks noGrp="1" noChangeArrowheads="1"/>
          </p:cNvSpPr>
          <p:nvPr>
            <p:ph idx="1"/>
          </p:nvPr>
        </p:nvSpPr>
        <p:spPr>
          <a:xfrm>
            <a:off x="571497" y="1785257"/>
            <a:ext cx="8001003" cy="3947999"/>
          </a:xfrm>
        </p:spPr>
        <p:txBody>
          <a:bodyPr>
            <a:normAutofit fontScale="92500" lnSpcReduction="20000"/>
          </a:bodyPr>
          <a:lstStyle/>
          <a:p>
            <a:pPr eaLnBrk="1" hangingPunct="1">
              <a:lnSpc>
                <a:spcPct val="100000"/>
              </a:lnSpc>
            </a:pPr>
            <a:r>
              <a:rPr lang="hu-HU" altLang="hu-HU" dirty="0"/>
              <a:t>A dokumentum típusdeklarációja. </a:t>
            </a:r>
          </a:p>
          <a:p>
            <a:pPr lvl="1" eaLnBrk="1" hangingPunct="1">
              <a:lnSpc>
                <a:spcPct val="100000"/>
              </a:lnSpc>
            </a:pPr>
            <a:r>
              <a:rPr lang="hu-HU" altLang="hu-HU" sz="2000" dirty="0"/>
              <a:t>&lt;!DOCTYPE&gt; – a dokumentum elején kell megadni</a:t>
            </a:r>
          </a:p>
          <a:p>
            <a:pPr lvl="1" eaLnBrk="1" hangingPunct="1">
              <a:lnSpc>
                <a:spcPct val="100000"/>
              </a:lnSpc>
            </a:pPr>
            <a:r>
              <a:rPr lang="hu-HU" altLang="hu-HU" sz="2000" dirty="0"/>
              <a:t>a típusdeklaráció lehet belső vagy külső</a:t>
            </a:r>
          </a:p>
          <a:p>
            <a:pPr lvl="2" eaLnBrk="1" hangingPunct="1">
              <a:lnSpc>
                <a:spcPct val="100000"/>
              </a:lnSpc>
            </a:pPr>
            <a:r>
              <a:rPr lang="hu-HU" altLang="hu-HU" sz="2000" dirty="0"/>
              <a:t>belső:</a:t>
            </a:r>
          </a:p>
          <a:p>
            <a:pPr lvl="3" eaLnBrk="1" hangingPunct="1">
              <a:lnSpc>
                <a:spcPct val="100000"/>
              </a:lnSpc>
              <a:buFontTx/>
              <a:buNone/>
            </a:pPr>
            <a:r>
              <a:rPr lang="hu-HU" altLang="hu-HU" sz="2000" b="1" dirty="0"/>
              <a:t>&lt;!DOCTYPE</a:t>
            </a:r>
            <a:r>
              <a:rPr lang="hu-HU" altLang="hu-HU" sz="2000" dirty="0"/>
              <a:t> </a:t>
            </a:r>
            <a:r>
              <a:rPr lang="hu-HU" altLang="hu-HU" sz="2000" dirty="0" err="1"/>
              <a:t>uzenet</a:t>
            </a:r>
            <a:r>
              <a:rPr lang="hu-HU" altLang="hu-HU" sz="2000" dirty="0"/>
              <a:t> [</a:t>
            </a:r>
          </a:p>
          <a:p>
            <a:pPr lvl="3" eaLnBrk="1" hangingPunct="1">
              <a:lnSpc>
                <a:spcPct val="100000"/>
              </a:lnSpc>
              <a:buFontTx/>
              <a:buNone/>
            </a:pPr>
            <a:r>
              <a:rPr lang="hu-HU" altLang="hu-HU" sz="2000" dirty="0"/>
              <a:t>	….</a:t>
            </a:r>
          </a:p>
          <a:p>
            <a:pPr lvl="3" eaLnBrk="1" hangingPunct="1">
              <a:lnSpc>
                <a:spcPct val="100000"/>
              </a:lnSpc>
              <a:buFontTx/>
              <a:buNone/>
            </a:pPr>
            <a:r>
              <a:rPr lang="hu-HU" altLang="hu-HU" sz="2000" dirty="0"/>
              <a:t>]</a:t>
            </a:r>
            <a:r>
              <a:rPr lang="hu-HU" altLang="hu-HU" sz="2000" b="1" dirty="0"/>
              <a:t>&gt;</a:t>
            </a:r>
          </a:p>
          <a:p>
            <a:pPr lvl="2" eaLnBrk="1" hangingPunct="1">
              <a:lnSpc>
                <a:spcPct val="100000"/>
              </a:lnSpc>
            </a:pPr>
            <a:r>
              <a:rPr lang="hu-HU" altLang="hu-HU" sz="2000" dirty="0"/>
              <a:t>külső URI:</a:t>
            </a:r>
          </a:p>
          <a:p>
            <a:pPr lvl="3" eaLnBrk="1" hangingPunct="1">
              <a:lnSpc>
                <a:spcPct val="100000"/>
              </a:lnSpc>
              <a:buFontTx/>
              <a:buNone/>
            </a:pPr>
            <a:r>
              <a:rPr lang="hu-HU" altLang="hu-HU" sz="2000" dirty="0"/>
              <a:t>&lt;!</a:t>
            </a:r>
            <a:r>
              <a:rPr lang="hu-HU" altLang="hu-HU" sz="2000" b="1" dirty="0"/>
              <a:t>DOCTYPE</a:t>
            </a:r>
            <a:r>
              <a:rPr lang="hu-HU" altLang="hu-HU" sz="2000" dirty="0"/>
              <a:t> </a:t>
            </a:r>
            <a:r>
              <a:rPr lang="hu-HU" altLang="hu-HU" sz="2000" dirty="0" err="1"/>
              <a:t>html</a:t>
            </a:r>
            <a:r>
              <a:rPr lang="hu-HU" altLang="hu-HU" sz="2000" dirty="0"/>
              <a:t> PUBLIC ”-//W3//DTD XHTML 1.0 </a:t>
            </a:r>
            <a:r>
              <a:rPr lang="hu-HU" altLang="hu-HU" sz="2000" dirty="0" err="1"/>
              <a:t>Strict</a:t>
            </a:r>
            <a:r>
              <a:rPr lang="hu-HU" altLang="hu-HU" sz="2000" dirty="0"/>
              <a:t>//EN” </a:t>
            </a:r>
            <a:r>
              <a:rPr lang="hu-HU" altLang="hu-HU" sz="2000" dirty="0">
                <a:hlinkClick r:id="rId3"/>
              </a:rPr>
              <a:t>http://www.w3.org/TR/..... .</a:t>
            </a:r>
            <a:r>
              <a:rPr lang="hu-HU" altLang="hu-HU" sz="2000" dirty="0" err="1">
                <a:hlinkClick r:id="rId3"/>
              </a:rPr>
              <a:t>dtd</a:t>
            </a:r>
            <a:r>
              <a:rPr lang="hu-HU" altLang="hu-HU" sz="2000" dirty="0"/>
              <a:t>&gt;</a:t>
            </a:r>
          </a:p>
          <a:p>
            <a:pPr lvl="2" eaLnBrk="1" hangingPunct="1">
              <a:lnSpc>
                <a:spcPct val="100000"/>
              </a:lnSpc>
            </a:pPr>
            <a:r>
              <a:rPr lang="hu-HU" altLang="hu-HU" sz="2000" dirty="0"/>
              <a:t>külső fájl:</a:t>
            </a:r>
          </a:p>
          <a:p>
            <a:pPr lvl="2" eaLnBrk="1" hangingPunct="1">
              <a:lnSpc>
                <a:spcPct val="100000"/>
              </a:lnSpc>
              <a:buFontTx/>
              <a:buNone/>
            </a:pPr>
            <a:r>
              <a:rPr lang="hu-HU" altLang="hu-HU" sz="2000" dirty="0"/>
              <a:t>	   </a:t>
            </a:r>
            <a:r>
              <a:rPr lang="en-US" altLang="hu-HU" sz="2000" dirty="0"/>
              <a:t>&lt;!</a:t>
            </a:r>
            <a:r>
              <a:rPr lang="en-US" altLang="hu-HU" sz="2000" b="1" dirty="0"/>
              <a:t>DOCTYPE</a:t>
            </a:r>
            <a:r>
              <a:rPr lang="en-US" altLang="hu-HU" sz="2000" dirty="0"/>
              <a:t> </a:t>
            </a:r>
            <a:r>
              <a:rPr lang="hu-HU" altLang="hu-HU" sz="2000" dirty="0" err="1"/>
              <a:t>uzenet</a:t>
            </a:r>
            <a:r>
              <a:rPr lang="en-US" altLang="hu-HU" sz="2000" dirty="0"/>
              <a:t> SYSTEM </a:t>
            </a:r>
            <a:r>
              <a:rPr lang="hu-HU" altLang="hu-HU" sz="2000" dirty="0"/>
              <a:t>”</a:t>
            </a:r>
            <a:r>
              <a:rPr lang="hu-HU" altLang="hu-HU" sz="2000" dirty="0" err="1"/>
              <a:t>filename</a:t>
            </a:r>
            <a:r>
              <a:rPr lang="en-US" altLang="hu-HU" sz="2000" dirty="0"/>
              <a:t>.</a:t>
            </a:r>
            <a:r>
              <a:rPr lang="en-US" altLang="hu-HU" sz="2000" dirty="0" err="1"/>
              <a:t>dtd</a:t>
            </a:r>
            <a:r>
              <a:rPr lang="en-US" altLang="hu-HU" sz="2000" dirty="0"/>
              <a:t>"&gt;</a:t>
            </a:r>
          </a:p>
        </p:txBody>
      </p:sp>
      <p:sp>
        <p:nvSpPr>
          <p:cNvPr id="53261" name="Freeform: Shape 53260">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a:extLst>
              <a:ext uri="{FF2B5EF4-FFF2-40B4-BE49-F238E27FC236}">
                <a16:creationId xmlns:a16="http://schemas.microsoft.com/office/drawing/2014/main" id="{645748C5-EF65-BCE5-560A-CA7B830C00FD}"/>
              </a:ext>
            </a:extLst>
          </p:cNvPr>
          <p:cNvSpPr>
            <a:spLocks noGrp="1" noChangeArrowheads="1"/>
          </p:cNvSpPr>
          <p:nvPr>
            <p:ph type="title"/>
          </p:nvPr>
        </p:nvSpPr>
        <p:spPr/>
        <p:txBody>
          <a:bodyPr/>
          <a:lstStyle/>
          <a:p>
            <a:pPr eaLnBrk="1" hangingPunct="1"/>
            <a:r>
              <a:rPr lang="hu-HU" altLang="hu-HU" dirty="0"/>
              <a:t>DTD feldolgozó</a:t>
            </a:r>
            <a:endParaRPr lang="en-US" altLang="hu-HU" dirty="0"/>
          </a:p>
        </p:txBody>
      </p:sp>
      <p:sp>
        <p:nvSpPr>
          <p:cNvPr id="55300" name="Rectangle 4">
            <a:extLst>
              <a:ext uri="{FF2B5EF4-FFF2-40B4-BE49-F238E27FC236}">
                <a16:creationId xmlns:a16="http://schemas.microsoft.com/office/drawing/2014/main" id="{DD6E0426-8DD0-CF13-E8E7-DD17BD28BE8C}"/>
              </a:ext>
            </a:extLst>
          </p:cNvPr>
          <p:cNvSpPr>
            <a:spLocks noGrp="1" noChangeArrowheads="1"/>
          </p:cNvSpPr>
          <p:nvPr>
            <p:ph idx="1"/>
          </p:nvPr>
        </p:nvSpPr>
        <p:spPr>
          <a:xfrm>
            <a:off x="827583" y="1268413"/>
            <a:ext cx="8014791" cy="5400675"/>
          </a:xfrm>
        </p:spPr>
        <p:txBody>
          <a:bodyPr>
            <a:normAutofit fontScale="92500" lnSpcReduction="10000"/>
          </a:bodyPr>
          <a:lstStyle/>
          <a:p>
            <a:pPr eaLnBrk="1" hangingPunct="1">
              <a:lnSpc>
                <a:spcPct val="80000"/>
              </a:lnSpc>
            </a:pPr>
            <a:r>
              <a:rPr lang="hu-HU" altLang="hu-HU" sz="1600" b="1" dirty="0">
                <a:solidFill>
                  <a:schemeClr val="tx1"/>
                </a:solidFill>
                <a:hlinkClick r:id="rId2">
                  <a:extLst>
                    <a:ext uri="{A12FA001-AC4F-418D-AE19-62706E023703}">
                      <ahyp:hlinkClr xmlns:ahyp="http://schemas.microsoft.com/office/drawing/2018/hyperlinkcolor" val="tx"/>
                    </a:ext>
                  </a:extLst>
                </a:hlinkClick>
              </a:rPr>
              <a:t>https://www.w3schools.com/xml/xml_examples.asp</a:t>
            </a:r>
            <a:endParaRPr lang="hu-HU" altLang="hu-HU" sz="1600" b="1" dirty="0">
              <a:solidFill>
                <a:schemeClr val="tx1"/>
              </a:solidFill>
            </a:endParaRPr>
          </a:p>
          <a:p>
            <a:pPr eaLnBrk="1" hangingPunct="1">
              <a:lnSpc>
                <a:spcPct val="80000"/>
              </a:lnSpc>
            </a:pPr>
            <a:endParaRPr lang="hu-HU" altLang="hu-HU" sz="1400" dirty="0">
              <a:solidFill>
                <a:schemeClr val="tx1"/>
              </a:solidFill>
            </a:endParaRPr>
          </a:p>
          <a:p>
            <a:pPr lvl="1" eaLnBrk="1" hangingPunct="1">
              <a:lnSpc>
                <a:spcPct val="80000"/>
              </a:lnSpc>
              <a:buFontTx/>
              <a:buNone/>
            </a:pPr>
            <a:r>
              <a:rPr lang="en-US" altLang="hu-HU" sz="1600" dirty="0">
                <a:solidFill>
                  <a:schemeClr val="tx1"/>
                </a:solidFill>
              </a:rPr>
              <a:t>&lt;html&gt;</a:t>
            </a:r>
          </a:p>
          <a:p>
            <a:pPr lvl="1" eaLnBrk="1" hangingPunct="1">
              <a:lnSpc>
                <a:spcPct val="80000"/>
              </a:lnSpc>
              <a:buFontTx/>
              <a:buNone/>
            </a:pPr>
            <a:r>
              <a:rPr lang="en-US" altLang="hu-HU" sz="1600" dirty="0">
                <a:solidFill>
                  <a:schemeClr val="tx1"/>
                </a:solidFill>
              </a:rPr>
              <a:t>&lt;body&gt;</a:t>
            </a:r>
          </a:p>
          <a:p>
            <a:pPr lvl="1" eaLnBrk="1" hangingPunct="1">
              <a:lnSpc>
                <a:spcPct val="80000"/>
              </a:lnSpc>
              <a:buFontTx/>
              <a:buNone/>
            </a:pPr>
            <a:r>
              <a:rPr lang="en-US" altLang="hu-HU" sz="1600" dirty="0">
                <a:solidFill>
                  <a:schemeClr val="tx1"/>
                </a:solidFill>
              </a:rPr>
              <a:t>&lt;script type</a:t>
            </a:r>
            <a:r>
              <a:rPr lang="hu-HU" altLang="hu-HU" sz="1600" dirty="0">
                <a:solidFill>
                  <a:schemeClr val="tx1"/>
                </a:solidFill>
              </a:rPr>
              <a:t> </a:t>
            </a:r>
            <a:r>
              <a:rPr lang="en-US" altLang="hu-HU" sz="1600" dirty="0">
                <a:solidFill>
                  <a:schemeClr val="tx1"/>
                </a:solidFill>
              </a:rPr>
              <a:t>=</a:t>
            </a:r>
            <a:r>
              <a:rPr lang="hu-HU" altLang="hu-HU" sz="1600" dirty="0">
                <a:solidFill>
                  <a:schemeClr val="tx1"/>
                </a:solidFill>
              </a:rPr>
              <a:t> </a:t>
            </a:r>
            <a:r>
              <a:rPr lang="en-US" altLang="hu-HU" sz="1600" dirty="0">
                <a:solidFill>
                  <a:schemeClr val="tx1"/>
                </a:solidFill>
              </a:rPr>
              <a:t>"text/</a:t>
            </a:r>
            <a:r>
              <a:rPr lang="en-US" altLang="hu-HU" sz="1600" dirty="0" err="1">
                <a:solidFill>
                  <a:schemeClr val="tx1"/>
                </a:solidFill>
              </a:rPr>
              <a:t>javascript</a:t>
            </a:r>
            <a:r>
              <a:rPr lang="en-US" altLang="hu-HU" sz="1600" dirty="0">
                <a:solidFill>
                  <a:schemeClr val="tx1"/>
                </a:solidFill>
              </a:rPr>
              <a:t>"&gt;</a:t>
            </a:r>
          </a:p>
          <a:p>
            <a:pPr lvl="1" eaLnBrk="1" hangingPunct="1">
              <a:lnSpc>
                <a:spcPct val="80000"/>
              </a:lnSpc>
              <a:buFontTx/>
              <a:buNone/>
            </a:pPr>
            <a:r>
              <a:rPr lang="hu-HU" altLang="hu-HU" sz="1600" dirty="0">
                <a:solidFill>
                  <a:schemeClr val="tx1"/>
                </a:solidFill>
              </a:rPr>
              <a:t>	</a:t>
            </a:r>
            <a:r>
              <a:rPr lang="en-US" altLang="hu-HU" sz="1600" dirty="0" err="1">
                <a:solidFill>
                  <a:schemeClr val="tx1"/>
                </a:solidFill>
              </a:rPr>
              <a:t>xmlDoc</a:t>
            </a:r>
            <a:r>
              <a:rPr lang="en-US" altLang="hu-HU" sz="1600" dirty="0">
                <a:solidFill>
                  <a:schemeClr val="tx1"/>
                </a:solidFill>
              </a:rPr>
              <a:t> = new </a:t>
            </a:r>
            <a:r>
              <a:rPr lang="en-US" altLang="hu-HU" sz="1600" dirty="0" err="1">
                <a:solidFill>
                  <a:schemeClr val="tx1"/>
                </a:solidFill>
              </a:rPr>
              <a:t>ActiveXObject</a:t>
            </a:r>
            <a:r>
              <a:rPr lang="en-US" altLang="hu-HU" sz="1600" dirty="0">
                <a:solidFill>
                  <a:schemeClr val="tx1"/>
                </a:solidFill>
              </a:rPr>
              <a:t>("</a:t>
            </a:r>
            <a:r>
              <a:rPr lang="en-US" altLang="hu-HU" sz="1600" b="1" dirty="0" err="1">
                <a:solidFill>
                  <a:schemeClr val="tx1"/>
                </a:solidFill>
              </a:rPr>
              <a:t>Microsoft.XMLDOM</a:t>
            </a:r>
            <a:r>
              <a:rPr lang="en-US" altLang="hu-HU" sz="1600" dirty="0">
                <a:solidFill>
                  <a:schemeClr val="tx1"/>
                </a:solidFill>
              </a:rPr>
              <a:t>")</a:t>
            </a:r>
          </a:p>
          <a:p>
            <a:pPr lvl="1" eaLnBrk="1" hangingPunct="1">
              <a:lnSpc>
                <a:spcPct val="80000"/>
              </a:lnSpc>
              <a:buFontTx/>
              <a:buNone/>
            </a:pPr>
            <a:r>
              <a:rPr lang="hu-HU" altLang="hu-HU" sz="1600" dirty="0">
                <a:solidFill>
                  <a:schemeClr val="tx1"/>
                </a:solidFill>
              </a:rPr>
              <a:t>	</a:t>
            </a:r>
            <a:r>
              <a:rPr lang="en-US" altLang="hu-HU" sz="1600" dirty="0" err="1">
                <a:solidFill>
                  <a:schemeClr val="tx1"/>
                </a:solidFill>
              </a:rPr>
              <a:t>xmlDoc.async</a:t>
            </a:r>
            <a:r>
              <a:rPr lang="en-US" altLang="hu-HU" sz="1600" dirty="0">
                <a:solidFill>
                  <a:schemeClr val="tx1"/>
                </a:solidFill>
              </a:rPr>
              <a:t>="false"</a:t>
            </a:r>
          </a:p>
          <a:p>
            <a:pPr lvl="1" eaLnBrk="1" hangingPunct="1">
              <a:lnSpc>
                <a:spcPct val="80000"/>
              </a:lnSpc>
              <a:buFontTx/>
              <a:buNone/>
            </a:pPr>
            <a:r>
              <a:rPr lang="hu-HU" altLang="hu-HU" sz="1600" dirty="0">
                <a:solidFill>
                  <a:schemeClr val="tx1"/>
                </a:solidFill>
              </a:rPr>
              <a:t>	</a:t>
            </a:r>
            <a:r>
              <a:rPr lang="en-US" altLang="hu-HU" sz="1600" b="1" dirty="0" err="1">
                <a:solidFill>
                  <a:schemeClr val="tx1"/>
                </a:solidFill>
              </a:rPr>
              <a:t>xmlDoc.load</a:t>
            </a:r>
            <a:r>
              <a:rPr lang="en-US" altLang="hu-HU" sz="1600" b="1" dirty="0">
                <a:solidFill>
                  <a:schemeClr val="tx1"/>
                </a:solidFill>
              </a:rPr>
              <a:t>("</a:t>
            </a:r>
            <a:r>
              <a:rPr lang="hu-HU" altLang="hu-HU" sz="1600" b="1" dirty="0">
                <a:solidFill>
                  <a:schemeClr val="tx1"/>
                </a:solidFill>
              </a:rPr>
              <a:t>1</a:t>
            </a:r>
            <a:r>
              <a:rPr lang="en-US" altLang="hu-HU" sz="1600" b="1" dirty="0">
                <a:solidFill>
                  <a:schemeClr val="tx1"/>
                </a:solidFill>
              </a:rPr>
              <a:t>.xml")</a:t>
            </a:r>
          </a:p>
          <a:p>
            <a:pPr lvl="1" eaLnBrk="1" hangingPunct="1">
              <a:lnSpc>
                <a:spcPct val="80000"/>
              </a:lnSpc>
              <a:buFontTx/>
              <a:buNone/>
            </a:pPr>
            <a:endParaRPr lang="en-US" altLang="hu-HU" sz="1600" b="1" dirty="0">
              <a:solidFill>
                <a:schemeClr val="tx1"/>
              </a:solidFill>
            </a:endParaRPr>
          </a:p>
          <a:p>
            <a:pPr lvl="1" eaLnBrk="1" hangingPunct="1">
              <a:lnSpc>
                <a:spcPct val="80000"/>
              </a:lnSpc>
              <a:buFontTx/>
              <a:buNone/>
            </a:pPr>
            <a:r>
              <a:rPr lang="en-US" altLang="hu-HU" sz="1600" dirty="0">
                <a:solidFill>
                  <a:schemeClr val="tx1"/>
                </a:solidFill>
              </a:rPr>
              <a:t>if</a:t>
            </a:r>
            <a:r>
              <a:rPr lang="hu-HU" altLang="hu-HU" sz="1600" dirty="0">
                <a:solidFill>
                  <a:schemeClr val="tx1"/>
                </a:solidFill>
              </a:rPr>
              <a:t> </a:t>
            </a:r>
            <a:r>
              <a:rPr lang="en-US" altLang="hu-HU" sz="1600" dirty="0">
                <a:solidFill>
                  <a:schemeClr val="tx1"/>
                </a:solidFill>
              </a:rPr>
              <a:t>(</a:t>
            </a:r>
            <a:r>
              <a:rPr lang="en-US" altLang="hu-HU" sz="1600" dirty="0" err="1">
                <a:solidFill>
                  <a:schemeClr val="tx1"/>
                </a:solidFill>
              </a:rPr>
              <a:t>xmlDoc.parseError.errorCode</a:t>
            </a:r>
            <a:r>
              <a:rPr lang="hu-HU" altLang="hu-HU" sz="1600" dirty="0">
                <a:solidFill>
                  <a:schemeClr val="tx1"/>
                </a:solidFill>
              </a:rPr>
              <a:t> </a:t>
            </a:r>
            <a:r>
              <a:rPr lang="en-US" altLang="hu-HU" sz="1600" dirty="0">
                <a:solidFill>
                  <a:schemeClr val="tx1"/>
                </a:solidFill>
              </a:rPr>
              <a:t>!=</a:t>
            </a:r>
            <a:r>
              <a:rPr lang="hu-HU" altLang="hu-HU" sz="1600" dirty="0">
                <a:solidFill>
                  <a:schemeClr val="tx1"/>
                </a:solidFill>
              </a:rPr>
              <a:t> </a:t>
            </a:r>
            <a:r>
              <a:rPr lang="en-US" altLang="hu-HU" sz="1600" dirty="0">
                <a:solidFill>
                  <a:schemeClr val="tx1"/>
                </a:solidFill>
              </a:rPr>
              <a:t>0)</a:t>
            </a:r>
            <a:r>
              <a:rPr lang="hu-HU" altLang="hu-HU" sz="1600" dirty="0">
                <a:solidFill>
                  <a:schemeClr val="tx1"/>
                </a:solidFill>
              </a:rPr>
              <a:t> </a:t>
            </a:r>
            <a:r>
              <a:rPr lang="en-US" altLang="hu-HU" sz="1600" dirty="0">
                <a:solidFill>
                  <a:schemeClr val="tx1"/>
                </a:solidFill>
              </a:rPr>
              <a:t>{</a:t>
            </a:r>
          </a:p>
          <a:p>
            <a:pPr lvl="1" eaLnBrk="1" hangingPunct="1">
              <a:lnSpc>
                <a:spcPct val="80000"/>
              </a:lnSpc>
              <a:buFontTx/>
              <a:buNone/>
            </a:pPr>
            <a:r>
              <a:rPr lang="en-US" altLang="hu-HU" sz="1600" dirty="0">
                <a:solidFill>
                  <a:schemeClr val="tx1"/>
                </a:solidFill>
              </a:rPr>
              <a:t> </a:t>
            </a:r>
            <a:r>
              <a:rPr lang="hu-HU" altLang="hu-HU" sz="1600" dirty="0">
                <a:solidFill>
                  <a:schemeClr val="tx1"/>
                </a:solidFill>
              </a:rPr>
              <a:t>	</a:t>
            </a:r>
            <a:r>
              <a:rPr lang="en-US" altLang="hu-HU" sz="1600" dirty="0">
                <a:solidFill>
                  <a:schemeClr val="tx1"/>
                </a:solidFill>
              </a:rPr>
              <a:t>txt</a:t>
            </a:r>
            <a:r>
              <a:rPr lang="hu-HU" altLang="hu-HU" sz="1600" dirty="0">
                <a:solidFill>
                  <a:schemeClr val="tx1"/>
                </a:solidFill>
              </a:rPr>
              <a:t> </a:t>
            </a:r>
            <a:r>
              <a:rPr lang="en-US" altLang="hu-HU" sz="1600" dirty="0">
                <a:solidFill>
                  <a:schemeClr val="tx1"/>
                </a:solidFill>
              </a:rPr>
              <a:t>=</a:t>
            </a:r>
            <a:r>
              <a:rPr lang="hu-HU" altLang="hu-HU" sz="1600" dirty="0">
                <a:solidFill>
                  <a:schemeClr val="tx1"/>
                </a:solidFill>
              </a:rPr>
              <a:t> </a:t>
            </a:r>
            <a:r>
              <a:rPr lang="en-US" altLang="hu-HU" sz="1600" dirty="0">
                <a:solidFill>
                  <a:schemeClr val="tx1"/>
                </a:solidFill>
              </a:rPr>
              <a:t>"</a:t>
            </a:r>
            <a:r>
              <a:rPr lang="en-US" altLang="hu-HU" sz="1600" dirty="0" err="1">
                <a:solidFill>
                  <a:schemeClr val="tx1"/>
                </a:solidFill>
              </a:rPr>
              <a:t>Hibakód</a:t>
            </a:r>
            <a:r>
              <a:rPr lang="en-US" altLang="hu-HU" sz="1600" dirty="0">
                <a:solidFill>
                  <a:schemeClr val="tx1"/>
                </a:solidFill>
              </a:rPr>
              <a:t>: " + </a:t>
            </a:r>
            <a:r>
              <a:rPr lang="en-US" altLang="hu-HU" sz="1600" dirty="0" err="1">
                <a:solidFill>
                  <a:schemeClr val="tx1"/>
                </a:solidFill>
              </a:rPr>
              <a:t>xmlDoc.parseError.errorCode</a:t>
            </a:r>
            <a:r>
              <a:rPr lang="en-US" altLang="hu-HU" sz="1600" dirty="0">
                <a:solidFill>
                  <a:schemeClr val="tx1"/>
                </a:solidFill>
              </a:rPr>
              <a:t> + "\n"</a:t>
            </a:r>
          </a:p>
          <a:p>
            <a:pPr lvl="1" eaLnBrk="1" hangingPunct="1">
              <a:lnSpc>
                <a:spcPct val="80000"/>
              </a:lnSpc>
              <a:buFontTx/>
              <a:buNone/>
            </a:pPr>
            <a:r>
              <a:rPr lang="en-US" altLang="hu-HU" sz="1600" dirty="0">
                <a:solidFill>
                  <a:schemeClr val="tx1"/>
                </a:solidFill>
              </a:rPr>
              <a:t> </a:t>
            </a:r>
            <a:r>
              <a:rPr lang="hu-HU" altLang="hu-HU" sz="1600" dirty="0">
                <a:solidFill>
                  <a:schemeClr val="tx1"/>
                </a:solidFill>
              </a:rPr>
              <a:t>	</a:t>
            </a:r>
            <a:r>
              <a:rPr lang="en-US" altLang="hu-HU" sz="1600" dirty="0">
                <a:solidFill>
                  <a:schemeClr val="tx1"/>
                </a:solidFill>
              </a:rPr>
              <a:t>txt</a:t>
            </a:r>
            <a:r>
              <a:rPr lang="hu-HU" altLang="hu-HU" sz="1600" dirty="0">
                <a:solidFill>
                  <a:schemeClr val="tx1"/>
                </a:solidFill>
              </a:rPr>
              <a:t> </a:t>
            </a:r>
            <a:r>
              <a:rPr lang="en-US" altLang="hu-HU" sz="1600" dirty="0">
                <a:solidFill>
                  <a:schemeClr val="tx1"/>
                </a:solidFill>
              </a:rPr>
              <a:t>=</a:t>
            </a:r>
            <a:r>
              <a:rPr lang="hu-HU" altLang="hu-HU" sz="1600" dirty="0">
                <a:solidFill>
                  <a:schemeClr val="tx1"/>
                </a:solidFill>
              </a:rPr>
              <a:t> </a:t>
            </a:r>
            <a:r>
              <a:rPr lang="en-US" altLang="hu-HU" sz="1600" dirty="0">
                <a:solidFill>
                  <a:schemeClr val="tx1"/>
                </a:solidFill>
              </a:rPr>
              <a:t>txt</a:t>
            </a:r>
            <a:r>
              <a:rPr lang="hu-HU" altLang="hu-HU" sz="1600" dirty="0">
                <a:solidFill>
                  <a:schemeClr val="tx1"/>
                </a:solidFill>
              </a:rPr>
              <a:t> </a:t>
            </a:r>
            <a:r>
              <a:rPr lang="en-US" altLang="hu-HU" sz="1600" dirty="0">
                <a:solidFill>
                  <a:schemeClr val="tx1"/>
                </a:solidFill>
              </a:rPr>
              <a:t>+</a:t>
            </a:r>
            <a:r>
              <a:rPr lang="hu-HU" altLang="hu-HU" sz="1600" dirty="0">
                <a:solidFill>
                  <a:schemeClr val="tx1"/>
                </a:solidFill>
              </a:rPr>
              <a:t> </a:t>
            </a:r>
            <a:r>
              <a:rPr lang="en-US" altLang="hu-HU" sz="1600" dirty="0">
                <a:solidFill>
                  <a:schemeClr val="tx1"/>
                </a:solidFill>
              </a:rPr>
              <a:t>"Hiba </a:t>
            </a:r>
            <a:r>
              <a:rPr lang="en-US" altLang="hu-HU" sz="1600" dirty="0" err="1">
                <a:solidFill>
                  <a:schemeClr val="tx1"/>
                </a:solidFill>
              </a:rPr>
              <a:t>oka</a:t>
            </a:r>
            <a:r>
              <a:rPr lang="en-US" altLang="hu-HU" sz="1600" dirty="0">
                <a:solidFill>
                  <a:schemeClr val="tx1"/>
                </a:solidFill>
              </a:rPr>
              <a:t>: " + </a:t>
            </a:r>
            <a:r>
              <a:rPr lang="en-US" altLang="hu-HU" sz="1600" dirty="0" err="1">
                <a:solidFill>
                  <a:schemeClr val="tx1"/>
                </a:solidFill>
              </a:rPr>
              <a:t>xmlDoc.parseError.reason</a:t>
            </a:r>
            <a:endParaRPr lang="en-US" altLang="hu-HU" sz="1600" dirty="0">
              <a:solidFill>
                <a:schemeClr val="tx1"/>
              </a:solidFill>
            </a:endParaRPr>
          </a:p>
          <a:p>
            <a:pPr lvl="1" eaLnBrk="1" hangingPunct="1">
              <a:lnSpc>
                <a:spcPct val="80000"/>
              </a:lnSpc>
              <a:buFontTx/>
              <a:buNone/>
            </a:pPr>
            <a:r>
              <a:rPr lang="en-US" altLang="hu-HU" sz="1600" dirty="0">
                <a:solidFill>
                  <a:schemeClr val="tx1"/>
                </a:solidFill>
              </a:rPr>
              <a:t> </a:t>
            </a:r>
            <a:r>
              <a:rPr lang="hu-HU" altLang="hu-HU" sz="1600" dirty="0">
                <a:solidFill>
                  <a:schemeClr val="tx1"/>
                </a:solidFill>
              </a:rPr>
              <a:t>	</a:t>
            </a:r>
            <a:r>
              <a:rPr lang="en-US" altLang="hu-HU" sz="1600" dirty="0">
                <a:solidFill>
                  <a:schemeClr val="tx1"/>
                </a:solidFill>
              </a:rPr>
              <a:t>txt</a:t>
            </a:r>
            <a:r>
              <a:rPr lang="hu-HU" altLang="hu-HU" sz="1600" dirty="0">
                <a:solidFill>
                  <a:schemeClr val="tx1"/>
                </a:solidFill>
              </a:rPr>
              <a:t> </a:t>
            </a:r>
            <a:r>
              <a:rPr lang="en-US" altLang="hu-HU" sz="1600" dirty="0">
                <a:solidFill>
                  <a:schemeClr val="tx1"/>
                </a:solidFill>
              </a:rPr>
              <a:t>=</a:t>
            </a:r>
            <a:r>
              <a:rPr lang="hu-HU" altLang="hu-HU" sz="1600" dirty="0">
                <a:solidFill>
                  <a:schemeClr val="tx1"/>
                </a:solidFill>
              </a:rPr>
              <a:t> </a:t>
            </a:r>
            <a:r>
              <a:rPr lang="en-US" altLang="hu-HU" sz="1600" dirty="0">
                <a:solidFill>
                  <a:schemeClr val="tx1"/>
                </a:solidFill>
              </a:rPr>
              <a:t>txt</a:t>
            </a:r>
            <a:r>
              <a:rPr lang="hu-HU" altLang="hu-HU" sz="1600" dirty="0">
                <a:solidFill>
                  <a:schemeClr val="tx1"/>
                </a:solidFill>
              </a:rPr>
              <a:t> </a:t>
            </a:r>
            <a:r>
              <a:rPr lang="en-US" altLang="hu-HU" sz="1600" dirty="0">
                <a:solidFill>
                  <a:schemeClr val="tx1"/>
                </a:solidFill>
              </a:rPr>
              <a:t>+</a:t>
            </a:r>
            <a:r>
              <a:rPr lang="hu-HU" altLang="hu-HU" sz="1600" dirty="0">
                <a:solidFill>
                  <a:schemeClr val="tx1"/>
                </a:solidFill>
              </a:rPr>
              <a:t> </a:t>
            </a:r>
            <a:r>
              <a:rPr lang="en-US" altLang="hu-HU" sz="1600" dirty="0">
                <a:solidFill>
                  <a:schemeClr val="tx1"/>
                </a:solidFill>
              </a:rPr>
              <a:t>"</a:t>
            </a:r>
            <a:r>
              <a:rPr lang="en-US" altLang="hu-HU" sz="1600" dirty="0" err="1">
                <a:solidFill>
                  <a:schemeClr val="tx1"/>
                </a:solidFill>
              </a:rPr>
              <a:t>Sorszám</a:t>
            </a:r>
            <a:r>
              <a:rPr lang="en-US" altLang="hu-HU" sz="1600" dirty="0">
                <a:solidFill>
                  <a:schemeClr val="tx1"/>
                </a:solidFill>
              </a:rPr>
              <a:t>: " + </a:t>
            </a:r>
            <a:r>
              <a:rPr lang="en-US" altLang="hu-HU" sz="1600" dirty="0" err="1">
                <a:solidFill>
                  <a:schemeClr val="tx1"/>
                </a:solidFill>
              </a:rPr>
              <a:t>xmlDoc.parseError.line</a:t>
            </a:r>
            <a:endParaRPr lang="en-US" altLang="hu-HU" sz="1600" dirty="0">
              <a:solidFill>
                <a:schemeClr val="tx1"/>
              </a:solidFill>
            </a:endParaRPr>
          </a:p>
          <a:p>
            <a:pPr lvl="1" eaLnBrk="1" hangingPunct="1">
              <a:lnSpc>
                <a:spcPct val="80000"/>
              </a:lnSpc>
              <a:buFontTx/>
              <a:buNone/>
            </a:pPr>
            <a:r>
              <a:rPr lang="en-US" altLang="hu-HU" sz="1600" dirty="0">
                <a:solidFill>
                  <a:schemeClr val="tx1"/>
                </a:solidFill>
              </a:rPr>
              <a:t> </a:t>
            </a:r>
            <a:r>
              <a:rPr lang="hu-HU" altLang="hu-HU" sz="1600" dirty="0">
                <a:solidFill>
                  <a:schemeClr val="tx1"/>
                </a:solidFill>
              </a:rPr>
              <a:t>	</a:t>
            </a:r>
            <a:r>
              <a:rPr lang="en-US" altLang="hu-HU" sz="1600" dirty="0">
                <a:solidFill>
                  <a:schemeClr val="tx1"/>
                </a:solidFill>
              </a:rPr>
              <a:t>alert(txt)</a:t>
            </a:r>
          </a:p>
          <a:p>
            <a:pPr lvl="1" eaLnBrk="1" hangingPunct="1">
              <a:lnSpc>
                <a:spcPct val="80000"/>
              </a:lnSpc>
              <a:buFontTx/>
              <a:buNone/>
            </a:pPr>
            <a:r>
              <a:rPr lang="en-US" altLang="hu-HU" sz="1600" dirty="0">
                <a:solidFill>
                  <a:schemeClr val="tx1"/>
                </a:solidFill>
              </a:rPr>
              <a:t>}</a:t>
            </a:r>
          </a:p>
          <a:p>
            <a:pPr lvl="1" eaLnBrk="1" hangingPunct="1">
              <a:lnSpc>
                <a:spcPct val="80000"/>
              </a:lnSpc>
              <a:buFontTx/>
              <a:buNone/>
            </a:pPr>
            <a:r>
              <a:rPr lang="en-US" altLang="hu-HU" sz="1600" dirty="0">
                <a:solidFill>
                  <a:schemeClr val="tx1"/>
                </a:solidFill>
              </a:rPr>
              <a:t>else</a:t>
            </a:r>
            <a:r>
              <a:rPr lang="hu-HU" altLang="hu-HU" sz="1600" dirty="0">
                <a:solidFill>
                  <a:schemeClr val="tx1"/>
                </a:solidFill>
              </a:rPr>
              <a:t> </a:t>
            </a:r>
            <a:r>
              <a:rPr lang="en-US" altLang="hu-HU" sz="1600" dirty="0">
                <a:solidFill>
                  <a:schemeClr val="tx1"/>
                </a:solidFill>
              </a:rPr>
              <a:t>{</a:t>
            </a:r>
          </a:p>
          <a:p>
            <a:pPr lvl="1" eaLnBrk="1" hangingPunct="1">
              <a:lnSpc>
                <a:spcPct val="80000"/>
              </a:lnSpc>
              <a:buFontTx/>
              <a:buNone/>
            </a:pPr>
            <a:r>
              <a:rPr lang="en-US" altLang="hu-HU" sz="1600" dirty="0">
                <a:solidFill>
                  <a:schemeClr val="tx1"/>
                </a:solidFill>
              </a:rPr>
              <a:t> alert("</a:t>
            </a:r>
            <a:r>
              <a:rPr lang="en-US" altLang="hu-HU" sz="1600" dirty="0" err="1">
                <a:solidFill>
                  <a:schemeClr val="tx1"/>
                </a:solidFill>
              </a:rPr>
              <a:t>Hibátlan</a:t>
            </a:r>
            <a:r>
              <a:rPr lang="en-US" altLang="hu-HU" sz="1600" dirty="0">
                <a:solidFill>
                  <a:schemeClr val="tx1"/>
                </a:solidFill>
              </a:rPr>
              <a:t>")</a:t>
            </a:r>
          </a:p>
          <a:p>
            <a:pPr lvl="1" eaLnBrk="1" hangingPunct="1">
              <a:lnSpc>
                <a:spcPct val="80000"/>
              </a:lnSpc>
              <a:buFontTx/>
              <a:buNone/>
            </a:pPr>
            <a:r>
              <a:rPr lang="en-US" altLang="hu-HU" sz="1600" dirty="0">
                <a:solidFill>
                  <a:schemeClr val="tx1"/>
                </a:solidFill>
              </a:rPr>
              <a:t>}</a:t>
            </a:r>
          </a:p>
          <a:p>
            <a:pPr lvl="1" eaLnBrk="1" hangingPunct="1">
              <a:lnSpc>
                <a:spcPct val="80000"/>
              </a:lnSpc>
              <a:buFontTx/>
              <a:buNone/>
            </a:pPr>
            <a:r>
              <a:rPr lang="en-US" altLang="hu-HU" sz="1600" dirty="0">
                <a:solidFill>
                  <a:schemeClr val="tx1"/>
                </a:solidFill>
              </a:rPr>
              <a:t>&lt;/script&gt;</a:t>
            </a:r>
          </a:p>
          <a:p>
            <a:pPr lvl="1" eaLnBrk="1" hangingPunct="1">
              <a:lnSpc>
                <a:spcPct val="80000"/>
              </a:lnSpc>
              <a:buFontTx/>
              <a:buNone/>
            </a:pPr>
            <a:r>
              <a:rPr lang="en-US" altLang="hu-HU" sz="1600" dirty="0">
                <a:solidFill>
                  <a:schemeClr val="tx1"/>
                </a:solidFill>
              </a:rPr>
              <a:t>&lt;/body&gt;</a:t>
            </a:r>
          </a:p>
          <a:p>
            <a:pPr lvl="1" eaLnBrk="1" hangingPunct="1">
              <a:lnSpc>
                <a:spcPct val="80000"/>
              </a:lnSpc>
              <a:buFontTx/>
              <a:buNone/>
            </a:pPr>
            <a:r>
              <a:rPr lang="en-US" altLang="hu-HU" sz="1600" dirty="0">
                <a:solidFill>
                  <a:schemeClr val="tx1"/>
                </a:solidFill>
              </a:rPr>
              <a:t>&lt;/html&gt;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ím 1">
            <a:extLst>
              <a:ext uri="{FF2B5EF4-FFF2-40B4-BE49-F238E27FC236}">
                <a16:creationId xmlns:a16="http://schemas.microsoft.com/office/drawing/2014/main" id="{253CD99D-A55E-D6B0-659E-A4CCC0C06E1F}"/>
              </a:ext>
            </a:extLst>
          </p:cNvPr>
          <p:cNvSpPr>
            <a:spLocks noGrp="1" noChangeArrowheads="1"/>
          </p:cNvSpPr>
          <p:nvPr>
            <p:ph type="title"/>
          </p:nvPr>
        </p:nvSpPr>
        <p:spPr/>
        <p:txBody>
          <a:bodyPr/>
          <a:lstStyle/>
          <a:p>
            <a:r>
              <a:rPr lang="hu-HU" altLang="hu-HU"/>
              <a:t>DTD példa</a:t>
            </a:r>
          </a:p>
        </p:txBody>
      </p:sp>
      <p:sp>
        <p:nvSpPr>
          <p:cNvPr id="56323" name="Tartalom helye 2">
            <a:extLst>
              <a:ext uri="{FF2B5EF4-FFF2-40B4-BE49-F238E27FC236}">
                <a16:creationId xmlns:a16="http://schemas.microsoft.com/office/drawing/2014/main" id="{E118DEE3-A35F-90F6-8D32-6BDC85A629D9}"/>
              </a:ext>
            </a:extLst>
          </p:cNvPr>
          <p:cNvSpPr>
            <a:spLocks noGrp="1" noChangeArrowheads="1"/>
          </p:cNvSpPr>
          <p:nvPr>
            <p:ph idx="1"/>
          </p:nvPr>
        </p:nvSpPr>
        <p:spPr>
          <a:xfrm>
            <a:off x="938758" y="1340768"/>
            <a:ext cx="7633742" cy="5134847"/>
          </a:xfrm>
        </p:spPr>
        <p:txBody>
          <a:bodyPr>
            <a:normAutofit/>
          </a:bodyPr>
          <a:lstStyle/>
          <a:p>
            <a:r>
              <a:rPr lang="hu-HU" altLang="hu-HU" sz="2000" dirty="0">
                <a:solidFill>
                  <a:schemeClr val="tx1"/>
                </a:solidFill>
              </a:rPr>
              <a:t>&lt;!DOCTYPE </a:t>
            </a:r>
            <a:r>
              <a:rPr lang="hu-HU" altLang="hu-HU" sz="2000" dirty="0" err="1">
                <a:solidFill>
                  <a:schemeClr val="tx1"/>
                </a:solidFill>
              </a:rPr>
              <a:t>html</a:t>
            </a:r>
            <a:r>
              <a:rPr lang="hu-HU" altLang="hu-HU" sz="2000" dirty="0">
                <a:solidFill>
                  <a:schemeClr val="tx1"/>
                </a:solidFill>
              </a:rPr>
              <a:t> PUBLIC "-//W3C//DTD XHTML 1.0 </a:t>
            </a:r>
            <a:r>
              <a:rPr lang="hu-HU" altLang="hu-HU" sz="2000" dirty="0" err="1">
                <a:solidFill>
                  <a:schemeClr val="tx1"/>
                </a:solidFill>
              </a:rPr>
              <a:t>Transitional</a:t>
            </a:r>
            <a:r>
              <a:rPr lang="hu-HU" altLang="hu-HU" sz="2000" dirty="0">
                <a:solidFill>
                  <a:schemeClr val="tx1"/>
                </a:solidFill>
              </a:rPr>
              <a:t>//EN"</a:t>
            </a:r>
          </a:p>
          <a:p>
            <a:r>
              <a:rPr lang="hu-HU" altLang="hu-HU" sz="2000" dirty="0">
                <a:solidFill>
                  <a:schemeClr val="tx1"/>
                </a:solidFill>
              </a:rPr>
              <a:t>  "http://www.w3.org/TR/xhtml1/DTD/xhtml1-transitional.dtd"&gt;</a:t>
            </a:r>
          </a:p>
          <a:p>
            <a:r>
              <a:rPr lang="hu-HU" altLang="hu-HU" sz="2000" dirty="0">
                <a:solidFill>
                  <a:schemeClr val="tx1"/>
                </a:solidFill>
              </a:rPr>
              <a:t>&lt;</a:t>
            </a:r>
            <a:r>
              <a:rPr lang="hu-HU" altLang="hu-HU" sz="2000" dirty="0" err="1">
                <a:solidFill>
                  <a:schemeClr val="tx1"/>
                </a:solidFill>
              </a:rPr>
              <a:t>html</a:t>
            </a:r>
            <a:r>
              <a:rPr lang="hu-HU" altLang="hu-HU" sz="2000" dirty="0">
                <a:solidFill>
                  <a:schemeClr val="tx1"/>
                </a:solidFill>
              </a:rPr>
              <a:t> </a:t>
            </a:r>
            <a:r>
              <a:rPr lang="hu-HU" altLang="hu-HU" sz="2000" dirty="0" err="1">
                <a:solidFill>
                  <a:schemeClr val="tx1"/>
                </a:solidFill>
              </a:rPr>
              <a:t>xmlns</a:t>
            </a:r>
            <a:r>
              <a:rPr lang="hu-HU" altLang="hu-HU" sz="2000" dirty="0">
                <a:solidFill>
                  <a:schemeClr val="tx1"/>
                </a:solidFill>
              </a:rPr>
              <a:t>="http://www.w3.org/1999/xhtml"&gt;</a:t>
            </a:r>
          </a:p>
          <a:p>
            <a:r>
              <a:rPr lang="hu-HU" altLang="hu-HU" sz="2000" dirty="0">
                <a:solidFill>
                  <a:schemeClr val="tx1"/>
                </a:solidFill>
              </a:rPr>
              <a:t>&lt;</a:t>
            </a:r>
            <a:r>
              <a:rPr lang="hu-HU" altLang="hu-HU" sz="2000" dirty="0" err="1">
                <a:solidFill>
                  <a:schemeClr val="tx1"/>
                </a:solidFill>
              </a:rPr>
              <a:t>head</a:t>
            </a:r>
            <a:r>
              <a:rPr lang="hu-HU" altLang="hu-HU" sz="2000" dirty="0">
                <a:solidFill>
                  <a:schemeClr val="tx1"/>
                </a:solidFill>
              </a:rPr>
              <a:t>&gt;</a:t>
            </a:r>
          </a:p>
          <a:p>
            <a:r>
              <a:rPr lang="hu-HU" altLang="hu-HU" sz="2000" dirty="0">
                <a:solidFill>
                  <a:schemeClr val="tx1"/>
                </a:solidFill>
              </a:rPr>
              <a:t>&lt;</a:t>
            </a:r>
            <a:r>
              <a:rPr lang="hu-HU" altLang="hu-HU" sz="2000" dirty="0" err="1">
                <a:solidFill>
                  <a:schemeClr val="tx1"/>
                </a:solidFill>
              </a:rPr>
              <a:t>title</a:t>
            </a:r>
            <a:r>
              <a:rPr lang="hu-HU" altLang="hu-HU" sz="2000" dirty="0">
                <a:solidFill>
                  <a:schemeClr val="tx1"/>
                </a:solidFill>
              </a:rPr>
              <a:t>&gt;Példa HTML dokumentum&lt;/</a:t>
            </a:r>
            <a:r>
              <a:rPr lang="hu-HU" altLang="hu-HU" sz="2000" dirty="0" err="1">
                <a:solidFill>
                  <a:schemeClr val="tx1"/>
                </a:solidFill>
              </a:rPr>
              <a:t>title</a:t>
            </a:r>
            <a:r>
              <a:rPr lang="hu-HU" altLang="hu-HU" sz="2000" dirty="0">
                <a:solidFill>
                  <a:schemeClr val="tx1"/>
                </a:solidFill>
              </a:rPr>
              <a:t>&gt;</a:t>
            </a:r>
          </a:p>
          <a:p>
            <a:r>
              <a:rPr lang="hu-HU" altLang="hu-HU" sz="2000" dirty="0">
                <a:solidFill>
                  <a:schemeClr val="tx1"/>
                </a:solidFill>
              </a:rPr>
              <a:t>&lt;/</a:t>
            </a:r>
            <a:r>
              <a:rPr lang="hu-HU" altLang="hu-HU" sz="2000" dirty="0" err="1">
                <a:solidFill>
                  <a:schemeClr val="tx1"/>
                </a:solidFill>
              </a:rPr>
              <a:t>head</a:t>
            </a:r>
            <a:r>
              <a:rPr lang="hu-HU" altLang="hu-HU" sz="2000" dirty="0">
                <a:solidFill>
                  <a:schemeClr val="tx1"/>
                </a:solidFill>
              </a:rPr>
              <a:t>&gt;</a:t>
            </a:r>
          </a:p>
          <a:p>
            <a:r>
              <a:rPr lang="hu-HU" altLang="hu-HU" sz="2000" dirty="0">
                <a:solidFill>
                  <a:schemeClr val="tx1"/>
                </a:solidFill>
              </a:rPr>
              <a:t>&lt;body&gt;</a:t>
            </a:r>
          </a:p>
          <a:p>
            <a:r>
              <a:rPr lang="hu-HU" altLang="hu-HU" sz="2000" dirty="0">
                <a:solidFill>
                  <a:schemeClr val="tx1"/>
                </a:solidFill>
              </a:rPr>
              <a:t>&lt;h1&gt;Üdvözlő üzenet&lt;/h1&gt;</a:t>
            </a:r>
          </a:p>
          <a:p>
            <a:r>
              <a:rPr lang="hu-HU" altLang="hu-HU" sz="2000" dirty="0">
                <a:solidFill>
                  <a:schemeClr val="tx1"/>
                </a:solidFill>
              </a:rPr>
              <a:t>&lt;p&gt;Hello World!&lt;/p&gt;</a:t>
            </a:r>
          </a:p>
          <a:p>
            <a:r>
              <a:rPr lang="hu-HU" altLang="hu-HU" sz="2000" dirty="0">
                <a:solidFill>
                  <a:schemeClr val="tx1"/>
                </a:solidFill>
              </a:rPr>
              <a:t>&lt;/body&gt;</a:t>
            </a:r>
          </a:p>
          <a:p>
            <a:r>
              <a:rPr lang="hu-HU" altLang="hu-HU" sz="2000" dirty="0">
                <a:solidFill>
                  <a:schemeClr val="tx1"/>
                </a:solidFill>
              </a:rPr>
              <a:t>&lt;/</a:t>
            </a:r>
            <a:r>
              <a:rPr lang="hu-HU" altLang="hu-HU" sz="2000" dirty="0" err="1">
                <a:solidFill>
                  <a:schemeClr val="tx1"/>
                </a:solidFill>
              </a:rPr>
              <a:t>html</a:t>
            </a:r>
            <a:r>
              <a:rPr lang="hu-HU" altLang="hu-HU" sz="2000" dirty="0">
                <a:solidFill>
                  <a:schemeClr val="tx1"/>
                </a:solidFill>
              </a:rPr>
              <a:t>&gt;</a:t>
            </a:r>
          </a:p>
          <a:p>
            <a:endParaRPr lang="hu-HU" altLang="hu-HU" dirty="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ím 1">
            <a:extLst>
              <a:ext uri="{FF2B5EF4-FFF2-40B4-BE49-F238E27FC236}">
                <a16:creationId xmlns:a16="http://schemas.microsoft.com/office/drawing/2014/main" id="{75F421DE-EDF7-5B17-9B01-512C0E7D5FC0}"/>
              </a:ext>
            </a:extLst>
          </p:cNvPr>
          <p:cNvSpPr>
            <a:spLocks noGrp="1" noChangeArrowheads="1"/>
          </p:cNvSpPr>
          <p:nvPr>
            <p:ph type="title"/>
          </p:nvPr>
        </p:nvSpPr>
        <p:spPr/>
        <p:txBody>
          <a:bodyPr/>
          <a:lstStyle/>
          <a:p>
            <a:r>
              <a:rPr lang="hu-HU" altLang="hu-HU"/>
              <a:t>DTD példa</a:t>
            </a:r>
          </a:p>
        </p:txBody>
      </p:sp>
      <p:sp>
        <p:nvSpPr>
          <p:cNvPr id="58371" name="Tartalom helye 2">
            <a:extLst>
              <a:ext uri="{FF2B5EF4-FFF2-40B4-BE49-F238E27FC236}">
                <a16:creationId xmlns:a16="http://schemas.microsoft.com/office/drawing/2014/main" id="{074CC123-C138-F701-AFE6-7102E4B2462D}"/>
              </a:ext>
            </a:extLst>
          </p:cNvPr>
          <p:cNvSpPr>
            <a:spLocks noGrp="1" noChangeArrowheads="1"/>
          </p:cNvSpPr>
          <p:nvPr>
            <p:ph idx="1"/>
          </p:nvPr>
        </p:nvSpPr>
        <p:spPr>
          <a:xfrm>
            <a:off x="938758" y="1268760"/>
            <a:ext cx="7633742" cy="5328592"/>
          </a:xfrm>
        </p:spPr>
        <p:txBody>
          <a:bodyPr>
            <a:normAutofit/>
          </a:bodyPr>
          <a:lstStyle/>
          <a:p>
            <a:r>
              <a:rPr lang="hu-HU" altLang="hu-HU" sz="2000" dirty="0">
                <a:solidFill>
                  <a:schemeClr val="tx1"/>
                </a:solidFill>
              </a:rPr>
              <a:t>&lt;!ELEMENT </a:t>
            </a:r>
            <a:r>
              <a:rPr lang="hu-HU" altLang="hu-HU" sz="2000" dirty="0" err="1">
                <a:solidFill>
                  <a:schemeClr val="tx1"/>
                </a:solidFill>
              </a:rPr>
              <a:t>html</a:t>
            </a:r>
            <a:r>
              <a:rPr lang="hu-HU" altLang="hu-HU" sz="2000" dirty="0">
                <a:solidFill>
                  <a:schemeClr val="tx1"/>
                </a:solidFill>
              </a:rPr>
              <a:t> (</a:t>
            </a:r>
            <a:r>
              <a:rPr lang="hu-HU" altLang="hu-HU" sz="2000" dirty="0" err="1">
                <a:solidFill>
                  <a:schemeClr val="tx1"/>
                </a:solidFill>
              </a:rPr>
              <a:t>head</a:t>
            </a:r>
            <a:r>
              <a:rPr lang="hu-HU" altLang="hu-HU" sz="2000" dirty="0">
                <a:solidFill>
                  <a:schemeClr val="tx1"/>
                </a:solidFill>
              </a:rPr>
              <a:t>, body)&gt;</a:t>
            </a:r>
          </a:p>
          <a:p>
            <a:r>
              <a:rPr lang="hu-HU" altLang="hu-HU" sz="2000" dirty="0">
                <a:solidFill>
                  <a:schemeClr val="tx1"/>
                </a:solidFill>
              </a:rPr>
              <a:t>&lt;!ELEMENT </a:t>
            </a:r>
            <a:r>
              <a:rPr lang="hu-HU" altLang="hu-HU" sz="2000" dirty="0" err="1">
                <a:solidFill>
                  <a:schemeClr val="tx1"/>
                </a:solidFill>
              </a:rPr>
              <a:t>head</a:t>
            </a:r>
            <a:r>
              <a:rPr lang="hu-HU" altLang="hu-HU" sz="2000" dirty="0">
                <a:solidFill>
                  <a:schemeClr val="tx1"/>
                </a:solidFill>
              </a:rPr>
              <a:t> (</a:t>
            </a:r>
            <a:r>
              <a:rPr lang="hu-HU" altLang="hu-HU" sz="2000" dirty="0" err="1">
                <a:solidFill>
                  <a:schemeClr val="tx1"/>
                </a:solidFill>
              </a:rPr>
              <a:t>title</a:t>
            </a:r>
            <a:r>
              <a:rPr lang="hu-HU" altLang="hu-HU" sz="2000" dirty="0">
                <a:solidFill>
                  <a:schemeClr val="tx1"/>
                </a:solidFill>
              </a:rPr>
              <a:t>)&gt;</a:t>
            </a:r>
          </a:p>
          <a:p>
            <a:r>
              <a:rPr lang="hu-HU" altLang="hu-HU" sz="2000" dirty="0">
                <a:solidFill>
                  <a:schemeClr val="tx1"/>
                </a:solidFill>
              </a:rPr>
              <a:t>&lt;!ELEMENT </a:t>
            </a:r>
            <a:r>
              <a:rPr lang="hu-HU" altLang="hu-HU" sz="2000" dirty="0" err="1">
                <a:solidFill>
                  <a:schemeClr val="tx1"/>
                </a:solidFill>
              </a:rPr>
              <a:t>title</a:t>
            </a:r>
            <a:r>
              <a:rPr lang="hu-HU" altLang="hu-HU" sz="2000" dirty="0">
                <a:solidFill>
                  <a:schemeClr val="tx1"/>
                </a:solidFill>
              </a:rPr>
              <a:t> (#PCDATA)&gt;</a:t>
            </a:r>
          </a:p>
          <a:p>
            <a:r>
              <a:rPr lang="hu-HU" altLang="hu-HU" sz="2000" dirty="0">
                <a:solidFill>
                  <a:schemeClr val="tx1"/>
                </a:solidFill>
              </a:rPr>
              <a:t>&lt;!ELEMENT body %</a:t>
            </a:r>
            <a:r>
              <a:rPr lang="hu-HU" altLang="hu-HU" sz="2000" dirty="0" err="1">
                <a:solidFill>
                  <a:schemeClr val="tx1"/>
                </a:solidFill>
              </a:rPr>
              <a:t>Block</a:t>
            </a:r>
            <a:r>
              <a:rPr lang="hu-HU" altLang="hu-HU" sz="2000" dirty="0">
                <a:solidFill>
                  <a:schemeClr val="tx1"/>
                </a:solidFill>
              </a:rPr>
              <a:t>; | %Flow; | %</a:t>
            </a:r>
            <a:r>
              <a:rPr lang="hu-HU" altLang="hu-HU" sz="2000" dirty="0" err="1">
                <a:solidFill>
                  <a:schemeClr val="tx1"/>
                </a:solidFill>
              </a:rPr>
              <a:t>Inline</a:t>
            </a:r>
            <a:r>
              <a:rPr lang="hu-HU" altLang="hu-HU" sz="2000" dirty="0">
                <a:solidFill>
                  <a:schemeClr val="tx1"/>
                </a:solidFill>
              </a:rPr>
              <a:t>; | %</a:t>
            </a:r>
            <a:r>
              <a:rPr lang="hu-HU" altLang="hu-HU" sz="2000" dirty="0" err="1">
                <a:solidFill>
                  <a:schemeClr val="tx1"/>
                </a:solidFill>
              </a:rPr>
              <a:t>Misc</a:t>
            </a:r>
            <a:r>
              <a:rPr lang="hu-HU" altLang="hu-HU" sz="2000" dirty="0">
                <a:solidFill>
                  <a:schemeClr val="tx1"/>
                </a:solidFill>
              </a:rPr>
              <a:t>;&gt;*</a:t>
            </a:r>
          </a:p>
          <a:p>
            <a:endParaRPr lang="hu-HU" altLang="hu-HU" sz="2000" dirty="0">
              <a:solidFill>
                <a:schemeClr val="tx1"/>
              </a:solidFill>
            </a:endParaRPr>
          </a:p>
          <a:p>
            <a:r>
              <a:rPr lang="hu-HU" altLang="hu-HU" sz="2000" dirty="0">
                <a:solidFill>
                  <a:schemeClr val="tx1"/>
                </a:solidFill>
              </a:rPr>
              <a:t>&lt;!ENTITY % </a:t>
            </a:r>
            <a:r>
              <a:rPr lang="hu-HU" altLang="hu-HU" sz="2000" dirty="0" err="1">
                <a:solidFill>
                  <a:schemeClr val="tx1"/>
                </a:solidFill>
              </a:rPr>
              <a:t>Block</a:t>
            </a:r>
            <a:r>
              <a:rPr lang="hu-HU" altLang="hu-HU" sz="2000" dirty="0">
                <a:solidFill>
                  <a:schemeClr val="tx1"/>
                </a:solidFill>
              </a:rPr>
              <a:t> "(p | h1 | h2 | h3 | h4 | h5 | h6 | div | </a:t>
            </a:r>
            <a:r>
              <a:rPr lang="hu-HU" altLang="hu-HU" sz="2000" dirty="0" err="1">
                <a:solidFill>
                  <a:schemeClr val="tx1"/>
                </a:solidFill>
              </a:rPr>
              <a:t>ul</a:t>
            </a:r>
            <a:r>
              <a:rPr lang="hu-HU" altLang="hu-HU" sz="2000" dirty="0">
                <a:solidFill>
                  <a:schemeClr val="tx1"/>
                </a:solidFill>
              </a:rPr>
              <a:t> | </a:t>
            </a:r>
            <a:r>
              <a:rPr lang="hu-HU" altLang="hu-HU" sz="2000" dirty="0" err="1">
                <a:solidFill>
                  <a:schemeClr val="tx1"/>
                </a:solidFill>
              </a:rPr>
              <a:t>ol</a:t>
            </a:r>
            <a:r>
              <a:rPr lang="hu-HU" altLang="hu-HU" sz="2000" dirty="0">
                <a:solidFill>
                  <a:schemeClr val="tx1"/>
                </a:solidFill>
              </a:rPr>
              <a:t> | dl | </a:t>
            </a:r>
            <a:r>
              <a:rPr lang="hu-HU" altLang="hu-HU" sz="2000" dirty="0" err="1">
                <a:solidFill>
                  <a:schemeClr val="tx1"/>
                </a:solidFill>
              </a:rPr>
              <a:t>pre</a:t>
            </a:r>
            <a:r>
              <a:rPr lang="hu-HU" altLang="hu-HU" sz="2000" dirty="0">
                <a:solidFill>
                  <a:schemeClr val="tx1"/>
                </a:solidFill>
              </a:rPr>
              <a:t> | </a:t>
            </a:r>
            <a:r>
              <a:rPr lang="hu-HU" altLang="hu-HU" sz="2000" dirty="0" err="1">
                <a:solidFill>
                  <a:schemeClr val="tx1"/>
                </a:solidFill>
              </a:rPr>
              <a:t>hr</a:t>
            </a:r>
            <a:r>
              <a:rPr lang="hu-HU" altLang="hu-HU" sz="2000" dirty="0">
                <a:solidFill>
                  <a:schemeClr val="tx1"/>
                </a:solidFill>
              </a:rPr>
              <a:t> | </a:t>
            </a:r>
            <a:r>
              <a:rPr lang="hu-HU" altLang="hu-HU" sz="2000" dirty="0" err="1">
                <a:solidFill>
                  <a:schemeClr val="tx1"/>
                </a:solidFill>
              </a:rPr>
              <a:t>blockquote</a:t>
            </a:r>
            <a:r>
              <a:rPr lang="hu-HU" altLang="hu-HU" sz="2000" dirty="0">
                <a:solidFill>
                  <a:schemeClr val="tx1"/>
                </a:solidFill>
              </a:rPr>
              <a:t> | </a:t>
            </a:r>
            <a:r>
              <a:rPr lang="hu-HU" altLang="hu-HU" sz="2000" dirty="0" err="1">
                <a:solidFill>
                  <a:schemeClr val="tx1"/>
                </a:solidFill>
              </a:rPr>
              <a:t>address</a:t>
            </a:r>
            <a:r>
              <a:rPr lang="hu-HU" altLang="hu-HU" sz="2000" dirty="0">
                <a:solidFill>
                  <a:schemeClr val="tx1"/>
                </a:solidFill>
              </a:rPr>
              <a:t> | </a:t>
            </a:r>
            <a:r>
              <a:rPr lang="hu-HU" altLang="hu-HU" sz="2000" dirty="0" err="1">
                <a:solidFill>
                  <a:schemeClr val="tx1"/>
                </a:solidFill>
              </a:rPr>
              <a:t>fieldset</a:t>
            </a:r>
            <a:r>
              <a:rPr lang="hu-HU" altLang="hu-HU" sz="2000" dirty="0">
                <a:solidFill>
                  <a:schemeClr val="tx1"/>
                </a:solidFill>
              </a:rPr>
              <a:t> | </a:t>
            </a:r>
            <a:r>
              <a:rPr lang="hu-HU" altLang="hu-HU" sz="2000" dirty="0" err="1">
                <a:solidFill>
                  <a:schemeClr val="tx1"/>
                </a:solidFill>
              </a:rPr>
              <a:t>table</a:t>
            </a:r>
            <a:r>
              <a:rPr lang="hu-HU" altLang="hu-HU" sz="2000" dirty="0">
                <a:solidFill>
                  <a:schemeClr val="tx1"/>
                </a:solidFill>
              </a:rPr>
              <a:t>)*"&gt;</a:t>
            </a:r>
          </a:p>
          <a:p>
            <a:r>
              <a:rPr lang="hu-HU" altLang="hu-HU" sz="2000" dirty="0">
                <a:solidFill>
                  <a:schemeClr val="tx1"/>
                </a:solidFill>
              </a:rPr>
              <a:t>&lt;!ENTITY % Flow "(#PCDATA | %</a:t>
            </a:r>
            <a:r>
              <a:rPr lang="hu-HU" altLang="hu-HU" sz="2000" dirty="0" err="1">
                <a:solidFill>
                  <a:schemeClr val="tx1"/>
                </a:solidFill>
              </a:rPr>
              <a:t>Block</a:t>
            </a:r>
            <a:r>
              <a:rPr lang="hu-HU" altLang="hu-HU" sz="2000" dirty="0">
                <a:solidFill>
                  <a:schemeClr val="tx1"/>
                </a:solidFill>
              </a:rPr>
              <a:t>; | </a:t>
            </a:r>
            <a:r>
              <a:rPr lang="hu-HU" altLang="hu-HU" sz="2000" dirty="0" err="1">
                <a:solidFill>
                  <a:schemeClr val="tx1"/>
                </a:solidFill>
              </a:rPr>
              <a:t>form</a:t>
            </a:r>
            <a:r>
              <a:rPr lang="hu-HU" altLang="hu-HU" sz="2000" dirty="0">
                <a:solidFill>
                  <a:schemeClr val="tx1"/>
                </a:solidFill>
              </a:rPr>
              <a:t> | %Heading; | %</a:t>
            </a:r>
            <a:r>
              <a:rPr lang="hu-HU" altLang="hu-HU" sz="2000" dirty="0" err="1">
                <a:solidFill>
                  <a:schemeClr val="tx1"/>
                </a:solidFill>
              </a:rPr>
              <a:t>Special</a:t>
            </a:r>
            <a:r>
              <a:rPr lang="hu-HU" altLang="hu-HU" sz="2000" dirty="0">
                <a:solidFill>
                  <a:schemeClr val="tx1"/>
                </a:solidFill>
              </a:rPr>
              <a:t>;)*"&gt;</a:t>
            </a:r>
          </a:p>
          <a:p>
            <a:r>
              <a:rPr lang="hu-HU" altLang="hu-HU" sz="2000" dirty="0">
                <a:solidFill>
                  <a:schemeClr val="tx1"/>
                </a:solidFill>
              </a:rPr>
              <a:t>&lt;!ENTITY % Heading "(h1 | h2 | h3 | h4 | h5 | h6)"&gt;</a:t>
            </a:r>
          </a:p>
          <a:p>
            <a:r>
              <a:rPr lang="hu-HU" altLang="hu-HU" sz="2000" dirty="0">
                <a:solidFill>
                  <a:schemeClr val="tx1"/>
                </a:solidFill>
              </a:rPr>
              <a:t>&lt;!ENTITY % </a:t>
            </a:r>
            <a:r>
              <a:rPr lang="hu-HU" altLang="hu-HU" sz="2000" dirty="0" err="1">
                <a:solidFill>
                  <a:schemeClr val="tx1"/>
                </a:solidFill>
              </a:rPr>
              <a:t>Special</a:t>
            </a:r>
            <a:r>
              <a:rPr lang="hu-HU" altLang="hu-HU" sz="2000" dirty="0">
                <a:solidFill>
                  <a:schemeClr val="tx1"/>
                </a:solidFill>
              </a:rPr>
              <a:t> "(</a:t>
            </a:r>
            <a:r>
              <a:rPr lang="hu-HU" altLang="hu-HU" sz="2000" dirty="0" err="1">
                <a:solidFill>
                  <a:schemeClr val="tx1"/>
                </a:solidFill>
              </a:rPr>
              <a:t>address</a:t>
            </a:r>
            <a:r>
              <a:rPr lang="hu-HU" altLang="hu-HU" sz="2000" dirty="0">
                <a:solidFill>
                  <a:schemeClr val="tx1"/>
                </a:solidFill>
              </a:rPr>
              <a:t> | a)"&gt;</a:t>
            </a:r>
          </a:p>
          <a:p>
            <a:r>
              <a:rPr lang="hu-HU" altLang="hu-HU" sz="2000" dirty="0">
                <a:solidFill>
                  <a:schemeClr val="tx1"/>
                </a:solidFill>
              </a:rPr>
              <a:t>&lt;!ENTITY % </a:t>
            </a:r>
            <a:r>
              <a:rPr lang="hu-HU" altLang="hu-HU" sz="2000" dirty="0" err="1">
                <a:solidFill>
                  <a:schemeClr val="tx1"/>
                </a:solidFill>
              </a:rPr>
              <a:t>Inline</a:t>
            </a:r>
            <a:r>
              <a:rPr lang="hu-HU" altLang="hu-HU" sz="2000" dirty="0">
                <a:solidFill>
                  <a:schemeClr val="tx1"/>
                </a:solidFill>
              </a:rPr>
              <a:t> "(</a:t>
            </a:r>
            <a:r>
              <a:rPr lang="hu-HU" altLang="hu-HU" sz="2000" dirty="0" err="1">
                <a:solidFill>
                  <a:schemeClr val="tx1"/>
                </a:solidFill>
              </a:rPr>
              <a:t>em</a:t>
            </a:r>
            <a:r>
              <a:rPr lang="hu-HU" altLang="hu-HU" sz="2000" dirty="0">
                <a:solidFill>
                  <a:schemeClr val="tx1"/>
                </a:solidFill>
              </a:rPr>
              <a:t> | </a:t>
            </a:r>
            <a:r>
              <a:rPr lang="hu-HU" altLang="hu-HU" sz="2000" dirty="0" err="1">
                <a:solidFill>
                  <a:schemeClr val="tx1"/>
                </a:solidFill>
              </a:rPr>
              <a:t>strong</a:t>
            </a:r>
            <a:r>
              <a:rPr lang="hu-HU" altLang="hu-HU" sz="2000" dirty="0">
                <a:solidFill>
                  <a:schemeClr val="tx1"/>
                </a:solidFill>
              </a:rPr>
              <a:t> | q | </a:t>
            </a:r>
            <a:r>
              <a:rPr lang="hu-HU" altLang="hu-HU" sz="2000" dirty="0" err="1">
                <a:solidFill>
                  <a:schemeClr val="tx1"/>
                </a:solidFill>
              </a:rPr>
              <a:t>span</a:t>
            </a:r>
            <a:r>
              <a:rPr lang="hu-HU" altLang="hu-HU" sz="2000" dirty="0">
                <a:solidFill>
                  <a:schemeClr val="tx1"/>
                </a:solidFill>
              </a:rPr>
              <a:t> | </a:t>
            </a:r>
            <a:r>
              <a:rPr lang="hu-HU" altLang="hu-HU" sz="2000" dirty="0" err="1">
                <a:solidFill>
                  <a:schemeClr val="tx1"/>
                </a:solidFill>
              </a:rPr>
              <a:t>br</a:t>
            </a:r>
            <a:r>
              <a:rPr lang="hu-HU" altLang="hu-HU" sz="2000" dirty="0">
                <a:solidFill>
                  <a:schemeClr val="tx1"/>
                </a:solidFill>
              </a:rPr>
              <a:t> | </a:t>
            </a:r>
            <a:r>
              <a:rPr lang="hu-HU" altLang="hu-HU" sz="2000" dirty="0" err="1">
                <a:solidFill>
                  <a:schemeClr val="tx1"/>
                </a:solidFill>
              </a:rPr>
              <a:t>img</a:t>
            </a:r>
            <a:r>
              <a:rPr lang="hu-HU" altLang="hu-HU" sz="2000" dirty="0">
                <a:solidFill>
                  <a:schemeClr val="tx1"/>
                </a:solidFill>
              </a:rPr>
              <a:t>)*"&gt;</a:t>
            </a:r>
          </a:p>
          <a:p>
            <a:r>
              <a:rPr lang="hu-HU" altLang="hu-HU" sz="2000" dirty="0">
                <a:solidFill>
                  <a:schemeClr val="tx1"/>
                </a:solidFill>
              </a:rPr>
              <a:t>&lt;!ENTITY % </a:t>
            </a:r>
            <a:r>
              <a:rPr lang="hu-HU" altLang="hu-HU" sz="2000" dirty="0" err="1">
                <a:solidFill>
                  <a:schemeClr val="tx1"/>
                </a:solidFill>
              </a:rPr>
              <a:t>Misc</a:t>
            </a:r>
            <a:r>
              <a:rPr lang="hu-HU" altLang="hu-HU" sz="2000" dirty="0">
                <a:solidFill>
                  <a:schemeClr val="tx1"/>
                </a:solidFill>
              </a:rPr>
              <a:t> "(</a:t>
            </a:r>
            <a:r>
              <a:rPr lang="hu-HU" altLang="hu-HU" sz="2000" dirty="0" err="1">
                <a:solidFill>
                  <a:schemeClr val="tx1"/>
                </a:solidFill>
              </a:rPr>
              <a:t>ins</a:t>
            </a:r>
            <a:r>
              <a:rPr lang="hu-HU" altLang="hu-HU" sz="2000" dirty="0">
                <a:solidFill>
                  <a:schemeClr val="tx1"/>
                </a:solidFill>
              </a:rPr>
              <a:t> | </a:t>
            </a:r>
            <a:r>
              <a:rPr lang="hu-HU" altLang="hu-HU" sz="2000" dirty="0" err="1">
                <a:solidFill>
                  <a:schemeClr val="tx1"/>
                </a:solidFill>
              </a:rPr>
              <a:t>del</a:t>
            </a:r>
            <a:r>
              <a:rPr lang="hu-HU" altLang="hu-HU" sz="2000" dirty="0">
                <a:solidFill>
                  <a:schemeClr val="tx1"/>
                </a:solidFill>
              </a:rPr>
              <a:t>)"&gt;</a:t>
            </a:r>
            <a:endParaRPr lang="hu-HU" altLang="hu-HU" dirty="0">
              <a:solidFill>
                <a:schemeClr val="tx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2">
            <a:extLst>
              <a:ext uri="{FF2B5EF4-FFF2-40B4-BE49-F238E27FC236}">
                <a16:creationId xmlns:a16="http://schemas.microsoft.com/office/drawing/2014/main" id="{360B6CBA-83D1-AB16-DFD1-B387FDBAD6CC}"/>
              </a:ext>
            </a:extLst>
          </p:cNvPr>
          <p:cNvSpPr>
            <a:spLocks noGrp="1" noChangeArrowheads="1"/>
          </p:cNvSpPr>
          <p:nvPr>
            <p:ph type="title"/>
          </p:nvPr>
        </p:nvSpPr>
        <p:spPr/>
        <p:txBody>
          <a:bodyPr/>
          <a:lstStyle/>
          <a:p>
            <a:pPr eaLnBrk="1" hangingPunct="1"/>
            <a:r>
              <a:rPr lang="hu-HU" altLang="hu-HU"/>
              <a:t>DTD</a:t>
            </a:r>
            <a:endParaRPr lang="en-US" altLang="hu-HU"/>
          </a:p>
        </p:txBody>
      </p:sp>
      <p:sp>
        <p:nvSpPr>
          <p:cNvPr id="60421" name="Rectangle 3">
            <a:extLst>
              <a:ext uri="{FF2B5EF4-FFF2-40B4-BE49-F238E27FC236}">
                <a16:creationId xmlns:a16="http://schemas.microsoft.com/office/drawing/2014/main" id="{0ADFAFD1-D419-ACF0-6202-3AA1B4C9F333}"/>
              </a:ext>
            </a:extLst>
          </p:cNvPr>
          <p:cNvSpPr>
            <a:spLocks noGrp="1" noChangeArrowheads="1"/>
          </p:cNvSpPr>
          <p:nvPr>
            <p:ph idx="1"/>
          </p:nvPr>
        </p:nvSpPr>
        <p:spPr>
          <a:xfrm>
            <a:off x="938759" y="1339850"/>
            <a:ext cx="7954416" cy="5257800"/>
          </a:xfrm>
        </p:spPr>
        <p:txBody>
          <a:bodyPr>
            <a:normAutofit/>
          </a:bodyPr>
          <a:lstStyle/>
          <a:p>
            <a:pPr eaLnBrk="1" hangingPunct="1">
              <a:lnSpc>
                <a:spcPct val="90000"/>
              </a:lnSpc>
            </a:pPr>
            <a:r>
              <a:rPr lang="hu-HU" altLang="hu-HU" dirty="0"/>
              <a:t>példa </a:t>
            </a:r>
            <a:r>
              <a:rPr lang="hu-HU" altLang="hu-HU" dirty="0" err="1"/>
              <a:t>xml</a:t>
            </a:r>
            <a:r>
              <a:rPr lang="hu-HU" altLang="hu-HU" dirty="0"/>
              <a:t>:</a:t>
            </a:r>
            <a:br>
              <a:rPr lang="hu-HU" altLang="hu-HU" dirty="0"/>
            </a:br>
            <a:endParaRPr lang="hu-HU" altLang="hu-HU" dirty="0"/>
          </a:p>
          <a:p>
            <a:pPr lvl="1" eaLnBrk="1" hangingPunct="1">
              <a:lnSpc>
                <a:spcPct val="90000"/>
              </a:lnSpc>
              <a:buFontTx/>
              <a:buNone/>
            </a:pPr>
            <a:r>
              <a:rPr lang="en-US" altLang="hu-HU" sz="1800" dirty="0"/>
              <a:t>&lt;?xml version = "1.0" encoding = "UTF-8"?&gt;</a:t>
            </a:r>
          </a:p>
          <a:p>
            <a:pPr lvl="1" eaLnBrk="1" hangingPunct="1">
              <a:lnSpc>
                <a:spcPct val="90000"/>
              </a:lnSpc>
              <a:buFontTx/>
              <a:buNone/>
            </a:pPr>
            <a:endParaRPr lang="en-US" altLang="hu-HU" sz="1800" dirty="0"/>
          </a:p>
          <a:p>
            <a:pPr lvl="1" eaLnBrk="1" hangingPunct="1">
              <a:lnSpc>
                <a:spcPct val="90000"/>
              </a:lnSpc>
              <a:buFontTx/>
              <a:buNone/>
            </a:pPr>
            <a:r>
              <a:rPr lang="en-US" altLang="hu-HU" sz="1800" dirty="0"/>
              <a:t>&lt;!DOCTYPE </a:t>
            </a:r>
            <a:r>
              <a:rPr lang="hu-HU" altLang="hu-HU" sz="1800" dirty="0" err="1"/>
              <a:t>uzenet</a:t>
            </a:r>
            <a:r>
              <a:rPr lang="en-US" altLang="hu-HU" sz="1800" dirty="0"/>
              <a:t> SYSTEM </a:t>
            </a:r>
            <a:r>
              <a:rPr lang="hu-HU" altLang="hu-HU" sz="1800" dirty="0"/>
              <a:t>”</a:t>
            </a:r>
            <a:r>
              <a:rPr lang="hu-HU" altLang="hu-HU" sz="1800" dirty="0" err="1"/>
              <a:t>uzenet_szintaktika</a:t>
            </a:r>
            <a:r>
              <a:rPr lang="en-US" altLang="hu-HU" sz="1800" dirty="0"/>
              <a:t>.</a:t>
            </a:r>
            <a:r>
              <a:rPr lang="en-US" altLang="hu-HU" sz="1800" dirty="0" err="1"/>
              <a:t>dtd</a:t>
            </a:r>
            <a:r>
              <a:rPr lang="en-US" altLang="hu-HU" sz="1800" dirty="0"/>
              <a:t>"&gt;</a:t>
            </a:r>
          </a:p>
          <a:p>
            <a:pPr lvl="1" eaLnBrk="1" hangingPunct="1">
              <a:lnSpc>
                <a:spcPct val="90000"/>
              </a:lnSpc>
              <a:buFontTx/>
              <a:buNone/>
            </a:pPr>
            <a:endParaRPr lang="en-US" altLang="hu-HU" sz="1800" dirty="0"/>
          </a:p>
          <a:p>
            <a:pPr lvl="1" eaLnBrk="1" hangingPunct="1">
              <a:lnSpc>
                <a:spcPct val="90000"/>
              </a:lnSpc>
              <a:buFontTx/>
              <a:buNone/>
            </a:pPr>
            <a:r>
              <a:rPr lang="en-US" altLang="hu-HU" sz="1800" dirty="0"/>
              <a:t>&lt;</a:t>
            </a:r>
            <a:r>
              <a:rPr lang="en-US" altLang="hu-HU" sz="1800" dirty="0" err="1"/>
              <a:t>uzenet</a:t>
            </a:r>
            <a:r>
              <a:rPr lang="en-US" altLang="hu-HU" sz="1800" dirty="0"/>
              <a:t>&gt;</a:t>
            </a:r>
          </a:p>
          <a:p>
            <a:pPr lvl="1" eaLnBrk="1" hangingPunct="1">
              <a:lnSpc>
                <a:spcPct val="90000"/>
              </a:lnSpc>
              <a:buFontTx/>
              <a:buNone/>
            </a:pPr>
            <a:r>
              <a:rPr lang="en-US" altLang="hu-HU" sz="1800" dirty="0"/>
              <a:t>   &lt;</a:t>
            </a:r>
            <a:r>
              <a:rPr lang="en-US" altLang="hu-HU" sz="1800" dirty="0" err="1"/>
              <a:t>szoveg</a:t>
            </a:r>
            <a:r>
              <a:rPr lang="en-US" altLang="hu-HU" sz="1800" dirty="0"/>
              <a:t>&gt;Hello XML&lt;/</a:t>
            </a:r>
            <a:r>
              <a:rPr lang="en-US" altLang="hu-HU" sz="1800" dirty="0" err="1"/>
              <a:t>szoveg</a:t>
            </a:r>
            <a:r>
              <a:rPr lang="en-US" altLang="hu-HU" sz="1800" dirty="0"/>
              <a:t>&gt;</a:t>
            </a:r>
          </a:p>
          <a:p>
            <a:pPr lvl="1" eaLnBrk="1" hangingPunct="1">
              <a:lnSpc>
                <a:spcPct val="90000"/>
              </a:lnSpc>
              <a:buFontTx/>
              <a:buNone/>
            </a:pPr>
            <a:r>
              <a:rPr lang="en-US" altLang="hu-HU" sz="1800" dirty="0"/>
              <a:t>&lt;/</a:t>
            </a:r>
            <a:r>
              <a:rPr lang="en-US" altLang="hu-HU" sz="1800" dirty="0" err="1"/>
              <a:t>uzenet</a:t>
            </a:r>
            <a:r>
              <a:rPr lang="en-US" altLang="hu-HU" sz="1800" dirty="0"/>
              <a:t>&gt;</a:t>
            </a:r>
          </a:p>
          <a:p>
            <a:pPr lvl="1" eaLnBrk="1" hangingPunct="1">
              <a:lnSpc>
                <a:spcPct val="90000"/>
              </a:lnSpc>
            </a:pPr>
            <a:endParaRPr lang="hu-HU" altLang="hu-HU" sz="1800" dirty="0"/>
          </a:p>
          <a:p>
            <a:pPr lvl="1" eaLnBrk="1" hangingPunct="1">
              <a:lnSpc>
                <a:spcPct val="90000"/>
              </a:lnSpc>
              <a:buFontTx/>
              <a:buNone/>
            </a:pPr>
            <a:endParaRPr lang="hu-HU" altLang="hu-HU" sz="1800" dirty="0"/>
          </a:p>
          <a:p>
            <a:pPr lvl="1" eaLnBrk="1" hangingPunct="1">
              <a:lnSpc>
                <a:spcPct val="90000"/>
              </a:lnSpc>
              <a:buFontTx/>
              <a:buNone/>
            </a:pPr>
            <a:r>
              <a:rPr lang="hu-HU" altLang="hu-HU" sz="1800" b="1" dirty="0"/>
              <a:t>A példa.xml-</a:t>
            </a:r>
            <a:r>
              <a:rPr lang="hu-HU" altLang="hu-HU" sz="1800" b="1" dirty="0" err="1"/>
              <a:t>hez</a:t>
            </a:r>
            <a:r>
              <a:rPr lang="hu-HU" altLang="hu-HU" sz="1800" b="1" dirty="0"/>
              <a:t> tartozó </a:t>
            </a:r>
            <a:r>
              <a:rPr lang="hu-HU" altLang="hu-HU" sz="1800" dirty="0"/>
              <a:t>uzenet_szintaktika.dtd</a:t>
            </a:r>
            <a:r>
              <a:rPr lang="hu-HU" altLang="hu-HU" sz="1800" b="1" dirty="0"/>
              <a:t> állomány:</a:t>
            </a:r>
            <a:br>
              <a:rPr lang="hu-HU" altLang="hu-HU" sz="1800" b="1" dirty="0"/>
            </a:br>
            <a:endParaRPr lang="hu-HU" altLang="hu-HU" sz="1800" b="1" dirty="0"/>
          </a:p>
          <a:p>
            <a:pPr lvl="1" eaLnBrk="1" hangingPunct="1">
              <a:lnSpc>
                <a:spcPct val="90000"/>
              </a:lnSpc>
              <a:buFontTx/>
              <a:buNone/>
            </a:pPr>
            <a:r>
              <a:rPr lang="en-US" altLang="hu-HU" sz="1800" dirty="0"/>
              <a:t>&lt;!ELEMENT </a:t>
            </a:r>
            <a:r>
              <a:rPr lang="en-US" altLang="hu-HU" sz="1800" dirty="0" err="1"/>
              <a:t>uzenet</a:t>
            </a:r>
            <a:r>
              <a:rPr lang="en-US" altLang="hu-HU" sz="1800" dirty="0"/>
              <a:t> ( </a:t>
            </a:r>
            <a:r>
              <a:rPr lang="en-US" altLang="hu-HU" sz="1800" dirty="0" err="1"/>
              <a:t>szoveg</a:t>
            </a:r>
            <a:r>
              <a:rPr lang="en-US" altLang="hu-HU" sz="1800" dirty="0"/>
              <a:t> )&gt;</a:t>
            </a:r>
          </a:p>
          <a:p>
            <a:pPr lvl="1" eaLnBrk="1" hangingPunct="1">
              <a:lnSpc>
                <a:spcPct val="90000"/>
              </a:lnSpc>
              <a:buFontTx/>
              <a:buNone/>
            </a:pPr>
            <a:r>
              <a:rPr lang="en-US" altLang="hu-HU" sz="1800" dirty="0"/>
              <a:t>&lt;!ELEMENT </a:t>
            </a:r>
            <a:r>
              <a:rPr lang="en-US" altLang="hu-HU" sz="1800" dirty="0" err="1"/>
              <a:t>szoveg</a:t>
            </a:r>
            <a:r>
              <a:rPr lang="en-US" altLang="hu-HU" sz="1800" dirty="0"/>
              <a:t> ( #PCDATA )&gt;</a:t>
            </a:r>
          </a:p>
          <a:p>
            <a:pPr lvl="1" eaLnBrk="1" hangingPunct="1">
              <a:lnSpc>
                <a:spcPct val="90000"/>
              </a:lnSpc>
              <a:buFontTx/>
              <a:buNone/>
            </a:pPr>
            <a:endParaRPr lang="en-US" altLang="hu-HU" sz="1800" dirty="0"/>
          </a:p>
          <a:p>
            <a:pPr lvl="1" eaLnBrk="1" hangingPunct="1">
              <a:lnSpc>
                <a:spcPct val="90000"/>
              </a:lnSpc>
              <a:buFontTx/>
              <a:buNone/>
            </a:pPr>
            <a:endParaRPr lang="en-US" altLang="hu-HU" sz="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a:extLst>
              <a:ext uri="{FF2B5EF4-FFF2-40B4-BE49-F238E27FC236}">
                <a16:creationId xmlns:a16="http://schemas.microsoft.com/office/drawing/2014/main" id="{E1C9E382-A21A-BDE5-1BF7-4B45CA63A3F3}"/>
              </a:ext>
            </a:extLst>
          </p:cNvPr>
          <p:cNvSpPr>
            <a:spLocks noGrp="1" noChangeArrowheads="1"/>
          </p:cNvSpPr>
          <p:nvPr>
            <p:ph type="body" sz="half" idx="1"/>
          </p:nvPr>
        </p:nvSpPr>
        <p:spPr>
          <a:xfrm>
            <a:off x="827584" y="908720"/>
            <a:ext cx="8064004" cy="4463827"/>
          </a:xfrm>
        </p:spPr>
        <p:txBody>
          <a:bodyPr/>
          <a:lstStyle/>
          <a:p>
            <a:pPr eaLnBrk="1" hangingPunct="1">
              <a:buFontTx/>
              <a:buNone/>
            </a:pPr>
            <a:r>
              <a:rPr lang="hu-HU" altLang="hu-HU" b="1" dirty="0"/>
              <a:t>&lt;!ELEMENT tankor (</a:t>
            </a:r>
            <a:r>
              <a:rPr lang="hu-HU" altLang="hu-HU" b="1" dirty="0" err="1"/>
              <a:t>tanar</a:t>
            </a:r>
            <a:r>
              <a:rPr lang="hu-HU" altLang="hu-HU" b="1" dirty="0"/>
              <a:t>, </a:t>
            </a:r>
            <a:r>
              <a:rPr lang="hu-HU" altLang="hu-HU" b="1" dirty="0" err="1"/>
              <a:t>diak</a:t>
            </a:r>
            <a:r>
              <a:rPr lang="hu-HU" altLang="hu-HU" b="1" dirty="0"/>
              <a:t>)&gt;</a:t>
            </a:r>
            <a:br>
              <a:rPr lang="hu-HU" altLang="hu-HU" b="1" dirty="0"/>
            </a:br>
            <a:endParaRPr lang="hu-HU" altLang="hu-HU" b="1" dirty="0"/>
          </a:p>
          <a:p>
            <a:pPr eaLnBrk="1" hangingPunct="1">
              <a:buFontTx/>
              <a:buNone/>
            </a:pPr>
            <a:r>
              <a:rPr lang="hu-HU" altLang="hu-HU" dirty="0"/>
              <a:t>A kötelező sorrend jele a vessző ,</a:t>
            </a:r>
            <a:endParaRPr lang="hu-HU" altLang="hu-HU" sz="1800" dirty="0"/>
          </a:p>
          <a:p>
            <a:pPr eaLnBrk="1" hangingPunct="1">
              <a:buFontTx/>
              <a:buNone/>
            </a:pPr>
            <a:r>
              <a:rPr lang="hu-HU" altLang="hu-HU" sz="2000" dirty="0"/>
              <a:t>A tankor elemnek tartalmaznia kell a ‘</a:t>
            </a:r>
            <a:r>
              <a:rPr lang="hu-HU" altLang="hu-HU" sz="2000" dirty="0" err="1"/>
              <a:t>tanar</a:t>
            </a:r>
            <a:r>
              <a:rPr lang="hu-HU" altLang="hu-HU" sz="2000" dirty="0"/>
              <a:t>’ és a ‘</a:t>
            </a:r>
            <a:r>
              <a:rPr lang="hu-HU" altLang="hu-HU" sz="2000" dirty="0" err="1"/>
              <a:t>diak</a:t>
            </a:r>
            <a:r>
              <a:rPr lang="hu-HU" altLang="hu-HU" sz="2000" dirty="0"/>
              <a:t>’ elemeket</a:t>
            </a:r>
            <a:br>
              <a:rPr lang="hu-HU" altLang="hu-HU" dirty="0"/>
            </a:br>
            <a:br>
              <a:rPr lang="hu-HU" altLang="hu-HU" sz="2400" dirty="0"/>
            </a:br>
            <a:br>
              <a:rPr lang="hu-HU" altLang="hu-HU" sz="2400" dirty="0"/>
            </a:br>
            <a:endParaRPr lang="en-US" altLang="hu-HU" sz="2400" dirty="0"/>
          </a:p>
        </p:txBody>
      </p:sp>
      <p:sp>
        <p:nvSpPr>
          <p:cNvPr id="61444" name="Text Box 23">
            <a:extLst>
              <a:ext uri="{FF2B5EF4-FFF2-40B4-BE49-F238E27FC236}">
                <a16:creationId xmlns:a16="http://schemas.microsoft.com/office/drawing/2014/main" id="{9E308C67-461F-8987-2F5F-41BE28E97833}"/>
              </a:ext>
            </a:extLst>
          </p:cNvPr>
          <p:cNvSpPr txBox="1">
            <a:spLocks noChangeArrowheads="1"/>
          </p:cNvSpPr>
          <p:nvPr/>
        </p:nvSpPr>
        <p:spPr bwMode="auto">
          <a:xfrm>
            <a:off x="971600" y="3418239"/>
            <a:ext cx="6696075"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Tx/>
              <a:buNone/>
            </a:pPr>
            <a:r>
              <a:rPr lang="hu-HU" altLang="hu-HU" sz="1800" dirty="0"/>
              <a:t>	&lt;!DOCTYPE tankor [</a:t>
            </a:r>
          </a:p>
          <a:p>
            <a:pPr lvl="1" eaLnBrk="1" hangingPunct="1">
              <a:spcBef>
                <a:spcPct val="0"/>
              </a:spcBef>
              <a:buFontTx/>
              <a:buNone/>
            </a:pPr>
            <a:r>
              <a:rPr lang="hu-HU" altLang="hu-HU" sz="1800" dirty="0"/>
              <a:t>		&lt;!ELEMENT tankor (</a:t>
            </a:r>
            <a:r>
              <a:rPr lang="hu-HU" altLang="hu-HU" sz="1800" dirty="0" err="1"/>
              <a:t>tanar</a:t>
            </a:r>
            <a:r>
              <a:rPr lang="hu-HU" altLang="hu-HU" sz="1800" dirty="0"/>
              <a:t>, </a:t>
            </a:r>
            <a:r>
              <a:rPr lang="hu-HU" altLang="hu-HU" sz="1800" dirty="0" err="1"/>
              <a:t>diak</a:t>
            </a:r>
            <a:r>
              <a:rPr lang="hu-HU" altLang="hu-HU" sz="1800" dirty="0"/>
              <a:t>)&gt;</a:t>
            </a:r>
          </a:p>
          <a:p>
            <a:pPr lvl="1" eaLnBrk="1" hangingPunct="1">
              <a:spcBef>
                <a:spcPct val="0"/>
              </a:spcBef>
              <a:buFontTx/>
              <a:buNone/>
            </a:pPr>
            <a:r>
              <a:rPr lang="hu-HU" altLang="hu-HU" sz="1800" dirty="0"/>
              <a:t>		&lt;!ELEMENT </a:t>
            </a:r>
            <a:r>
              <a:rPr lang="hu-HU" altLang="hu-HU" sz="1800" dirty="0" err="1"/>
              <a:t>tanar</a:t>
            </a:r>
            <a:r>
              <a:rPr lang="hu-HU" altLang="hu-HU" sz="1800" dirty="0"/>
              <a:t> ( #PCDATA ) &gt;</a:t>
            </a:r>
          </a:p>
          <a:p>
            <a:pPr lvl="1" eaLnBrk="1" hangingPunct="1">
              <a:spcBef>
                <a:spcPct val="0"/>
              </a:spcBef>
              <a:buFontTx/>
              <a:buNone/>
            </a:pPr>
            <a:r>
              <a:rPr lang="hu-HU" altLang="hu-HU" sz="1800" dirty="0"/>
              <a:t>		&lt;!ELEMENT </a:t>
            </a:r>
            <a:r>
              <a:rPr lang="hu-HU" altLang="hu-HU" sz="1800" dirty="0" err="1"/>
              <a:t>diak</a:t>
            </a:r>
            <a:r>
              <a:rPr lang="hu-HU" altLang="hu-HU" sz="1800" dirty="0"/>
              <a:t> ( #PCDATA ) &gt;	</a:t>
            </a:r>
          </a:p>
          <a:p>
            <a:pPr lvl="1" eaLnBrk="1" hangingPunct="1">
              <a:spcBef>
                <a:spcPct val="0"/>
              </a:spcBef>
              <a:buFontTx/>
              <a:buNone/>
            </a:pPr>
            <a:r>
              <a:rPr lang="hu-HU" altLang="hu-HU" sz="1800" dirty="0"/>
              <a:t>	]&gt; </a:t>
            </a:r>
          </a:p>
          <a:p>
            <a:pPr lvl="1" eaLnBrk="1" hangingPunct="1">
              <a:spcBef>
                <a:spcPct val="0"/>
              </a:spcBef>
              <a:buFontTx/>
              <a:buNone/>
            </a:pPr>
            <a:endParaRPr lang="hu-HU" altLang="hu-HU" sz="1800" dirty="0"/>
          </a:p>
          <a:p>
            <a:pPr lvl="1" eaLnBrk="1" hangingPunct="1">
              <a:spcBef>
                <a:spcPct val="0"/>
              </a:spcBef>
              <a:buFontTx/>
              <a:buNone/>
            </a:pPr>
            <a:r>
              <a:rPr lang="hu-HU" altLang="hu-HU" sz="1800" dirty="0"/>
              <a:t>	&lt;tankor&gt;</a:t>
            </a:r>
          </a:p>
          <a:p>
            <a:pPr lvl="1" eaLnBrk="1" hangingPunct="1">
              <a:spcBef>
                <a:spcPct val="0"/>
              </a:spcBef>
              <a:buFontTx/>
              <a:buNone/>
            </a:pPr>
            <a:r>
              <a:rPr lang="hu-HU" altLang="hu-HU" sz="1800" dirty="0"/>
              <a:t>		&lt;</a:t>
            </a:r>
            <a:r>
              <a:rPr lang="hu-HU" altLang="hu-HU" sz="1800" dirty="0" err="1"/>
              <a:t>tanar</a:t>
            </a:r>
            <a:r>
              <a:rPr lang="hu-HU" altLang="hu-HU" sz="1800" dirty="0"/>
              <a:t>&gt;Kiss </a:t>
            </a:r>
            <a:r>
              <a:rPr lang="hu-HU" altLang="hu-HU" sz="1800" dirty="0" err="1"/>
              <a:t>Janos</a:t>
            </a:r>
            <a:r>
              <a:rPr lang="hu-HU" altLang="hu-HU" sz="1800" dirty="0"/>
              <a:t>&lt;/</a:t>
            </a:r>
            <a:r>
              <a:rPr lang="hu-HU" altLang="hu-HU" sz="1800" dirty="0" err="1"/>
              <a:t>tanar</a:t>
            </a:r>
            <a:r>
              <a:rPr lang="hu-HU" altLang="hu-HU" sz="1800" dirty="0"/>
              <a:t>&gt;</a:t>
            </a:r>
          </a:p>
          <a:p>
            <a:pPr lvl="1" eaLnBrk="1" hangingPunct="1">
              <a:spcBef>
                <a:spcPct val="0"/>
              </a:spcBef>
              <a:buFontTx/>
              <a:buNone/>
            </a:pPr>
            <a:r>
              <a:rPr lang="hu-HU" altLang="hu-HU" sz="1800" dirty="0"/>
              <a:t>		&lt;</a:t>
            </a:r>
            <a:r>
              <a:rPr lang="hu-HU" altLang="hu-HU" sz="1800" dirty="0" err="1"/>
              <a:t>diak</a:t>
            </a:r>
            <a:r>
              <a:rPr lang="hu-HU" altLang="hu-HU" sz="1800" dirty="0"/>
              <a:t>&gt;Gipsz Jakab&lt;/</a:t>
            </a:r>
            <a:r>
              <a:rPr lang="hu-HU" altLang="hu-HU" sz="1800" dirty="0" err="1"/>
              <a:t>diak</a:t>
            </a:r>
            <a:r>
              <a:rPr lang="hu-HU" altLang="hu-HU" sz="1800" dirty="0"/>
              <a:t>&gt;</a:t>
            </a:r>
          </a:p>
          <a:p>
            <a:pPr lvl="1" eaLnBrk="1" hangingPunct="1">
              <a:spcBef>
                <a:spcPct val="0"/>
              </a:spcBef>
              <a:buFontTx/>
              <a:buNone/>
            </a:pPr>
            <a:r>
              <a:rPr lang="hu-HU" altLang="hu-HU" sz="1800" dirty="0"/>
              <a:t>	&lt;/tankor&gt;</a:t>
            </a:r>
            <a:br>
              <a:rPr lang="hu-HU" altLang="hu-HU" sz="1800" dirty="0"/>
            </a:br>
            <a:br>
              <a:rPr lang="hu-HU" altLang="hu-HU" sz="1800" dirty="0"/>
            </a:br>
            <a:endParaRPr lang="en-US" altLang="hu-HU" sz="1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a:extLst>
              <a:ext uri="{FF2B5EF4-FFF2-40B4-BE49-F238E27FC236}">
                <a16:creationId xmlns:a16="http://schemas.microsoft.com/office/drawing/2014/main" id="{E84EDDFD-F2F6-5CDD-AD5A-EDEDA131EA90}"/>
              </a:ext>
            </a:extLst>
          </p:cNvPr>
          <p:cNvSpPr>
            <a:spLocks noGrp="1" noChangeArrowheads="1"/>
          </p:cNvSpPr>
          <p:nvPr>
            <p:ph type="body" sz="half" idx="1"/>
          </p:nvPr>
        </p:nvSpPr>
        <p:spPr>
          <a:xfrm>
            <a:off x="827584" y="961113"/>
            <a:ext cx="8064002" cy="2447925"/>
          </a:xfrm>
        </p:spPr>
        <p:txBody>
          <a:bodyPr/>
          <a:lstStyle/>
          <a:p>
            <a:pPr eaLnBrk="1" hangingPunct="1">
              <a:lnSpc>
                <a:spcPct val="80000"/>
              </a:lnSpc>
              <a:buFontTx/>
              <a:buNone/>
            </a:pPr>
            <a:r>
              <a:rPr lang="hu-HU" altLang="hu-HU" b="1" dirty="0"/>
              <a:t>&lt;!ELEMENT desszert (fagylalt | sütemény)&gt; </a:t>
            </a:r>
            <a:br>
              <a:rPr lang="hu-HU" altLang="hu-HU" b="1" dirty="0"/>
            </a:br>
            <a:endParaRPr lang="hu-HU" altLang="hu-HU" b="1" dirty="0"/>
          </a:p>
          <a:p>
            <a:pPr eaLnBrk="1" hangingPunct="1">
              <a:lnSpc>
                <a:spcPct val="80000"/>
              </a:lnSpc>
              <a:buFontTx/>
              <a:buNone/>
            </a:pPr>
            <a:r>
              <a:rPr lang="hu-HU" altLang="hu-HU" dirty="0"/>
              <a:t>A vagylagosság kifejezése a csőjel |</a:t>
            </a:r>
          </a:p>
          <a:p>
            <a:pPr eaLnBrk="1" hangingPunct="1">
              <a:lnSpc>
                <a:spcPct val="80000"/>
              </a:lnSpc>
              <a:buFontTx/>
              <a:buNone/>
            </a:pPr>
            <a:r>
              <a:rPr lang="hu-HU" altLang="hu-HU" sz="2000" dirty="0"/>
              <a:t>A desszert lehet fagylalt vagy sütemény, de mindkettő nem lehet!</a:t>
            </a:r>
            <a:br>
              <a:rPr lang="hu-HU" altLang="hu-HU" sz="2000" dirty="0"/>
            </a:br>
            <a:br>
              <a:rPr lang="hu-HU" altLang="hu-HU" sz="2000" dirty="0"/>
            </a:br>
            <a:endParaRPr lang="en-US" altLang="hu-HU" sz="2000" dirty="0"/>
          </a:p>
        </p:txBody>
      </p:sp>
      <p:sp>
        <p:nvSpPr>
          <p:cNvPr id="62468" name="Text Box 4">
            <a:extLst>
              <a:ext uri="{FF2B5EF4-FFF2-40B4-BE49-F238E27FC236}">
                <a16:creationId xmlns:a16="http://schemas.microsoft.com/office/drawing/2014/main" id="{546F71DC-A59A-CA24-0F4D-BB502F857343}"/>
              </a:ext>
            </a:extLst>
          </p:cNvPr>
          <p:cNvSpPr txBox="1">
            <a:spLocks noChangeArrowheads="1"/>
          </p:cNvSpPr>
          <p:nvPr/>
        </p:nvSpPr>
        <p:spPr bwMode="auto">
          <a:xfrm>
            <a:off x="935037" y="3439979"/>
            <a:ext cx="7272337"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Tx/>
              <a:buNone/>
            </a:pPr>
            <a:r>
              <a:rPr lang="hu-HU" altLang="hu-HU" sz="1800" dirty="0"/>
              <a:t>	&lt;!DOCTYPE desszert [</a:t>
            </a:r>
          </a:p>
          <a:p>
            <a:pPr lvl="1" eaLnBrk="1" hangingPunct="1">
              <a:spcBef>
                <a:spcPct val="0"/>
              </a:spcBef>
              <a:buFontTx/>
              <a:buNone/>
            </a:pPr>
            <a:r>
              <a:rPr lang="hu-HU" altLang="hu-HU" sz="1800" dirty="0"/>
              <a:t>	&lt;!ELEMENT desszert (fagylalt | </a:t>
            </a:r>
            <a:r>
              <a:rPr lang="hu-HU" altLang="hu-HU" sz="1800" dirty="0" err="1"/>
              <a:t>sutemeny</a:t>
            </a:r>
            <a:r>
              <a:rPr lang="hu-HU" altLang="hu-HU" sz="1800" dirty="0"/>
              <a:t>)&gt;</a:t>
            </a:r>
          </a:p>
          <a:p>
            <a:pPr lvl="1" eaLnBrk="1" hangingPunct="1">
              <a:spcBef>
                <a:spcPct val="0"/>
              </a:spcBef>
              <a:buFontTx/>
              <a:buNone/>
            </a:pPr>
            <a:r>
              <a:rPr lang="hu-HU" altLang="hu-HU" sz="1800" dirty="0"/>
              <a:t>	&lt;!ELEMENT fagylalt ( #PCDATA ) &gt;</a:t>
            </a:r>
          </a:p>
          <a:p>
            <a:pPr lvl="1" eaLnBrk="1" hangingPunct="1">
              <a:spcBef>
                <a:spcPct val="0"/>
              </a:spcBef>
              <a:buFontTx/>
              <a:buNone/>
            </a:pPr>
            <a:r>
              <a:rPr lang="hu-HU" altLang="hu-HU" sz="1800" dirty="0"/>
              <a:t>	&lt;!ELEMENT </a:t>
            </a:r>
            <a:r>
              <a:rPr lang="hu-HU" altLang="hu-HU" sz="1800" dirty="0" err="1"/>
              <a:t>sutemeny</a:t>
            </a:r>
            <a:r>
              <a:rPr lang="hu-HU" altLang="hu-HU" sz="1800" dirty="0"/>
              <a:t> ( #PCDATA ) &gt;	</a:t>
            </a:r>
          </a:p>
          <a:p>
            <a:pPr lvl="1" eaLnBrk="1" hangingPunct="1">
              <a:spcBef>
                <a:spcPct val="0"/>
              </a:spcBef>
              <a:buFontTx/>
              <a:buNone/>
            </a:pPr>
            <a:r>
              <a:rPr lang="hu-HU" altLang="hu-HU" sz="1800" dirty="0"/>
              <a:t>	]&gt; </a:t>
            </a:r>
          </a:p>
          <a:p>
            <a:pPr lvl="1" eaLnBrk="1" hangingPunct="1">
              <a:spcBef>
                <a:spcPct val="0"/>
              </a:spcBef>
              <a:buFontTx/>
              <a:buNone/>
            </a:pPr>
            <a:endParaRPr lang="hu-HU" altLang="hu-HU" sz="1800" dirty="0"/>
          </a:p>
          <a:p>
            <a:pPr lvl="1" eaLnBrk="1" hangingPunct="1">
              <a:spcBef>
                <a:spcPct val="0"/>
              </a:spcBef>
              <a:buFontTx/>
              <a:buNone/>
            </a:pPr>
            <a:r>
              <a:rPr lang="hu-HU" altLang="hu-HU" sz="1800" dirty="0"/>
              <a:t>	&lt;desszert&gt;</a:t>
            </a:r>
          </a:p>
          <a:p>
            <a:pPr lvl="1" eaLnBrk="1" hangingPunct="1">
              <a:spcBef>
                <a:spcPct val="0"/>
              </a:spcBef>
              <a:buFontTx/>
              <a:buNone/>
            </a:pPr>
            <a:r>
              <a:rPr lang="hu-HU" altLang="hu-HU" sz="1800" dirty="0"/>
              <a:t>		&lt;fagylalt&gt;</a:t>
            </a:r>
            <a:r>
              <a:rPr lang="hu-HU" altLang="hu-HU" sz="1800" dirty="0" err="1"/>
              <a:t>Vanilia</a:t>
            </a:r>
            <a:r>
              <a:rPr lang="hu-HU" altLang="hu-HU" sz="1800" dirty="0"/>
              <a:t>&lt;/fagylalt&gt;</a:t>
            </a:r>
          </a:p>
          <a:p>
            <a:pPr lvl="1" eaLnBrk="1" hangingPunct="1">
              <a:spcBef>
                <a:spcPct val="0"/>
              </a:spcBef>
              <a:buFontTx/>
              <a:buNone/>
            </a:pPr>
            <a:r>
              <a:rPr lang="hu-HU" altLang="hu-HU" sz="1800" dirty="0"/>
              <a:t>	&lt;/desszert&gt;</a:t>
            </a:r>
            <a:br>
              <a:rPr lang="hu-HU" altLang="hu-HU" sz="1800" dirty="0"/>
            </a:br>
            <a:endParaRPr lang="en-US" altLang="hu-HU" sz="1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3496" name="Freeform 6">
            <a:extLst>
              <a:ext uri="{FF2B5EF4-FFF2-40B4-BE49-F238E27FC236}">
                <a16:creationId xmlns:a16="http://schemas.microsoft.com/office/drawing/2014/main" id="{1DF61F47-37EC-408A-BDC8-E491FB5E5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664368"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hu-HU"/>
          </a:p>
        </p:txBody>
      </p:sp>
      <p:sp>
        <p:nvSpPr>
          <p:cNvPr id="63498" name="Rectangle 63497">
            <a:extLst>
              <a:ext uri="{FF2B5EF4-FFF2-40B4-BE49-F238E27FC236}">
                <a16:creationId xmlns:a16="http://schemas.microsoft.com/office/drawing/2014/main" id="{68157995-9098-42A2-8E36-8BA9015D7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useBgFill="1">
        <p:nvSpPr>
          <p:cNvPr id="63500" name="Rectangle 63499">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490" name="Rectangle 2">
            <a:extLst>
              <a:ext uri="{FF2B5EF4-FFF2-40B4-BE49-F238E27FC236}">
                <a16:creationId xmlns:a16="http://schemas.microsoft.com/office/drawing/2014/main" id="{8F9F5477-0855-044F-467F-97EAC4BA77D3}"/>
              </a:ext>
            </a:extLst>
          </p:cNvPr>
          <p:cNvSpPr>
            <a:spLocks noGrp="1" noChangeArrowheads="1"/>
          </p:cNvSpPr>
          <p:nvPr>
            <p:ph type="title"/>
          </p:nvPr>
        </p:nvSpPr>
        <p:spPr>
          <a:xfrm>
            <a:off x="571497" y="382385"/>
            <a:ext cx="8001003" cy="1113295"/>
          </a:xfrm>
        </p:spPr>
        <p:txBody>
          <a:bodyPr vert="horz" lIns="91440" tIns="45720" rIns="91440" bIns="45720" rtlCol="0" anchor="b">
            <a:normAutofit/>
          </a:bodyPr>
          <a:lstStyle/>
          <a:p>
            <a:pPr algn="ctr" defTabSz="914400"/>
            <a:r>
              <a:rPr lang="en-US" altLang="hu-HU" spc="200"/>
              <a:t>DTD</a:t>
            </a:r>
          </a:p>
        </p:txBody>
      </p:sp>
      <p:sp>
        <p:nvSpPr>
          <p:cNvPr id="63491" name="Rectangle 3">
            <a:extLst>
              <a:ext uri="{FF2B5EF4-FFF2-40B4-BE49-F238E27FC236}">
                <a16:creationId xmlns:a16="http://schemas.microsoft.com/office/drawing/2014/main" id="{1AD8A3AD-98E1-0891-C147-1C16C81ED219}"/>
              </a:ext>
            </a:extLst>
          </p:cNvPr>
          <p:cNvSpPr>
            <a:spLocks noGrp="1" noChangeArrowheads="1"/>
          </p:cNvSpPr>
          <p:nvPr>
            <p:ph type="body" sz="half" idx="1"/>
          </p:nvPr>
        </p:nvSpPr>
        <p:spPr>
          <a:xfrm>
            <a:off x="449547" y="1785257"/>
            <a:ext cx="8122953" cy="3440539"/>
          </a:xfrm>
        </p:spPr>
        <p:txBody>
          <a:bodyPr vert="horz" lIns="91440" tIns="45720" rIns="91440" bIns="45720" rtlCol="0">
            <a:normAutofit/>
          </a:bodyPr>
          <a:lstStyle/>
          <a:p>
            <a:pPr marL="0" indent="0" defTabSz="914400">
              <a:buNone/>
            </a:pPr>
            <a:r>
              <a:rPr lang="en-US" altLang="hu-HU" sz="2100" dirty="0" err="1"/>
              <a:t>Gyakoriság</a:t>
            </a:r>
            <a:r>
              <a:rPr lang="en-US" altLang="hu-HU" sz="2100" dirty="0"/>
              <a:t> </a:t>
            </a:r>
            <a:r>
              <a:rPr lang="en-US" altLang="hu-HU" sz="2100" dirty="0" err="1"/>
              <a:t>kifejezése</a:t>
            </a:r>
            <a:r>
              <a:rPr lang="en-US" altLang="hu-HU" sz="2100" dirty="0"/>
              <a:t>:</a:t>
            </a:r>
          </a:p>
          <a:p>
            <a:pPr defTabSz="914400">
              <a:buFontTx/>
              <a:buNone/>
            </a:pPr>
            <a:endParaRPr lang="en-US" altLang="hu-HU" sz="2100" dirty="0"/>
          </a:p>
        </p:txBody>
      </p:sp>
      <p:sp>
        <p:nvSpPr>
          <p:cNvPr id="63502" name="Freeform: Shape 63501">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4" name="Group 23">
            <a:extLst>
              <a:ext uri="{FF2B5EF4-FFF2-40B4-BE49-F238E27FC236}">
                <a16:creationId xmlns:a16="http://schemas.microsoft.com/office/drawing/2014/main" id="{74CAA1F5-52F7-423B-EB6B-8DBF7D1699B6}"/>
              </a:ext>
            </a:extLst>
          </p:cNvPr>
          <p:cNvGraphicFramePr>
            <a:graphicFrameLocks noGrp="1"/>
          </p:cNvGraphicFramePr>
          <p:nvPr>
            <p:ph sz="half" idx="2"/>
            <p:extLst>
              <p:ext uri="{D42A27DB-BD31-4B8C-83A1-F6EECF244321}">
                <p14:modId xmlns:p14="http://schemas.microsoft.com/office/powerpoint/2010/main" val="3441253239"/>
              </p:ext>
            </p:extLst>
          </p:nvPr>
        </p:nvGraphicFramePr>
        <p:xfrm>
          <a:off x="536291" y="2636912"/>
          <a:ext cx="8158162" cy="2499120"/>
        </p:xfrm>
        <a:graphic>
          <a:graphicData uri="http://schemas.openxmlformats.org/drawingml/2006/table">
            <a:tbl>
              <a:tblPr/>
              <a:tblGrid>
                <a:gridCol w="4079875">
                  <a:extLst>
                    <a:ext uri="{9D8B030D-6E8A-4147-A177-3AD203B41FA5}">
                      <a16:colId xmlns:a16="http://schemas.microsoft.com/office/drawing/2014/main" val="20000"/>
                    </a:ext>
                  </a:extLst>
                </a:gridCol>
                <a:gridCol w="4078287">
                  <a:extLst>
                    <a:ext uri="{9D8B030D-6E8A-4147-A177-3AD203B41FA5}">
                      <a16:colId xmlns:a16="http://schemas.microsoft.com/office/drawing/2014/main" val="20001"/>
                    </a:ext>
                  </a:extLst>
                </a:gridCol>
              </a:tblGrid>
              <a:tr h="39612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2000" b="1" i="0" u="none" strike="noStrike" cap="none" normalizeH="0" baseline="0">
                          <a:ln>
                            <a:noFill/>
                          </a:ln>
                          <a:solidFill>
                            <a:schemeClr val="tx1"/>
                          </a:solidFill>
                          <a:effectLst/>
                          <a:latin typeface="Arial" panose="020B0604020202020204" pitchFamily="34" charset="0"/>
                        </a:rPr>
                        <a:t>Jelző</a:t>
                      </a:r>
                      <a:endParaRPr kumimoji="0" lang="en-US" altLang="hu-HU" sz="2000" b="1" i="0" u="none" strike="noStrike" cap="none" normalizeH="0" baseline="0">
                        <a:ln>
                          <a:noFill/>
                        </a:ln>
                        <a:solidFill>
                          <a:schemeClr val="tx1"/>
                        </a:solidFill>
                        <a:effectLst/>
                        <a:latin typeface="Arial" panose="020B0604020202020204" pitchFamily="34" charset="0"/>
                      </a:endParaRPr>
                    </a:p>
                  </a:txBody>
                  <a:tcPr marT="45690" marB="456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2000" b="1" i="0" u="none" strike="noStrike" cap="none" normalizeH="0" baseline="0" dirty="0">
                          <a:ln>
                            <a:noFill/>
                          </a:ln>
                          <a:solidFill>
                            <a:schemeClr val="tx1"/>
                          </a:solidFill>
                          <a:effectLst/>
                          <a:latin typeface="Arial" panose="020B0604020202020204" pitchFamily="34" charset="0"/>
                        </a:rPr>
                        <a:t>Jelentés</a:t>
                      </a:r>
                      <a:endParaRPr kumimoji="0" lang="en-US" altLang="hu-HU" sz="2000" b="1" i="0" u="none" strike="noStrike" cap="none" normalizeH="0" baseline="0" dirty="0">
                        <a:ln>
                          <a:noFill/>
                        </a:ln>
                        <a:solidFill>
                          <a:schemeClr val="tx1"/>
                        </a:solidFill>
                        <a:effectLst/>
                        <a:latin typeface="Arial" panose="020B0604020202020204" pitchFamily="34" charset="0"/>
                      </a:endParaRPr>
                    </a:p>
                  </a:txBody>
                  <a:tcPr marT="45690" marB="456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0086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2000" b="0" i="0" u="none" strike="noStrike" cap="none" normalizeH="0" baseline="0">
                          <a:ln>
                            <a:noFill/>
                          </a:ln>
                          <a:solidFill>
                            <a:schemeClr val="tx1"/>
                          </a:solidFill>
                          <a:effectLst/>
                          <a:latin typeface="Arial" panose="020B0604020202020204" pitchFamily="34" charset="0"/>
                        </a:rPr>
                        <a:t>+</a:t>
                      </a:r>
                      <a:endParaRPr kumimoji="0" lang="en-US" altLang="hu-HU" sz="2000" b="0" i="0" u="none" strike="noStrike" cap="none" normalizeH="0" baseline="0">
                        <a:ln>
                          <a:noFill/>
                        </a:ln>
                        <a:solidFill>
                          <a:schemeClr val="tx1"/>
                        </a:solidFill>
                        <a:effectLst/>
                        <a:latin typeface="Arial" panose="020B0604020202020204" pitchFamily="34" charset="0"/>
                      </a:endParaRPr>
                    </a:p>
                  </a:txBody>
                  <a:tcPr marT="45690" marB="456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2000" b="0" i="0" u="none" strike="noStrike" cap="none" normalizeH="0" baseline="0">
                          <a:ln>
                            <a:noFill/>
                          </a:ln>
                          <a:solidFill>
                            <a:schemeClr val="tx1"/>
                          </a:solidFill>
                          <a:effectLst/>
                          <a:latin typeface="Arial" panose="020B0604020202020204" pitchFamily="34" charset="0"/>
                        </a:rPr>
                        <a:t>Az adott elem legalább egyszer megjelenik</a:t>
                      </a:r>
                      <a:endParaRPr kumimoji="0" lang="en-US" altLang="hu-HU" sz="2000" b="0" i="0" u="none" strike="noStrike" cap="none" normalizeH="0" baseline="0">
                        <a:ln>
                          <a:noFill/>
                        </a:ln>
                        <a:solidFill>
                          <a:schemeClr val="tx1"/>
                        </a:solidFill>
                        <a:effectLst/>
                        <a:latin typeface="Arial" panose="020B0604020202020204" pitchFamily="34" charset="0"/>
                      </a:endParaRPr>
                    </a:p>
                  </a:txBody>
                  <a:tcPr marT="45690" marB="456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0086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2000" b="0" i="0" u="none" strike="noStrike" cap="none" normalizeH="0" baseline="0">
                          <a:ln>
                            <a:noFill/>
                          </a:ln>
                          <a:solidFill>
                            <a:schemeClr val="tx1"/>
                          </a:solidFill>
                          <a:effectLst/>
                          <a:latin typeface="Arial" panose="020B0604020202020204" pitchFamily="34" charset="0"/>
                        </a:rPr>
                        <a:t>*</a:t>
                      </a:r>
                      <a:endParaRPr kumimoji="0" lang="en-US" altLang="hu-HU" sz="2000" b="0" i="0" u="none" strike="noStrike" cap="none" normalizeH="0" baseline="0">
                        <a:ln>
                          <a:noFill/>
                        </a:ln>
                        <a:solidFill>
                          <a:schemeClr val="tx1"/>
                        </a:solidFill>
                        <a:effectLst/>
                        <a:latin typeface="Arial" panose="020B0604020202020204" pitchFamily="34" charset="0"/>
                      </a:endParaRPr>
                    </a:p>
                  </a:txBody>
                  <a:tcPr marT="45690" marB="456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2000" b="0" i="0" u="none" strike="noStrike" cap="none" normalizeH="0" baseline="0">
                          <a:ln>
                            <a:noFill/>
                          </a:ln>
                          <a:solidFill>
                            <a:schemeClr val="tx1"/>
                          </a:solidFill>
                          <a:effectLst/>
                          <a:latin typeface="Arial" panose="020B0604020202020204" pitchFamily="34" charset="0"/>
                        </a:rPr>
                        <a:t>Az adott elem bármennyi alkalommal megjelenhet 0-szor is.</a:t>
                      </a:r>
                      <a:endParaRPr kumimoji="0" lang="en-US" altLang="hu-HU" sz="2000" b="0" i="0" u="none" strike="noStrike" cap="none" normalizeH="0" baseline="0">
                        <a:ln>
                          <a:noFill/>
                        </a:ln>
                        <a:solidFill>
                          <a:schemeClr val="tx1"/>
                        </a:solidFill>
                        <a:effectLst/>
                        <a:latin typeface="Arial" panose="020B0604020202020204" pitchFamily="34" charset="0"/>
                      </a:endParaRPr>
                    </a:p>
                  </a:txBody>
                  <a:tcPr marT="45690" marB="456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0086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2000" b="0" i="0" u="none" strike="noStrike" cap="none" normalizeH="0" baseline="0">
                          <a:ln>
                            <a:noFill/>
                          </a:ln>
                          <a:solidFill>
                            <a:schemeClr val="tx1"/>
                          </a:solidFill>
                          <a:effectLst/>
                          <a:latin typeface="Arial" panose="020B0604020202020204" pitchFamily="34" charset="0"/>
                        </a:rPr>
                        <a:t>?</a:t>
                      </a:r>
                      <a:endParaRPr kumimoji="0" lang="en-US" altLang="hu-HU" sz="2000" b="0" i="0" u="none" strike="noStrike" cap="none" normalizeH="0" baseline="0">
                        <a:ln>
                          <a:noFill/>
                        </a:ln>
                        <a:solidFill>
                          <a:schemeClr val="tx1"/>
                        </a:solidFill>
                        <a:effectLst/>
                        <a:latin typeface="Arial" panose="020B0604020202020204" pitchFamily="34" charset="0"/>
                      </a:endParaRPr>
                    </a:p>
                  </a:txBody>
                  <a:tcPr marT="45690" marB="456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2000" b="0" i="0" u="none" strike="noStrike" cap="none" normalizeH="0" baseline="0" dirty="0">
                          <a:ln>
                            <a:noFill/>
                          </a:ln>
                          <a:solidFill>
                            <a:schemeClr val="tx1"/>
                          </a:solidFill>
                          <a:effectLst/>
                          <a:latin typeface="Arial" panose="020B0604020202020204" pitchFamily="34" charset="0"/>
                        </a:rPr>
                        <a:t>Az elem 0-szor vagy egyszer jelenik meg</a:t>
                      </a:r>
                      <a:endParaRPr kumimoji="0" lang="en-US" altLang="hu-HU" sz="2000" b="0" i="0" u="none" strike="noStrike" cap="none" normalizeH="0" baseline="0" dirty="0">
                        <a:ln>
                          <a:noFill/>
                        </a:ln>
                        <a:solidFill>
                          <a:schemeClr val="tx1"/>
                        </a:solidFill>
                        <a:effectLst/>
                        <a:latin typeface="Arial" panose="020B0604020202020204" pitchFamily="34" charset="0"/>
                      </a:endParaRPr>
                    </a:p>
                  </a:txBody>
                  <a:tcPr marT="45690" marB="456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7" name="Rectangle 3">
            <a:extLst>
              <a:ext uri="{FF2B5EF4-FFF2-40B4-BE49-F238E27FC236}">
                <a16:creationId xmlns:a16="http://schemas.microsoft.com/office/drawing/2014/main" id="{B5DD672B-67ED-0B0F-F895-3C12A6A49C36}"/>
              </a:ext>
            </a:extLst>
          </p:cNvPr>
          <p:cNvSpPr>
            <a:spLocks noGrp="1" noChangeArrowheads="1"/>
          </p:cNvSpPr>
          <p:nvPr>
            <p:ph idx="1"/>
          </p:nvPr>
        </p:nvSpPr>
        <p:spPr>
          <a:xfrm>
            <a:off x="467544" y="692150"/>
            <a:ext cx="8425631" cy="5805488"/>
          </a:xfrm>
        </p:spPr>
        <p:txBody>
          <a:bodyPr/>
          <a:lstStyle/>
          <a:p>
            <a:pPr lvl="1" eaLnBrk="1" hangingPunct="1">
              <a:buFontTx/>
              <a:buNone/>
            </a:pPr>
            <a:r>
              <a:rPr lang="hu-HU" altLang="hu-HU" dirty="0"/>
              <a:t>&lt;!ELEMENT album ( dal+) &gt;</a:t>
            </a:r>
          </a:p>
          <a:p>
            <a:pPr lvl="2" eaLnBrk="1" hangingPunct="1">
              <a:buFontTx/>
              <a:buNone/>
            </a:pPr>
            <a:r>
              <a:rPr lang="hu-HU" altLang="hu-HU" sz="2800" dirty="0"/>
              <a:t>az album egy vagy több dalt tartalmaz</a:t>
            </a:r>
            <a:br>
              <a:rPr lang="hu-HU" altLang="hu-HU" sz="2800" dirty="0"/>
            </a:br>
            <a:br>
              <a:rPr lang="hu-HU" altLang="hu-HU" sz="2800" dirty="0"/>
            </a:br>
            <a:br>
              <a:rPr lang="hu-HU" altLang="hu-HU" sz="2800" dirty="0"/>
            </a:br>
            <a:endParaRPr lang="hu-HU" altLang="hu-HU" sz="2800" dirty="0"/>
          </a:p>
          <a:p>
            <a:pPr lvl="1" eaLnBrk="1" hangingPunct="1">
              <a:buFontTx/>
              <a:buNone/>
            </a:pPr>
            <a:r>
              <a:rPr lang="hu-HU" altLang="hu-HU" dirty="0"/>
              <a:t>&lt;!ELEMENT album (cím+, (</a:t>
            </a:r>
            <a:r>
              <a:rPr lang="hu-HU" altLang="hu-HU" dirty="0" err="1"/>
              <a:t>dalcim</a:t>
            </a:r>
            <a:r>
              <a:rPr lang="hu-HU" altLang="hu-HU" dirty="0"/>
              <a:t>, </a:t>
            </a:r>
            <a:r>
              <a:rPr lang="hu-HU" altLang="hu-HU" dirty="0" err="1"/>
              <a:t>idotartam</a:t>
            </a:r>
            <a:r>
              <a:rPr lang="hu-HU" altLang="hu-HU" dirty="0"/>
              <a:t>)+)&gt;</a:t>
            </a:r>
          </a:p>
          <a:p>
            <a:pPr lvl="1" eaLnBrk="1" hangingPunct="1">
              <a:buFontTx/>
              <a:buNone/>
            </a:pPr>
            <a:r>
              <a:rPr lang="hu-HU" altLang="hu-HU" dirty="0"/>
              <a:t>		az albumnak van </a:t>
            </a:r>
            <a:r>
              <a:rPr lang="hu-HU" altLang="hu-HU" b="1" dirty="0"/>
              <a:t>legalább</a:t>
            </a:r>
            <a:r>
              <a:rPr lang="hu-HU" altLang="hu-HU" dirty="0"/>
              <a:t> </a:t>
            </a:r>
            <a:r>
              <a:rPr lang="hu-HU" altLang="hu-HU" b="1" dirty="0"/>
              <a:t>egy</a:t>
            </a:r>
            <a:r>
              <a:rPr lang="hu-HU" altLang="hu-HU" dirty="0"/>
              <a:t> </a:t>
            </a:r>
            <a:r>
              <a:rPr lang="hu-HU" altLang="hu-HU" b="1" dirty="0"/>
              <a:t>címe</a:t>
            </a:r>
            <a:r>
              <a:rPr lang="hu-HU" altLang="hu-HU" dirty="0"/>
              <a:t> amit 	</a:t>
            </a:r>
            <a:r>
              <a:rPr lang="hu-HU" altLang="hu-HU" b="1" dirty="0"/>
              <a:t>legalább</a:t>
            </a:r>
            <a:r>
              <a:rPr lang="hu-HU" altLang="hu-HU" dirty="0"/>
              <a:t> </a:t>
            </a:r>
            <a:r>
              <a:rPr lang="hu-HU" altLang="hu-HU" b="1" dirty="0"/>
              <a:t>egy</a:t>
            </a:r>
            <a:r>
              <a:rPr lang="hu-HU" altLang="hu-HU" dirty="0"/>
              <a:t> </a:t>
            </a:r>
            <a:r>
              <a:rPr lang="hu-HU" altLang="hu-HU" b="1" dirty="0" err="1"/>
              <a:t>dalcim</a:t>
            </a:r>
            <a:r>
              <a:rPr lang="hu-HU" altLang="hu-HU" dirty="0"/>
              <a:t> és időtartam követ</a:t>
            </a:r>
          </a:p>
          <a:p>
            <a:pPr lvl="1" eaLnBrk="1" hangingPunct="1">
              <a:buFontTx/>
              <a:buNone/>
            </a:pPr>
            <a:br>
              <a:rPr lang="hu-HU" altLang="hu-HU" dirty="0"/>
            </a:br>
            <a:endParaRPr lang="hu-HU" altLang="hu-HU" dirty="0"/>
          </a:p>
          <a:p>
            <a:pPr lvl="1" eaLnBrk="1" hangingPunct="1"/>
            <a:endParaRPr lang="en-US" altLang="hu-HU" dirty="0"/>
          </a:p>
        </p:txBody>
      </p:sp>
      <p:sp>
        <p:nvSpPr>
          <p:cNvPr id="64518" name="Text Box 4">
            <a:extLst>
              <a:ext uri="{FF2B5EF4-FFF2-40B4-BE49-F238E27FC236}">
                <a16:creationId xmlns:a16="http://schemas.microsoft.com/office/drawing/2014/main" id="{470016F0-81BB-A403-C3AF-D1707385D398}"/>
              </a:ext>
            </a:extLst>
          </p:cNvPr>
          <p:cNvSpPr txBox="1">
            <a:spLocks noChangeArrowheads="1"/>
          </p:cNvSpPr>
          <p:nvPr/>
        </p:nvSpPr>
        <p:spPr bwMode="auto">
          <a:xfrm>
            <a:off x="2627784" y="1844824"/>
            <a:ext cx="3024188"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it-IT" altLang="hu-HU" sz="1800" dirty="0"/>
              <a:t>&lt;album&gt;</a:t>
            </a:r>
          </a:p>
          <a:p>
            <a:pPr eaLnBrk="1" hangingPunct="1">
              <a:spcBef>
                <a:spcPct val="0"/>
              </a:spcBef>
              <a:buFontTx/>
              <a:buNone/>
            </a:pPr>
            <a:r>
              <a:rPr lang="it-IT" altLang="hu-HU" sz="1800" dirty="0"/>
              <a:t>	&lt;dal&gt;Dal 1&lt;/dal&gt;</a:t>
            </a:r>
          </a:p>
          <a:p>
            <a:pPr eaLnBrk="1" hangingPunct="1">
              <a:spcBef>
                <a:spcPct val="0"/>
              </a:spcBef>
              <a:buFontTx/>
              <a:buNone/>
            </a:pPr>
            <a:r>
              <a:rPr lang="it-IT" altLang="hu-HU" sz="1800" dirty="0"/>
              <a:t>&lt;/album&gt;</a:t>
            </a:r>
            <a:endParaRPr lang="en-US" altLang="hu-HU" sz="1800" dirty="0"/>
          </a:p>
        </p:txBody>
      </p:sp>
      <p:sp>
        <p:nvSpPr>
          <p:cNvPr id="64519" name="Text Box 6">
            <a:extLst>
              <a:ext uri="{FF2B5EF4-FFF2-40B4-BE49-F238E27FC236}">
                <a16:creationId xmlns:a16="http://schemas.microsoft.com/office/drawing/2014/main" id="{99F9F600-1E48-40A9-48A1-57EC009735BF}"/>
              </a:ext>
            </a:extLst>
          </p:cNvPr>
          <p:cNvSpPr txBox="1">
            <a:spLocks noChangeArrowheads="1"/>
          </p:cNvSpPr>
          <p:nvPr/>
        </p:nvSpPr>
        <p:spPr bwMode="auto">
          <a:xfrm>
            <a:off x="2627784" y="4299806"/>
            <a:ext cx="5545138"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pt-BR" altLang="hu-HU" sz="1800" dirty="0"/>
              <a:t>&lt;album&gt;</a:t>
            </a:r>
          </a:p>
          <a:p>
            <a:pPr eaLnBrk="1" hangingPunct="1">
              <a:spcBef>
                <a:spcPct val="0"/>
              </a:spcBef>
              <a:buFontTx/>
              <a:buNone/>
            </a:pPr>
            <a:r>
              <a:rPr lang="pt-BR" altLang="hu-HU" sz="1800" dirty="0"/>
              <a:t>	&lt;cim&gt;Cim1&lt;/cim&gt;</a:t>
            </a:r>
          </a:p>
          <a:p>
            <a:pPr eaLnBrk="1" hangingPunct="1">
              <a:spcBef>
                <a:spcPct val="0"/>
              </a:spcBef>
              <a:buFontTx/>
              <a:buNone/>
            </a:pPr>
            <a:r>
              <a:rPr lang="pt-BR" altLang="hu-HU" sz="1800" dirty="0"/>
              <a:t>	&lt;cim&gt;Cim2&lt;/cim&gt;</a:t>
            </a:r>
          </a:p>
          <a:p>
            <a:pPr eaLnBrk="1" hangingPunct="1">
              <a:spcBef>
                <a:spcPct val="0"/>
              </a:spcBef>
              <a:buFontTx/>
              <a:buNone/>
            </a:pPr>
            <a:r>
              <a:rPr lang="pt-BR" altLang="hu-HU" sz="1800" dirty="0"/>
              <a:t>	&lt;dalcim&gt;Dalcim 1&lt;/dalcim&gt;</a:t>
            </a:r>
          </a:p>
          <a:p>
            <a:pPr eaLnBrk="1" hangingPunct="1">
              <a:spcBef>
                <a:spcPct val="0"/>
              </a:spcBef>
              <a:buFontTx/>
              <a:buNone/>
            </a:pPr>
            <a:r>
              <a:rPr lang="pt-BR" altLang="hu-HU" sz="1800" dirty="0"/>
              <a:t>	&lt;idotartam&gt;3.42&lt;/idotartam&gt;</a:t>
            </a:r>
          </a:p>
          <a:p>
            <a:pPr eaLnBrk="1" hangingPunct="1">
              <a:spcBef>
                <a:spcPct val="0"/>
              </a:spcBef>
              <a:buFontTx/>
              <a:buNone/>
            </a:pPr>
            <a:r>
              <a:rPr lang="pt-BR" altLang="hu-HU" sz="1800" dirty="0"/>
              <a:t>	&lt;dalcim&gt;Dalcim 2&lt;/dalcim&gt;</a:t>
            </a:r>
          </a:p>
          <a:p>
            <a:pPr eaLnBrk="1" hangingPunct="1">
              <a:spcBef>
                <a:spcPct val="0"/>
              </a:spcBef>
              <a:buFontTx/>
              <a:buNone/>
            </a:pPr>
            <a:r>
              <a:rPr lang="pt-BR" altLang="hu-HU" sz="1800" dirty="0"/>
              <a:t>	&lt;idotartam&gt;2.32&lt;/idotartam&gt;</a:t>
            </a:r>
          </a:p>
          <a:p>
            <a:pPr eaLnBrk="1" hangingPunct="1">
              <a:spcBef>
                <a:spcPct val="0"/>
              </a:spcBef>
              <a:buFontTx/>
              <a:buNone/>
            </a:pPr>
            <a:r>
              <a:rPr lang="pt-BR" altLang="hu-HU" sz="1800" dirty="0"/>
              <a:t>&lt;/album&gt;</a:t>
            </a:r>
            <a:endParaRPr lang="en-US" altLang="hu-HU"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200" name="Rectangle 8199">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94" name="Rectangle 2">
            <a:extLst>
              <a:ext uri="{FF2B5EF4-FFF2-40B4-BE49-F238E27FC236}">
                <a16:creationId xmlns:a16="http://schemas.microsoft.com/office/drawing/2014/main" id="{1445A935-688E-31B2-1F71-D41E1748B7AB}"/>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XML</a:t>
            </a:r>
          </a:p>
        </p:txBody>
      </p:sp>
      <p:sp>
        <p:nvSpPr>
          <p:cNvPr id="8195" name="Rectangle 3">
            <a:extLst>
              <a:ext uri="{FF2B5EF4-FFF2-40B4-BE49-F238E27FC236}">
                <a16:creationId xmlns:a16="http://schemas.microsoft.com/office/drawing/2014/main" id="{55A6CD3E-551F-07EA-38C7-C4426CEAB866}"/>
              </a:ext>
            </a:extLst>
          </p:cNvPr>
          <p:cNvSpPr>
            <a:spLocks noGrp="1" noChangeArrowheads="1"/>
          </p:cNvSpPr>
          <p:nvPr>
            <p:ph idx="1"/>
          </p:nvPr>
        </p:nvSpPr>
        <p:spPr>
          <a:xfrm>
            <a:off x="571497" y="1785257"/>
            <a:ext cx="8001003" cy="3440539"/>
          </a:xfrm>
        </p:spPr>
        <p:txBody>
          <a:bodyPr>
            <a:normAutofit/>
          </a:bodyPr>
          <a:lstStyle/>
          <a:p>
            <a:pPr eaLnBrk="1" hangingPunct="1"/>
            <a:r>
              <a:rPr lang="hu-HU" altLang="hu-HU" sz="1900"/>
              <a:t>Az XML tehát:</a:t>
            </a:r>
          </a:p>
          <a:p>
            <a:pPr lvl="1" eaLnBrk="1" hangingPunct="1"/>
            <a:r>
              <a:rPr lang="hu-HU" altLang="hu-HU" sz="1900" i="1"/>
              <a:t>bővíthető </a:t>
            </a:r>
            <a:r>
              <a:rPr lang="hu-HU" altLang="hu-HU" sz="1900"/>
              <a:t>nyelv (eXtensible), mert saját elemeket lehet deklarálni</a:t>
            </a:r>
          </a:p>
          <a:p>
            <a:pPr lvl="1" eaLnBrk="1" hangingPunct="1"/>
            <a:r>
              <a:rPr lang="hu-HU" altLang="hu-HU" sz="1900" i="1"/>
              <a:t>jelölő (Markup)</a:t>
            </a:r>
            <a:r>
              <a:rPr lang="hu-HU" altLang="hu-HU" sz="1900"/>
              <a:t>, mert az elemek megadott jelöléssel különböztethetőek meg</a:t>
            </a:r>
          </a:p>
          <a:p>
            <a:pPr lvl="1" eaLnBrk="1" hangingPunct="1"/>
            <a:r>
              <a:rPr lang="hu-HU" altLang="hu-HU" sz="1900" i="1"/>
              <a:t>nyelv (Language)</a:t>
            </a:r>
            <a:r>
              <a:rPr lang="hu-HU" altLang="hu-HU" sz="1900"/>
              <a:t>, mert rögzíthető a szókincs és a szintaktika.</a:t>
            </a:r>
          </a:p>
          <a:p>
            <a:pPr lvl="1" eaLnBrk="1" hangingPunct="1"/>
            <a:endParaRPr lang="hu-HU" altLang="hu-HU" sz="1900"/>
          </a:p>
          <a:p>
            <a:pPr eaLnBrk="1" hangingPunct="1"/>
            <a:r>
              <a:rPr lang="hu-HU" altLang="hu-HU" sz="1900"/>
              <a:t>Az alapvető különbség a HTML és az XML között az, hogy az XML-ben mi magunk definiálhatunk tag-eket. Tehát amíg a HTML egy adott tag-halmazból dolgozik, addig az XML saját tag-ek létrehozását engedélyezi.</a:t>
            </a:r>
          </a:p>
          <a:p>
            <a:pPr eaLnBrk="1" hangingPunct="1"/>
            <a:endParaRPr lang="hu-HU" altLang="hu-HU" sz="1900"/>
          </a:p>
          <a:p>
            <a:pPr lvl="1" eaLnBrk="1" hangingPunct="1">
              <a:buFontTx/>
              <a:buNone/>
            </a:pPr>
            <a:endParaRPr lang="hu-HU" altLang="hu-HU" sz="1900"/>
          </a:p>
          <a:p>
            <a:pPr lvl="1" eaLnBrk="1" hangingPunct="1"/>
            <a:endParaRPr lang="hu-HU" altLang="hu-HU" sz="1900"/>
          </a:p>
          <a:p>
            <a:pPr lvl="1" eaLnBrk="1" hangingPunct="1"/>
            <a:endParaRPr lang="hu-HU" altLang="hu-HU" sz="1900"/>
          </a:p>
        </p:txBody>
      </p:sp>
      <p:sp>
        <p:nvSpPr>
          <p:cNvPr id="8202" name="Freeform: Shape 8201">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2" name="Rectangle 4">
            <a:extLst>
              <a:ext uri="{FF2B5EF4-FFF2-40B4-BE49-F238E27FC236}">
                <a16:creationId xmlns:a16="http://schemas.microsoft.com/office/drawing/2014/main" id="{5C6C9997-6C01-E07B-3DB5-1DB4C83D3FF7}"/>
              </a:ext>
            </a:extLst>
          </p:cNvPr>
          <p:cNvSpPr>
            <a:spLocks noGrp="1" noChangeArrowheads="1"/>
          </p:cNvSpPr>
          <p:nvPr>
            <p:ph idx="1"/>
          </p:nvPr>
        </p:nvSpPr>
        <p:spPr>
          <a:xfrm>
            <a:off x="395685" y="598992"/>
            <a:ext cx="8568928" cy="5971671"/>
          </a:xfrm>
        </p:spPr>
        <p:txBody>
          <a:bodyPr/>
          <a:lstStyle/>
          <a:p>
            <a:pPr lvl="1" eaLnBrk="1" hangingPunct="1">
              <a:buFontTx/>
              <a:buNone/>
            </a:pPr>
            <a:r>
              <a:rPr lang="hu-HU" altLang="hu-HU" dirty="0"/>
              <a:t>&lt;!ELEMENT </a:t>
            </a:r>
            <a:r>
              <a:rPr lang="hu-HU" altLang="hu-HU" dirty="0" err="1"/>
              <a:t>konyvtar</a:t>
            </a:r>
            <a:r>
              <a:rPr lang="hu-HU" altLang="hu-HU" dirty="0"/>
              <a:t> ( </a:t>
            </a:r>
            <a:r>
              <a:rPr lang="hu-HU" altLang="hu-HU" dirty="0" err="1"/>
              <a:t>konyv</a:t>
            </a:r>
            <a:r>
              <a:rPr lang="hu-HU" altLang="hu-HU" dirty="0"/>
              <a:t>* ) &gt; </a:t>
            </a:r>
            <a:br>
              <a:rPr lang="hu-HU" altLang="hu-HU" dirty="0"/>
            </a:br>
            <a:r>
              <a:rPr lang="hu-HU" altLang="hu-HU" sz="2000" dirty="0"/>
              <a:t>a könyvtárban lehetnek könyvek (nulla, vagy több)</a:t>
            </a:r>
            <a:br>
              <a:rPr lang="hu-HU" altLang="hu-HU" dirty="0"/>
            </a:br>
            <a:endParaRPr lang="hu-HU" altLang="hu-HU" dirty="0"/>
          </a:p>
          <a:p>
            <a:pPr lvl="1" eaLnBrk="1" hangingPunct="1">
              <a:buFontTx/>
              <a:buNone/>
            </a:pPr>
            <a:endParaRPr lang="hu-HU" altLang="hu-HU" dirty="0"/>
          </a:p>
          <a:p>
            <a:pPr lvl="1" eaLnBrk="1" hangingPunct="1">
              <a:buFontTx/>
              <a:buNone/>
            </a:pPr>
            <a:endParaRPr lang="hu-HU" altLang="hu-HU" dirty="0"/>
          </a:p>
          <a:p>
            <a:pPr lvl="1" eaLnBrk="1" hangingPunct="1">
              <a:buFontTx/>
              <a:buNone/>
            </a:pPr>
            <a:r>
              <a:rPr lang="hu-HU" altLang="hu-HU" dirty="0"/>
              <a:t>&lt;!ELEMENT </a:t>
            </a:r>
            <a:r>
              <a:rPr lang="hu-HU" altLang="hu-HU" dirty="0" err="1"/>
              <a:t>sutemeny</a:t>
            </a:r>
            <a:r>
              <a:rPr lang="hu-HU" altLang="hu-HU" dirty="0"/>
              <a:t> (</a:t>
            </a:r>
            <a:r>
              <a:rPr lang="hu-HU" altLang="hu-HU" dirty="0" err="1"/>
              <a:t>zsele</a:t>
            </a:r>
            <a:r>
              <a:rPr lang="hu-HU" altLang="hu-HU" dirty="0"/>
              <a:t>?, citrom*, ((</a:t>
            </a:r>
            <a:r>
              <a:rPr lang="hu-HU" altLang="hu-HU" dirty="0" err="1"/>
              <a:t>krem</a:t>
            </a:r>
            <a:r>
              <a:rPr lang="hu-HU" altLang="hu-HU" dirty="0"/>
              <a:t> | cukor )+ | </a:t>
            </a:r>
            <a:r>
              <a:rPr lang="hu-HU" altLang="hu-HU" dirty="0" err="1"/>
              <a:t>maz</a:t>
            </a:r>
            <a:r>
              <a:rPr lang="hu-HU" altLang="hu-HU" dirty="0"/>
              <a:t> ))&gt;</a:t>
            </a:r>
            <a:br>
              <a:rPr lang="hu-HU" altLang="hu-HU" dirty="0"/>
            </a:br>
            <a:r>
              <a:rPr lang="hu-HU" altLang="hu-HU" sz="1800" dirty="0"/>
              <a:t>A </a:t>
            </a:r>
            <a:r>
              <a:rPr lang="hu-HU" altLang="hu-HU" sz="1800" b="1" i="1" dirty="0" err="1"/>
              <a:t>sutemeny</a:t>
            </a:r>
            <a:r>
              <a:rPr lang="hu-HU" altLang="hu-HU" sz="1800" dirty="0"/>
              <a:t> elemnek null vagy egy </a:t>
            </a:r>
            <a:r>
              <a:rPr lang="hu-HU" altLang="hu-HU" sz="1800" b="1" i="1" dirty="0" err="1"/>
              <a:t>zsele</a:t>
            </a:r>
            <a:r>
              <a:rPr lang="hu-HU" altLang="hu-HU" sz="1800" dirty="0"/>
              <a:t> eleme van, továbbá egy </a:t>
            </a:r>
            <a:r>
              <a:rPr lang="hu-HU" altLang="hu-HU" sz="1800" b="1" i="1" dirty="0"/>
              <a:t>citrom</a:t>
            </a:r>
            <a:r>
              <a:rPr lang="hu-HU" altLang="hu-HU" sz="1800" dirty="0"/>
              <a:t> elem nulla vagy több előfordulással, majd ezután egy vagy több </a:t>
            </a:r>
            <a:r>
              <a:rPr lang="hu-HU" altLang="hu-HU" sz="1800" b="1" i="1" dirty="0" err="1"/>
              <a:t>krem</a:t>
            </a:r>
            <a:r>
              <a:rPr lang="hu-HU" altLang="hu-HU" sz="1800" dirty="0"/>
              <a:t> vagy </a:t>
            </a:r>
            <a:r>
              <a:rPr lang="hu-HU" altLang="hu-HU" sz="1800" b="1" i="1" dirty="0"/>
              <a:t>cukor</a:t>
            </a:r>
            <a:r>
              <a:rPr lang="hu-HU" altLang="hu-HU" sz="1800" dirty="0"/>
              <a:t> elem, vagy pontosan egy </a:t>
            </a:r>
            <a:r>
              <a:rPr lang="hu-HU" altLang="hu-HU" sz="1800" b="1" i="1" dirty="0" err="1"/>
              <a:t>maz</a:t>
            </a:r>
            <a:r>
              <a:rPr lang="hu-HU" altLang="hu-HU" sz="1800" dirty="0"/>
              <a:t> elem követi.</a:t>
            </a:r>
            <a:r>
              <a:rPr lang="hu-HU" altLang="hu-HU" dirty="0"/>
              <a:t> </a:t>
            </a:r>
            <a:endParaRPr lang="en-US" altLang="hu-HU" dirty="0"/>
          </a:p>
        </p:txBody>
      </p:sp>
      <p:sp>
        <p:nvSpPr>
          <p:cNvPr id="65543" name="Text Box 6">
            <a:extLst>
              <a:ext uri="{FF2B5EF4-FFF2-40B4-BE49-F238E27FC236}">
                <a16:creationId xmlns:a16="http://schemas.microsoft.com/office/drawing/2014/main" id="{7AEA7BFB-4DC3-0D67-62D0-BA944B4F55A6}"/>
              </a:ext>
            </a:extLst>
          </p:cNvPr>
          <p:cNvSpPr txBox="1">
            <a:spLocks noChangeArrowheads="1"/>
          </p:cNvSpPr>
          <p:nvPr/>
        </p:nvSpPr>
        <p:spPr bwMode="auto">
          <a:xfrm>
            <a:off x="2700337" y="1240040"/>
            <a:ext cx="3887787"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pt-BR" altLang="hu-HU" sz="1800" dirty="0"/>
              <a:t>&lt;konyvtar&gt;</a:t>
            </a:r>
          </a:p>
          <a:p>
            <a:pPr eaLnBrk="1" hangingPunct="1">
              <a:spcBef>
                <a:spcPct val="0"/>
              </a:spcBef>
              <a:buFontTx/>
              <a:buNone/>
            </a:pPr>
            <a:r>
              <a:rPr lang="pt-BR" altLang="hu-HU" sz="1800" dirty="0"/>
              <a:t>	&lt;konyv&gt;Cim1&lt;/konyv&gt;</a:t>
            </a:r>
          </a:p>
          <a:p>
            <a:pPr eaLnBrk="1" hangingPunct="1">
              <a:spcBef>
                <a:spcPct val="0"/>
              </a:spcBef>
              <a:buFontTx/>
              <a:buNone/>
            </a:pPr>
            <a:r>
              <a:rPr lang="pt-BR" altLang="hu-HU" sz="1800" dirty="0"/>
              <a:t>	&lt;konyv&gt;Cim2&lt;/konyv&gt;</a:t>
            </a:r>
          </a:p>
          <a:p>
            <a:pPr eaLnBrk="1" hangingPunct="1">
              <a:spcBef>
                <a:spcPct val="0"/>
              </a:spcBef>
              <a:buFontTx/>
              <a:buNone/>
            </a:pPr>
            <a:r>
              <a:rPr lang="pt-BR" altLang="hu-HU" sz="1800" dirty="0"/>
              <a:t>&lt;/konyvtar&gt;</a:t>
            </a:r>
            <a:endParaRPr lang="en-US" altLang="hu-HU" sz="1800" dirty="0"/>
          </a:p>
        </p:txBody>
      </p:sp>
      <p:sp>
        <p:nvSpPr>
          <p:cNvPr id="65544" name="Text Box 8">
            <a:extLst>
              <a:ext uri="{FF2B5EF4-FFF2-40B4-BE49-F238E27FC236}">
                <a16:creationId xmlns:a16="http://schemas.microsoft.com/office/drawing/2014/main" id="{9765D0F3-2EA0-1293-E027-5A490AE38FCA}"/>
              </a:ext>
            </a:extLst>
          </p:cNvPr>
          <p:cNvSpPr txBox="1">
            <a:spLocks noChangeArrowheads="1"/>
          </p:cNvSpPr>
          <p:nvPr/>
        </p:nvSpPr>
        <p:spPr bwMode="auto">
          <a:xfrm>
            <a:off x="869762" y="3978892"/>
            <a:ext cx="3744416"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pt-BR" altLang="hu-HU" sz="1800" dirty="0"/>
              <a:t>&lt;sutemeny&gt;</a:t>
            </a:r>
          </a:p>
          <a:p>
            <a:pPr eaLnBrk="1" hangingPunct="1">
              <a:spcBef>
                <a:spcPct val="0"/>
              </a:spcBef>
              <a:buFontTx/>
              <a:buNone/>
            </a:pPr>
            <a:r>
              <a:rPr lang="hu-HU" altLang="hu-HU" sz="1800" dirty="0"/>
              <a:t>      </a:t>
            </a:r>
            <a:r>
              <a:rPr lang="pt-BR" altLang="hu-HU" sz="1800" dirty="0"/>
              <a:t>&lt;zsele&gt;cukros&lt;/zsele&gt;</a:t>
            </a:r>
          </a:p>
          <a:p>
            <a:pPr eaLnBrk="1" hangingPunct="1">
              <a:spcBef>
                <a:spcPct val="0"/>
              </a:spcBef>
              <a:buFontTx/>
              <a:buNone/>
            </a:pPr>
            <a:r>
              <a:rPr lang="hu-HU" altLang="hu-HU" sz="1800" dirty="0"/>
              <a:t>      </a:t>
            </a:r>
            <a:r>
              <a:rPr lang="pt-BR" altLang="hu-HU" sz="1800" dirty="0"/>
              <a:t>&lt;citrom&gt;gyengen savanyu&lt;/citrom&gt;</a:t>
            </a:r>
          </a:p>
          <a:p>
            <a:pPr eaLnBrk="1" hangingPunct="1">
              <a:spcBef>
                <a:spcPct val="0"/>
              </a:spcBef>
              <a:buFontTx/>
              <a:buNone/>
            </a:pPr>
            <a:r>
              <a:rPr lang="hu-HU" altLang="hu-HU" sz="1800" dirty="0"/>
              <a:t>      </a:t>
            </a:r>
            <a:r>
              <a:rPr lang="pt-BR" altLang="hu-HU" sz="1800" dirty="0"/>
              <a:t>&lt;citrom&gt;erosen savanyu&lt;/citrom&gt;</a:t>
            </a:r>
          </a:p>
          <a:p>
            <a:pPr eaLnBrk="1" hangingPunct="1">
              <a:spcBef>
                <a:spcPct val="0"/>
              </a:spcBef>
              <a:buFontTx/>
              <a:buNone/>
            </a:pPr>
            <a:r>
              <a:rPr lang="hu-HU" altLang="hu-HU" sz="1800" dirty="0"/>
              <a:t>      </a:t>
            </a:r>
            <a:r>
              <a:rPr lang="pt-BR" altLang="hu-HU" sz="1800" dirty="0"/>
              <a:t>&lt;maz&gt;karamell&lt;/maz&gt;</a:t>
            </a:r>
          </a:p>
          <a:p>
            <a:pPr eaLnBrk="1" hangingPunct="1">
              <a:spcBef>
                <a:spcPct val="0"/>
              </a:spcBef>
              <a:buFontTx/>
              <a:buNone/>
            </a:pPr>
            <a:r>
              <a:rPr lang="pt-BR" altLang="hu-HU" sz="1800" dirty="0"/>
              <a:t>&lt;/sutemeny&gt;</a:t>
            </a:r>
            <a:endParaRPr lang="en-US" altLang="hu-HU" sz="1800" dirty="0"/>
          </a:p>
        </p:txBody>
      </p:sp>
      <p:sp>
        <p:nvSpPr>
          <p:cNvPr id="65545" name="Text Box 9">
            <a:extLst>
              <a:ext uri="{FF2B5EF4-FFF2-40B4-BE49-F238E27FC236}">
                <a16:creationId xmlns:a16="http://schemas.microsoft.com/office/drawing/2014/main" id="{0CB54231-7912-1356-ED29-62EAA4FE21B5}"/>
              </a:ext>
            </a:extLst>
          </p:cNvPr>
          <p:cNvSpPr txBox="1">
            <a:spLocks noChangeArrowheads="1"/>
          </p:cNvSpPr>
          <p:nvPr/>
        </p:nvSpPr>
        <p:spPr bwMode="auto">
          <a:xfrm>
            <a:off x="4845502" y="4117391"/>
            <a:ext cx="3887787"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pt-BR" altLang="hu-HU" sz="1800" dirty="0"/>
              <a:t>&lt;sutemeny&gt;</a:t>
            </a:r>
          </a:p>
          <a:p>
            <a:pPr eaLnBrk="1" hangingPunct="1">
              <a:spcBef>
                <a:spcPct val="0"/>
              </a:spcBef>
              <a:buFontTx/>
              <a:buNone/>
            </a:pPr>
            <a:r>
              <a:rPr lang="pt-BR" altLang="hu-HU" sz="1800" dirty="0"/>
              <a:t>	&lt;cukor&gt;cukros&lt;/cukor&gt;</a:t>
            </a:r>
          </a:p>
          <a:p>
            <a:pPr eaLnBrk="1" hangingPunct="1">
              <a:spcBef>
                <a:spcPct val="0"/>
              </a:spcBef>
              <a:buFontTx/>
              <a:buNone/>
            </a:pPr>
            <a:r>
              <a:rPr lang="pt-BR" altLang="hu-HU" sz="1800" dirty="0"/>
              <a:t>	&lt;krem&gt;gyengen savanyu&lt;/krem&gt;</a:t>
            </a:r>
          </a:p>
          <a:p>
            <a:pPr eaLnBrk="1" hangingPunct="1">
              <a:spcBef>
                <a:spcPct val="0"/>
              </a:spcBef>
              <a:buFontTx/>
              <a:buNone/>
            </a:pPr>
            <a:r>
              <a:rPr lang="pt-BR" altLang="hu-HU" sz="1800" dirty="0"/>
              <a:t>	&lt;cukor&gt;erosen savanyu&lt;/cukor&gt;</a:t>
            </a:r>
          </a:p>
          <a:p>
            <a:pPr eaLnBrk="1" hangingPunct="1">
              <a:spcBef>
                <a:spcPct val="0"/>
              </a:spcBef>
              <a:buFontTx/>
              <a:buNone/>
            </a:pPr>
            <a:r>
              <a:rPr lang="pt-BR" altLang="hu-HU" sz="1800" dirty="0"/>
              <a:t>&lt;/sutemeny&gt;</a:t>
            </a:r>
            <a:endParaRPr lang="en-US" altLang="hu-HU" sz="1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6570" name="Rectangle 66569">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564" name="Rectangle 2">
            <a:extLst>
              <a:ext uri="{FF2B5EF4-FFF2-40B4-BE49-F238E27FC236}">
                <a16:creationId xmlns:a16="http://schemas.microsoft.com/office/drawing/2014/main" id="{4C1B2E34-3A74-19DB-12E6-0E5ED83002B8}"/>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DTD attribútumok</a:t>
            </a:r>
            <a:endParaRPr lang="en-US" altLang="hu-HU"/>
          </a:p>
        </p:txBody>
      </p:sp>
      <p:sp>
        <p:nvSpPr>
          <p:cNvPr id="66565" name="Rectangle 3">
            <a:extLst>
              <a:ext uri="{FF2B5EF4-FFF2-40B4-BE49-F238E27FC236}">
                <a16:creationId xmlns:a16="http://schemas.microsoft.com/office/drawing/2014/main" id="{3E5069C7-1621-3B78-C908-2A029658CE8A}"/>
              </a:ext>
            </a:extLst>
          </p:cNvPr>
          <p:cNvSpPr>
            <a:spLocks noGrp="1" noChangeArrowheads="1"/>
          </p:cNvSpPr>
          <p:nvPr>
            <p:ph idx="1"/>
          </p:nvPr>
        </p:nvSpPr>
        <p:spPr>
          <a:xfrm>
            <a:off x="571497" y="1785257"/>
            <a:ext cx="8001003" cy="4020007"/>
          </a:xfrm>
        </p:spPr>
        <p:txBody>
          <a:bodyPr>
            <a:normAutofit lnSpcReduction="10000"/>
          </a:bodyPr>
          <a:lstStyle/>
          <a:p>
            <a:pPr eaLnBrk="1" hangingPunct="1">
              <a:lnSpc>
                <a:spcPct val="100000"/>
              </a:lnSpc>
            </a:pPr>
            <a:r>
              <a:rPr lang="hu-HU" altLang="hu-HU" sz="1600" dirty="0"/>
              <a:t>Attribútumok deklarációja:</a:t>
            </a:r>
          </a:p>
          <a:p>
            <a:pPr lvl="1" eaLnBrk="1" hangingPunct="1">
              <a:lnSpc>
                <a:spcPct val="100000"/>
              </a:lnSpc>
              <a:buFontTx/>
              <a:buNone/>
            </a:pPr>
            <a:r>
              <a:rPr lang="hu-HU" altLang="hu-HU" sz="1600" dirty="0"/>
              <a:t>Ha az osztálynak van egy ‘</a:t>
            </a:r>
            <a:r>
              <a:rPr lang="hu-HU" altLang="hu-HU" sz="1600" dirty="0" err="1"/>
              <a:t>letszam</a:t>
            </a:r>
            <a:r>
              <a:rPr lang="hu-HU" altLang="hu-HU" sz="1600" dirty="0"/>
              <a:t>’ attribútuma (tulajdonsága) a következőképpen adható meg.</a:t>
            </a:r>
          </a:p>
          <a:p>
            <a:pPr lvl="1" eaLnBrk="1" hangingPunct="1">
              <a:lnSpc>
                <a:spcPct val="100000"/>
              </a:lnSpc>
              <a:buFontTx/>
              <a:buNone/>
            </a:pPr>
            <a:endParaRPr lang="hu-HU" altLang="hu-HU" sz="1600" dirty="0"/>
          </a:p>
          <a:p>
            <a:pPr eaLnBrk="1" hangingPunct="1">
              <a:lnSpc>
                <a:spcPct val="100000"/>
              </a:lnSpc>
              <a:buFontTx/>
              <a:buNone/>
            </a:pPr>
            <a:r>
              <a:rPr lang="hu-HU" altLang="hu-HU" sz="1600" dirty="0"/>
              <a:t>	&lt;!ELEMENT </a:t>
            </a:r>
            <a:r>
              <a:rPr lang="hu-HU" altLang="hu-HU" sz="1600" dirty="0" err="1"/>
              <a:t>osztaly</a:t>
            </a:r>
            <a:r>
              <a:rPr lang="hu-HU" altLang="hu-HU" sz="1600" dirty="0"/>
              <a:t> (</a:t>
            </a:r>
            <a:r>
              <a:rPr lang="hu-HU" altLang="hu-HU" sz="1600" dirty="0" err="1"/>
              <a:t>hallgato</a:t>
            </a:r>
            <a:r>
              <a:rPr lang="hu-HU" altLang="hu-HU" sz="1600" dirty="0"/>
              <a:t> *) &gt;</a:t>
            </a:r>
          </a:p>
          <a:p>
            <a:pPr eaLnBrk="1" hangingPunct="1">
              <a:lnSpc>
                <a:spcPct val="100000"/>
              </a:lnSpc>
              <a:buFontTx/>
              <a:buNone/>
            </a:pPr>
            <a:r>
              <a:rPr lang="hu-HU" altLang="hu-HU" sz="1600" dirty="0"/>
              <a:t>	&lt;!ATTLIST </a:t>
            </a:r>
            <a:r>
              <a:rPr lang="hu-HU" altLang="hu-HU" sz="1600" dirty="0" err="1"/>
              <a:t>osztaly</a:t>
            </a:r>
            <a:r>
              <a:rPr lang="hu-HU" altLang="hu-HU" sz="1600" dirty="0"/>
              <a:t> </a:t>
            </a:r>
            <a:r>
              <a:rPr lang="hu-HU" altLang="hu-HU" sz="1600" dirty="0" err="1"/>
              <a:t>letszam</a:t>
            </a:r>
            <a:r>
              <a:rPr lang="hu-HU" altLang="hu-HU" sz="1600" dirty="0"/>
              <a:t> CDATA #REQUIRED&gt;</a:t>
            </a:r>
          </a:p>
          <a:p>
            <a:pPr eaLnBrk="1" hangingPunct="1">
              <a:lnSpc>
                <a:spcPct val="100000"/>
              </a:lnSpc>
              <a:buFontTx/>
              <a:buNone/>
            </a:pPr>
            <a:endParaRPr lang="hu-HU" altLang="hu-HU" sz="1600" dirty="0"/>
          </a:p>
          <a:p>
            <a:pPr eaLnBrk="1" hangingPunct="1">
              <a:lnSpc>
                <a:spcPct val="100000"/>
              </a:lnSpc>
              <a:buFontTx/>
              <a:buNone/>
            </a:pPr>
            <a:r>
              <a:rPr lang="hu-HU" altLang="hu-HU" sz="1600" dirty="0"/>
              <a:t>			#IMPLIED 	- 	nem kötelező</a:t>
            </a:r>
          </a:p>
          <a:p>
            <a:pPr eaLnBrk="1" hangingPunct="1">
              <a:lnSpc>
                <a:spcPct val="100000"/>
              </a:lnSpc>
              <a:buFontTx/>
              <a:buNone/>
            </a:pPr>
            <a:r>
              <a:rPr lang="hu-HU" altLang="hu-HU" sz="1600" dirty="0"/>
              <a:t>			#REQUIRED - 	kötelező</a:t>
            </a:r>
          </a:p>
          <a:p>
            <a:pPr eaLnBrk="1" hangingPunct="1">
              <a:lnSpc>
                <a:spcPct val="100000"/>
              </a:lnSpc>
              <a:buFontTx/>
              <a:buNone/>
            </a:pPr>
            <a:r>
              <a:rPr lang="hu-HU" altLang="hu-HU" sz="1600" dirty="0"/>
              <a:t>			#FIXED  	- 	fix érték </a:t>
            </a:r>
            <a:br>
              <a:rPr lang="hu-HU" altLang="hu-HU" sz="1600" dirty="0"/>
            </a:br>
            <a:br>
              <a:rPr lang="hu-HU" altLang="hu-HU" sz="1600" dirty="0"/>
            </a:br>
            <a:r>
              <a:rPr lang="hu-HU" altLang="hu-HU" sz="1600" dirty="0" err="1"/>
              <a:t>pl</a:t>
            </a:r>
            <a:r>
              <a:rPr lang="hu-HU" altLang="hu-HU" sz="1600" dirty="0"/>
              <a:t>: az </a:t>
            </a:r>
            <a:r>
              <a:rPr lang="hu-HU" altLang="hu-HU" sz="1600" dirty="0" err="1"/>
              <a:t>irányítoszam</a:t>
            </a:r>
            <a:r>
              <a:rPr lang="hu-HU" altLang="hu-HU" sz="1600" dirty="0"/>
              <a:t> csak 3515 lehet!</a:t>
            </a:r>
            <a:br>
              <a:rPr lang="hu-HU" altLang="hu-HU" sz="1600" dirty="0"/>
            </a:br>
            <a:r>
              <a:rPr lang="hu-HU" altLang="hu-HU" sz="1600" dirty="0"/>
              <a:t>		</a:t>
            </a:r>
            <a:br>
              <a:rPr lang="hu-HU" altLang="hu-HU" sz="1600" dirty="0"/>
            </a:br>
            <a:r>
              <a:rPr lang="hu-HU" altLang="hu-HU" sz="1600" dirty="0"/>
              <a:t>&lt;!ATTLIST cím </a:t>
            </a:r>
            <a:r>
              <a:rPr lang="hu-HU" altLang="hu-HU" sz="1600" dirty="0" err="1"/>
              <a:t>iranyitoszam</a:t>
            </a:r>
            <a:r>
              <a:rPr lang="hu-HU" altLang="hu-HU" sz="1600" dirty="0"/>
              <a:t> #FIXED ”3515”</a:t>
            </a:r>
            <a:endParaRPr lang="en-US" altLang="hu-HU" sz="1600" dirty="0"/>
          </a:p>
        </p:txBody>
      </p:sp>
      <p:sp>
        <p:nvSpPr>
          <p:cNvPr id="66572" name="Freeform: Shape 66571">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7597" name="Rectangle 67596">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591" name="Rectangle 4">
            <a:extLst>
              <a:ext uri="{FF2B5EF4-FFF2-40B4-BE49-F238E27FC236}">
                <a16:creationId xmlns:a16="http://schemas.microsoft.com/office/drawing/2014/main" id="{67F61F27-E742-D874-2730-141929F328BF}"/>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sz="4300"/>
              <a:t>DTD attribútumok megadásai</a:t>
            </a:r>
            <a:endParaRPr lang="en-US" altLang="hu-HU" sz="4300"/>
          </a:p>
        </p:txBody>
      </p:sp>
      <p:sp>
        <p:nvSpPr>
          <p:cNvPr id="67592" name="Rectangle 5">
            <a:extLst>
              <a:ext uri="{FF2B5EF4-FFF2-40B4-BE49-F238E27FC236}">
                <a16:creationId xmlns:a16="http://schemas.microsoft.com/office/drawing/2014/main" id="{A3F58C88-22D2-90E7-3743-EF65E8B8DFE1}"/>
              </a:ext>
            </a:extLst>
          </p:cNvPr>
          <p:cNvSpPr>
            <a:spLocks noGrp="1" noChangeArrowheads="1"/>
          </p:cNvSpPr>
          <p:nvPr>
            <p:ph idx="1"/>
          </p:nvPr>
        </p:nvSpPr>
        <p:spPr>
          <a:xfrm>
            <a:off x="571497" y="1785257"/>
            <a:ext cx="4000503" cy="4092015"/>
          </a:xfrm>
        </p:spPr>
        <p:txBody>
          <a:bodyPr>
            <a:normAutofit/>
          </a:bodyPr>
          <a:lstStyle/>
          <a:p>
            <a:pPr eaLnBrk="1" hangingPunct="1">
              <a:lnSpc>
                <a:spcPct val="100000"/>
              </a:lnSpc>
              <a:buFontTx/>
              <a:buNone/>
            </a:pPr>
            <a:r>
              <a:rPr lang="hu-HU" altLang="hu-HU" sz="1600" b="1" dirty="0">
                <a:solidFill>
                  <a:schemeClr val="tx1"/>
                </a:solidFill>
              </a:rPr>
              <a:t>Kötelező érték:</a:t>
            </a:r>
          </a:p>
          <a:p>
            <a:pPr eaLnBrk="1" hangingPunct="1">
              <a:lnSpc>
                <a:spcPct val="100000"/>
              </a:lnSpc>
              <a:buFontTx/>
              <a:buNone/>
            </a:pPr>
            <a:r>
              <a:rPr lang="en-US" altLang="hu-HU" sz="1600" dirty="0">
                <a:solidFill>
                  <a:schemeClr val="tx1"/>
                </a:solidFill>
              </a:rPr>
              <a:t>DTD</a:t>
            </a:r>
            <a:r>
              <a:rPr lang="hu-HU" altLang="hu-HU" sz="1600" dirty="0">
                <a:solidFill>
                  <a:schemeClr val="tx1"/>
                </a:solidFill>
              </a:rPr>
              <a:t> attribútum</a:t>
            </a:r>
            <a:r>
              <a:rPr lang="en-US" altLang="hu-HU" sz="1600" dirty="0">
                <a:solidFill>
                  <a:schemeClr val="tx1"/>
                </a:solidFill>
              </a:rPr>
              <a:t>: </a:t>
            </a:r>
            <a:br>
              <a:rPr lang="hu-HU" altLang="hu-HU" sz="1600" dirty="0">
                <a:solidFill>
                  <a:schemeClr val="tx1"/>
                </a:solidFill>
              </a:rPr>
            </a:br>
            <a:endParaRPr lang="hu-HU" altLang="hu-HU" sz="1600" dirty="0">
              <a:solidFill>
                <a:schemeClr val="tx1"/>
              </a:solidFill>
            </a:endParaRPr>
          </a:p>
          <a:p>
            <a:pPr eaLnBrk="1" hangingPunct="1">
              <a:lnSpc>
                <a:spcPct val="100000"/>
              </a:lnSpc>
              <a:buFontTx/>
              <a:buNone/>
            </a:pPr>
            <a:r>
              <a:rPr lang="hu-HU" altLang="hu-HU" sz="1600" dirty="0">
                <a:solidFill>
                  <a:schemeClr val="tx1"/>
                </a:solidFill>
              </a:rPr>
              <a:t>	</a:t>
            </a:r>
            <a:r>
              <a:rPr lang="en-US" altLang="hu-HU" sz="1600" dirty="0">
                <a:solidFill>
                  <a:schemeClr val="tx1"/>
                </a:solidFill>
              </a:rPr>
              <a:t>&lt;!ELEMENT </a:t>
            </a:r>
            <a:r>
              <a:rPr lang="hu-HU" altLang="hu-HU" sz="1600" dirty="0" err="1">
                <a:solidFill>
                  <a:schemeClr val="tx1"/>
                </a:solidFill>
              </a:rPr>
              <a:t>negyzet</a:t>
            </a:r>
            <a:r>
              <a:rPr lang="en-US" altLang="hu-HU" sz="1600" dirty="0">
                <a:solidFill>
                  <a:schemeClr val="tx1"/>
                </a:solidFill>
              </a:rPr>
              <a:t> EMPTY&gt; </a:t>
            </a:r>
            <a:endParaRPr lang="hu-HU" altLang="hu-HU" sz="1600" dirty="0">
              <a:solidFill>
                <a:schemeClr val="tx1"/>
              </a:solidFill>
            </a:endParaRPr>
          </a:p>
          <a:p>
            <a:pPr eaLnBrk="1" hangingPunct="1">
              <a:lnSpc>
                <a:spcPct val="100000"/>
              </a:lnSpc>
              <a:buFontTx/>
              <a:buNone/>
            </a:pPr>
            <a:r>
              <a:rPr lang="hu-HU" altLang="hu-HU" sz="1600" dirty="0">
                <a:solidFill>
                  <a:schemeClr val="tx1"/>
                </a:solidFill>
              </a:rPr>
              <a:t>	</a:t>
            </a:r>
            <a:r>
              <a:rPr lang="en-US" altLang="hu-HU" sz="1600" dirty="0">
                <a:solidFill>
                  <a:schemeClr val="tx1"/>
                </a:solidFill>
              </a:rPr>
              <a:t>&lt;!ATTLIST </a:t>
            </a:r>
            <a:r>
              <a:rPr lang="hu-HU" altLang="hu-HU" sz="1600" dirty="0" err="1">
                <a:solidFill>
                  <a:schemeClr val="tx1"/>
                </a:solidFill>
              </a:rPr>
              <a:t>negyzet</a:t>
            </a:r>
            <a:r>
              <a:rPr lang="en-US" altLang="hu-HU" sz="1600" dirty="0">
                <a:solidFill>
                  <a:schemeClr val="tx1"/>
                </a:solidFill>
              </a:rPr>
              <a:t> </a:t>
            </a:r>
            <a:r>
              <a:rPr lang="hu-HU" altLang="hu-HU" sz="1600" dirty="0">
                <a:solidFill>
                  <a:schemeClr val="tx1"/>
                </a:solidFill>
              </a:rPr>
              <a:t>oldalhossz</a:t>
            </a:r>
            <a:r>
              <a:rPr lang="en-US" altLang="hu-HU" sz="1600" dirty="0">
                <a:solidFill>
                  <a:schemeClr val="tx1"/>
                </a:solidFill>
              </a:rPr>
              <a:t> CDATA </a:t>
            </a:r>
            <a:r>
              <a:rPr lang="hu-HU" altLang="hu-HU" sz="1600" dirty="0">
                <a:solidFill>
                  <a:schemeClr val="tx1"/>
                </a:solidFill>
              </a:rPr>
              <a:t>#REQUIRED</a:t>
            </a:r>
            <a:r>
              <a:rPr lang="en-US" altLang="hu-HU" sz="1600" dirty="0">
                <a:solidFill>
                  <a:schemeClr val="tx1"/>
                </a:solidFill>
              </a:rPr>
              <a:t>&gt; </a:t>
            </a:r>
            <a:br>
              <a:rPr lang="hu-HU" altLang="hu-HU" sz="1600" dirty="0">
                <a:solidFill>
                  <a:schemeClr val="tx1"/>
                </a:solidFill>
              </a:rPr>
            </a:br>
            <a:endParaRPr lang="hu-HU" altLang="hu-HU" sz="1600" dirty="0">
              <a:solidFill>
                <a:schemeClr val="tx1"/>
              </a:solidFill>
            </a:endParaRPr>
          </a:p>
          <a:p>
            <a:pPr eaLnBrk="1" hangingPunct="1">
              <a:lnSpc>
                <a:spcPct val="100000"/>
              </a:lnSpc>
              <a:buFontTx/>
              <a:buNone/>
            </a:pPr>
            <a:r>
              <a:rPr lang="en-US" altLang="hu-HU" sz="1600" dirty="0">
                <a:solidFill>
                  <a:schemeClr val="tx1"/>
                </a:solidFill>
              </a:rPr>
              <a:t>XML </a:t>
            </a:r>
            <a:r>
              <a:rPr lang="hu-HU" altLang="hu-HU" sz="1600" dirty="0">
                <a:solidFill>
                  <a:schemeClr val="tx1"/>
                </a:solidFill>
              </a:rPr>
              <a:t>példa</a:t>
            </a:r>
            <a:r>
              <a:rPr lang="en-US" altLang="hu-HU" sz="1600" dirty="0">
                <a:solidFill>
                  <a:schemeClr val="tx1"/>
                </a:solidFill>
              </a:rPr>
              <a:t>: </a:t>
            </a:r>
            <a:br>
              <a:rPr lang="hu-HU" altLang="hu-HU" sz="1600" dirty="0">
                <a:solidFill>
                  <a:schemeClr val="tx1"/>
                </a:solidFill>
              </a:rPr>
            </a:br>
            <a:endParaRPr lang="hu-HU" altLang="hu-HU" sz="1600" dirty="0">
              <a:solidFill>
                <a:schemeClr val="tx1"/>
              </a:solidFill>
            </a:endParaRPr>
          </a:p>
          <a:p>
            <a:pPr eaLnBrk="1" hangingPunct="1">
              <a:lnSpc>
                <a:spcPct val="100000"/>
              </a:lnSpc>
              <a:buFontTx/>
              <a:buNone/>
            </a:pPr>
            <a:r>
              <a:rPr lang="hu-HU" altLang="hu-HU" sz="1600" dirty="0">
                <a:solidFill>
                  <a:schemeClr val="tx1"/>
                </a:solidFill>
              </a:rPr>
              <a:t>	</a:t>
            </a:r>
            <a:r>
              <a:rPr lang="en-US" altLang="hu-HU" sz="1600" dirty="0">
                <a:solidFill>
                  <a:schemeClr val="tx1"/>
                </a:solidFill>
              </a:rPr>
              <a:t>&lt;</a:t>
            </a:r>
            <a:r>
              <a:rPr lang="hu-HU" altLang="hu-HU" sz="1600" dirty="0" err="1">
                <a:solidFill>
                  <a:schemeClr val="tx1"/>
                </a:solidFill>
              </a:rPr>
              <a:t>negyzet</a:t>
            </a:r>
            <a:r>
              <a:rPr lang="en-US" altLang="hu-HU" sz="1600" dirty="0">
                <a:solidFill>
                  <a:schemeClr val="tx1"/>
                </a:solidFill>
              </a:rPr>
              <a:t> </a:t>
            </a:r>
            <a:r>
              <a:rPr lang="hu-HU" altLang="hu-HU" sz="1600" dirty="0">
                <a:solidFill>
                  <a:schemeClr val="tx1"/>
                </a:solidFill>
              </a:rPr>
              <a:t>oldalhossz</a:t>
            </a:r>
            <a:r>
              <a:rPr lang="en-US" altLang="hu-HU" sz="1600" dirty="0">
                <a:solidFill>
                  <a:schemeClr val="tx1"/>
                </a:solidFill>
              </a:rPr>
              <a:t> ="100"&gt;&lt;/</a:t>
            </a:r>
            <a:r>
              <a:rPr lang="hu-HU" altLang="hu-HU" sz="1600" dirty="0" err="1">
                <a:solidFill>
                  <a:schemeClr val="tx1"/>
                </a:solidFill>
              </a:rPr>
              <a:t>negyzet</a:t>
            </a:r>
            <a:r>
              <a:rPr lang="en-US" altLang="hu-HU" sz="1600" dirty="0">
                <a:solidFill>
                  <a:schemeClr val="tx1"/>
                </a:solidFill>
              </a:rPr>
              <a:t>&gt; </a:t>
            </a:r>
            <a:endParaRPr lang="hu-HU" altLang="hu-HU" sz="1600" dirty="0">
              <a:solidFill>
                <a:schemeClr val="tx1"/>
              </a:solidFill>
            </a:endParaRPr>
          </a:p>
          <a:p>
            <a:pPr eaLnBrk="1" hangingPunct="1">
              <a:lnSpc>
                <a:spcPct val="100000"/>
              </a:lnSpc>
              <a:buFontTx/>
              <a:buNone/>
            </a:pPr>
            <a:endParaRPr lang="hu-HU" altLang="hu-HU" sz="1000" dirty="0">
              <a:solidFill>
                <a:schemeClr val="tx1"/>
              </a:solidFill>
            </a:endParaRPr>
          </a:p>
          <a:p>
            <a:pPr eaLnBrk="1" hangingPunct="1">
              <a:lnSpc>
                <a:spcPct val="100000"/>
              </a:lnSpc>
              <a:buFontTx/>
              <a:buNone/>
            </a:pPr>
            <a:endParaRPr lang="en-US" altLang="hu-HU" sz="500" dirty="0">
              <a:solidFill>
                <a:schemeClr val="tx1"/>
              </a:solidFill>
            </a:endParaRPr>
          </a:p>
        </p:txBody>
      </p:sp>
      <p:sp>
        <p:nvSpPr>
          <p:cNvPr id="67599" name="Freeform: Shape 67598">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zövegdoboz 2">
            <a:extLst>
              <a:ext uri="{FF2B5EF4-FFF2-40B4-BE49-F238E27FC236}">
                <a16:creationId xmlns:a16="http://schemas.microsoft.com/office/drawing/2014/main" id="{D3B86DAE-F779-5DFE-2D3A-737D298A8CD2}"/>
              </a:ext>
            </a:extLst>
          </p:cNvPr>
          <p:cNvSpPr txBox="1"/>
          <p:nvPr/>
        </p:nvSpPr>
        <p:spPr>
          <a:xfrm>
            <a:off x="4355976" y="1785256"/>
            <a:ext cx="4572000" cy="3293209"/>
          </a:xfrm>
          <a:prstGeom prst="rect">
            <a:avLst/>
          </a:prstGeom>
          <a:noFill/>
        </p:spPr>
        <p:txBody>
          <a:bodyPr wrap="square">
            <a:spAutoFit/>
          </a:bodyPr>
          <a:lstStyle/>
          <a:p>
            <a:pPr eaLnBrk="1" hangingPunct="1">
              <a:lnSpc>
                <a:spcPct val="100000"/>
              </a:lnSpc>
              <a:buFontTx/>
              <a:buNone/>
            </a:pPr>
            <a:r>
              <a:rPr lang="hu-HU" altLang="hu-HU" sz="1600" b="1" dirty="0"/>
              <a:t>Alapértelmezett érték megadása</a:t>
            </a:r>
          </a:p>
          <a:p>
            <a:pPr eaLnBrk="1" hangingPunct="1">
              <a:lnSpc>
                <a:spcPct val="100000"/>
              </a:lnSpc>
              <a:buFontTx/>
              <a:buNone/>
            </a:pPr>
            <a:r>
              <a:rPr lang="hu-HU" altLang="hu-HU" sz="1600" dirty="0"/>
              <a:t>Szintaktika</a:t>
            </a:r>
            <a:r>
              <a:rPr lang="en-US" altLang="hu-HU" sz="1600" dirty="0"/>
              <a:t>:</a:t>
            </a:r>
            <a:br>
              <a:rPr lang="hu-HU" altLang="hu-HU" sz="1600" dirty="0"/>
            </a:br>
            <a:r>
              <a:rPr lang="en-US" altLang="hu-HU" sz="1600" dirty="0"/>
              <a:t> </a:t>
            </a:r>
            <a:endParaRPr lang="hu-HU" altLang="hu-HU" sz="1600" dirty="0"/>
          </a:p>
          <a:p>
            <a:pPr eaLnBrk="1" hangingPunct="1">
              <a:lnSpc>
                <a:spcPct val="100000"/>
              </a:lnSpc>
              <a:buFontTx/>
              <a:buNone/>
            </a:pPr>
            <a:r>
              <a:rPr lang="hu-HU" altLang="hu-HU" sz="1600" dirty="0"/>
              <a:t>	</a:t>
            </a:r>
            <a:r>
              <a:rPr lang="en-US" altLang="hu-HU" sz="1600" dirty="0"/>
              <a:t>&lt;!ATTLIST </a:t>
            </a:r>
            <a:r>
              <a:rPr lang="hu-HU" altLang="hu-HU" sz="1600" dirty="0"/>
              <a:t>elemnév</a:t>
            </a:r>
            <a:r>
              <a:rPr lang="en-US" altLang="hu-HU" sz="1600" dirty="0"/>
              <a:t> </a:t>
            </a:r>
            <a:r>
              <a:rPr lang="hu-HU" altLang="hu-HU" sz="1600" dirty="0"/>
              <a:t>attribútumnév</a:t>
            </a:r>
            <a:r>
              <a:rPr lang="en-US" altLang="hu-HU" sz="1600" dirty="0"/>
              <a:t> CDATA "default-</a:t>
            </a:r>
            <a:r>
              <a:rPr lang="hu-HU" altLang="hu-HU" sz="1600" dirty="0"/>
              <a:t>érték</a:t>
            </a:r>
            <a:r>
              <a:rPr lang="en-US" altLang="hu-HU" sz="1600" dirty="0"/>
              <a:t>"&gt; </a:t>
            </a:r>
            <a:br>
              <a:rPr lang="hu-HU" altLang="hu-HU" sz="1600" dirty="0"/>
            </a:br>
            <a:endParaRPr lang="hu-HU" altLang="hu-HU" sz="1600" dirty="0"/>
          </a:p>
          <a:p>
            <a:pPr eaLnBrk="1" hangingPunct="1">
              <a:lnSpc>
                <a:spcPct val="100000"/>
              </a:lnSpc>
              <a:buFontTx/>
              <a:buNone/>
            </a:pPr>
            <a:r>
              <a:rPr lang="en-US" altLang="hu-HU" sz="1600" dirty="0"/>
              <a:t>DTD </a:t>
            </a:r>
            <a:r>
              <a:rPr lang="hu-HU" altLang="hu-HU" sz="1600" dirty="0"/>
              <a:t>példa</a:t>
            </a:r>
            <a:r>
              <a:rPr lang="en-US" altLang="hu-HU" sz="1600" dirty="0"/>
              <a:t>: </a:t>
            </a:r>
            <a:br>
              <a:rPr lang="hu-HU" altLang="hu-HU" sz="1600" dirty="0"/>
            </a:br>
            <a:endParaRPr lang="hu-HU" altLang="hu-HU" sz="1600" dirty="0"/>
          </a:p>
          <a:p>
            <a:pPr eaLnBrk="1" hangingPunct="1">
              <a:lnSpc>
                <a:spcPct val="100000"/>
              </a:lnSpc>
              <a:buFontTx/>
              <a:buNone/>
            </a:pPr>
            <a:r>
              <a:rPr lang="hu-HU" altLang="hu-HU" sz="1600" dirty="0"/>
              <a:t>	</a:t>
            </a:r>
            <a:r>
              <a:rPr lang="en-US" altLang="hu-HU" sz="1600" dirty="0"/>
              <a:t>&lt;!ATTLIST </a:t>
            </a:r>
            <a:r>
              <a:rPr lang="hu-HU" altLang="hu-HU" sz="1600" dirty="0" err="1"/>
              <a:t>fizetesmod</a:t>
            </a:r>
            <a:r>
              <a:rPr lang="en-US" altLang="hu-HU" sz="1600" dirty="0"/>
              <a:t> type CDATA </a:t>
            </a:r>
            <a:r>
              <a:rPr lang="hu-HU" altLang="hu-HU" sz="1600" dirty="0"/>
              <a:t>”</a:t>
            </a:r>
            <a:r>
              <a:rPr lang="hu-HU" altLang="hu-HU" sz="1600" dirty="0" err="1"/>
              <a:t>atutalas</a:t>
            </a:r>
            <a:r>
              <a:rPr lang="en-US" altLang="hu-HU" sz="1600" dirty="0"/>
              <a:t>"&gt; </a:t>
            </a:r>
            <a:br>
              <a:rPr lang="hu-HU" altLang="hu-HU" sz="1600" dirty="0"/>
            </a:br>
            <a:endParaRPr lang="hu-HU" altLang="hu-HU" sz="1600" dirty="0"/>
          </a:p>
          <a:p>
            <a:pPr eaLnBrk="1" hangingPunct="1">
              <a:lnSpc>
                <a:spcPct val="100000"/>
              </a:lnSpc>
              <a:buFontTx/>
              <a:buNone/>
            </a:pPr>
            <a:r>
              <a:rPr lang="en-US" altLang="hu-HU" sz="1600" dirty="0"/>
              <a:t>XML </a:t>
            </a:r>
            <a:r>
              <a:rPr lang="hu-HU" altLang="hu-HU" sz="1600" dirty="0"/>
              <a:t>példa</a:t>
            </a:r>
            <a:r>
              <a:rPr lang="en-US" altLang="hu-HU" sz="1600" dirty="0"/>
              <a:t>: </a:t>
            </a:r>
            <a:br>
              <a:rPr lang="hu-HU" altLang="hu-HU" sz="1600" dirty="0"/>
            </a:br>
            <a:endParaRPr lang="hu-HU" altLang="hu-HU" sz="1600" dirty="0"/>
          </a:p>
          <a:p>
            <a:pPr eaLnBrk="1" hangingPunct="1">
              <a:lnSpc>
                <a:spcPct val="100000"/>
              </a:lnSpc>
              <a:buFontTx/>
              <a:buNone/>
            </a:pPr>
            <a:r>
              <a:rPr lang="hu-HU" altLang="hu-HU" sz="1600" dirty="0"/>
              <a:t>	</a:t>
            </a:r>
            <a:r>
              <a:rPr lang="en-US" altLang="hu-HU" sz="1600" dirty="0"/>
              <a:t>&lt; </a:t>
            </a:r>
            <a:r>
              <a:rPr lang="hu-HU" altLang="hu-HU" sz="1600" dirty="0" err="1"/>
              <a:t>fizetesmod</a:t>
            </a:r>
            <a:r>
              <a:rPr lang="en-US" altLang="hu-HU" sz="1600" dirty="0"/>
              <a:t> type="</a:t>
            </a:r>
            <a:r>
              <a:rPr lang="hu-HU" altLang="hu-HU" sz="1600" dirty="0" err="1"/>
              <a:t>atutalas</a:t>
            </a:r>
            <a:r>
              <a:rPr lang="en-US" altLang="hu-HU" sz="1600" dirty="0"/>
              <a:t>"&gt;</a:t>
            </a:r>
            <a:endParaRPr lang="hu-HU" altLang="hu-HU" sz="16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7" name="Rectangle 8">
            <a:extLst>
              <a:ext uri="{FF2B5EF4-FFF2-40B4-BE49-F238E27FC236}">
                <a16:creationId xmlns:a16="http://schemas.microsoft.com/office/drawing/2014/main" id="{75CB5F9A-8721-E01C-EBE4-5AFE18654BD2}"/>
              </a:ext>
            </a:extLst>
          </p:cNvPr>
          <p:cNvSpPr>
            <a:spLocks noGrp="1" noChangeArrowheads="1"/>
          </p:cNvSpPr>
          <p:nvPr>
            <p:ph idx="1"/>
          </p:nvPr>
        </p:nvSpPr>
        <p:spPr>
          <a:xfrm>
            <a:off x="827584" y="332657"/>
            <a:ext cx="7992888" cy="6480894"/>
          </a:xfrm>
        </p:spPr>
        <p:txBody>
          <a:bodyPr>
            <a:normAutofit/>
          </a:bodyPr>
          <a:lstStyle/>
          <a:p>
            <a:pPr eaLnBrk="1" hangingPunct="1">
              <a:buFontTx/>
              <a:buNone/>
            </a:pPr>
            <a:r>
              <a:rPr lang="hu-HU" altLang="hu-HU" sz="2000" b="1" dirty="0">
                <a:solidFill>
                  <a:schemeClr val="tx1"/>
                </a:solidFill>
              </a:rPr>
              <a:t>Kötelező érték</a:t>
            </a:r>
          </a:p>
          <a:p>
            <a:pPr eaLnBrk="1" hangingPunct="1">
              <a:spcBef>
                <a:spcPct val="0"/>
              </a:spcBef>
              <a:buFontTx/>
              <a:buNone/>
            </a:pPr>
            <a:r>
              <a:rPr lang="hu-HU" altLang="hu-HU" sz="1800" dirty="0">
                <a:solidFill>
                  <a:schemeClr val="tx1"/>
                </a:solidFill>
              </a:rPr>
              <a:t>Szintaktika</a:t>
            </a:r>
            <a:r>
              <a:rPr lang="en-US" altLang="hu-HU" sz="1800" dirty="0">
                <a:solidFill>
                  <a:schemeClr val="tx1"/>
                </a:solidFill>
              </a:rPr>
              <a:t>:</a:t>
            </a:r>
            <a:endParaRPr lang="hu-HU" altLang="hu-HU" sz="1800" dirty="0">
              <a:solidFill>
                <a:schemeClr val="tx1"/>
              </a:solidFill>
            </a:endParaRPr>
          </a:p>
          <a:p>
            <a:pPr eaLnBrk="1" hangingPunct="1">
              <a:spcBef>
                <a:spcPct val="0"/>
              </a:spcBef>
              <a:buFontTx/>
              <a:buNone/>
            </a:pPr>
            <a:br>
              <a:rPr lang="hu-HU" altLang="hu-HU" sz="1800" dirty="0">
                <a:solidFill>
                  <a:schemeClr val="tx1"/>
                </a:solidFill>
              </a:rPr>
            </a:br>
            <a:r>
              <a:rPr lang="en-US" altLang="hu-HU" sz="1800" dirty="0">
                <a:solidFill>
                  <a:schemeClr val="tx1"/>
                </a:solidFill>
              </a:rPr>
              <a:t>&lt;!ATTLIST e</a:t>
            </a:r>
            <a:r>
              <a:rPr lang="hu-HU" altLang="hu-HU" sz="1800" dirty="0" err="1">
                <a:solidFill>
                  <a:schemeClr val="tx1"/>
                </a:solidFill>
              </a:rPr>
              <a:t>lem</a:t>
            </a:r>
            <a:r>
              <a:rPr lang="en-US" altLang="hu-HU" sz="1800" dirty="0">
                <a:solidFill>
                  <a:schemeClr val="tx1"/>
                </a:solidFill>
              </a:rPr>
              <a:t> </a:t>
            </a:r>
            <a:r>
              <a:rPr lang="hu-HU" altLang="hu-HU" sz="1800" dirty="0">
                <a:solidFill>
                  <a:schemeClr val="tx1"/>
                </a:solidFill>
              </a:rPr>
              <a:t>attribútumnév</a:t>
            </a:r>
            <a:r>
              <a:rPr lang="en-US" altLang="hu-HU" sz="1800" dirty="0">
                <a:solidFill>
                  <a:schemeClr val="tx1"/>
                </a:solidFill>
              </a:rPr>
              <a:t> </a:t>
            </a:r>
            <a:r>
              <a:rPr lang="hu-HU" altLang="hu-HU" sz="1800" dirty="0">
                <a:solidFill>
                  <a:schemeClr val="tx1"/>
                </a:solidFill>
              </a:rPr>
              <a:t>attribútumtípus</a:t>
            </a:r>
            <a:r>
              <a:rPr lang="en-US" altLang="hu-HU" sz="1800" dirty="0">
                <a:solidFill>
                  <a:schemeClr val="tx1"/>
                </a:solidFill>
              </a:rPr>
              <a:t> #REQUIRED&gt;</a:t>
            </a:r>
            <a:endParaRPr lang="hu-HU" altLang="hu-HU" sz="1800" dirty="0">
              <a:solidFill>
                <a:schemeClr val="tx1"/>
              </a:solidFill>
            </a:endParaRPr>
          </a:p>
          <a:p>
            <a:pPr eaLnBrk="1" hangingPunct="1">
              <a:spcBef>
                <a:spcPct val="0"/>
              </a:spcBef>
              <a:buFontTx/>
              <a:buNone/>
            </a:pPr>
            <a:endParaRPr lang="hu-HU" altLang="hu-HU" sz="1800" dirty="0">
              <a:solidFill>
                <a:schemeClr val="tx1"/>
              </a:solidFill>
            </a:endParaRPr>
          </a:p>
          <a:p>
            <a:pPr eaLnBrk="1" hangingPunct="1">
              <a:buFontTx/>
              <a:buNone/>
            </a:pPr>
            <a:r>
              <a:rPr lang="en-US" altLang="hu-HU" sz="1800" dirty="0">
                <a:solidFill>
                  <a:schemeClr val="tx1"/>
                </a:solidFill>
              </a:rPr>
              <a:t>DTD </a:t>
            </a:r>
            <a:r>
              <a:rPr lang="hu-HU" altLang="hu-HU" sz="1800" dirty="0">
                <a:solidFill>
                  <a:schemeClr val="tx1"/>
                </a:solidFill>
              </a:rPr>
              <a:t>példa</a:t>
            </a:r>
            <a:r>
              <a:rPr lang="en-US" altLang="hu-HU" sz="1800" dirty="0">
                <a:solidFill>
                  <a:schemeClr val="tx1"/>
                </a:solidFill>
              </a:rPr>
              <a:t>: </a:t>
            </a:r>
            <a:endParaRPr lang="hu-HU" altLang="hu-HU" sz="1800" dirty="0">
              <a:solidFill>
                <a:schemeClr val="tx1"/>
              </a:solidFill>
            </a:endParaRPr>
          </a:p>
          <a:p>
            <a:pPr eaLnBrk="1" hangingPunct="1">
              <a:buFontTx/>
              <a:buNone/>
            </a:pPr>
            <a:r>
              <a:rPr lang="hu-HU" altLang="hu-HU" sz="1800" dirty="0">
                <a:solidFill>
                  <a:schemeClr val="tx1"/>
                </a:solidFill>
              </a:rPr>
              <a:t>	</a:t>
            </a:r>
            <a:r>
              <a:rPr lang="en-US" altLang="hu-HU" sz="1800" dirty="0">
                <a:solidFill>
                  <a:schemeClr val="tx1"/>
                </a:solidFill>
              </a:rPr>
              <a:t>&lt;!ATTLIST person number CDATA #REQUIRED&gt; </a:t>
            </a:r>
            <a:endParaRPr lang="hu-HU" altLang="hu-HU" sz="1800" dirty="0">
              <a:solidFill>
                <a:schemeClr val="tx1"/>
              </a:solidFill>
            </a:endParaRPr>
          </a:p>
          <a:p>
            <a:pPr eaLnBrk="1" hangingPunct="1">
              <a:buFontTx/>
              <a:buNone/>
            </a:pPr>
            <a:r>
              <a:rPr lang="en-US" altLang="hu-HU" sz="1800" dirty="0">
                <a:solidFill>
                  <a:schemeClr val="tx1"/>
                </a:solidFill>
              </a:rPr>
              <a:t>XML </a:t>
            </a:r>
            <a:r>
              <a:rPr lang="hu-HU" altLang="hu-HU" sz="1800" dirty="0">
                <a:solidFill>
                  <a:schemeClr val="tx1"/>
                </a:solidFill>
              </a:rPr>
              <a:t>példa</a:t>
            </a:r>
            <a:r>
              <a:rPr lang="en-US" altLang="hu-HU" sz="1800" dirty="0">
                <a:solidFill>
                  <a:schemeClr val="tx1"/>
                </a:solidFill>
              </a:rPr>
              <a:t>: </a:t>
            </a:r>
            <a:endParaRPr lang="hu-HU" altLang="hu-HU" sz="1800" dirty="0">
              <a:solidFill>
                <a:schemeClr val="tx1"/>
              </a:solidFill>
            </a:endParaRPr>
          </a:p>
          <a:p>
            <a:pPr eaLnBrk="1" hangingPunct="1">
              <a:buFontTx/>
              <a:buNone/>
            </a:pPr>
            <a:r>
              <a:rPr lang="hu-HU" altLang="hu-HU" sz="1800" dirty="0">
                <a:solidFill>
                  <a:schemeClr val="tx1"/>
                </a:solidFill>
              </a:rPr>
              <a:t>	</a:t>
            </a:r>
            <a:r>
              <a:rPr lang="en-US" altLang="hu-HU" sz="1800" dirty="0">
                <a:solidFill>
                  <a:schemeClr val="tx1"/>
                </a:solidFill>
              </a:rPr>
              <a:t>&lt;person number="5677"&gt; </a:t>
            </a:r>
            <a:endParaRPr lang="hu-HU" altLang="hu-HU" sz="1800" dirty="0">
              <a:solidFill>
                <a:schemeClr val="tx1"/>
              </a:solidFill>
            </a:endParaRPr>
          </a:p>
          <a:p>
            <a:pPr eaLnBrk="1" hangingPunct="1">
              <a:buFontTx/>
              <a:buNone/>
            </a:pPr>
            <a:endParaRPr lang="hu-HU" altLang="hu-HU" sz="1800" dirty="0">
              <a:solidFill>
                <a:schemeClr val="tx1"/>
              </a:solidFill>
            </a:endParaRPr>
          </a:p>
          <a:p>
            <a:pPr eaLnBrk="1" hangingPunct="1">
              <a:buFontTx/>
              <a:buNone/>
            </a:pPr>
            <a:r>
              <a:rPr lang="hu-HU" altLang="hu-HU" sz="2000" b="1" dirty="0">
                <a:solidFill>
                  <a:schemeClr val="tx1"/>
                </a:solidFill>
              </a:rPr>
              <a:t>Felsorolt érték:</a:t>
            </a:r>
          </a:p>
          <a:p>
            <a:pPr eaLnBrk="1" hangingPunct="1">
              <a:buFontTx/>
              <a:buNone/>
            </a:pPr>
            <a:r>
              <a:rPr lang="hu-HU" altLang="hu-HU" sz="1800" dirty="0">
                <a:solidFill>
                  <a:schemeClr val="tx1"/>
                </a:solidFill>
              </a:rPr>
              <a:t>Szintaktika:</a:t>
            </a:r>
          </a:p>
          <a:p>
            <a:pPr eaLnBrk="1" hangingPunct="1">
              <a:buFontTx/>
              <a:buNone/>
            </a:pPr>
            <a:r>
              <a:rPr lang="hu-HU" altLang="hu-HU" sz="1800" dirty="0">
                <a:solidFill>
                  <a:schemeClr val="tx1"/>
                </a:solidFill>
              </a:rPr>
              <a:t>	</a:t>
            </a:r>
            <a:r>
              <a:rPr lang="en-US" altLang="hu-HU" sz="1800" dirty="0">
                <a:solidFill>
                  <a:schemeClr val="tx1"/>
                </a:solidFill>
              </a:rPr>
              <a:t>&lt;!ATTLIST element-name attribute-name (eval</a:t>
            </a:r>
            <a:r>
              <a:rPr lang="hu-HU" altLang="hu-HU" sz="1800" dirty="0">
                <a:solidFill>
                  <a:schemeClr val="tx1"/>
                </a:solidFill>
              </a:rPr>
              <a:t> </a:t>
            </a:r>
            <a:r>
              <a:rPr lang="en-US" altLang="hu-HU" sz="1800" dirty="0">
                <a:solidFill>
                  <a:schemeClr val="tx1"/>
                </a:solidFill>
              </a:rPr>
              <a:t>|</a:t>
            </a:r>
            <a:r>
              <a:rPr lang="hu-HU" altLang="hu-HU" sz="1800" dirty="0">
                <a:solidFill>
                  <a:schemeClr val="tx1"/>
                </a:solidFill>
              </a:rPr>
              <a:t> </a:t>
            </a:r>
            <a:r>
              <a:rPr lang="en-US" altLang="hu-HU" sz="1800" dirty="0">
                <a:solidFill>
                  <a:schemeClr val="tx1"/>
                </a:solidFill>
              </a:rPr>
              <a:t>eval</a:t>
            </a:r>
            <a:r>
              <a:rPr lang="hu-HU" altLang="hu-HU" sz="1800" dirty="0">
                <a:solidFill>
                  <a:schemeClr val="tx1"/>
                </a:solidFill>
              </a:rPr>
              <a:t> </a:t>
            </a:r>
            <a:r>
              <a:rPr lang="en-US" altLang="hu-HU" sz="1800" dirty="0">
                <a:solidFill>
                  <a:schemeClr val="tx1"/>
                </a:solidFill>
              </a:rPr>
              <a:t>|</a:t>
            </a:r>
            <a:r>
              <a:rPr lang="hu-HU" altLang="hu-HU" sz="1800" dirty="0">
                <a:solidFill>
                  <a:schemeClr val="tx1"/>
                </a:solidFill>
              </a:rPr>
              <a:t> </a:t>
            </a:r>
            <a:r>
              <a:rPr lang="en-US" altLang="hu-HU" sz="1800" dirty="0">
                <a:solidFill>
                  <a:schemeClr val="tx1"/>
                </a:solidFill>
              </a:rPr>
              <a:t>..) default-value&gt;</a:t>
            </a:r>
            <a:endParaRPr lang="hu-HU" altLang="hu-HU" sz="1800" dirty="0">
              <a:solidFill>
                <a:schemeClr val="tx1"/>
              </a:solidFill>
            </a:endParaRPr>
          </a:p>
          <a:p>
            <a:pPr eaLnBrk="1" hangingPunct="1">
              <a:buFontTx/>
              <a:buNone/>
            </a:pPr>
            <a:r>
              <a:rPr lang="en-US" altLang="hu-HU" sz="1800" dirty="0">
                <a:solidFill>
                  <a:schemeClr val="tx1"/>
                </a:solidFill>
              </a:rPr>
              <a:t>DTD </a:t>
            </a:r>
            <a:r>
              <a:rPr lang="hu-HU" altLang="hu-HU" sz="1800" dirty="0">
                <a:solidFill>
                  <a:schemeClr val="tx1"/>
                </a:solidFill>
              </a:rPr>
              <a:t>példa</a:t>
            </a:r>
            <a:r>
              <a:rPr lang="en-US" altLang="hu-HU" sz="1800" dirty="0">
                <a:solidFill>
                  <a:schemeClr val="tx1"/>
                </a:solidFill>
              </a:rPr>
              <a:t>: </a:t>
            </a:r>
            <a:endParaRPr lang="hu-HU" altLang="hu-HU" sz="1800" dirty="0">
              <a:solidFill>
                <a:schemeClr val="tx1"/>
              </a:solidFill>
            </a:endParaRPr>
          </a:p>
          <a:p>
            <a:pPr eaLnBrk="1" hangingPunct="1">
              <a:buFontTx/>
              <a:buNone/>
            </a:pPr>
            <a:r>
              <a:rPr lang="hu-HU" altLang="hu-HU" sz="1800" dirty="0">
                <a:solidFill>
                  <a:schemeClr val="tx1"/>
                </a:solidFill>
              </a:rPr>
              <a:t>	</a:t>
            </a:r>
            <a:r>
              <a:rPr lang="en-US" altLang="hu-HU" sz="1800" dirty="0">
                <a:solidFill>
                  <a:schemeClr val="tx1"/>
                </a:solidFill>
              </a:rPr>
              <a:t>&lt;!ATTLIST payment type (check</a:t>
            </a:r>
            <a:r>
              <a:rPr lang="hu-HU" altLang="hu-HU" sz="1800" dirty="0">
                <a:solidFill>
                  <a:schemeClr val="tx1"/>
                </a:solidFill>
              </a:rPr>
              <a:t> </a:t>
            </a:r>
            <a:r>
              <a:rPr lang="en-US" altLang="hu-HU" sz="1800" dirty="0">
                <a:solidFill>
                  <a:schemeClr val="tx1"/>
                </a:solidFill>
              </a:rPr>
              <a:t>|</a:t>
            </a:r>
            <a:r>
              <a:rPr lang="hu-HU" altLang="hu-HU" sz="1800" dirty="0">
                <a:solidFill>
                  <a:schemeClr val="tx1"/>
                </a:solidFill>
              </a:rPr>
              <a:t> </a:t>
            </a:r>
            <a:r>
              <a:rPr lang="en-US" altLang="hu-HU" sz="1800" dirty="0">
                <a:solidFill>
                  <a:schemeClr val="tx1"/>
                </a:solidFill>
              </a:rPr>
              <a:t>cash) "cash"&gt; </a:t>
            </a:r>
            <a:endParaRPr lang="hu-HU" altLang="hu-HU" sz="1800" dirty="0">
              <a:solidFill>
                <a:schemeClr val="tx1"/>
              </a:solidFill>
            </a:endParaRPr>
          </a:p>
          <a:p>
            <a:pPr eaLnBrk="1" hangingPunct="1">
              <a:buFontTx/>
              <a:buNone/>
            </a:pPr>
            <a:r>
              <a:rPr lang="en-US" altLang="hu-HU" sz="1800" dirty="0">
                <a:solidFill>
                  <a:schemeClr val="tx1"/>
                </a:solidFill>
              </a:rPr>
              <a:t>XML </a:t>
            </a:r>
            <a:r>
              <a:rPr lang="hu-HU" altLang="hu-HU" sz="1800" dirty="0">
                <a:solidFill>
                  <a:schemeClr val="tx1"/>
                </a:solidFill>
              </a:rPr>
              <a:t>példa</a:t>
            </a:r>
            <a:r>
              <a:rPr lang="en-US" altLang="hu-HU" sz="1800" dirty="0">
                <a:solidFill>
                  <a:schemeClr val="tx1"/>
                </a:solidFill>
              </a:rPr>
              <a:t>: </a:t>
            </a:r>
            <a:endParaRPr lang="hu-HU" altLang="hu-HU" sz="1800" dirty="0">
              <a:solidFill>
                <a:schemeClr val="tx1"/>
              </a:solidFill>
            </a:endParaRPr>
          </a:p>
          <a:p>
            <a:pPr eaLnBrk="1" hangingPunct="1">
              <a:buFontTx/>
              <a:buNone/>
            </a:pPr>
            <a:r>
              <a:rPr lang="hu-HU" altLang="hu-HU" sz="1800" dirty="0">
                <a:solidFill>
                  <a:schemeClr val="tx1"/>
                </a:solidFill>
              </a:rPr>
              <a:t>	</a:t>
            </a:r>
            <a:r>
              <a:rPr lang="en-US" altLang="hu-HU" sz="1800" dirty="0">
                <a:solidFill>
                  <a:schemeClr val="tx1"/>
                </a:solidFill>
              </a:rPr>
              <a:t>&lt;payment type="check"&gt; </a:t>
            </a:r>
            <a:r>
              <a:rPr lang="hu-HU" altLang="hu-HU" sz="1800" dirty="0">
                <a:solidFill>
                  <a:schemeClr val="tx1"/>
                </a:solidFill>
              </a:rPr>
              <a:t>vagy</a:t>
            </a:r>
            <a:r>
              <a:rPr lang="en-US" altLang="hu-HU" sz="1800" dirty="0">
                <a:solidFill>
                  <a:schemeClr val="tx1"/>
                </a:solidFill>
              </a:rPr>
              <a:t> &lt;payment type="cash"&gt;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3">
            <a:extLst>
              <a:ext uri="{FF2B5EF4-FFF2-40B4-BE49-F238E27FC236}">
                <a16:creationId xmlns:a16="http://schemas.microsoft.com/office/drawing/2014/main" id="{2EE43000-D4CD-2607-CB1D-8CAFFC6AB2D4}"/>
              </a:ext>
            </a:extLst>
          </p:cNvPr>
          <p:cNvSpPr>
            <a:spLocks noGrp="1" noChangeArrowheads="1"/>
          </p:cNvSpPr>
          <p:nvPr>
            <p:ph idx="1"/>
          </p:nvPr>
        </p:nvSpPr>
        <p:spPr>
          <a:xfrm>
            <a:off x="755576" y="115886"/>
            <a:ext cx="5292799" cy="4392613"/>
          </a:xfrm>
        </p:spPr>
        <p:txBody>
          <a:bodyPr>
            <a:normAutofit fontScale="92500" lnSpcReduction="20000"/>
          </a:bodyPr>
          <a:lstStyle/>
          <a:p>
            <a:pPr eaLnBrk="1" hangingPunct="1">
              <a:lnSpc>
                <a:spcPct val="80000"/>
              </a:lnSpc>
              <a:buFontTx/>
              <a:buNone/>
            </a:pPr>
            <a:r>
              <a:rPr lang="en-US" altLang="hu-HU" sz="1600" b="1" dirty="0"/>
              <a:t>&lt;</a:t>
            </a:r>
            <a:r>
              <a:rPr lang="en-US" altLang="hu-HU" sz="1600" b="1" dirty="0" err="1"/>
              <a:t>levelek</a:t>
            </a:r>
            <a:r>
              <a:rPr lang="en-US" altLang="hu-HU" sz="1600" b="1" dirty="0"/>
              <a:t>&gt;</a:t>
            </a:r>
          </a:p>
          <a:p>
            <a:pPr eaLnBrk="1" hangingPunct="1">
              <a:lnSpc>
                <a:spcPct val="80000"/>
              </a:lnSpc>
              <a:buFontTx/>
              <a:buNone/>
            </a:pPr>
            <a:r>
              <a:rPr lang="en-US" altLang="hu-HU" sz="1600" b="1" dirty="0"/>
              <a:t>	&lt;email&gt;</a:t>
            </a:r>
          </a:p>
          <a:p>
            <a:pPr eaLnBrk="1" hangingPunct="1">
              <a:lnSpc>
                <a:spcPct val="80000"/>
              </a:lnSpc>
              <a:buFontTx/>
              <a:buNone/>
            </a:pPr>
            <a:r>
              <a:rPr lang="en-US" altLang="hu-HU" sz="1600" b="1" dirty="0"/>
              <a:t>		&lt;</a:t>
            </a:r>
            <a:r>
              <a:rPr lang="en-US" altLang="hu-HU" sz="1600" b="1" dirty="0" err="1"/>
              <a:t>cimzett</a:t>
            </a:r>
            <a:r>
              <a:rPr lang="en-US" altLang="hu-HU" sz="1600" b="1" dirty="0"/>
              <a:t> nick="Alice"&gt;alice@usa.com&lt;/</a:t>
            </a:r>
            <a:r>
              <a:rPr lang="en-US" altLang="hu-HU" sz="1600" b="1" dirty="0" err="1"/>
              <a:t>cimzett</a:t>
            </a:r>
            <a:r>
              <a:rPr lang="en-US" altLang="hu-HU" sz="1600" b="1" dirty="0"/>
              <a:t>&gt;</a:t>
            </a:r>
          </a:p>
          <a:p>
            <a:pPr eaLnBrk="1" hangingPunct="1">
              <a:lnSpc>
                <a:spcPct val="80000"/>
              </a:lnSpc>
              <a:buFontTx/>
              <a:buNone/>
            </a:pPr>
            <a:r>
              <a:rPr lang="en-US" altLang="hu-HU" sz="1600" b="1" dirty="0"/>
              <a:t>		&lt;</a:t>
            </a:r>
            <a:r>
              <a:rPr lang="en-US" altLang="hu-HU" sz="1600" b="1" dirty="0" err="1"/>
              <a:t>kuldo</a:t>
            </a:r>
            <a:r>
              <a:rPr lang="en-US" altLang="hu-HU" sz="1600" b="1" dirty="0"/>
              <a:t> nick="Bob"&gt;bob@jp.com&lt;/</a:t>
            </a:r>
            <a:r>
              <a:rPr lang="en-US" altLang="hu-HU" sz="1600" b="1" dirty="0" err="1"/>
              <a:t>kuldo</a:t>
            </a:r>
            <a:r>
              <a:rPr lang="en-US" altLang="hu-HU" sz="1600" b="1" dirty="0"/>
              <a:t>&gt;	</a:t>
            </a:r>
          </a:p>
          <a:p>
            <a:pPr eaLnBrk="1" hangingPunct="1">
              <a:lnSpc>
                <a:spcPct val="80000"/>
              </a:lnSpc>
              <a:buFontTx/>
              <a:buNone/>
            </a:pPr>
            <a:r>
              <a:rPr lang="en-US" altLang="hu-HU" sz="1600" b="1" dirty="0"/>
              <a:t>		&lt;</a:t>
            </a:r>
            <a:r>
              <a:rPr lang="en-US" altLang="hu-HU" sz="1600" b="1" dirty="0" err="1"/>
              <a:t>uzenet</a:t>
            </a:r>
            <a:r>
              <a:rPr lang="en-US" altLang="hu-HU" sz="1600" b="1" dirty="0"/>
              <a:t>&gt;Hash </a:t>
            </a:r>
            <a:r>
              <a:rPr lang="en-US" altLang="hu-HU" sz="1600" b="1" dirty="0" err="1"/>
              <a:t>kod</a:t>
            </a:r>
            <a:r>
              <a:rPr lang="en-US" altLang="hu-HU" sz="1600" b="1" dirty="0"/>
              <a:t>&lt;/</a:t>
            </a:r>
            <a:r>
              <a:rPr lang="en-US" altLang="hu-HU" sz="1600" b="1" dirty="0" err="1"/>
              <a:t>uzenet</a:t>
            </a:r>
            <a:r>
              <a:rPr lang="en-US" altLang="hu-HU" sz="1600" b="1" dirty="0"/>
              <a:t>&gt;</a:t>
            </a:r>
          </a:p>
          <a:p>
            <a:pPr eaLnBrk="1" hangingPunct="1">
              <a:lnSpc>
                <a:spcPct val="80000"/>
              </a:lnSpc>
              <a:buFontTx/>
              <a:buNone/>
            </a:pPr>
            <a:r>
              <a:rPr lang="en-US" altLang="hu-HU" sz="1600" b="1" dirty="0"/>
              <a:t>		&lt;</a:t>
            </a:r>
            <a:r>
              <a:rPr lang="en-US" altLang="hu-HU" sz="1600" b="1" dirty="0" err="1"/>
              <a:t>csatolas</a:t>
            </a:r>
            <a:r>
              <a:rPr lang="hu-HU" altLang="hu-HU" sz="1600" b="1" dirty="0"/>
              <a:t> </a:t>
            </a:r>
            <a:r>
              <a:rPr lang="en-US" altLang="hu-HU" sz="1600" b="1" dirty="0" err="1"/>
              <a:t>tipus</a:t>
            </a:r>
            <a:r>
              <a:rPr lang="en-US" altLang="hu-HU" sz="1600" b="1" dirty="0"/>
              <a:t>="text/doc"&gt;&lt;/</a:t>
            </a:r>
            <a:r>
              <a:rPr lang="en-US" altLang="hu-HU" sz="1600" b="1" dirty="0" err="1"/>
              <a:t>csatolas</a:t>
            </a:r>
            <a:r>
              <a:rPr lang="en-US" altLang="hu-HU" sz="1600" b="1" dirty="0"/>
              <a:t>&gt;</a:t>
            </a:r>
          </a:p>
          <a:p>
            <a:pPr eaLnBrk="1" hangingPunct="1">
              <a:lnSpc>
                <a:spcPct val="80000"/>
              </a:lnSpc>
              <a:buFontTx/>
              <a:buNone/>
            </a:pPr>
            <a:r>
              <a:rPr lang="en-US" altLang="hu-HU" sz="1600" b="1" dirty="0"/>
              <a:t>	&lt;/email&gt;	</a:t>
            </a:r>
          </a:p>
          <a:p>
            <a:pPr eaLnBrk="1" hangingPunct="1">
              <a:lnSpc>
                <a:spcPct val="80000"/>
              </a:lnSpc>
              <a:buFontTx/>
              <a:buNone/>
            </a:pPr>
            <a:r>
              <a:rPr lang="en-US" altLang="hu-HU" sz="1600" b="1" dirty="0"/>
              <a:t>	&lt;</a:t>
            </a:r>
            <a:r>
              <a:rPr lang="en-US" altLang="hu-HU" sz="1600" b="1" dirty="0" err="1"/>
              <a:t>kepeslap</a:t>
            </a:r>
            <a:r>
              <a:rPr lang="en-US" altLang="hu-HU" sz="1600" b="1" dirty="0"/>
              <a:t> </a:t>
            </a:r>
            <a:r>
              <a:rPr lang="en-US" altLang="hu-HU" sz="1600" b="1" dirty="0" err="1"/>
              <a:t>scanimage</a:t>
            </a:r>
            <a:r>
              <a:rPr lang="en-US" altLang="hu-HU" sz="1600" b="1" dirty="0"/>
              <a:t>="kep.jpg"&gt;</a:t>
            </a:r>
          </a:p>
          <a:p>
            <a:pPr eaLnBrk="1" hangingPunct="1">
              <a:lnSpc>
                <a:spcPct val="80000"/>
              </a:lnSpc>
              <a:buFontTx/>
              <a:buNone/>
            </a:pPr>
            <a:r>
              <a:rPr lang="en-US" altLang="hu-HU" sz="1600" b="1" dirty="0"/>
              <a:t>	</a:t>
            </a:r>
            <a:r>
              <a:rPr lang="hu-HU" altLang="hu-HU" sz="1600" b="1" dirty="0"/>
              <a:t>   </a:t>
            </a:r>
            <a:r>
              <a:rPr lang="en-US" altLang="hu-HU" sz="1600" b="1" dirty="0"/>
              <a:t>&lt;cim&gt;</a:t>
            </a:r>
          </a:p>
          <a:p>
            <a:pPr eaLnBrk="1" hangingPunct="1">
              <a:lnSpc>
                <a:spcPct val="80000"/>
              </a:lnSpc>
              <a:buFontTx/>
              <a:buNone/>
            </a:pPr>
            <a:r>
              <a:rPr lang="en-US" altLang="hu-HU" sz="1600" b="1" dirty="0"/>
              <a:t>		 &lt;</a:t>
            </a:r>
            <a:r>
              <a:rPr lang="en-US" altLang="hu-HU" sz="1600" b="1" dirty="0" err="1"/>
              <a:t>nev</a:t>
            </a:r>
            <a:r>
              <a:rPr lang="en-US" altLang="hu-HU" sz="1600" b="1" dirty="0"/>
              <a:t>&gt;</a:t>
            </a:r>
            <a:r>
              <a:rPr lang="en-US" altLang="hu-HU" sz="1600" b="1" dirty="0" err="1"/>
              <a:t>Gipsz</a:t>
            </a:r>
            <a:r>
              <a:rPr lang="en-US" altLang="hu-HU" sz="1600" b="1" dirty="0"/>
              <a:t> </a:t>
            </a:r>
            <a:r>
              <a:rPr lang="en-US" altLang="hu-HU" sz="1600" b="1" dirty="0" err="1"/>
              <a:t>Jakab</a:t>
            </a:r>
            <a:r>
              <a:rPr lang="en-US" altLang="hu-HU" sz="1600" b="1" dirty="0"/>
              <a:t>&lt;/</a:t>
            </a:r>
            <a:r>
              <a:rPr lang="en-US" altLang="hu-HU" sz="1600" b="1" dirty="0" err="1"/>
              <a:t>nev</a:t>
            </a:r>
            <a:r>
              <a:rPr lang="en-US" altLang="hu-HU" sz="1600" b="1" dirty="0"/>
              <a:t>&gt;</a:t>
            </a:r>
          </a:p>
          <a:p>
            <a:pPr eaLnBrk="1" hangingPunct="1">
              <a:lnSpc>
                <a:spcPct val="80000"/>
              </a:lnSpc>
              <a:buFontTx/>
              <a:buNone/>
            </a:pPr>
            <a:r>
              <a:rPr lang="en-US" altLang="hu-HU" sz="1600" b="1" dirty="0"/>
              <a:t>		 &lt;</a:t>
            </a:r>
            <a:r>
              <a:rPr lang="en-US" altLang="hu-HU" sz="1600" b="1" dirty="0" err="1"/>
              <a:t>iranyitoszam</a:t>
            </a:r>
            <a:r>
              <a:rPr lang="en-US" altLang="hu-HU" sz="1600" b="1" dirty="0"/>
              <a:t>&gt;1234&lt;/</a:t>
            </a:r>
            <a:r>
              <a:rPr lang="en-US" altLang="hu-HU" sz="1600" b="1" dirty="0" err="1"/>
              <a:t>iranyitoszam</a:t>
            </a:r>
            <a:r>
              <a:rPr lang="en-US" altLang="hu-HU" sz="1600" b="1" dirty="0"/>
              <a:t>&gt;</a:t>
            </a:r>
          </a:p>
          <a:p>
            <a:pPr eaLnBrk="1" hangingPunct="1">
              <a:lnSpc>
                <a:spcPct val="80000"/>
              </a:lnSpc>
              <a:buFontTx/>
              <a:buNone/>
            </a:pPr>
            <a:r>
              <a:rPr lang="en-US" altLang="hu-HU" sz="1600" b="1" dirty="0"/>
              <a:t>		 &lt;</a:t>
            </a:r>
            <a:r>
              <a:rPr lang="en-US" altLang="hu-HU" sz="1600" b="1" dirty="0" err="1"/>
              <a:t>varos</a:t>
            </a:r>
            <a:r>
              <a:rPr lang="en-US" altLang="hu-HU" sz="1600" b="1" dirty="0"/>
              <a:t>&gt;</a:t>
            </a:r>
            <a:r>
              <a:rPr lang="hu-HU" altLang="hu-HU" sz="1600" b="1" dirty="0"/>
              <a:t>Miskolc</a:t>
            </a:r>
            <a:r>
              <a:rPr lang="en-US" altLang="hu-HU" sz="1600" b="1" dirty="0"/>
              <a:t>&lt;/</a:t>
            </a:r>
            <a:r>
              <a:rPr lang="en-US" altLang="hu-HU" sz="1600" b="1" dirty="0" err="1"/>
              <a:t>varos</a:t>
            </a:r>
            <a:r>
              <a:rPr lang="en-US" altLang="hu-HU" sz="1600" b="1" dirty="0"/>
              <a:t>&gt; </a:t>
            </a:r>
          </a:p>
          <a:p>
            <a:pPr eaLnBrk="1" hangingPunct="1">
              <a:lnSpc>
                <a:spcPct val="80000"/>
              </a:lnSpc>
              <a:buFontTx/>
              <a:buNone/>
            </a:pPr>
            <a:r>
              <a:rPr lang="en-US" altLang="hu-HU" sz="1600" b="1" dirty="0"/>
              <a:t>		 &lt;</a:t>
            </a:r>
            <a:r>
              <a:rPr lang="en-US" altLang="hu-HU" sz="1600" b="1" dirty="0" err="1"/>
              <a:t>orszag</a:t>
            </a:r>
            <a:r>
              <a:rPr lang="en-US" altLang="hu-HU" sz="1600" b="1" dirty="0"/>
              <a:t>&gt;</a:t>
            </a:r>
            <a:r>
              <a:rPr lang="en-US" altLang="hu-HU" sz="1600" b="1" dirty="0" err="1"/>
              <a:t>Magyarorszag</a:t>
            </a:r>
            <a:r>
              <a:rPr lang="en-US" altLang="hu-HU" sz="1600" b="1" dirty="0"/>
              <a:t>&lt;/</a:t>
            </a:r>
            <a:r>
              <a:rPr lang="en-US" altLang="hu-HU" sz="1600" b="1" dirty="0" err="1"/>
              <a:t>orszag</a:t>
            </a:r>
            <a:r>
              <a:rPr lang="en-US" altLang="hu-HU" sz="1600" b="1" dirty="0"/>
              <a:t>&gt;</a:t>
            </a:r>
          </a:p>
          <a:p>
            <a:pPr eaLnBrk="1" hangingPunct="1">
              <a:lnSpc>
                <a:spcPct val="80000"/>
              </a:lnSpc>
              <a:buFontTx/>
              <a:buNone/>
            </a:pPr>
            <a:r>
              <a:rPr lang="en-US" altLang="hu-HU" sz="1600" b="1" dirty="0"/>
              <a:t>	</a:t>
            </a:r>
            <a:r>
              <a:rPr lang="hu-HU" altLang="hu-HU" sz="1600" b="1" dirty="0"/>
              <a:t>   </a:t>
            </a:r>
            <a:r>
              <a:rPr lang="en-US" altLang="hu-HU" sz="1600" b="1" dirty="0"/>
              <a:t>&lt;/cim&gt;	</a:t>
            </a:r>
          </a:p>
          <a:p>
            <a:pPr eaLnBrk="1" hangingPunct="1">
              <a:lnSpc>
                <a:spcPct val="80000"/>
              </a:lnSpc>
              <a:buFontTx/>
              <a:buNone/>
            </a:pPr>
            <a:r>
              <a:rPr lang="en-US" altLang="hu-HU" sz="1600" b="1" dirty="0"/>
              <a:t>	</a:t>
            </a:r>
            <a:r>
              <a:rPr lang="hu-HU" altLang="hu-HU" sz="1600" b="1" dirty="0"/>
              <a:t>   </a:t>
            </a:r>
            <a:r>
              <a:rPr lang="en-US" altLang="hu-HU" sz="1600" b="1" dirty="0"/>
              <a:t>&lt;</a:t>
            </a:r>
            <a:r>
              <a:rPr lang="en-US" altLang="hu-HU" sz="1600" b="1" dirty="0" err="1"/>
              <a:t>felado</a:t>
            </a:r>
            <a:r>
              <a:rPr lang="en-US" altLang="hu-HU" sz="1600" b="1" dirty="0"/>
              <a:t> neve="Papp Bela" /&gt;	</a:t>
            </a:r>
          </a:p>
          <a:p>
            <a:pPr eaLnBrk="1" hangingPunct="1">
              <a:lnSpc>
                <a:spcPct val="80000"/>
              </a:lnSpc>
              <a:buFontTx/>
              <a:buNone/>
            </a:pPr>
            <a:r>
              <a:rPr lang="en-US" altLang="hu-HU" sz="1600" b="1" dirty="0"/>
              <a:t>	</a:t>
            </a:r>
            <a:r>
              <a:rPr lang="hu-HU" altLang="hu-HU" sz="1600" b="1" dirty="0"/>
              <a:t>   </a:t>
            </a:r>
            <a:r>
              <a:rPr lang="en-US" altLang="hu-HU" sz="1600" b="1" dirty="0"/>
              <a:t>&lt;</a:t>
            </a:r>
            <a:r>
              <a:rPr lang="en-US" altLang="hu-HU" sz="1600" b="1" dirty="0" err="1"/>
              <a:t>uzenet</a:t>
            </a:r>
            <a:r>
              <a:rPr lang="en-US" altLang="hu-HU" sz="1600" b="1" dirty="0"/>
              <a:t>&gt;</a:t>
            </a:r>
            <a:r>
              <a:rPr lang="en-US" altLang="hu-HU" sz="1600" b="1" dirty="0" err="1"/>
              <a:t>Boldog</a:t>
            </a:r>
            <a:r>
              <a:rPr lang="en-US" altLang="hu-HU" sz="1600" b="1" dirty="0"/>
              <a:t> </a:t>
            </a:r>
            <a:r>
              <a:rPr lang="en-US" altLang="hu-HU" sz="1600" b="1" dirty="0" err="1"/>
              <a:t>Nevnapot</a:t>
            </a:r>
            <a:r>
              <a:rPr lang="en-US" altLang="hu-HU" sz="1600" b="1" dirty="0"/>
              <a:t>&lt;/</a:t>
            </a:r>
            <a:r>
              <a:rPr lang="en-US" altLang="hu-HU" sz="1600" b="1" dirty="0" err="1"/>
              <a:t>uzenet</a:t>
            </a:r>
            <a:r>
              <a:rPr lang="en-US" altLang="hu-HU" sz="1600" b="1" dirty="0"/>
              <a:t>&gt;</a:t>
            </a:r>
          </a:p>
          <a:p>
            <a:pPr eaLnBrk="1" hangingPunct="1">
              <a:lnSpc>
                <a:spcPct val="80000"/>
              </a:lnSpc>
              <a:buFontTx/>
              <a:buNone/>
            </a:pPr>
            <a:r>
              <a:rPr lang="en-US" altLang="hu-HU" sz="1600" b="1" dirty="0"/>
              <a:t>	&lt;/</a:t>
            </a:r>
            <a:r>
              <a:rPr lang="en-US" altLang="hu-HU" sz="1600" b="1" dirty="0" err="1"/>
              <a:t>kepeslap</a:t>
            </a:r>
            <a:r>
              <a:rPr lang="en-US" altLang="hu-HU" sz="1600" b="1" dirty="0"/>
              <a:t>&gt;</a:t>
            </a:r>
          </a:p>
          <a:p>
            <a:pPr eaLnBrk="1" hangingPunct="1">
              <a:lnSpc>
                <a:spcPct val="80000"/>
              </a:lnSpc>
              <a:buFontTx/>
              <a:buNone/>
            </a:pPr>
            <a:r>
              <a:rPr lang="en-US" altLang="hu-HU" sz="1600" b="1" dirty="0"/>
              <a:t>&lt;/</a:t>
            </a:r>
            <a:r>
              <a:rPr lang="en-US" altLang="hu-HU" sz="1600" b="1" dirty="0" err="1"/>
              <a:t>levelek</a:t>
            </a:r>
            <a:r>
              <a:rPr lang="en-US" altLang="hu-HU" sz="1600" b="1" dirty="0"/>
              <a:t>&gt;</a:t>
            </a:r>
          </a:p>
        </p:txBody>
      </p:sp>
      <p:sp>
        <p:nvSpPr>
          <p:cNvPr id="69637" name="Text Box 4">
            <a:extLst>
              <a:ext uri="{FF2B5EF4-FFF2-40B4-BE49-F238E27FC236}">
                <a16:creationId xmlns:a16="http://schemas.microsoft.com/office/drawing/2014/main" id="{4E6B3A41-C378-986C-A9AD-915290A20916}"/>
              </a:ext>
            </a:extLst>
          </p:cNvPr>
          <p:cNvSpPr txBox="1">
            <a:spLocks noChangeArrowheads="1"/>
          </p:cNvSpPr>
          <p:nvPr/>
        </p:nvSpPr>
        <p:spPr bwMode="auto">
          <a:xfrm>
            <a:off x="2484439" y="4014788"/>
            <a:ext cx="5795964" cy="2366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400" dirty="0"/>
              <a:t>	</a:t>
            </a:r>
            <a:r>
              <a:rPr lang="en-US" altLang="hu-HU" sz="1600" dirty="0"/>
              <a:t>&lt;!ELEMENT </a:t>
            </a:r>
            <a:r>
              <a:rPr lang="en-US" altLang="hu-HU" sz="1600" dirty="0" err="1"/>
              <a:t>levelek</a:t>
            </a:r>
            <a:r>
              <a:rPr lang="en-US" altLang="hu-HU" sz="1600" dirty="0"/>
              <a:t> (email</a:t>
            </a:r>
            <a:r>
              <a:rPr lang="hu-HU" altLang="hu-HU" sz="1600" dirty="0"/>
              <a:t>* ,</a:t>
            </a:r>
            <a:r>
              <a:rPr lang="en-US" altLang="hu-HU" sz="1600" dirty="0"/>
              <a:t> </a:t>
            </a:r>
            <a:r>
              <a:rPr lang="en-US" altLang="hu-HU" sz="1600" dirty="0" err="1"/>
              <a:t>kepeslap</a:t>
            </a:r>
            <a:r>
              <a:rPr lang="en-US" altLang="hu-HU" sz="1600" dirty="0"/>
              <a:t>*)&gt;</a:t>
            </a:r>
          </a:p>
          <a:p>
            <a:pPr eaLnBrk="1" hangingPunct="1">
              <a:spcBef>
                <a:spcPct val="0"/>
              </a:spcBef>
              <a:buFontTx/>
              <a:buNone/>
            </a:pPr>
            <a:r>
              <a:rPr lang="en-US" altLang="hu-HU" sz="1600" dirty="0"/>
              <a:t>	&lt;!ELEMENT email (</a:t>
            </a:r>
            <a:r>
              <a:rPr lang="en-US" altLang="hu-HU" sz="1600" dirty="0" err="1"/>
              <a:t>cimzett</a:t>
            </a:r>
            <a:r>
              <a:rPr lang="en-US" altLang="hu-HU" sz="1600" dirty="0"/>
              <a:t>, </a:t>
            </a:r>
            <a:r>
              <a:rPr lang="en-US" altLang="hu-HU" sz="1600" dirty="0" err="1"/>
              <a:t>kuldo</a:t>
            </a:r>
            <a:r>
              <a:rPr lang="en-US" altLang="hu-HU" sz="1600" dirty="0"/>
              <a:t>, </a:t>
            </a:r>
            <a:r>
              <a:rPr lang="en-US" altLang="hu-HU" sz="1600" dirty="0" err="1"/>
              <a:t>uzenet</a:t>
            </a:r>
            <a:r>
              <a:rPr lang="en-US" altLang="hu-HU" sz="1600" dirty="0"/>
              <a:t>?, </a:t>
            </a:r>
            <a:r>
              <a:rPr lang="en-US" altLang="hu-HU" sz="1600" dirty="0" err="1"/>
              <a:t>csatolas</a:t>
            </a:r>
            <a:r>
              <a:rPr lang="en-US" altLang="hu-HU" sz="1600" dirty="0"/>
              <a:t>?)&gt;</a:t>
            </a:r>
          </a:p>
          <a:p>
            <a:pPr eaLnBrk="1" hangingPunct="1">
              <a:spcBef>
                <a:spcPct val="0"/>
              </a:spcBef>
              <a:buFontTx/>
              <a:buNone/>
            </a:pPr>
            <a:r>
              <a:rPr lang="en-US" altLang="hu-HU" sz="1600" dirty="0"/>
              <a:t>	</a:t>
            </a:r>
            <a:endParaRPr lang="hu-HU" altLang="hu-HU" sz="1600" dirty="0"/>
          </a:p>
          <a:p>
            <a:pPr eaLnBrk="1" hangingPunct="1">
              <a:spcBef>
                <a:spcPct val="0"/>
              </a:spcBef>
              <a:buFontTx/>
              <a:buNone/>
            </a:pPr>
            <a:r>
              <a:rPr lang="hu-HU" altLang="hu-HU" sz="1600" dirty="0"/>
              <a:t>	</a:t>
            </a:r>
            <a:r>
              <a:rPr lang="en-US" altLang="hu-HU" sz="1600" dirty="0"/>
              <a:t>&lt;!ATTLIST </a:t>
            </a:r>
            <a:r>
              <a:rPr lang="en-US" altLang="hu-HU" sz="1600" dirty="0" err="1"/>
              <a:t>cimzett</a:t>
            </a:r>
            <a:r>
              <a:rPr lang="en-US" altLang="hu-HU" sz="1600" dirty="0"/>
              <a:t> nick CDATA #IMPLIED&gt;</a:t>
            </a:r>
          </a:p>
          <a:p>
            <a:pPr eaLnBrk="1" hangingPunct="1">
              <a:spcBef>
                <a:spcPct val="0"/>
              </a:spcBef>
              <a:buFontTx/>
              <a:buNone/>
            </a:pPr>
            <a:r>
              <a:rPr lang="en-US" altLang="hu-HU" sz="1600" dirty="0"/>
              <a:t>	&lt;!ATTLIST </a:t>
            </a:r>
            <a:r>
              <a:rPr lang="en-US" altLang="hu-HU" sz="1600" dirty="0" err="1"/>
              <a:t>kuldo</a:t>
            </a:r>
            <a:r>
              <a:rPr lang="en-US" altLang="hu-HU" sz="1600" dirty="0"/>
              <a:t> nick CDATA #IMPLIED&gt;</a:t>
            </a:r>
          </a:p>
          <a:p>
            <a:pPr eaLnBrk="1" hangingPunct="1">
              <a:spcBef>
                <a:spcPct val="0"/>
              </a:spcBef>
              <a:buFontTx/>
              <a:buNone/>
            </a:pPr>
            <a:r>
              <a:rPr lang="en-US" altLang="hu-HU" sz="1600" dirty="0"/>
              <a:t>	&lt;!ATTLIST </a:t>
            </a:r>
            <a:r>
              <a:rPr lang="en-US" altLang="hu-HU" sz="1600" dirty="0" err="1"/>
              <a:t>csatolas</a:t>
            </a:r>
            <a:r>
              <a:rPr lang="en-US" altLang="hu-HU" sz="1600" dirty="0"/>
              <a:t> </a:t>
            </a:r>
            <a:r>
              <a:rPr lang="en-US" altLang="hu-HU" sz="1600" dirty="0" err="1"/>
              <a:t>tipus</a:t>
            </a:r>
            <a:r>
              <a:rPr lang="en-US" altLang="hu-HU" sz="1600" dirty="0"/>
              <a:t> CDATA #REQUIRED&gt;</a:t>
            </a:r>
          </a:p>
          <a:p>
            <a:pPr eaLnBrk="1" hangingPunct="1">
              <a:spcBef>
                <a:spcPct val="0"/>
              </a:spcBef>
              <a:buFontTx/>
              <a:buNone/>
            </a:pPr>
            <a:r>
              <a:rPr lang="en-US" altLang="hu-HU" sz="1600" dirty="0"/>
              <a:t>		</a:t>
            </a:r>
          </a:p>
          <a:p>
            <a:pPr eaLnBrk="1" hangingPunct="1">
              <a:spcBef>
                <a:spcPct val="0"/>
              </a:spcBef>
              <a:buFontTx/>
              <a:buNone/>
            </a:pPr>
            <a:r>
              <a:rPr lang="en-US" altLang="hu-HU" sz="1600" dirty="0"/>
              <a:t>	</a:t>
            </a:r>
            <a:r>
              <a:rPr lang="en-US" altLang="hu-HU" sz="1400" dirty="0"/>
              <a:t>				</a:t>
            </a:r>
          </a:p>
          <a:p>
            <a:pPr eaLnBrk="1" hangingPunct="1">
              <a:spcBef>
                <a:spcPct val="50000"/>
              </a:spcBef>
              <a:buFontTx/>
              <a:buNone/>
            </a:pPr>
            <a:endParaRPr lang="en-US" altLang="hu-HU" sz="1400" dirty="0"/>
          </a:p>
        </p:txBody>
      </p:sp>
      <p:sp>
        <p:nvSpPr>
          <p:cNvPr id="69638" name="Rectangle 7">
            <a:extLst>
              <a:ext uri="{FF2B5EF4-FFF2-40B4-BE49-F238E27FC236}">
                <a16:creationId xmlns:a16="http://schemas.microsoft.com/office/drawing/2014/main" id="{A56C6B4E-D8E0-EF60-283F-8F68FBC29F43}"/>
              </a:ext>
            </a:extLst>
          </p:cNvPr>
          <p:cNvSpPr>
            <a:spLocks noChangeArrowheads="1"/>
          </p:cNvSpPr>
          <p:nvPr/>
        </p:nvSpPr>
        <p:spPr bwMode="auto">
          <a:xfrm>
            <a:off x="2915817" y="5589588"/>
            <a:ext cx="6552034"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dirty="0"/>
              <a:t>&lt;!ELEMENT </a:t>
            </a:r>
            <a:r>
              <a:rPr lang="en-US" altLang="hu-HU" sz="1600" dirty="0" err="1"/>
              <a:t>kepeslap</a:t>
            </a:r>
            <a:r>
              <a:rPr lang="en-US" altLang="hu-HU" sz="1600" dirty="0"/>
              <a:t> (cim, </a:t>
            </a:r>
            <a:r>
              <a:rPr lang="en-US" altLang="hu-HU" sz="1600" dirty="0" err="1"/>
              <a:t>felado</a:t>
            </a:r>
            <a:r>
              <a:rPr lang="en-US" altLang="hu-HU" sz="1600" dirty="0"/>
              <a:t>?, </a:t>
            </a:r>
            <a:r>
              <a:rPr lang="en-US" altLang="hu-HU" sz="1600" dirty="0" err="1"/>
              <a:t>uzenet</a:t>
            </a:r>
            <a:r>
              <a:rPr lang="en-US" altLang="hu-HU" sz="1600" dirty="0"/>
              <a:t>?)&gt;</a:t>
            </a:r>
          </a:p>
          <a:p>
            <a:pPr eaLnBrk="1" hangingPunct="1">
              <a:spcBef>
                <a:spcPct val="0"/>
              </a:spcBef>
              <a:buFontTx/>
              <a:buNone/>
            </a:pPr>
            <a:r>
              <a:rPr lang="en-US" altLang="hu-HU" sz="1600" dirty="0"/>
              <a:t>	&lt;!ELEMENT cim (</a:t>
            </a:r>
            <a:r>
              <a:rPr lang="en-US" altLang="hu-HU" sz="1600" dirty="0" err="1"/>
              <a:t>nev</a:t>
            </a:r>
            <a:r>
              <a:rPr lang="en-US" altLang="hu-HU" sz="1600" dirty="0"/>
              <a:t>, </a:t>
            </a:r>
            <a:r>
              <a:rPr lang="en-US" altLang="hu-HU" sz="1600" dirty="0" err="1"/>
              <a:t>iranyitoszam,varos,orszag</a:t>
            </a:r>
            <a:r>
              <a:rPr lang="en-US" altLang="hu-HU" sz="1600" dirty="0"/>
              <a:t>)&gt;</a:t>
            </a:r>
          </a:p>
          <a:p>
            <a:pPr eaLnBrk="1" hangingPunct="1">
              <a:spcBef>
                <a:spcPct val="0"/>
              </a:spcBef>
              <a:buFontTx/>
              <a:buNone/>
            </a:pPr>
            <a:r>
              <a:rPr lang="en-US" altLang="hu-HU" sz="1600" dirty="0"/>
              <a:t>	&lt;!ATTLIST </a:t>
            </a:r>
            <a:r>
              <a:rPr lang="en-US" altLang="hu-HU" sz="1600" dirty="0" err="1"/>
              <a:t>kepeslap</a:t>
            </a:r>
            <a:r>
              <a:rPr lang="en-US" altLang="hu-HU" sz="1600" dirty="0"/>
              <a:t> </a:t>
            </a:r>
            <a:r>
              <a:rPr lang="en-US" altLang="hu-HU" sz="1600" dirty="0" err="1"/>
              <a:t>scanimage</a:t>
            </a:r>
            <a:r>
              <a:rPr lang="en-US" altLang="hu-HU" sz="1600" dirty="0"/>
              <a:t> CDATA #IMPLIED&gt;</a:t>
            </a:r>
          </a:p>
          <a:p>
            <a:pPr eaLnBrk="1" hangingPunct="1">
              <a:spcBef>
                <a:spcPct val="0"/>
              </a:spcBef>
              <a:buFontTx/>
              <a:buNone/>
            </a:pPr>
            <a:r>
              <a:rPr lang="en-US" altLang="hu-HU" sz="1600" dirty="0"/>
              <a:t>	&lt;!ATTLIST </a:t>
            </a:r>
            <a:r>
              <a:rPr lang="en-US" altLang="hu-HU" sz="1600" dirty="0" err="1"/>
              <a:t>felado</a:t>
            </a:r>
            <a:r>
              <a:rPr lang="en-US" altLang="hu-HU" sz="1600" dirty="0"/>
              <a:t> neve CDATA #REQUIRED&gt;</a:t>
            </a:r>
          </a:p>
        </p:txBody>
      </p:sp>
      <p:sp>
        <p:nvSpPr>
          <p:cNvPr id="69639" name="Text Box 9">
            <a:extLst>
              <a:ext uri="{FF2B5EF4-FFF2-40B4-BE49-F238E27FC236}">
                <a16:creationId xmlns:a16="http://schemas.microsoft.com/office/drawing/2014/main" id="{73A4E85F-65F3-6999-8232-F6366A28954B}"/>
              </a:ext>
            </a:extLst>
          </p:cNvPr>
          <p:cNvSpPr txBox="1">
            <a:spLocks noChangeArrowheads="1"/>
          </p:cNvSpPr>
          <p:nvPr/>
        </p:nvSpPr>
        <p:spPr bwMode="auto">
          <a:xfrm>
            <a:off x="4787900" y="1916113"/>
            <a:ext cx="4032250" cy="77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b="1" i="1"/>
              <a:t>Összetett példa: </a:t>
            </a:r>
          </a:p>
          <a:p>
            <a:pPr eaLnBrk="1" hangingPunct="1">
              <a:spcBef>
                <a:spcPct val="50000"/>
              </a:spcBef>
              <a:buFontTx/>
              <a:buNone/>
            </a:pPr>
            <a:r>
              <a:rPr lang="hu-HU" altLang="hu-HU" sz="1800" b="1" u="sng"/>
              <a:t>egy képzeletbeli levélfeldolgozó</a:t>
            </a:r>
            <a:endParaRPr lang="en-US" altLang="hu-HU" sz="1800" b="1" u="sng"/>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0664" name="Rectangle 70663">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658" name="Rectangle 2">
            <a:extLst>
              <a:ext uri="{FF2B5EF4-FFF2-40B4-BE49-F238E27FC236}">
                <a16:creationId xmlns:a16="http://schemas.microsoft.com/office/drawing/2014/main" id="{77DBDD99-2486-7227-20B0-5CD3C2B66219}"/>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XML transzformációk</a:t>
            </a:r>
            <a:endParaRPr lang="en-US" altLang="hu-HU"/>
          </a:p>
        </p:txBody>
      </p:sp>
      <p:sp>
        <p:nvSpPr>
          <p:cNvPr id="70659" name="Rectangle 3">
            <a:extLst>
              <a:ext uri="{FF2B5EF4-FFF2-40B4-BE49-F238E27FC236}">
                <a16:creationId xmlns:a16="http://schemas.microsoft.com/office/drawing/2014/main" id="{120D3116-700C-4AB7-F108-E07B07FD3EA1}"/>
              </a:ext>
            </a:extLst>
          </p:cNvPr>
          <p:cNvSpPr>
            <a:spLocks noGrp="1" noChangeArrowheads="1"/>
          </p:cNvSpPr>
          <p:nvPr>
            <p:ph idx="1"/>
          </p:nvPr>
        </p:nvSpPr>
        <p:spPr>
          <a:xfrm>
            <a:off x="571497" y="1785257"/>
            <a:ext cx="8001003" cy="3440539"/>
          </a:xfrm>
        </p:spPr>
        <p:txBody>
          <a:bodyPr>
            <a:normAutofit/>
          </a:bodyPr>
          <a:lstStyle/>
          <a:p>
            <a:pPr marL="609600" indent="-609600" eaLnBrk="1" hangingPunct="1">
              <a:lnSpc>
                <a:spcPct val="100000"/>
              </a:lnSpc>
            </a:pPr>
            <a:r>
              <a:rPr lang="hu-HU" altLang="hu-HU" sz="1500" dirty="0"/>
              <a:t>Az XML megjelenítése vezérelhető.</a:t>
            </a:r>
          </a:p>
          <a:p>
            <a:pPr marL="609600" indent="-609600" eaLnBrk="1" hangingPunct="1">
              <a:lnSpc>
                <a:spcPct val="100000"/>
              </a:lnSpc>
            </a:pPr>
            <a:r>
              <a:rPr lang="hu-HU" altLang="hu-HU" sz="1500" dirty="0"/>
              <a:t>XSL (</a:t>
            </a:r>
            <a:r>
              <a:rPr lang="hu-HU" altLang="hu-HU" sz="1500" dirty="0" err="1"/>
              <a:t>Extensive</a:t>
            </a:r>
            <a:r>
              <a:rPr lang="hu-HU" altLang="hu-HU" sz="1500" dirty="0"/>
              <a:t> </a:t>
            </a:r>
            <a:r>
              <a:rPr lang="hu-HU" altLang="hu-HU" sz="1500" dirty="0" err="1"/>
              <a:t>Stylesheet</a:t>
            </a:r>
            <a:r>
              <a:rPr lang="hu-HU" altLang="hu-HU" sz="1500" dirty="0"/>
              <a:t> </a:t>
            </a:r>
            <a:r>
              <a:rPr lang="hu-HU" altLang="hu-HU" sz="1500" dirty="0" err="1"/>
              <a:t>Language</a:t>
            </a:r>
            <a:r>
              <a:rPr lang="hu-HU" altLang="hu-HU" sz="1500" dirty="0"/>
              <a:t>)</a:t>
            </a:r>
          </a:p>
          <a:p>
            <a:pPr marL="990600" lvl="1" indent="-533400" eaLnBrk="1" hangingPunct="1">
              <a:lnSpc>
                <a:spcPct val="100000"/>
              </a:lnSpc>
            </a:pPr>
            <a:r>
              <a:rPr lang="hu-HU" altLang="hu-HU" sz="1500" dirty="0"/>
              <a:t>kiterjeszthető stíluslap nyelv</a:t>
            </a:r>
          </a:p>
          <a:p>
            <a:pPr marL="990600" lvl="1" indent="-533400" eaLnBrk="1" hangingPunct="1">
              <a:lnSpc>
                <a:spcPct val="100000"/>
              </a:lnSpc>
            </a:pPr>
            <a:r>
              <a:rPr lang="hu-HU" altLang="hu-HU" sz="1500" dirty="0"/>
              <a:t>XML -&gt; HTML transzformációt ír le.</a:t>
            </a:r>
          </a:p>
          <a:p>
            <a:pPr marL="990600" lvl="1" indent="-533400" eaLnBrk="1" hangingPunct="1">
              <a:lnSpc>
                <a:spcPct val="100000"/>
              </a:lnSpc>
            </a:pPr>
            <a:r>
              <a:rPr lang="hu-HU" altLang="hu-HU" sz="1500" dirty="0"/>
              <a:t>XSL három specifikációt tartalmaz:</a:t>
            </a:r>
          </a:p>
          <a:p>
            <a:pPr marL="1371600" lvl="2" indent="-457200" eaLnBrk="1" hangingPunct="1">
              <a:lnSpc>
                <a:spcPct val="100000"/>
              </a:lnSpc>
              <a:buFontTx/>
              <a:buAutoNum type="arabicPeriod"/>
            </a:pPr>
            <a:r>
              <a:rPr lang="hu-HU" altLang="hu-HU" sz="1500" dirty="0"/>
              <a:t>XSLT - stíluslap</a:t>
            </a:r>
          </a:p>
          <a:p>
            <a:pPr marL="1371600" lvl="2" indent="-457200" eaLnBrk="1" hangingPunct="1">
              <a:lnSpc>
                <a:spcPct val="100000"/>
              </a:lnSpc>
              <a:buFontTx/>
              <a:buAutoNum type="arabicPeriod"/>
            </a:pPr>
            <a:r>
              <a:rPr lang="hu-HU" altLang="hu-HU" sz="1500" dirty="0"/>
              <a:t>XSL-FO (XSL </a:t>
            </a:r>
            <a:r>
              <a:rPr lang="hu-HU" altLang="hu-HU" sz="1500" dirty="0" err="1"/>
              <a:t>Formatting</a:t>
            </a:r>
            <a:r>
              <a:rPr lang="hu-HU" altLang="hu-HU" sz="1500" dirty="0"/>
              <a:t> </a:t>
            </a:r>
            <a:r>
              <a:rPr lang="hu-HU" altLang="hu-HU" sz="1500" dirty="0" err="1"/>
              <a:t>Objects</a:t>
            </a:r>
            <a:r>
              <a:rPr lang="hu-HU" altLang="hu-HU" sz="1500" dirty="0"/>
              <a:t>) nyomtatott dokumentumok ellenőrzésére </a:t>
            </a:r>
          </a:p>
          <a:p>
            <a:pPr marL="1371600" lvl="2" indent="-457200" eaLnBrk="1" hangingPunct="1">
              <a:lnSpc>
                <a:spcPct val="100000"/>
              </a:lnSpc>
              <a:buFontTx/>
              <a:buAutoNum type="arabicPeriod"/>
            </a:pPr>
            <a:r>
              <a:rPr lang="hu-HU" altLang="hu-HU" sz="1500" dirty="0" err="1"/>
              <a:t>XPath</a:t>
            </a:r>
            <a:r>
              <a:rPr lang="hu-HU" altLang="hu-HU" sz="1500" dirty="0"/>
              <a:t> (XML </a:t>
            </a:r>
            <a:r>
              <a:rPr lang="hu-HU" altLang="hu-HU" sz="1500" dirty="0" err="1"/>
              <a:t>Path</a:t>
            </a:r>
            <a:r>
              <a:rPr lang="hu-HU" altLang="hu-HU" sz="1500" dirty="0"/>
              <a:t> </a:t>
            </a:r>
            <a:r>
              <a:rPr lang="hu-HU" altLang="hu-HU" sz="1500" dirty="0" err="1"/>
              <a:t>Language</a:t>
            </a:r>
            <a:r>
              <a:rPr lang="hu-HU" altLang="hu-HU" sz="1500" dirty="0"/>
              <a:t>) Egy adott XML </a:t>
            </a:r>
            <a:r>
              <a:rPr lang="hu-HU" altLang="hu-HU" sz="1500" dirty="0" err="1"/>
              <a:t>dolumentum</a:t>
            </a:r>
            <a:r>
              <a:rPr lang="hu-HU" altLang="hu-HU" sz="1500" dirty="0"/>
              <a:t> tag-</a:t>
            </a:r>
            <a:r>
              <a:rPr lang="hu-HU" altLang="hu-HU" sz="1500" dirty="0" err="1"/>
              <a:t>jei</a:t>
            </a:r>
            <a:r>
              <a:rPr lang="hu-HU" altLang="hu-HU" sz="1500" dirty="0"/>
              <a:t>, elemei, attribútumainak helyének meghatározása</a:t>
            </a:r>
          </a:p>
          <a:p>
            <a:pPr marL="1371600" lvl="2" indent="-457200" eaLnBrk="1" hangingPunct="1">
              <a:lnSpc>
                <a:spcPct val="100000"/>
              </a:lnSpc>
              <a:buFontTx/>
              <a:buNone/>
            </a:pPr>
            <a:endParaRPr lang="hu-HU" altLang="hu-HU" sz="1500" dirty="0"/>
          </a:p>
          <a:p>
            <a:pPr marL="609600" indent="-609600" eaLnBrk="1" hangingPunct="1">
              <a:lnSpc>
                <a:spcPct val="100000"/>
              </a:lnSpc>
              <a:buFontTx/>
              <a:buNone/>
            </a:pPr>
            <a:r>
              <a:rPr lang="hu-HU" altLang="hu-HU" sz="1500" dirty="0"/>
              <a:t>A XSLT specifikáció elérhető: </a:t>
            </a:r>
            <a:r>
              <a:rPr lang="en-US" altLang="hu-HU" sz="1500" dirty="0"/>
              <a:t>http://www.w3.org/TR/xslt</a:t>
            </a:r>
          </a:p>
        </p:txBody>
      </p:sp>
      <p:sp>
        <p:nvSpPr>
          <p:cNvPr id="70666" name="Freeform: Shape 70665">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2">
            <a:extLst>
              <a:ext uri="{FF2B5EF4-FFF2-40B4-BE49-F238E27FC236}">
                <a16:creationId xmlns:a16="http://schemas.microsoft.com/office/drawing/2014/main" id="{5A5BB8DA-5390-0432-DD8A-EECD6800FFB2}"/>
              </a:ext>
            </a:extLst>
          </p:cNvPr>
          <p:cNvSpPr>
            <a:spLocks noGrp="1" noChangeArrowheads="1"/>
          </p:cNvSpPr>
          <p:nvPr>
            <p:ph type="title"/>
          </p:nvPr>
        </p:nvSpPr>
        <p:spPr/>
        <p:txBody>
          <a:bodyPr/>
          <a:lstStyle/>
          <a:p>
            <a:pPr eaLnBrk="1" hangingPunct="1"/>
            <a:r>
              <a:rPr lang="hu-HU" altLang="hu-HU"/>
              <a:t>XML transzformációk</a:t>
            </a:r>
            <a:endParaRPr lang="en-US" altLang="hu-HU"/>
          </a:p>
        </p:txBody>
      </p:sp>
      <p:sp>
        <p:nvSpPr>
          <p:cNvPr id="71684" name="Rectangle 3">
            <a:extLst>
              <a:ext uri="{FF2B5EF4-FFF2-40B4-BE49-F238E27FC236}">
                <a16:creationId xmlns:a16="http://schemas.microsoft.com/office/drawing/2014/main" id="{3A8250E6-6744-EA2F-7C1D-60E57EDF2DE6}"/>
              </a:ext>
            </a:extLst>
          </p:cNvPr>
          <p:cNvSpPr>
            <a:spLocks noGrp="1" noChangeArrowheads="1"/>
          </p:cNvSpPr>
          <p:nvPr>
            <p:ph idx="1"/>
          </p:nvPr>
        </p:nvSpPr>
        <p:spPr>
          <a:xfrm>
            <a:off x="754682" y="1628775"/>
            <a:ext cx="7633742" cy="4525963"/>
          </a:xfrm>
        </p:spPr>
        <p:txBody>
          <a:bodyPr>
            <a:normAutofit lnSpcReduction="10000"/>
          </a:bodyPr>
          <a:lstStyle/>
          <a:p>
            <a:pPr eaLnBrk="1" hangingPunct="1">
              <a:lnSpc>
                <a:spcPct val="80000"/>
              </a:lnSpc>
            </a:pPr>
            <a:r>
              <a:rPr lang="hu-HU" altLang="hu-HU" sz="2400" dirty="0">
                <a:solidFill>
                  <a:schemeClr val="tx1"/>
                </a:solidFill>
              </a:rPr>
              <a:t>Példa: menu.xml</a:t>
            </a:r>
            <a:br>
              <a:rPr lang="hu-HU" altLang="hu-HU" sz="2400" dirty="0">
                <a:solidFill>
                  <a:schemeClr val="tx1"/>
                </a:solidFill>
              </a:rPr>
            </a:br>
            <a:endParaRPr lang="hu-HU" altLang="hu-HU" sz="2400" dirty="0">
              <a:solidFill>
                <a:schemeClr val="tx1"/>
              </a:solidFill>
            </a:endParaRPr>
          </a:p>
          <a:p>
            <a:pPr lvl="1" eaLnBrk="1" hangingPunct="1">
              <a:lnSpc>
                <a:spcPct val="80000"/>
              </a:lnSpc>
              <a:buFontTx/>
              <a:buNone/>
            </a:pPr>
            <a:r>
              <a:rPr lang="hu-HU" altLang="hu-HU" sz="1600" dirty="0">
                <a:solidFill>
                  <a:schemeClr val="tx1"/>
                </a:solidFill>
              </a:rPr>
              <a:t>&lt;?</a:t>
            </a:r>
            <a:r>
              <a:rPr lang="hu-HU" altLang="hu-HU" sz="1600" dirty="0" err="1">
                <a:solidFill>
                  <a:schemeClr val="tx1"/>
                </a:solidFill>
              </a:rPr>
              <a:t>xml</a:t>
            </a:r>
            <a:r>
              <a:rPr lang="hu-HU" altLang="hu-HU" sz="1600" dirty="0">
                <a:solidFill>
                  <a:schemeClr val="tx1"/>
                </a:solidFill>
              </a:rPr>
              <a:t> version="1.0" </a:t>
            </a:r>
            <a:r>
              <a:rPr lang="hu-HU" altLang="hu-HU" sz="1600" dirty="0" err="1">
                <a:solidFill>
                  <a:schemeClr val="tx1"/>
                </a:solidFill>
              </a:rPr>
              <a:t>encoding</a:t>
            </a:r>
            <a:r>
              <a:rPr lang="hu-HU" altLang="hu-HU" sz="1600" dirty="0">
                <a:solidFill>
                  <a:schemeClr val="tx1"/>
                </a:solidFill>
              </a:rPr>
              <a:t>="ISO-8859-1"?&gt;</a:t>
            </a:r>
          </a:p>
          <a:p>
            <a:pPr lvl="1" eaLnBrk="1" hangingPunct="1">
              <a:lnSpc>
                <a:spcPct val="80000"/>
              </a:lnSpc>
              <a:buFontTx/>
              <a:buNone/>
            </a:pPr>
            <a:r>
              <a:rPr lang="hu-HU" altLang="hu-HU" sz="1600" dirty="0">
                <a:solidFill>
                  <a:schemeClr val="tx1"/>
                </a:solidFill>
              </a:rPr>
              <a:t>&lt;ebed&gt;</a:t>
            </a:r>
          </a:p>
          <a:p>
            <a:pPr lvl="1" eaLnBrk="1" hangingPunct="1">
              <a:lnSpc>
                <a:spcPct val="80000"/>
              </a:lnSpc>
              <a:buFontTx/>
              <a:buNone/>
            </a:pPr>
            <a:r>
              <a:rPr lang="hu-HU" altLang="hu-HU" sz="1600" dirty="0">
                <a:solidFill>
                  <a:schemeClr val="tx1"/>
                </a:solidFill>
              </a:rPr>
              <a:t>	&lt;</a:t>
            </a:r>
            <a:r>
              <a:rPr lang="hu-HU" altLang="hu-HU" sz="1600" dirty="0" err="1">
                <a:solidFill>
                  <a:schemeClr val="tx1"/>
                </a:solidFill>
              </a:rPr>
              <a:t>etel</a:t>
            </a:r>
            <a:r>
              <a:rPr lang="hu-HU" altLang="hu-HU" sz="1600" dirty="0">
                <a:solidFill>
                  <a:schemeClr val="tx1"/>
                </a:solidFill>
              </a:rPr>
              <a:t>&gt;</a:t>
            </a:r>
          </a:p>
          <a:p>
            <a:pPr lvl="1" eaLnBrk="1" hangingPunct="1">
              <a:lnSpc>
                <a:spcPct val="80000"/>
              </a:lnSpc>
              <a:buFontTx/>
              <a:buNone/>
            </a:pPr>
            <a:r>
              <a:rPr lang="hu-HU" altLang="hu-HU" sz="1600" dirty="0">
                <a:solidFill>
                  <a:schemeClr val="tx1"/>
                </a:solidFill>
              </a:rPr>
              <a:t>		&lt;neve&gt;Húsleves&lt;/neve&gt;</a:t>
            </a:r>
          </a:p>
          <a:p>
            <a:pPr lvl="1" eaLnBrk="1" hangingPunct="1">
              <a:lnSpc>
                <a:spcPct val="80000"/>
              </a:lnSpc>
              <a:buFontTx/>
              <a:buNone/>
            </a:pPr>
            <a:r>
              <a:rPr lang="hu-HU" altLang="hu-HU" sz="1600" dirty="0">
                <a:solidFill>
                  <a:schemeClr val="tx1"/>
                </a:solidFill>
              </a:rPr>
              <a:t>		&lt;ara&gt;250&lt;/ara&gt;</a:t>
            </a:r>
          </a:p>
          <a:p>
            <a:pPr lvl="1" eaLnBrk="1" hangingPunct="1">
              <a:lnSpc>
                <a:spcPct val="80000"/>
              </a:lnSpc>
              <a:buFontTx/>
              <a:buNone/>
            </a:pPr>
            <a:r>
              <a:rPr lang="hu-HU" altLang="hu-HU" sz="1600" dirty="0">
                <a:solidFill>
                  <a:schemeClr val="tx1"/>
                </a:solidFill>
              </a:rPr>
              <a:t>		&lt;</a:t>
            </a:r>
            <a:r>
              <a:rPr lang="hu-HU" altLang="hu-HU" sz="1600" dirty="0" err="1">
                <a:solidFill>
                  <a:schemeClr val="tx1"/>
                </a:solidFill>
              </a:rPr>
              <a:t>megnevezes</a:t>
            </a:r>
            <a:r>
              <a:rPr lang="hu-HU" altLang="hu-HU" sz="1600" dirty="0">
                <a:solidFill>
                  <a:schemeClr val="tx1"/>
                </a:solidFill>
              </a:rPr>
              <a:t>&gt;Húsleves csigatésztával, zöldségekkel&lt;/</a:t>
            </a:r>
            <a:r>
              <a:rPr lang="hu-HU" altLang="hu-HU" sz="1600" dirty="0" err="1">
                <a:solidFill>
                  <a:schemeClr val="tx1"/>
                </a:solidFill>
              </a:rPr>
              <a:t>megnevezes</a:t>
            </a:r>
            <a:r>
              <a:rPr lang="hu-HU" altLang="hu-HU" sz="1600" dirty="0">
                <a:solidFill>
                  <a:schemeClr val="tx1"/>
                </a:solidFill>
              </a:rPr>
              <a:t>&gt;</a:t>
            </a:r>
          </a:p>
          <a:p>
            <a:pPr lvl="1" eaLnBrk="1" hangingPunct="1">
              <a:lnSpc>
                <a:spcPct val="80000"/>
              </a:lnSpc>
              <a:buFontTx/>
              <a:buNone/>
            </a:pPr>
            <a:r>
              <a:rPr lang="hu-HU" altLang="hu-HU" sz="1600" dirty="0">
                <a:solidFill>
                  <a:schemeClr val="tx1"/>
                </a:solidFill>
              </a:rPr>
              <a:t>		&lt;energiatartalom&gt;250&lt;/energiatartalom&gt;</a:t>
            </a:r>
          </a:p>
          <a:p>
            <a:pPr lvl="1" eaLnBrk="1" hangingPunct="1">
              <a:lnSpc>
                <a:spcPct val="80000"/>
              </a:lnSpc>
              <a:buFontTx/>
              <a:buNone/>
            </a:pPr>
            <a:r>
              <a:rPr lang="hu-HU" altLang="hu-HU" sz="1600" dirty="0">
                <a:solidFill>
                  <a:schemeClr val="tx1"/>
                </a:solidFill>
              </a:rPr>
              <a:t>	&lt;/</a:t>
            </a:r>
            <a:r>
              <a:rPr lang="hu-HU" altLang="hu-HU" sz="1600" dirty="0" err="1">
                <a:solidFill>
                  <a:schemeClr val="tx1"/>
                </a:solidFill>
              </a:rPr>
              <a:t>etel</a:t>
            </a:r>
            <a:r>
              <a:rPr lang="hu-HU" altLang="hu-HU" sz="1600" dirty="0">
                <a:solidFill>
                  <a:schemeClr val="tx1"/>
                </a:solidFill>
              </a:rPr>
              <a:t>&gt;</a:t>
            </a:r>
          </a:p>
          <a:p>
            <a:pPr lvl="1" eaLnBrk="1" hangingPunct="1">
              <a:lnSpc>
                <a:spcPct val="80000"/>
              </a:lnSpc>
              <a:buFontTx/>
              <a:buNone/>
            </a:pPr>
            <a:r>
              <a:rPr lang="hu-HU" altLang="hu-HU" sz="1600" dirty="0">
                <a:solidFill>
                  <a:schemeClr val="tx1"/>
                </a:solidFill>
              </a:rPr>
              <a:t>	&lt;</a:t>
            </a:r>
            <a:r>
              <a:rPr lang="hu-HU" altLang="hu-HU" sz="1600" dirty="0" err="1">
                <a:solidFill>
                  <a:schemeClr val="tx1"/>
                </a:solidFill>
              </a:rPr>
              <a:t>etel</a:t>
            </a:r>
            <a:r>
              <a:rPr lang="hu-HU" altLang="hu-HU" sz="1600" dirty="0">
                <a:solidFill>
                  <a:schemeClr val="tx1"/>
                </a:solidFill>
              </a:rPr>
              <a:t>&gt;</a:t>
            </a:r>
          </a:p>
          <a:p>
            <a:pPr lvl="1" eaLnBrk="1" hangingPunct="1">
              <a:lnSpc>
                <a:spcPct val="80000"/>
              </a:lnSpc>
              <a:buFontTx/>
              <a:buNone/>
            </a:pPr>
            <a:r>
              <a:rPr lang="hu-HU" altLang="hu-HU" sz="1600" dirty="0">
                <a:solidFill>
                  <a:schemeClr val="tx1"/>
                </a:solidFill>
              </a:rPr>
              <a:t>		&lt;neve&gt;Gyümölcsleves&lt;/neve&gt;</a:t>
            </a:r>
          </a:p>
          <a:p>
            <a:pPr lvl="1" eaLnBrk="1" hangingPunct="1">
              <a:lnSpc>
                <a:spcPct val="80000"/>
              </a:lnSpc>
              <a:buFontTx/>
              <a:buNone/>
            </a:pPr>
            <a:r>
              <a:rPr lang="hu-HU" altLang="hu-HU" sz="1600" dirty="0">
                <a:solidFill>
                  <a:schemeClr val="tx1"/>
                </a:solidFill>
              </a:rPr>
              <a:t>		&lt;ara&gt;230&lt;/ara&gt;</a:t>
            </a:r>
          </a:p>
          <a:p>
            <a:pPr lvl="1" eaLnBrk="1" hangingPunct="1">
              <a:lnSpc>
                <a:spcPct val="80000"/>
              </a:lnSpc>
              <a:buFontTx/>
              <a:buNone/>
            </a:pPr>
            <a:r>
              <a:rPr lang="hu-HU" altLang="hu-HU" sz="1600" dirty="0">
                <a:solidFill>
                  <a:schemeClr val="tx1"/>
                </a:solidFill>
              </a:rPr>
              <a:t>		&lt;</a:t>
            </a:r>
            <a:r>
              <a:rPr lang="hu-HU" altLang="hu-HU" sz="1600" dirty="0" err="1">
                <a:solidFill>
                  <a:schemeClr val="tx1"/>
                </a:solidFill>
              </a:rPr>
              <a:t>megnevezes</a:t>
            </a:r>
            <a:r>
              <a:rPr lang="hu-HU" altLang="hu-HU" sz="1600" dirty="0">
                <a:solidFill>
                  <a:schemeClr val="tx1"/>
                </a:solidFill>
              </a:rPr>
              <a:t>&gt;Gyümölcsleves friss gyümölcsökkel&lt;/</a:t>
            </a:r>
            <a:r>
              <a:rPr lang="hu-HU" altLang="hu-HU" sz="1600" dirty="0" err="1">
                <a:solidFill>
                  <a:schemeClr val="tx1"/>
                </a:solidFill>
              </a:rPr>
              <a:t>megnevezes</a:t>
            </a:r>
            <a:r>
              <a:rPr lang="hu-HU" altLang="hu-HU" sz="1600" dirty="0">
                <a:solidFill>
                  <a:schemeClr val="tx1"/>
                </a:solidFill>
              </a:rPr>
              <a:t>&gt;</a:t>
            </a:r>
          </a:p>
          <a:p>
            <a:pPr lvl="1" eaLnBrk="1" hangingPunct="1">
              <a:lnSpc>
                <a:spcPct val="80000"/>
              </a:lnSpc>
              <a:buFontTx/>
              <a:buNone/>
            </a:pPr>
            <a:r>
              <a:rPr lang="hu-HU" altLang="hu-HU" sz="1600" dirty="0">
                <a:solidFill>
                  <a:schemeClr val="tx1"/>
                </a:solidFill>
              </a:rPr>
              <a:t>		&lt;energiatartalom&gt;350&lt;/energiatartalom&gt;</a:t>
            </a:r>
          </a:p>
          <a:p>
            <a:pPr lvl="1" eaLnBrk="1" hangingPunct="1">
              <a:lnSpc>
                <a:spcPct val="80000"/>
              </a:lnSpc>
              <a:buFontTx/>
              <a:buNone/>
            </a:pPr>
            <a:r>
              <a:rPr lang="hu-HU" altLang="hu-HU" sz="1600" dirty="0">
                <a:solidFill>
                  <a:schemeClr val="tx1"/>
                </a:solidFill>
              </a:rPr>
              <a:t>	&lt;/</a:t>
            </a:r>
            <a:r>
              <a:rPr lang="hu-HU" altLang="hu-HU" sz="1600" dirty="0" err="1">
                <a:solidFill>
                  <a:schemeClr val="tx1"/>
                </a:solidFill>
              </a:rPr>
              <a:t>etel</a:t>
            </a:r>
            <a:r>
              <a:rPr lang="hu-HU" altLang="hu-HU" sz="1600" dirty="0">
                <a:solidFill>
                  <a:schemeClr val="tx1"/>
                </a:solidFill>
              </a:rPr>
              <a:t>&gt;</a:t>
            </a:r>
          </a:p>
          <a:p>
            <a:pPr lvl="1" eaLnBrk="1" hangingPunct="1">
              <a:lnSpc>
                <a:spcPct val="80000"/>
              </a:lnSpc>
              <a:buFontTx/>
              <a:buNone/>
            </a:pPr>
            <a:r>
              <a:rPr lang="hu-HU" altLang="hu-HU" sz="1600" dirty="0">
                <a:solidFill>
                  <a:schemeClr val="tx1"/>
                </a:solidFill>
              </a:rPr>
              <a:t>&lt;/ebed&gt; </a:t>
            </a:r>
            <a:endParaRPr lang="en-US" altLang="hu-HU" sz="1600" dirty="0">
              <a:solidFill>
                <a:schemeClr val="tx1"/>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a:extLst>
              <a:ext uri="{FF2B5EF4-FFF2-40B4-BE49-F238E27FC236}">
                <a16:creationId xmlns:a16="http://schemas.microsoft.com/office/drawing/2014/main" id="{C5DC7766-D1DA-DD86-35AE-6EEFB4677719}"/>
              </a:ext>
            </a:extLst>
          </p:cNvPr>
          <p:cNvSpPr>
            <a:spLocks noGrp="1" noChangeArrowheads="1"/>
          </p:cNvSpPr>
          <p:nvPr>
            <p:ph type="title"/>
          </p:nvPr>
        </p:nvSpPr>
        <p:spPr>
          <a:xfrm>
            <a:off x="827583" y="188640"/>
            <a:ext cx="8014791" cy="782910"/>
          </a:xfrm>
        </p:spPr>
        <p:txBody>
          <a:bodyPr>
            <a:normAutofit/>
          </a:bodyPr>
          <a:lstStyle/>
          <a:p>
            <a:pPr eaLnBrk="1" hangingPunct="1"/>
            <a:r>
              <a:rPr lang="hu-HU" altLang="hu-HU" sz="3600" dirty="0"/>
              <a:t>XML transzformációk</a:t>
            </a:r>
            <a:endParaRPr lang="en-US" altLang="hu-HU" sz="3600" dirty="0"/>
          </a:p>
        </p:txBody>
      </p:sp>
      <p:sp>
        <p:nvSpPr>
          <p:cNvPr id="72708" name="Rectangle 3">
            <a:extLst>
              <a:ext uri="{FF2B5EF4-FFF2-40B4-BE49-F238E27FC236}">
                <a16:creationId xmlns:a16="http://schemas.microsoft.com/office/drawing/2014/main" id="{022C3A9B-A57A-18B1-F72E-2A6E735B4DC1}"/>
              </a:ext>
            </a:extLst>
          </p:cNvPr>
          <p:cNvSpPr>
            <a:spLocks noGrp="1" noChangeArrowheads="1"/>
          </p:cNvSpPr>
          <p:nvPr>
            <p:ph idx="1"/>
          </p:nvPr>
        </p:nvSpPr>
        <p:spPr>
          <a:xfrm>
            <a:off x="827584" y="1196752"/>
            <a:ext cx="7416824" cy="5661248"/>
          </a:xfrm>
        </p:spPr>
        <p:txBody>
          <a:bodyPr>
            <a:normAutofit fontScale="92500" lnSpcReduction="10000"/>
          </a:bodyPr>
          <a:lstStyle/>
          <a:p>
            <a:pPr eaLnBrk="1" hangingPunct="1">
              <a:lnSpc>
                <a:spcPct val="80000"/>
              </a:lnSpc>
              <a:buFontTx/>
              <a:buNone/>
            </a:pPr>
            <a:r>
              <a:rPr lang="hu-HU" altLang="hu-HU" sz="1800" dirty="0"/>
              <a:t>A menu.xml stíluslapja:</a:t>
            </a:r>
            <a:br>
              <a:rPr lang="hu-HU" altLang="hu-HU" sz="1800" dirty="0"/>
            </a:br>
            <a:endParaRPr lang="hu-HU" altLang="hu-HU" sz="1800" dirty="0"/>
          </a:p>
          <a:p>
            <a:pPr eaLnBrk="1" hangingPunct="1">
              <a:lnSpc>
                <a:spcPct val="80000"/>
              </a:lnSpc>
              <a:buFontTx/>
              <a:buNone/>
            </a:pPr>
            <a:r>
              <a:rPr lang="en-US" altLang="hu-HU" sz="1800" dirty="0"/>
              <a:t>&lt;?xml version="1.0" encoding="ISO-8859-1"?&gt;</a:t>
            </a:r>
          </a:p>
          <a:p>
            <a:pPr eaLnBrk="1" hangingPunct="1">
              <a:lnSpc>
                <a:spcPct val="80000"/>
              </a:lnSpc>
              <a:buFontTx/>
              <a:buNone/>
            </a:pPr>
            <a:r>
              <a:rPr lang="en-US" altLang="hu-HU" sz="1800" dirty="0"/>
              <a:t>&lt;html </a:t>
            </a:r>
            <a:r>
              <a:rPr lang="en-US" altLang="hu-HU" sz="1800" dirty="0" err="1"/>
              <a:t>xsl:version</a:t>
            </a:r>
            <a:r>
              <a:rPr lang="en-US" altLang="hu-HU" sz="1800" dirty="0"/>
              <a:t>="1.0" </a:t>
            </a:r>
            <a:r>
              <a:rPr lang="en-US" altLang="hu-HU" sz="1800" dirty="0" err="1"/>
              <a:t>xmlns:xsl</a:t>
            </a:r>
            <a:r>
              <a:rPr lang="en-US" altLang="hu-HU" sz="1800" dirty="0"/>
              <a:t>="http://www.w3.org/1999/XSL/Transform" </a:t>
            </a:r>
            <a:r>
              <a:rPr lang="en-US" altLang="hu-HU" sz="1800" dirty="0" err="1"/>
              <a:t>xmlns</a:t>
            </a:r>
            <a:r>
              <a:rPr lang="en-US" altLang="hu-HU" sz="1800" dirty="0"/>
              <a:t>="http://www.w3.org/TR/xhtml1/strict"&gt;</a:t>
            </a:r>
          </a:p>
          <a:p>
            <a:pPr eaLnBrk="1" hangingPunct="1">
              <a:lnSpc>
                <a:spcPct val="80000"/>
              </a:lnSpc>
              <a:buFontTx/>
              <a:buNone/>
            </a:pPr>
            <a:r>
              <a:rPr lang="en-US" altLang="hu-HU" sz="1800" dirty="0"/>
              <a:t>  &lt;body style="font-family:Arial,helvetica,sans-serif;font-size:12pt;</a:t>
            </a:r>
          </a:p>
          <a:p>
            <a:pPr eaLnBrk="1" hangingPunct="1">
              <a:lnSpc>
                <a:spcPct val="80000"/>
              </a:lnSpc>
              <a:buFontTx/>
              <a:buNone/>
            </a:pPr>
            <a:r>
              <a:rPr lang="en-US" altLang="hu-HU" sz="1800" dirty="0"/>
              <a:t>        background-color:#EEEEEE"&gt;</a:t>
            </a:r>
          </a:p>
          <a:p>
            <a:pPr eaLnBrk="1" hangingPunct="1">
              <a:lnSpc>
                <a:spcPct val="80000"/>
              </a:lnSpc>
              <a:buFontTx/>
              <a:buNone/>
            </a:pPr>
            <a:r>
              <a:rPr lang="en-US" altLang="hu-HU" sz="1800" dirty="0"/>
              <a:t>    &lt;</a:t>
            </a:r>
            <a:r>
              <a:rPr lang="en-US" altLang="hu-HU" sz="1800" b="1" dirty="0" err="1"/>
              <a:t>xsl:for-each</a:t>
            </a:r>
            <a:r>
              <a:rPr lang="en-US" altLang="hu-HU" sz="1800" b="1" dirty="0"/>
              <a:t> select</a:t>
            </a:r>
            <a:r>
              <a:rPr lang="en-US" altLang="hu-HU" sz="1800" dirty="0"/>
              <a:t>="</a:t>
            </a:r>
            <a:r>
              <a:rPr lang="en-US" altLang="hu-HU" sz="1800" b="1" dirty="0" err="1"/>
              <a:t>ebed</a:t>
            </a:r>
            <a:r>
              <a:rPr lang="en-US" altLang="hu-HU" sz="1800" b="1" dirty="0"/>
              <a:t>/</a:t>
            </a:r>
            <a:r>
              <a:rPr lang="en-US" altLang="hu-HU" sz="1800" b="1" dirty="0" err="1"/>
              <a:t>etel</a:t>
            </a:r>
            <a:r>
              <a:rPr lang="en-US" altLang="hu-HU" sz="1800" dirty="0"/>
              <a:t>"&gt;</a:t>
            </a:r>
          </a:p>
          <a:p>
            <a:pPr eaLnBrk="1" hangingPunct="1">
              <a:lnSpc>
                <a:spcPct val="80000"/>
              </a:lnSpc>
              <a:buFontTx/>
              <a:buNone/>
            </a:pPr>
            <a:r>
              <a:rPr lang="en-US" altLang="hu-HU" sz="1800" dirty="0"/>
              <a:t>      &lt;div style="background-color:teal;color:white;padding:4px"&gt;</a:t>
            </a:r>
          </a:p>
          <a:p>
            <a:pPr eaLnBrk="1" hangingPunct="1">
              <a:lnSpc>
                <a:spcPct val="80000"/>
              </a:lnSpc>
              <a:buFontTx/>
              <a:buNone/>
            </a:pPr>
            <a:r>
              <a:rPr lang="en-US" altLang="hu-HU" sz="1800" dirty="0"/>
              <a:t>        &lt;span style="</a:t>
            </a:r>
            <a:r>
              <a:rPr lang="en-US" altLang="hu-HU" sz="1800" dirty="0" err="1"/>
              <a:t>font-weight:bold;color:white</a:t>
            </a:r>
            <a:r>
              <a:rPr lang="en-US" altLang="hu-HU" sz="1800" dirty="0"/>
              <a:t>"&gt;</a:t>
            </a:r>
          </a:p>
          <a:p>
            <a:pPr eaLnBrk="1" hangingPunct="1">
              <a:lnSpc>
                <a:spcPct val="80000"/>
              </a:lnSpc>
              <a:buFontTx/>
              <a:buNone/>
            </a:pPr>
            <a:r>
              <a:rPr lang="en-US" altLang="hu-HU" sz="1800" dirty="0"/>
              <a:t>        &lt;</a:t>
            </a:r>
            <a:r>
              <a:rPr lang="en-US" altLang="hu-HU" sz="1800" b="1" dirty="0" err="1"/>
              <a:t>xsl:value-of</a:t>
            </a:r>
            <a:r>
              <a:rPr lang="en-US" altLang="hu-HU" sz="1800" b="1" dirty="0"/>
              <a:t> select</a:t>
            </a:r>
            <a:r>
              <a:rPr lang="en-US" altLang="hu-HU" sz="1800" dirty="0"/>
              <a:t>="</a:t>
            </a:r>
            <a:r>
              <a:rPr lang="en-US" altLang="hu-HU" sz="1800" b="1" dirty="0"/>
              <a:t>neve</a:t>
            </a:r>
            <a:r>
              <a:rPr lang="en-US" altLang="hu-HU" sz="1800" dirty="0"/>
              <a:t>"/&gt;&lt;/span&gt; - </a:t>
            </a:r>
            <a:r>
              <a:rPr lang="en-US" altLang="hu-HU" sz="1800" b="1" dirty="0"/>
              <a:t>&lt;</a:t>
            </a:r>
            <a:r>
              <a:rPr lang="en-US" altLang="hu-HU" sz="1800" b="1" dirty="0" err="1"/>
              <a:t>xsl:value-of</a:t>
            </a:r>
            <a:r>
              <a:rPr lang="en-US" altLang="hu-HU" sz="1800" b="1" dirty="0"/>
              <a:t> select="</a:t>
            </a:r>
            <a:r>
              <a:rPr lang="en-US" altLang="hu-HU" sz="1800" b="1" dirty="0" err="1"/>
              <a:t>ara</a:t>
            </a:r>
            <a:r>
              <a:rPr lang="en-US" altLang="hu-HU" sz="1800" b="1" dirty="0"/>
              <a:t>"/&gt;</a:t>
            </a:r>
          </a:p>
          <a:p>
            <a:pPr eaLnBrk="1" hangingPunct="1">
              <a:lnSpc>
                <a:spcPct val="80000"/>
              </a:lnSpc>
              <a:buFontTx/>
              <a:buNone/>
            </a:pPr>
            <a:r>
              <a:rPr lang="en-US" altLang="hu-HU" sz="1800" dirty="0"/>
              <a:t>      &lt;/div&gt;</a:t>
            </a:r>
          </a:p>
          <a:p>
            <a:pPr eaLnBrk="1" hangingPunct="1">
              <a:lnSpc>
                <a:spcPct val="80000"/>
              </a:lnSpc>
              <a:buFontTx/>
              <a:buNone/>
            </a:pPr>
            <a:r>
              <a:rPr lang="en-US" altLang="hu-HU" sz="1800" dirty="0"/>
              <a:t>      &lt;div style="margin-left:20px;margin-bottom:1em;font-size:10pt"&gt;</a:t>
            </a:r>
          </a:p>
          <a:p>
            <a:pPr eaLnBrk="1" hangingPunct="1">
              <a:lnSpc>
                <a:spcPct val="80000"/>
              </a:lnSpc>
              <a:buFontTx/>
              <a:buNone/>
            </a:pPr>
            <a:r>
              <a:rPr lang="en-US" altLang="hu-HU" sz="1800" dirty="0"/>
              <a:t>        &lt;</a:t>
            </a:r>
            <a:r>
              <a:rPr lang="en-US" altLang="hu-HU" sz="1800" b="1" dirty="0" err="1"/>
              <a:t>xsl:value-of</a:t>
            </a:r>
            <a:r>
              <a:rPr lang="en-US" altLang="hu-HU" sz="1800" b="1" dirty="0"/>
              <a:t> select</a:t>
            </a:r>
            <a:r>
              <a:rPr lang="en-US" altLang="hu-HU" sz="1800" dirty="0"/>
              <a:t>="</a:t>
            </a:r>
            <a:r>
              <a:rPr lang="en-US" altLang="hu-HU" sz="1800" b="1" dirty="0" err="1"/>
              <a:t>megnevezes</a:t>
            </a:r>
            <a:r>
              <a:rPr lang="en-US" altLang="hu-HU" sz="1800" dirty="0"/>
              <a:t>"/&gt;</a:t>
            </a:r>
          </a:p>
          <a:p>
            <a:pPr eaLnBrk="1" hangingPunct="1">
              <a:lnSpc>
                <a:spcPct val="80000"/>
              </a:lnSpc>
              <a:buFontTx/>
              <a:buNone/>
            </a:pPr>
            <a:r>
              <a:rPr lang="en-US" altLang="hu-HU" sz="1800" dirty="0"/>
              <a:t>        &lt;span style="</a:t>
            </a:r>
            <a:r>
              <a:rPr lang="en-US" altLang="hu-HU" sz="1800" dirty="0" err="1"/>
              <a:t>font-style:italic</a:t>
            </a:r>
            <a:r>
              <a:rPr lang="en-US" altLang="hu-HU" sz="1800" dirty="0"/>
              <a:t>"&gt;</a:t>
            </a:r>
          </a:p>
          <a:p>
            <a:pPr eaLnBrk="1" hangingPunct="1">
              <a:lnSpc>
                <a:spcPct val="80000"/>
              </a:lnSpc>
              <a:buFontTx/>
              <a:buNone/>
            </a:pPr>
            <a:r>
              <a:rPr lang="en-US" altLang="hu-HU" sz="1800" dirty="0"/>
              <a:t>          (&lt;</a:t>
            </a:r>
            <a:r>
              <a:rPr lang="en-US" altLang="hu-HU" sz="1800" b="1" dirty="0" err="1"/>
              <a:t>xsl:value-of</a:t>
            </a:r>
            <a:r>
              <a:rPr lang="en-US" altLang="hu-HU" sz="1800" b="1" dirty="0"/>
              <a:t> select</a:t>
            </a:r>
            <a:r>
              <a:rPr lang="en-US" altLang="hu-HU" sz="1800" dirty="0"/>
              <a:t>="</a:t>
            </a:r>
            <a:r>
              <a:rPr lang="en-US" altLang="hu-HU" sz="1800" b="1" dirty="0" err="1"/>
              <a:t>energiatartalom</a:t>
            </a:r>
            <a:r>
              <a:rPr lang="en-US" altLang="hu-HU" sz="1800" dirty="0"/>
              <a:t>"/&gt; </a:t>
            </a:r>
            <a:r>
              <a:rPr lang="en-US" altLang="hu-HU" sz="1800" dirty="0" err="1"/>
              <a:t>kalória</a:t>
            </a:r>
            <a:r>
              <a:rPr lang="en-US" altLang="hu-HU" sz="1800" dirty="0"/>
              <a:t> </a:t>
            </a:r>
            <a:r>
              <a:rPr lang="en-US" altLang="hu-HU" sz="1800" dirty="0" err="1"/>
              <a:t>egy</a:t>
            </a:r>
            <a:r>
              <a:rPr lang="en-US" altLang="hu-HU" sz="1800" dirty="0"/>
              <a:t> </a:t>
            </a:r>
            <a:r>
              <a:rPr lang="en-US" altLang="hu-HU" sz="1800" dirty="0" err="1"/>
              <a:t>adag</a:t>
            </a:r>
            <a:r>
              <a:rPr lang="en-US" altLang="hu-HU" sz="1800" dirty="0"/>
              <a:t>)</a:t>
            </a:r>
          </a:p>
          <a:p>
            <a:pPr eaLnBrk="1" hangingPunct="1">
              <a:lnSpc>
                <a:spcPct val="80000"/>
              </a:lnSpc>
              <a:buFontTx/>
              <a:buNone/>
            </a:pPr>
            <a:r>
              <a:rPr lang="en-US" altLang="hu-HU" sz="1800" dirty="0"/>
              <a:t>        &lt;/span&gt;</a:t>
            </a:r>
          </a:p>
          <a:p>
            <a:pPr eaLnBrk="1" hangingPunct="1">
              <a:lnSpc>
                <a:spcPct val="80000"/>
              </a:lnSpc>
              <a:buFontTx/>
              <a:buNone/>
            </a:pPr>
            <a:r>
              <a:rPr lang="en-US" altLang="hu-HU" sz="1800" dirty="0"/>
              <a:t>      &lt;/div&gt;</a:t>
            </a:r>
          </a:p>
          <a:p>
            <a:pPr eaLnBrk="1" hangingPunct="1">
              <a:lnSpc>
                <a:spcPct val="80000"/>
              </a:lnSpc>
              <a:buFontTx/>
              <a:buNone/>
            </a:pPr>
            <a:r>
              <a:rPr lang="en-US" altLang="hu-HU" sz="1800" dirty="0"/>
              <a:t>    &lt;/</a:t>
            </a:r>
            <a:r>
              <a:rPr lang="en-US" altLang="hu-HU" sz="1800" b="1" dirty="0" err="1"/>
              <a:t>xsl:for-each</a:t>
            </a:r>
            <a:r>
              <a:rPr lang="en-US" altLang="hu-HU" sz="1800" dirty="0"/>
              <a:t>&gt;</a:t>
            </a:r>
          </a:p>
          <a:p>
            <a:pPr eaLnBrk="1" hangingPunct="1">
              <a:lnSpc>
                <a:spcPct val="80000"/>
              </a:lnSpc>
              <a:buFontTx/>
              <a:buNone/>
            </a:pPr>
            <a:r>
              <a:rPr lang="en-US" altLang="hu-HU" sz="1800" dirty="0"/>
              <a:t>  &lt;/body&gt;</a:t>
            </a:r>
          </a:p>
          <a:p>
            <a:pPr eaLnBrk="1" hangingPunct="1">
              <a:lnSpc>
                <a:spcPct val="80000"/>
              </a:lnSpc>
              <a:buFontTx/>
              <a:buNone/>
            </a:pPr>
            <a:r>
              <a:rPr lang="en-US" altLang="hu-HU" sz="1800" dirty="0"/>
              <a:t>&lt;/html&gt;</a:t>
            </a:r>
          </a:p>
          <a:p>
            <a:pPr eaLnBrk="1" hangingPunct="1">
              <a:lnSpc>
                <a:spcPct val="80000"/>
              </a:lnSpc>
              <a:buFontTx/>
              <a:buNone/>
            </a:pPr>
            <a:endParaRPr lang="en-US" altLang="hu-HU" sz="18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4A2A4383-F437-66EC-E3AB-D5379CACF8F3}"/>
              </a:ext>
            </a:extLst>
          </p:cNvPr>
          <p:cNvSpPr>
            <a:spLocks noGrp="1" noChangeArrowheads="1"/>
          </p:cNvSpPr>
          <p:nvPr>
            <p:ph type="title"/>
          </p:nvPr>
        </p:nvSpPr>
        <p:spPr/>
        <p:txBody>
          <a:bodyPr/>
          <a:lstStyle/>
          <a:p>
            <a:pPr eaLnBrk="1" hangingPunct="1"/>
            <a:r>
              <a:rPr lang="hu-HU" altLang="hu-HU"/>
              <a:t>XSL</a:t>
            </a:r>
            <a:endParaRPr lang="en-US" altLang="hu-HU"/>
          </a:p>
        </p:txBody>
      </p:sp>
      <p:pic>
        <p:nvPicPr>
          <p:cNvPr id="73731" name="Picture 4">
            <a:extLst>
              <a:ext uri="{FF2B5EF4-FFF2-40B4-BE49-F238E27FC236}">
                <a16:creationId xmlns:a16="http://schemas.microsoft.com/office/drawing/2014/main" id="{F2F3E6F3-15D5-C1AA-0FC7-4E312DA94AC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258888" y="1341438"/>
            <a:ext cx="6624637" cy="4967287"/>
          </a:xfrm>
          <a:noFill/>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2">
            <a:extLst>
              <a:ext uri="{FF2B5EF4-FFF2-40B4-BE49-F238E27FC236}">
                <a16:creationId xmlns:a16="http://schemas.microsoft.com/office/drawing/2014/main" id="{45B28712-0A17-2C66-C70C-06BF52668933}"/>
              </a:ext>
            </a:extLst>
          </p:cNvPr>
          <p:cNvSpPr>
            <a:spLocks noGrp="1" noChangeArrowheads="1"/>
          </p:cNvSpPr>
          <p:nvPr>
            <p:ph type="title"/>
          </p:nvPr>
        </p:nvSpPr>
        <p:spPr>
          <a:xfrm>
            <a:off x="1043607" y="115886"/>
            <a:ext cx="7654305" cy="855663"/>
          </a:xfrm>
        </p:spPr>
        <p:txBody>
          <a:bodyPr>
            <a:normAutofit/>
          </a:bodyPr>
          <a:lstStyle/>
          <a:p>
            <a:pPr eaLnBrk="1" hangingPunct="1"/>
            <a:r>
              <a:rPr lang="hu-HU" altLang="hu-HU" sz="4000" dirty="0"/>
              <a:t>XSL – Gyakorlati példák</a:t>
            </a:r>
          </a:p>
        </p:txBody>
      </p:sp>
      <p:sp>
        <p:nvSpPr>
          <p:cNvPr id="75780" name="Rectangle 3">
            <a:extLst>
              <a:ext uri="{FF2B5EF4-FFF2-40B4-BE49-F238E27FC236}">
                <a16:creationId xmlns:a16="http://schemas.microsoft.com/office/drawing/2014/main" id="{9CB944FC-89D4-4BE8-6C99-C38B8FFCDAF1}"/>
              </a:ext>
            </a:extLst>
          </p:cNvPr>
          <p:cNvSpPr>
            <a:spLocks noGrp="1" noChangeArrowheads="1"/>
          </p:cNvSpPr>
          <p:nvPr>
            <p:ph idx="1"/>
          </p:nvPr>
        </p:nvSpPr>
        <p:spPr>
          <a:xfrm>
            <a:off x="2700338" y="971549"/>
            <a:ext cx="3815878" cy="5770564"/>
          </a:xfrm>
        </p:spPr>
        <p:txBody>
          <a:bodyPr>
            <a:normAutofit fontScale="92500" lnSpcReduction="20000"/>
          </a:bodyPr>
          <a:lstStyle/>
          <a:p>
            <a:pPr eaLnBrk="1" hangingPunct="1">
              <a:lnSpc>
                <a:spcPct val="80000"/>
              </a:lnSpc>
              <a:buFontTx/>
              <a:buNone/>
            </a:pPr>
            <a:r>
              <a:rPr lang="hu-HU" altLang="hu-HU" sz="1400" b="1" dirty="0">
                <a:solidFill>
                  <a:schemeClr val="tx1"/>
                </a:solidFill>
              </a:rPr>
              <a:t>&lt;?</a:t>
            </a:r>
            <a:r>
              <a:rPr lang="hu-HU" altLang="hu-HU" sz="1400" b="1" dirty="0" err="1">
                <a:solidFill>
                  <a:schemeClr val="tx1"/>
                </a:solidFill>
              </a:rPr>
              <a:t>xml</a:t>
            </a:r>
            <a:r>
              <a:rPr lang="hu-HU" altLang="hu-HU" sz="1400" b="1" dirty="0">
                <a:solidFill>
                  <a:schemeClr val="tx1"/>
                </a:solidFill>
              </a:rPr>
              <a:t> version="1.0" </a:t>
            </a:r>
            <a:r>
              <a:rPr lang="hu-HU" altLang="hu-HU" sz="1400" b="1" dirty="0" err="1">
                <a:solidFill>
                  <a:schemeClr val="tx1"/>
                </a:solidFill>
              </a:rPr>
              <a:t>encoding</a:t>
            </a:r>
            <a:r>
              <a:rPr lang="hu-HU" altLang="hu-HU" sz="1400" b="1" dirty="0">
                <a:solidFill>
                  <a:schemeClr val="tx1"/>
                </a:solidFill>
              </a:rPr>
              <a:t>="ISO-8859-2"?&gt;</a:t>
            </a:r>
          </a:p>
          <a:p>
            <a:pPr eaLnBrk="1" hangingPunct="1">
              <a:lnSpc>
                <a:spcPct val="80000"/>
              </a:lnSpc>
              <a:buFontTx/>
              <a:buNone/>
            </a:pPr>
            <a:endParaRPr lang="hu-HU" altLang="hu-HU" sz="1400" b="1" dirty="0">
              <a:solidFill>
                <a:schemeClr val="tx1"/>
              </a:solidFill>
            </a:endParaRPr>
          </a:p>
          <a:p>
            <a:pPr eaLnBrk="1" hangingPunct="1">
              <a:lnSpc>
                <a:spcPct val="80000"/>
              </a:lnSpc>
              <a:buFontTx/>
              <a:buNone/>
            </a:pPr>
            <a:r>
              <a:rPr lang="hu-HU" altLang="hu-HU" sz="1400" b="1" dirty="0">
                <a:solidFill>
                  <a:schemeClr val="tx1"/>
                </a:solidFill>
              </a:rPr>
              <a:t>&lt;?</a:t>
            </a:r>
            <a:r>
              <a:rPr lang="hu-HU" altLang="hu-HU" sz="1400" b="1" dirty="0" err="1">
                <a:solidFill>
                  <a:schemeClr val="tx1"/>
                </a:solidFill>
              </a:rPr>
              <a:t>xml-stylesheet</a:t>
            </a:r>
            <a:r>
              <a:rPr lang="hu-HU" altLang="hu-HU" sz="1400" b="1" dirty="0">
                <a:solidFill>
                  <a:schemeClr val="tx1"/>
                </a:solidFill>
              </a:rPr>
              <a:t> </a:t>
            </a:r>
            <a:r>
              <a:rPr lang="hu-HU" altLang="hu-HU" sz="1400" b="1" dirty="0" err="1">
                <a:solidFill>
                  <a:schemeClr val="tx1"/>
                </a:solidFill>
              </a:rPr>
              <a:t>type</a:t>
            </a:r>
            <a:r>
              <a:rPr lang="hu-HU" altLang="hu-HU" sz="1400" b="1" dirty="0">
                <a:solidFill>
                  <a:schemeClr val="tx1"/>
                </a:solidFill>
              </a:rPr>
              <a:t>="text/</a:t>
            </a:r>
            <a:r>
              <a:rPr lang="hu-HU" altLang="hu-HU" sz="1400" b="1" dirty="0" err="1">
                <a:solidFill>
                  <a:schemeClr val="tx1"/>
                </a:solidFill>
              </a:rPr>
              <a:t>xsl</a:t>
            </a:r>
            <a:r>
              <a:rPr lang="hu-HU" altLang="hu-HU" sz="1400" b="1" dirty="0">
                <a:solidFill>
                  <a:schemeClr val="tx1"/>
                </a:solidFill>
              </a:rPr>
              <a:t>" </a:t>
            </a:r>
          </a:p>
          <a:p>
            <a:pPr eaLnBrk="1" hangingPunct="1">
              <a:lnSpc>
                <a:spcPct val="80000"/>
              </a:lnSpc>
              <a:buFontTx/>
              <a:buNone/>
            </a:pPr>
            <a:r>
              <a:rPr lang="hu-HU" altLang="hu-HU" sz="1400" b="1" dirty="0">
                <a:solidFill>
                  <a:schemeClr val="tx1"/>
                </a:solidFill>
              </a:rPr>
              <a:t>			</a:t>
            </a:r>
            <a:r>
              <a:rPr lang="hu-HU" altLang="hu-HU" sz="1400" b="1" dirty="0" err="1">
                <a:solidFill>
                  <a:schemeClr val="tx1"/>
                </a:solidFill>
              </a:rPr>
              <a:t>href</a:t>
            </a:r>
            <a:r>
              <a:rPr lang="hu-HU" altLang="hu-HU" sz="1400" b="1" dirty="0">
                <a:solidFill>
                  <a:schemeClr val="tx1"/>
                </a:solidFill>
              </a:rPr>
              <a:t>="alkatresz.xsl" ?&gt;</a:t>
            </a:r>
          </a:p>
          <a:p>
            <a:pPr eaLnBrk="1" hangingPunct="1">
              <a:lnSpc>
                <a:spcPct val="80000"/>
              </a:lnSpc>
              <a:buFontTx/>
              <a:buNone/>
            </a:pPr>
            <a:endParaRPr lang="hu-HU" altLang="hu-HU" sz="1400" b="1" dirty="0">
              <a:solidFill>
                <a:schemeClr val="tx1"/>
              </a:solidFill>
            </a:endParaRPr>
          </a:p>
          <a:p>
            <a:pPr eaLnBrk="1" hangingPunct="1">
              <a:lnSpc>
                <a:spcPct val="80000"/>
              </a:lnSpc>
              <a:buFontTx/>
              <a:buNone/>
            </a:pPr>
            <a:r>
              <a:rPr lang="hu-HU" altLang="hu-HU" sz="1400" b="1" dirty="0">
                <a:solidFill>
                  <a:schemeClr val="tx1"/>
                </a:solidFill>
              </a:rPr>
              <a:t>&lt;alkatrészek&gt;</a:t>
            </a:r>
          </a:p>
          <a:p>
            <a:pPr eaLnBrk="1" hangingPunct="1">
              <a:lnSpc>
                <a:spcPct val="80000"/>
              </a:lnSpc>
              <a:buFontTx/>
              <a:buNone/>
            </a:pPr>
            <a:r>
              <a:rPr lang="hu-HU" altLang="hu-HU" sz="1400" b="1" dirty="0">
                <a:solidFill>
                  <a:schemeClr val="tx1"/>
                </a:solidFill>
              </a:rPr>
              <a:t>   &lt;alkatrész cikkszám="00001"&gt;</a:t>
            </a:r>
          </a:p>
          <a:p>
            <a:pPr eaLnBrk="1" hangingPunct="1">
              <a:lnSpc>
                <a:spcPct val="80000"/>
              </a:lnSpc>
              <a:buFontTx/>
              <a:buNone/>
            </a:pPr>
            <a:r>
              <a:rPr lang="hu-HU" altLang="hu-HU" sz="1400" b="1" dirty="0">
                <a:solidFill>
                  <a:schemeClr val="tx1"/>
                </a:solidFill>
              </a:rPr>
              <a:t>	 &lt;megnevezés&gt;Csap&lt;/megnevezés&gt;</a:t>
            </a:r>
          </a:p>
          <a:p>
            <a:pPr eaLnBrk="1" hangingPunct="1">
              <a:lnSpc>
                <a:spcPct val="80000"/>
              </a:lnSpc>
              <a:buFontTx/>
              <a:buNone/>
            </a:pPr>
            <a:r>
              <a:rPr lang="hu-HU" altLang="hu-HU" sz="1400" b="1" dirty="0">
                <a:solidFill>
                  <a:schemeClr val="tx1"/>
                </a:solidFill>
              </a:rPr>
              <a:t>	 &lt;egységár&gt;10&lt;/egységár&gt;</a:t>
            </a:r>
          </a:p>
          <a:p>
            <a:pPr eaLnBrk="1" hangingPunct="1">
              <a:lnSpc>
                <a:spcPct val="80000"/>
              </a:lnSpc>
              <a:buFontTx/>
              <a:buNone/>
            </a:pPr>
            <a:r>
              <a:rPr lang="hu-HU" altLang="hu-HU" sz="1400" b="1" dirty="0">
                <a:solidFill>
                  <a:schemeClr val="tx1"/>
                </a:solidFill>
              </a:rPr>
              <a:t>   &lt;/alkatrész&gt;</a:t>
            </a:r>
          </a:p>
          <a:p>
            <a:pPr eaLnBrk="1" hangingPunct="1">
              <a:lnSpc>
                <a:spcPct val="80000"/>
              </a:lnSpc>
              <a:buFontTx/>
              <a:buNone/>
            </a:pPr>
            <a:endParaRPr lang="hu-HU" altLang="hu-HU" sz="1400" b="1" dirty="0">
              <a:solidFill>
                <a:schemeClr val="tx1"/>
              </a:solidFill>
            </a:endParaRPr>
          </a:p>
          <a:p>
            <a:pPr eaLnBrk="1" hangingPunct="1">
              <a:lnSpc>
                <a:spcPct val="80000"/>
              </a:lnSpc>
              <a:buFontTx/>
              <a:buNone/>
            </a:pPr>
            <a:r>
              <a:rPr lang="hu-HU" altLang="hu-HU" sz="1400" b="1" dirty="0">
                <a:solidFill>
                  <a:schemeClr val="tx1"/>
                </a:solidFill>
              </a:rPr>
              <a:t>   &lt;alkatrész cikkszám="00002"&gt;</a:t>
            </a:r>
          </a:p>
          <a:p>
            <a:pPr eaLnBrk="1" hangingPunct="1">
              <a:lnSpc>
                <a:spcPct val="80000"/>
              </a:lnSpc>
              <a:buFontTx/>
              <a:buNone/>
            </a:pPr>
            <a:r>
              <a:rPr lang="hu-HU" altLang="hu-HU" sz="1400" b="1" dirty="0">
                <a:solidFill>
                  <a:schemeClr val="tx1"/>
                </a:solidFill>
              </a:rPr>
              <a:t> 	&lt;megnevezés&gt;Tengely&lt;/megnevezés&gt;</a:t>
            </a:r>
          </a:p>
          <a:p>
            <a:pPr eaLnBrk="1" hangingPunct="1">
              <a:lnSpc>
                <a:spcPct val="80000"/>
              </a:lnSpc>
              <a:buFontTx/>
              <a:buNone/>
            </a:pPr>
            <a:r>
              <a:rPr lang="hu-HU" altLang="hu-HU" sz="1400" b="1" dirty="0">
                <a:solidFill>
                  <a:schemeClr val="tx1"/>
                </a:solidFill>
              </a:rPr>
              <a:t> 	&lt;egységár&gt;28&lt;/egységár&gt;</a:t>
            </a:r>
          </a:p>
          <a:p>
            <a:pPr eaLnBrk="1" hangingPunct="1">
              <a:lnSpc>
                <a:spcPct val="80000"/>
              </a:lnSpc>
              <a:buFontTx/>
              <a:buNone/>
            </a:pPr>
            <a:r>
              <a:rPr lang="hu-HU" altLang="hu-HU" sz="1400" b="1" dirty="0">
                <a:solidFill>
                  <a:schemeClr val="tx1"/>
                </a:solidFill>
              </a:rPr>
              <a:t>   &lt;/alkatrész&gt;</a:t>
            </a:r>
          </a:p>
          <a:p>
            <a:pPr eaLnBrk="1" hangingPunct="1">
              <a:lnSpc>
                <a:spcPct val="80000"/>
              </a:lnSpc>
              <a:buFontTx/>
              <a:buNone/>
            </a:pPr>
            <a:r>
              <a:rPr lang="hu-HU" altLang="hu-HU" sz="1400" b="1" dirty="0">
                <a:solidFill>
                  <a:schemeClr val="tx1"/>
                </a:solidFill>
              </a:rPr>
              <a:t>	</a:t>
            </a:r>
          </a:p>
          <a:p>
            <a:pPr eaLnBrk="1" hangingPunct="1">
              <a:lnSpc>
                <a:spcPct val="80000"/>
              </a:lnSpc>
              <a:buFontTx/>
              <a:buNone/>
            </a:pPr>
            <a:r>
              <a:rPr lang="hu-HU" altLang="hu-HU" sz="1400" b="1" dirty="0">
                <a:solidFill>
                  <a:schemeClr val="tx1"/>
                </a:solidFill>
              </a:rPr>
              <a:t>   &lt;alkatrész cikkszám="00003"&gt;</a:t>
            </a:r>
          </a:p>
          <a:p>
            <a:pPr eaLnBrk="1" hangingPunct="1">
              <a:lnSpc>
                <a:spcPct val="80000"/>
              </a:lnSpc>
              <a:buFontTx/>
              <a:buNone/>
            </a:pPr>
            <a:r>
              <a:rPr lang="hu-HU" altLang="hu-HU" sz="1400" b="1" dirty="0">
                <a:solidFill>
                  <a:schemeClr val="tx1"/>
                </a:solidFill>
              </a:rPr>
              <a:t> 	&lt;megnevezés&gt;Ceruzaelem&lt;/megnevezés&gt;</a:t>
            </a:r>
          </a:p>
          <a:p>
            <a:pPr eaLnBrk="1" hangingPunct="1">
              <a:lnSpc>
                <a:spcPct val="80000"/>
              </a:lnSpc>
              <a:buFontTx/>
              <a:buNone/>
            </a:pPr>
            <a:r>
              <a:rPr lang="hu-HU" altLang="hu-HU" sz="1400" b="1" dirty="0">
                <a:solidFill>
                  <a:schemeClr val="tx1"/>
                </a:solidFill>
              </a:rPr>
              <a:t> 	&lt;egységár&gt;21&lt;/egységár&gt;</a:t>
            </a:r>
          </a:p>
          <a:p>
            <a:pPr eaLnBrk="1" hangingPunct="1">
              <a:lnSpc>
                <a:spcPct val="80000"/>
              </a:lnSpc>
              <a:buFontTx/>
              <a:buNone/>
            </a:pPr>
            <a:r>
              <a:rPr lang="hu-HU" altLang="hu-HU" sz="1400" b="1" dirty="0">
                <a:solidFill>
                  <a:schemeClr val="tx1"/>
                </a:solidFill>
              </a:rPr>
              <a:t>   &lt;/alkatrész&gt;</a:t>
            </a:r>
          </a:p>
          <a:p>
            <a:pPr eaLnBrk="1" hangingPunct="1">
              <a:lnSpc>
                <a:spcPct val="80000"/>
              </a:lnSpc>
              <a:buFontTx/>
              <a:buNone/>
            </a:pPr>
            <a:endParaRPr lang="hu-HU" altLang="hu-HU" sz="1400" b="1" dirty="0">
              <a:solidFill>
                <a:schemeClr val="tx1"/>
              </a:solidFill>
            </a:endParaRPr>
          </a:p>
          <a:p>
            <a:pPr eaLnBrk="1" hangingPunct="1">
              <a:lnSpc>
                <a:spcPct val="80000"/>
              </a:lnSpc>
              <a:buFontTx/>
              <a:buNone/>
            </a:pPr>
            <a:r>
              <a:rPr lang="hu-HU" altLang="hu-HU" sz="1400" b="1" dirty="0">
                <a:solidFill>
                  <a:schemeClr val="tx1"/>
                </a:solidFill>
              </a:rPr>
              <a:t>   &lt;alkatrész cikkszám="00004"&gt;</a:t>
            </a:r>
          </a:p>
          <a:p>
            <a:pPr eaLnBrk="1" hangingPunct="1">
              <a:lnSpc>
                <a:spcPct val="80000"/>
              </a:lnSpc>
              <a:buFontTx/>
              <a:buNone/>
            </a:pPr>
            <a:r>
              <a:rPr lang="hu-HU" altLang="hu-HU" sz="1400" b="1" dirty="0">
                <a:solidFill>
                  <a:schemeClr val="tx1"/>
                </a:solidFill>
              </a:rPr>
              <a:t> 	&lt;megnevezés&gt;Alátét&lt;/megnevezés&gt;</a:t>
            </a:r>
          </a:p>
          <a:p>
            <a:pPr eaLnBrk="1" hangingPunct="1">
              <a:lnSpc>
                <a:spcPct val="80000"/>
              </a:lnSpc>
              <a:buFontTx/>
              <a:buNone/>
            </a:pPr>
            <a:r>
              <a:rPr lang="hu-HU" altLang="hu-HU" sz="1400" b="1" dirty="0">
                <a:solidFill>
                  <a:schemeClr val="tx1"/>
                </a:solidFill>
              </a:rPr>
              <a:t> 	&lt;egységár&gt;3&lt;/egységár&gt;</a:t>
            </a:r>
          </a:p>
          <a:p>
            <a:pPr eaLnBrk="1" hangingPunct="1">
              <a:lnSpc>
                <a:spcPct val="80000"/>
              </a:lnSpc>
              <a:buFontTx/>
              <a:buNone/>
            </a:pPr>
            <a:r>
              <a:rPr lang="hu-HU" altLang="hu-HU" sz="1400" b="1" dirty="0">
                <a:solidFill>
                  <a:schemeClr val="tx1"/>
                </a:solidFill>
              </a:rPr>
              <a:t>   &lt;/alkatrész&gt;</a:t>
            </a:r>
          </a:p>
          <a:p>
            <a:pPr eaLnBrk="1" hangingPunct="1">
              <a:lnSpc>
                <a:spcPct val="80000"/>
              </a:lnSpc>
              <a:buFontTx/>
              <a:buNone/>
            </a:pPr>
            <a:r>
              <a:rPr lang="hu-HU" altLang="hu-HU" sz="1400" b="1" dirty="0">
                <a:solidFill>
                  <a:schemeClr val="tx1"/>
                </a:solidFill>
              </a:rPr>
              <a:t>		</a:t>
            </a:r>
          </a:p>
          <a:p>
            <a:pPr eaLnBrk="1" hangingPunct="1">
              <a:lnSpc>
                <a:spcPct val="80000"/>
              </a:lnSpc>
              <a:buFontTx/>
              <a:buNone/>
            </a:pPr>
            <a:r>
              <a:rPr lang="hu-HU" altLang="hu-HU" sz="1400" b="1" dirty="0">
                <a:solidFill>
                  <a:schemeClr val="tx1"/>
                </a:solidFill>
              </a:rPr>
              <a:t>&lt;/alkatrészek&gt;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224" name="Rectangle 9223">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8" name="Rectangle 2">
            <a:extLst>
              <a:ext uri="{FF2B5EF4-FFF2-40B4-BE49-F238E27FC236}">
                <a16:creationId xmlns:a16="http://schemas.microsoft.com/office/drawing/2014/main" id="{AE93A4C6-E99C-37D0-5060-63EB79929C9B}"/>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XML</a:t>
            </a:r>
            <a:endParaRPr lang="en-US" altLang="hu-HU"/>
          </a:p>
        </p:txBody>
      </p:sp>
      <p:sp>
        <p:nvSpPr>
          <p:cNvPr id="9219" name="Rectangle 3">
            <a:extLst>
              <a:ext uri="{FF2B5EF4-FFF2-40B4-BE49-F238E27FC236}">
                <a16:creationId xmlns:a16="http://schemas.microsoft.com/office/drawing/2014/main" id="{76A366C9-5FF1-4A59-301B-E6AC8CD60137}"/>
              </a:ext>
            </a:extLst>
          </p:cNvPr>
          <p:cNvSpPr>
            <a:spLocks noGrp="1" noChangeArrowheads="1"/>
          </p:cNvSpPr>
          <p:nvPr>
            <p:ph idx="1"/>
          </p:nvPr>
        </p:nvSpPr>
        <p:spPr>
          <a:xfrm>
            <a:off x="571497" y="1785257"/>
            <a:ext cx="8001003" cy="3947999"/>
          </a:xfrm>
        </p:spPr>
        <p:txBody>
          <a:bodyPr>
            <a:normAutofit fontScale="92500" lnSpcReduction="10000"/>
          </a:bodyPr>
          <a:lstStyle/>
          <a:p>
            <a:pPr eaLnBrk="1" hangingPunct="1">
              <a:lnSpc>
                <a:spcPct val="100000"/>
              </a:lnSpc>
            </a:pPr>
            <a:r>
              <a:rPr lang="hu-HU" altLang="hu-HU" sz="1600" dirty="0"/>
              <a:t>számos olyan nyelv létezik amelyek bizonyos probléma megoldására, általánosítására készültek XML-ben: </a:t>
            </a:r>
          </a:p>
          <a:p>
            <a:pPr lvl="1" eaLnBrk="1" hangingPunct="1">
              <a:lnSpc>
                <a:spcPct val="100000"/>
              </a:lnSpc>
            </a:pPr>
            <a:r>
              <a:rPr lang="hu-HU" altLang="hu-HU" sz="1600" dirty="0"/>
              <a:t>XSL: adatlap formázó nyelv ami specifikusan XML adatok feldolgozására készült.</a:t>
            </a:r>
          </a:p>
          <a:p>
            <a:pPr lvl="1" eaLnBrk="1" hangingPunct="1">
              <a:lnSpc>
                <a:spcPct val="100000"/>
              </a:lnSpc>
            </a:pPr>
            <a:r>
              <a:rPr lang="hu-HU" altLang="hu-HU" sz="1600" dirty="0"/>
              <a:t>XHTML: </a:t>
            </a:r>
            <a:r>
              <a:rPr lang="hu-HU" altLang="hu-HU" sz="1600" dirty="0" err="1"/>
              <a:t>e</a:t>
            </a:r>
            <a:r>
              <a:rPr lang="hu-HU" altLang="hu-HU" sz="1600" b="1" dirty="0" err="1"/>
              <a:t>X</a:t>
            </a:r>
            <a:r>
              <a:rPr lang="hu-HU" altLang="hu-HU" sz="1600" dirty="0" err="1"/>
              <a:t>tensible</a:t>
            </a:r>
            <a:r>
              <a:rPr lang="hu-HU" altLang="hu-HU" sz="1600" dirty="0"/>
              <a:t> </a:t>
            </a:r>
            <a:r>
              <a:rPr lang="hu-HU" altLang="hu-HU" sz="1600" b="1" dirty="0" err="1"/>
              <a:t>H</a:t>
            </a:r>
            <a:r>
              <a:rPr lang="hu-HU" altLang="hu-HU" sz="1600" dirty="0" err="1"/>
              <a:t>yper</a:t>
            </a:r>
            <a:r>
              <a:rPr lang="hu-HU" altLang="hu-HU" sz="1600" b="1" dirty="0" err="1"/>
              <a:t>T</a:t>
            </a:r>
            <a:r>
              <a:rPr lang="hu-HU" altLang="hu-HU" sz="1600" dirty="0" err="1"/>
              <a:t>ext</a:t>
            </a:r>
            <a:r>
              <a:rPr lang="hu-HU" altLang="hu-HU" sz="1600" dirty="0"/>
              <a:t> </a:t>
            </a:r>
            <a:r>
              <a:rPr lang="hu-HU" altLang="hu-HU" sz="1600" b="1" dirty="0" err="1"/>
              <a:t>M</a:t>
            </a:r>
            <a:r>
              <a:rPr lang="hu-HU" altLang="hu-HU" sz="1600" dirty="0" err="1"/>
              <a:t>arkup</a:t>
            </a:r>
            <a:r>
              <a:rPr lang="hu-HU" altLang="hu-HU" sz="1600" dirty="0"/>
              <a:t> </a:t>
            </a:r>
            <a:r>
              <a:rPr lang="hu-HU" altLang="hu-HU" sz="1600" b="1" dirty="0" err="1"/>
              <a:t>L</a:t>
            </a:r>
            <a:r>
              <a:rPr lang="hu-HU" altLang="hu-HU" sz="1600" dirty="0" err="1"/>
              <a:t>anguage</a:t>
            </a:r>
            <a:r>
              <a:rPr lang="hu-HU" altLang="hu-HU" sz="1600" dirty="0"/>
              <a:t>. http://www.w3schools.com/xhtml/</a:t>
            </a:r>
          </a:p>
          <a:p>
            <a:pPr lvl="1" eaLnBrk="1" hangingPunct="1">
              <a:lnSpc>
                <a:spcPct val="100000"/>
              </a:lnSpc>
            </a:pPr>
            <a:r>
              <a:rPr lang="hu-HU" altLang="hu-HU" sz="1600" dirty="0"/>
              <a:t>WML: mobilkommunikáció nyelve. http://www.w3schools.com/wap/wml_reference.asp</a:t>
            </a:r>
          </a:p>
          <a:p>
            <a:pPr lvl="1" eaLnBrk="1" hangingPunct="1">
              <a:lnSpc>
                <a:spcPct val="100000"/>
              </a:lnSpc>
            </a:pPr>
            <a:r>
              <a:rPr lang="hu-HU" altLang="hu-HU" sz="1600" dirty="0"/>
              <a:t>SMIL: szabványos multimédia leíró nyelv, amely korszerű multimédiás, és web megjelenést tesz lehetővé. http://www.w3schools.com/smil/smil_intro.asp</a:t>
            </a:r>
          </a:p>
          <a:p>
            <a:pPr lvl="1" eaLnBrk="1" hangingPunct="1">
              <a:lnSpc>
                <a:spcPct val="100000"/>
              </a:lnSpc>
            </a:pPr>
            <a:r>
              <a:rPr lang="hu-HU" altLang="hu-HU" sz="1600" dirty="0"/>
              <a:t>XSL </a:t>
            </a:r>
            <a:r>
              <a:rPr lang="hu-HU" altLang="hu-HU" sz="1600" dirty="0" err="1"/>
              <a:t>Patterns</a:t>
            </a:r>
            <a:r>
              <a:rPr lang="hu-HU" altLang="hu-HU" sz="1600" dirty="0"/>
              <a:t>: lekérdező nyelv, amely hatékony keresést biztosít az XML dokumentumok között</a:t>
            </a:r>
          </a:p>
          <a:p>
            <a:pPr lvl="1" eaLnBrk="1" hangingPunct="1">
              <a:lnSpc>
                <a:spcPct val="100000"/>
              </a:lnSpc>
            </a:pPr>
            <a:r>
              <a:rPr lang="hu-HU" altLang="hu-HU" sz="1600" dirty="0"/>
              <a:t>SVG: </a:t>
            </a:r>
            <a:r>
              <a:rPr lang="hu-HU" altLang="hu-HU" sz="1600" dirty="0" err="1"/>
              <a:t>Scalable</a:t>
            </a:r>
            <a:r>
              <a:rPr lang="hu-HU" altLang="hu-HU" sz="1600" dirty="0"/>
              <a:t> </a:t>
            </a:r>
            <a:r>
              <a:rPr lang="hu-HU" altLang="hu-HU" sz="1600" dirty="0" err="1"/>
              <a:t>Vector</a:t>
            </a:r>
            <a:r>
              <a:rPr lang="hu-HU" altLang="hu-HU" sz="1600" dirty="0"/>
              <a:t> </a:t>
            </a:r>
            <a:r>
              <a:rPr lang="hu-HU" altLang="hu-HU" sz="1600" dirty="0" err="1"/>
              <a:t>Graphics</a:t>
            </a:r>
            <a:r>
              <a:rPr lang="hu-HU" altLang="hu-HU" sz="1600" dirty="0"/>
              <a:t>, 2D vektoros grafika leírásához. http://www.w3.org/TR/voicexml20/</a:t>
            </a:r>
          </a:p>
          <a:p>
            <a:pPr lvl="1" eaLnBrk="1" hangingPunct="1">
              <a:lnSpc>
                <a:spcPct val="100000"/>
              </a:lnSpc>
            </a:pPr>
            <a:r>
              <a:rPr lang="hu-HU" altLang="hu-HU" sz="1600" dirty="0" err="1"/>
              <a:t>VoiceXML</a:t>
            </a:r>
            <a:r>
              <a:rPr lang="hu-HU" altLang="hu-HU" sz="1600" dirty="0"/>
              <a:t>: beszédfelismerés, internetes hangátvitel, hangtömörítés. http://www.w3.org/TR/voicexml20/</a:t>
            </a:r>
          </a:p>
          <a:p>
            <a:pPr lvl="1" eaLnBrk="1" hangingPunct="1">
              <a:lnSpc>
                <a:spcPct val="100000"/>
              </a:lnSpc>
            </a:pPr>
            <a:r>
              <a:rPr lang="hu-HU" altLang="hu-HU" sz="1600" dirty="0" err="1"/>
              <a:t>MathML</a:t>
            </a:r>
            <a:r>
              <a:rPr lang="hu-HU" altLang="hu-HU" sz="1600" dirty="0"/>
              <a:t>: matematikai képletek leírásához. http://www.w3.org/TR/REC-MathML/ </a:t>
            </a:r>
          </a:p>
          <a:p>
            <a:pPr lvl="1" eaLnBrk="1" hangingPunct="1">
              <a:lnSpc>
                <a:spcPct val="100000"/>
              </a:lnSpc>
            </a:pPr>
            <a:endParaRPr lang="hu-HU" altLang="hu-HU" sz="1600" dirty="0"/>
          </a:p>
          <a:p>
            <a:pPr lvl="1" eaLnBrk="1" hangingPunct="1">
              <a:lnSpc>
                <a:spcPct val="100000"/>
              </a:lnSpc>
            </a:pPr>
            <a:endParaRPr lang="hu-HU" altLang="hu-HU" sz="1600" dirty="0"/>
          </a:p>
          <a:p>
            <a:pPr lvl="1" eaLnBrk="1" hangingPunct="1">
              <a:lnSpc>
                <a:spcPct val="100000"/>
              </a:lnSpc>
            </a:pPr>
            <a:endParaRPr lang="hu-HU" altLang="hu-HU" sz="1600" dirty="0"/>
          </a:p>
          <a:p>
            <a:pPr eaLnBrk="1" hangingPunct="1">
              <a:lnSpc>
                <a:spcPct val="100000"/>
              </a:lnSpc>
            </a:pPr>
            <a:endParaRPr lang="en-US" altLang="hu-HU" sz="1600" dirty="0"/>
          </a:p>
        </p:txBody>
      </p:sp>
      <p:sp>
        <p:nvSpPr>
          <p:cNvPr id="9226" name="Freeform: Shape 9225">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a:extLst>
              <a:ext uri="{FF2B5EF4-FFF2-40B4-BE49-F238E27FC236}">
                <a16:creationId xmlns:a16="http://schemas.microsoft.com/office/drawing/2014/main" id="{DC861927-C254-3986-0EC1-A8671007A067}"/>
              </a:ext>
            </a:extLst>
          </p:cNvPr>
          <p:cNvSpPr>
            <a:spLocks noGrp="1" noChangeArrowheads="1"/>
          </p:cNvSpPr>
          <p:nvPr>
            <p:ph idx="1"/>
          </p:nvPr>
        </p:nvSpPr>
        <p:spPr>
          <a:xfrm>
            <a:off x="899591" y="1052512"/>
            <a:ext cx="7849121" cy="5400823"/>
          </a:xfrm>
        </p:spPr>
        <p:txBody>
          <a:bodyPr>
            <a:normAutofit fontScale="92500" lnSpcReduction="10000"/>
          </a:bodyPr>
          <a:lstStyle/>
          <a:p>
            <a:pPr eaLnBrk="1" hangingPunct="1">
              <a:lnSpc>
                <a:spcPct val="80000"/>
              </a:lnSpc>
              <a:buFontTx/>
              <a:buNone/>
            </a:pPr>
            <a:r>
              <a:rPr lang="hu-HU" altLang="hu-HU" sz="1600" b="1" dirty="0"/>
              <a:t>&lt;?</a:t>
            </a:r>
            <a:r>
              <a:rPr lang="hu-HU" altLang="hu-HU" sz="1600" b="1" dirty="0" err="1"/>
              <a:t>xml</a:t>
            </a:r>
            <a:r>
              <a:rPr lang="hu-HU" altLang="hu-HU" sz="1600" b="1" dirty="0"/>
              <a:t> version="1.0" </a:t>
            </a:r>
            <a:r>
              <a:rPr lang="hu-HU" altLang="hu-HU" sz="1600" b="1" dirty="0" err="1"/>
              <a:t>encoding</a:t>
            </a:r>
            <a:r>
              <a:rPr lang="hu-HU" altLang="hu-HU" sz="1600" b="1" dirty="0"/>
              <a:t>="ISO-8859-2"?&gt;</a:t>
            </a:r>
          </a:p>
          <a:p>
            <a:pPr eaLnBrk="1" hangingPunct="1">
              <a:lnSpc>
                <a:spcPct val="80000"/>
              </a:lnSpc>
              <a:buFontTx/>
              <a:buNone/>
            </a:pPr>
            <a:r>
              <a:rPr lang="hu-HU" altLang="hu-HU" sz="1600" b="1" dirty="0"/>
              <a:t>&lt;</a:t>
            </a:r>
            <a:r>
              <a:rPr lang="hu-HU" altLang="hu-HU" sz="1600" b="1" dirty="0" err="1"/>
              <a:t>xsl:stylesheet</a:t>
            </a:r>
            <a:r>
              <a:rPr lang="hu-HU" altLang="hu-HU" sz="1600" b="1" dirty="0"/>
              <a:t> version="1.0" </a:t>
            </a:r>
            <a:r>
              <a:rPr lang="hu-HU" altLang="hu-HU" sz="1600" b="1" dirty="0" err="1"/>
              <a:t>xmlns:xsl</a:t>
            </a:r>
            <a:r>
              <a:rPr lang="hu-HU" altLang="hu-HU" sz="1600" b="1" dirty="0"/>
              <a:t>="http://www.w3.org/1999/XSL/Transform"&gt;</a:t>
            </a:r>
          </a:p>
          <a:p>
            <a:pPr eaLnBrk="1" hangingPunct="1">
              <a:lnSpc>
                <a:spcPct val="80000"/>
              </a:lnSpc>
              <a:buFontTx/>
              <a:buNone/>
            </a:pPr>
            <a:r>
              <a:rPr lang="hu-HU" altLang="hu-HU" sz="1600" b="1" dirty="0"/>
              <a:t>&lt;</a:t>
            </a:r>
            <a:r>
              <a:rPr lang="hu-HU" altLang="hu-HU" sz="1600" b="1" dirty="0" err="1"/>
              <a:t>xsl:template</a:t>
            </a:r>
            <a:r>
              <a:rPr lang="hu-HU" altLang="hu-HU" sz="1600" b="1" dirty="0"/>
              <a:t> </a:t>
            </a:r>
            <a:r>
              <a:rPr lang="hu-HU" altLang="hu-HU" sz="1600" b="1" dirty="0" err="1"/>
              <a:t>match</a:t>
            </a:r>
            <a:r>
              <a:rPr lang="hu-HU" altLang="hu-HU" sz="1600" b="1" dirty="0"/>
              <a:t>="/"&gt;</a:t>
            </a:r>
          </a:p>
          <a:p>
            <a:pPr eaLnBrk="1" hangingPunct="1">
              <a:lnSpc>
                <a:spcPct val="80000"/>
              </a:lnSpc>
              <a:buFontTx/>
              <a:buNone/>
            </a:pPr>
            <a:r>
              <a:rPr lang="hu-HU" altLang="hu-HU" sz="1600" b="1" dirty="0"/>
              <a:t>  &lt;</a:t>
            </a:r>
            <a:r>
              <a:rPr lang="hu-HU" altLang="hu-HU" sz="1600" b="1" dirty="0" err="1"/>
              <a:t>html</a:t>
            </a:r>
            <a:r>
              <a:rPr lang="hu-HU" altLang="hu-HU" sz="1600" b="1" dirty="0"/>
              <a:t>&gt;</a:t>
            </a:r>
          </a:p>
          <a:p>
            <a:pPr eaLnBrk="1" hangingPunct="1">
              <a:lnSpc>
                <a:spcPct val="80000"/>
              </a:lnSpc>
              <a:buFontTx/>
              <a:buNone/>
            </a:pPr>
            <a:r>
              <a:rPr lang="hu-HU" altLang="hu-HU" sz="1600" b="1" dirty="0"/>
              <a:t>  &lt;body&gt;</a:t>
            </a:r>
          </a:p>
          <a:p>
            <a:pPr eaLnBrk="1" hangingPunct="1">
              <a:lnSpc>
                <a:spcPct val="80000"/>
              </a:lnSpc>
              <a:buFontTx/>
              <a:buNone/>
            </a:pPr>
            <a:r>
              <a:rPr lang="hu-HU" altLang="hu-HU" sz="1600" b="1" dirty="0"/>
              <a:t>    &lt;h2&gt;</a:t>
            </a:r>
            <a:r>
              <a:rPr lang="hu-HU" altLang="hu-HU" sz="1600" b="1" dirty="0" err="1"/>
              <a:t>Árlista</a:t>
            </a:r>
            <a:r>
              <a:rPr lang="hu-HU" altLang="hu-HU" sz="1600" b="1" dirty="0"/>
              <a:t>&lt;/h2&gt;</a:t>
            </a:r>
          </a:p>
          <a:p>
            <a:pPr eaLnBrk="1" hangingPunct="1">
              <a:lnSpc>
                <a:spcPct val="80000"/>
              </a:lnSpc>
              <a:buFontTx/>
              <a:buNone/>
            </a:pPr>
            <a:r>
              <a:rPr lang="hu-HU" altLang="hu-HU" sz="1600" b="1" dirty="0"/>
              <a:t>    &lt;</a:t>
            </a:r>
            <a:r>
              <a:rPr lang="hu-HU" altLang="hu-HU" sz="1600" b="1" dirty="0" err="1"/>
              <a:t>table</a:t>
            </a:r>
            <a:r>
              <a:rPr lang="hu-HU" altLang="hu-HU" sz="1600" b="1" dirty="0"/>
              <a:t> </a:t>
            </a:r>
            <a:r>
              <a:rPr lang="hu-HU" altLang="hu-HU" sz="1600" b="1" dirty="0" err="1"/>
              <a:t>border</a:t>
            </a:r>
            <a:r>
              <a:rPr lang="hu-HU" altLang="hu-HU" sz="1600" b="1" dirty="0"/>
              <a:t>="1"&gt;</a:t>
            </a:r>
          </a:p>
          <a:p>
            <a:pPr eaLnBrk="1" hangingPunct="1">
              <a:lnSpc>
                <a:spcPct val="80000"/>
              </a:lnSpc>
              <a:buFontTx/>
              <a:buNone/>
            </a:pPr>
            <a:r>
              <a:rPr lang="hu-HU" altLang="hu-HU" sz="1600" b="1" dirty="0"/>
              <a:t>      &lt;</a:t>
            </a:r>
            <a:r>
              <a:rPr lang="hu-HU" altLang="hu-HU" sz="1600" b="1" dirty="0" err="1"/>
              <a:t>tr</a:t>
            </a:r>
            <a:r>
              <a:rPr lang="hu-HU" altLang="hu-HU" sz="1600" b="1" dirty="0"/>
              <a:t> </a:t>
            </a:r>
            <a:r>
              <a:rPr lang="hu-HU" altLang="hu-HU" sz="1600" b="1" dirty="0" err="1"/>
              <a:t>bgcolor</a:t>
            </a:r>
            <a:r>
              <a:rPr lang="hu-HU" altLang="hu-HU" sz="1600" b="1" dirty="0"/>
              <a:t>="#9acd32"&gt;</a:t>
            </a:r>
          </a:p>
          <a:p>
            <a:pPr eaLnBrk="1" hangingPunct="1">
              <a:lnSpc>
                <a:spcPct val="80000"/>
              </a:lnSpc>
              <a:buFontTx/>
              <a:buNone/>
            </a:pPr>
            <a:r>
              <a:rPr lang="hu-HU" altLang="hu-HU" sz="1600" b="1" dirty="0"/>
              <a:t>        &lt;</a:t>
            </a:r>
            <a:r>
              <a:rPr lang="hu-HU" altLang="hu-HU" sz="1600" b="1" dirty="0" err="1"/>
              <a:t>th</a:t>
            </a:r>
            <a:r>
              <a:rPr lang="hu-HU" altLang="hu-HU" sz="1600" b="1" dirty="0"/>
              <a:t>&gt;Név&lt;/</a:t>
            </a:r>
            <a:r>
              <a:rPr lang="hu-HU" altLang="hu-HU" sz="1600" b="1" dirty="0" err="1"/>
              <a:t>th</a:t>
            </a:r>
            <a:r>
              <a:rPr lang="hu-HU" altLang="hu-HU" sz="1600" b="1" dirty="0"/>
              <a:t>&gt;</a:t>
            </a:r>
          </a:p>
          <a:p>
            <a:pPr eaLnBrk="1" hangingPunct="1">
              <a:lnSpc>
                <a:spcPct val="80000"/>
              </a:lnSpc>
              <a:buFontTx/>
              <a:buNone/>
            </a:pPr>
            <a:r>
              <a:rPr lang="hu-HU" altLang="hu-HU" sz="1600" b="1" dirty="0"/>
              <a:t>        &lt;</a:t>
            </a:r>
            <a:r>
              <a:rPr lang="hu-HU" altLang="hu-HU" sz="1600" b="1" dirty="0" err="1"/>
              <a:t>th</a:t>
            </a:r>
            <a:r>
              <a:rPr lang="hu-HU" altLang="hu-HU" sz="1600" b="1" dirty="0"/>
              <a:t>&gt;Ár&lt;/</a:t>
            </a:r>
            <a:r>
              <a:rPr lang="hu-HU" altLang="hu-HU" sz="1600" b="1" dirty="0" err="1"/>
              <a:t>th</a:t>
            </a:r>
            <a:r>
              <a:rPr lang="hu-HU" altLang="hu-HU" sz="1600" b="1" dirty="0"/>
              <a:t>&gt;</a:t>
            </a:r>
          </a:p>
          <a:p>
            <a:pPr eaLnBrk="1" hangingPunct="1">
              <a:lnSpc>
                <a:spcPct val="80000"/>
              </a:lnSpc>
              <a:buFontTx/>
              <a:buNone/>
            </a:pPr>
            <a:r>
              <a:rPr lang="hu-HU" altLang="hu-HU" sz="1600" b="1" dirty="0"/>
              <a:t>      &lt;/</a:t>
            </a:r>
            <a:r>
              <a:rPr lang="hu-HU" altLang="hu-HU" sz="1600" b="1" dirty="0" err="1"/>
              <a:t>tr</a:t>
            </a:r>
            <a:r>
              <a:rPr lang="hu-HU" altLang="hu-HU" sz="1600" b="1" dirty="0"/>
              <a:t>&gt;</a:t>
            </a:r>
          </a:p>
          <a:p>
            <a:pPr eaLnBrk="1" hangingPunct="1">
              <a:lnSpc>
                <a:spcPct val="80000"/>
              </a:lnSpc>
              <a:buFontTx/>
              <a:buNone/>
            </a:pPr>
            <a:r>
              <a:rPr lang="hu-HU" altLang="hu-HU" sz="1600" b="1" dirty="0"/>
              <a:t>      &lt;</a:t>
            </a:r>
            <a:r>
              <a:rPr lang="hu-HU" altLang="hu-HU" sz="1600" b="1" dirty="0" err="1"/>
              <a:t>tr</a:t>
            </a:r>
            <a:r>
              <a:rPr lang="hu-HU" altLang="hu-HU" sz="1600" b="1" dirty="0"/>
              <a:t>&gt;</a:t>
            </a:r>
          </a:p>
          <a:p>
            <a:pPr eaLnBrk="1" hangingPunct="1">
              <a:lnSpc>
                <a:spcPct val="80000"/>
              </a:lnSpc>
              <a:buFontTx/>
              <a:buNone/>
            </a:pPr>
            <a:r>
              <a:rPr lang="hu-HU" altLang="hu-HU" sz="1600" b="1" dirty="0"/>
              <a:t>        &lt;</a:t>
            </a:r>
            <a:r>
              <a:rPr lang="hu-HU" altLang="hu-HU" sz="1600" b="1" dirty="0" err="1"/>
              <a:t>td</a:t>
            </a:r>
            <a:r>
              <a:rPr lang="hu-HU" altLang="hu-HU" sz="1600" b="1" dirty="0"/>
              <a:t>&gt; </a:t>
            </a:r>
            <a:r>
              <a:rPr lang="hu-HU" altLang="hu-HU" sz="1800" b="1" dirty="0">
                <a:solidFill>
                  <a:srgbClr val="FF3300"/>
                </a:solidFill>
              </a:rPr>
              <a:t>&lt;</a:t>
            </a:r>
            <a:r>
              <a:rPr lang="hu-HU" altLang="hu-HU" sz="1800" b="1" dirty="0" err="1">
                <a:solidFill>
                  <a:srgbClr val="FF3300"/>
                </a:solidFill>
              </a:rPr>
              <a:t>xsl:value-of</a:t>
            </a:r>
            <a:r>
              <a:rPr lang="hu-HU" altLang="hu-HU" sz="1800" b="1" dirty="0">
                <a:solidFill>
                  <a:srgbClr val="FF3300"/>
                </a:solidFill>
              </a:rPr>
              <a:t> </a:t>
            </a:r>
            <a:r>
              <a:rPr lang="hu-HU" altLang="hu-HU" sz="1800" b="1" dirty="0" err="1">
                <a:solidFill>
                  <a:srgbClr val="FF3300"/>
                </a:solidFill>
              </a:rPr>
              <a:t>select</a:t>
            </a:r>
            <a:r>
              <a:rPr lang="hu-HU" altLang="hu-HU" sz="1800" b="1" dirty="0">
                <a:solidFill>
                  <a:srgbClr val="FF3300"/>
                </a:solidFill>
              </a:rPr>
              <a:t> = "alkatrészek/alkatrész/megnevezés"/&gt;</a:t>
            </a:r>
            <a:r>
              <a:rPr lang="hu-HU" altLang="hu-HU" sz="1800" b="1" dirty="0"/>
              <a:t> </a:t>
            </a:r>
            <a:r>
              <a:rPr lang="hu-HU" altLang="hu-HU" sz="1600" b="1" dirty="0"/>
              <a:t>&lt;/</a:t>
            </a:r>
            <a:r>
              <a:rPr lang="hu-HU" altLang="hu-HU" sz="1600" b="1" dirty="0" err="1"/>
              <a:t>td</a:t>
            </a:r>
            <a:r>
              <a:rPr lang="hu-HU" altLang="hu-HU" sz="1600" b="1" dirty="0"/>
              <a:t>&gt;</a:t>
            </a:r>
          </a:p>
          <a:p>
            <a:pPr eaLnBrk="1" hangingPunct="1">
              <a:lnSpc>
                <a:spcPct val="80000"/>
              </a:lnSpc>
              <a:buFontTx/>
              <a:buNone/>
            </a:pPr>
            <a:r>
              <a:rPr lang="hu-HU" altLang="hu-HU" sz="1600" b="1" dirty="0"/>
              <a:t>        &lt;</a:t>
            </a:r>
            <a:r>
              <a:rPr lang="hu-HU" altLang="hu-HU" sz="1600" b="1" dirty="0" err="1"/>
              <a:t>td</a:t>
            </a:r>
            <a:r>
              <a:rPr lang="hu-HU" altLang="hu-HU" sz="1600" b="1" dirty="0"/>
              <a:t>&gt; </a:t>
            </a:r>
            <a:r>
              <a:rPr lang="hu-HU" altLang="hu-HU" sz="1800" b="1" dirty="0">
                <a:solidFill>
                  <a:srgbClr val="FF3300"/>
                </a:solidFill>
              </a:rPr>
              <a:t>&lt;</a:t>
            </a:r>
            <a:r>
              <a:rPr lang="hu-HU" altLang="hu-HU" sz="1800" b="1" dirty="0" err="1">
                <a:solidFill>
                  <a:srgbClr val="FF3300"/>
                </a:solidFill>
              </a:rPr>
              <a:t>xsl:value-of</a:t>
            </a:r>
            <a:r>
              <a:rPr lang="hu-HU" altLang="hu-HU" sz="1800" b="1" dirty="0">
                <a:solidFill>
                  <a:srgbClr val="FF3300"/>
                </a:solidFill>
              </a:rPr>
              <a:t> </a:t>
            </a:r>
            <a:r>
              <a:rPr lang="hu-HU" altLang="hu-HU" sz="1800" b="1" dirty="0" err="1">
                <a:solidFill>
                  <a:srgbClr val="FF3300"/>
                </a:solidFill>
              </a:rPr>
              <a:t>select</a:t>
            </a:r>
            <a:r>
              <a:rPr lang="hu-HU" altLang="hu-HU" sz="1800" b="1" dirty="0">
                <a:solidFill>
                  <a:srgbClr val="FF3300"/>
                </a:solidFill>
              </a:rPr>
              <a:t> = "alkatrészek/alkatrész/egységár"/&gt;</a:t>
            </a:r>
            <a:r>
              <a:rPr lang="hu-HU" altLang="hu-HU" sz="1800" b="1" dirty="0"/>
              <a:t> </a:t>
            </a:r>
            <a:r>
              <a:rPr lang="hu-HU" altLang="hu-HU" sz="1600" b="1" dirty="0"/>
              <a:t>&lt;/</a:t>
            </a:r>
            <a:r>
              <a:rPr lang="hu-HU" altLang="hu-HU" sz="1600" b="1" dirty="0" err="1"/>
              <a:t>td</a:t>
            </a:r>
            <a:r>
              <a:rPr lang="hu-HU" altLang="hu-HU" sz="1600" b="1" dirty="0"/>
              <a:t>&gt;</a:t>
            </a:r>
          </a:p>
          <a:p>
            <a:pPr eaLnBrk="1" hangingPunct="1">
              <a:lnSpc>
                <a:spcPct val="80000"/>
              </a:lnSpc>
              <a:buFontTx/>
              <a:buNone/>
            </a:pPr>
            <a:r>
              <a:rPr lang="hu-HU" altLang="hu-HU" sz="1600" b="1" dirty="0"/>
              <a:t>      &lt;/</a:t>
            </a:r>
            <a:r>
              <a:rPr lang="hu-HU" altLang="hu-HU" sz="1600" b="1" dirty="0" err="1"/>
              <a:t>tr</a:t>
            </a:r>
            <a:r>
              <a:rPr lang="hu-HU" altLang="hu-HU" sz="1600" b="1" dirty="0"/>
              <a:t>&gt;</a:t>
            </a:r>
          </a:p>
          <a:p>
            <a:pPr eaLnBrk="1" hangingPunct="1">
              <a:lnSpc>
                <a:spcPct val="80000"/>
              </a:lnSpc>
              <a:buFontTx/>
              <a:buNone/>
            </a:pPr>
            <a:r>
              <a:rPr lang="hu-HU" altLang="hu-HU" sz="1600" b="1" dirty="0"/>
              <a:t>    &lt;/</a:t>
            </a:r>
            <a:r>
              <a:rPr lang="hu-HU" altLang="hu-HU" sz="1600" b="1" dirty="0" err="1"/>
              <a:t>table</a:t>
            </a:r>
            <a:r>
              <a:rPr lang="hu-HU" altLang="hu-HU" sz="1600" b="1" dirty="0"/>
              <a:t>&gt;</a:t>
            </a:r>
          </a:p>
          <a:p>
            <a:pPr eaLnBrk="1" hangingPunct="1">
              <a:lnSpc>
                <a:spcPct val="80000"/>
              </a:lnSpc>
              <a:buFontTx/>
              <a:buNone/>
            </a:pPr>
            <a:r>
              <a:rPr lang="hu-HU" altLang="hu-HU" sz="1600" b="1" dirty="0"/>
              <a:t>  &lt;/body&gt;</a:t>
            </a:r>
          </a:p>
          <a:p>
            <a:pPr eaLnBrk="1" hangingPunct="1">
              <a:lnSpc>
                <a:spcPct val="80000"/>
              </a:lnSpc>
              <a:buFontTx/>
              <a:buNone/>
            </a:pPr>
            <a:r>
              <a:rPr lang="hu-HU" altLang="hu-HU" sz="1600" b="1" dirty="0"/>
              <a:t>  &lt;/</a:t>
            </a:r>
            <a:r>
              <a:rPr lang="hu-HU" altLang="hu-HU" sz="1600" b="1" dirty="0" err="1"/>
              <a:t>html</a:t>
            </a:r>
            <a:r>
              <a:rPr lang="hu-HU" altLang="hu-HU" sz="1600" b="1" dirty="0"/>
              <a:t>&gt;</a:t>
            </a:r>
          </a:p>
          <a:p>
            <a:pPr eaLnBrk="1" hangingPunct="1">
              <a:lnSpc>
                <a:spcPct val="80000"/>
              </a:lnSpc>
              <a:buFontTx/>
              <a:buNone/>
            </a:pPr>
            <a:r>
              <a:rPr lang="hu-HU" altLang="hu-HU" sz="1600" b="1" dirty="0"/>
              <a:t>&lt;/</a:t>
            </a:r>
            <a:r>
              <a:rPr lang="hu-HU" altLang="hu-HU" sz="1600" b="1" dirty="0" err="1"/>
              <a:t>xsl:template</a:t>
            </a:r>
            <a:r>
              <a:rPr lang="hu-HU" altLang="hu-HU" sz="1600" b="1" dirty="0"/>
              <a:t>&gt;</a:t>
            </a:r>
          </a:p>
          <a:p>
            <a:pPr eaLnBrk="1" hangingPunct="1">
              <a:lnSpc>
                <a:spcPct val="80000"/>
              </a:lnSpc>
              <a:buFontTx/>
              <a:buNone/>
            </a:pPr>
            <a:r>
              <a:rPr lang="hu-HU" altLang="hu-HU" sz="1600" b="1" dirty="0"/>
              <a:t>&lt;/</a:t>
            </a:r>
            <a:r>
              <a:rPr lang="hu-HU" altLang="hu-HU" sz="1600" b="1" dirty="0" err="1"/>
              <a:t>xsl:stylesheet</a:t>
            </a:r>
            <a:r>
              <a:rPr lang="hu-HU" altLang="hu-HU" sz="1600" b="1" dirty="0"/>
              <a:t>&gt;</a:t>
            </a:r>
          </a:p>
          <a:p>
            <a:pPr eaLnBrk="1" hangingPunct="1">
              <a:lnSpc>
                <a:spcPct val="80000"/>
              </a:lnSpc>
            </a:pPr>
            <a:endParaRPr lang="hu-HU" altLang="hu-HU" sz="1600" dirty="0"/>
          </a:p>
        </p:txBody>
      </p:sp>
      <p:sp>
        <p:nvSpPr>
          <p:cNvPr id="76804" name="Text Box 5">
            <a:extLst>
              <a:ext uri="{FF2B5EF4-FFF2-40B4-BE49-F238E27FC236}">
                <a16:creationId xmlns:a16="http://schemas.microsoft.com/office/drawing/2014/main" id="{45EB2CDD-FC52-313D-8D9A-25026E29715F}"/>
              </a:ext>
            </a:extLst>
          </p:cNvPr>
          <p:cNvSpPr txBox="1">
            <a:spLocks noChangeArrowheads="1"/>
          </p:cNvSpPr>
          <p:nvPr/>
        </p:nvSpPr>
        <p:spPr bwMode="auto">
          <a:xfrm>
            <a:off x="971600" y="260350"/>
            <a:ext cx="5687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2400" dirty="0"/>
              <a:t>Egy elem kiválasztása:</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a:extLst>
              <a:ext uri="{FF2B5EF4-FFF2-40B4-BE49-F238E27FC236}">
                <a16:creationId xmlns:a16="http://schemas.microsoft.com/office/drawing/2014/main" id="{3F3801AD-3C71-A074-B615-1037297A0CFC}"/>
              </a:ext>
            </a:extLst>
          </p:cNvPr>
          <p:cNvSpPr>
            <a:spLocks noGrp="1" noChangeArrowheads="1"/>
          </p:cNvSpPr>
          <p:nvPr>
            <p:ph idx="1"/>
          </p:nvPr>
        </p:nvSpPr>
        <p:spPr>
          <a:xfrm>
            <a:off x="971600" y="1052512"/>
            <a:ext cx="7416824" cy="5545138"/>
          </a:xfrm>
        </p:spPr>
        <p:txBody>
          <a:bodyPr>
            <a:normAutofit lnSpcReduction="10000"/>
          </a:bodyPr>
          <a:lstStyle/>
          <a:p>
            <a:pPr eaLnBrk="1" hangingPunct="1">
              <a:lnSpc>
                <a:spcPct val="80000"/>
              </a:lnSpc>
              <a:buFontTx/>
              <a:buNone/>
            </a:pPr>
            <a:r>
              <a:rPr lang="hu-HU" altLang="hu-HU" sz="1400" b="1" dirty="0"/>
              <a:t>&lt;?</a:t>
            </a:r>
            <a:r>
              <a:rPr lang="hu-HU" altLang="hu-HU" sz="1400" b="1" dirty="0" err="1"/>
              <a:t>xml</a:t>
            </a:r>
            <a:r>
              <a:rPr lang="hu-HU" altLang="hu-HU" sz="1400" b="1" dirty="0"/>
              <a:t> version="1.0" </a:t>
            </a:r>
            <a:r>
              <a:rPr lang="hu-HU" altLang="hu-HU" sz="1400" b="1" dirty="0" err="1"/>
              <a:t>encoding</a:t>
            </a:r>
            <a:r>
              <a:rPr lang="hu-HU" altLang="hu-HU" sz="1400" b="1" dirty="0"/>
              <a:t>="ISO-8859-2"?&gt;</a:t>
            </a:r>
          </a:p>
          <a:p>
            <a:pPr eaLnBrk="1" hangingPunct="1">
              <a:lnSpc>
                <a:spcPct val="80000"/>
              </a:lnSpc>
              <a:buFontTx/>
              <a:buNone/>
            </a:pPr>
            <a:r>
              <a:rPr lang="hu-HU" altLang="hu-HU" sz="1400" b="1" dirty="0"/>
              <a:t>&lt;</a:t>
            </a:r>
            <a:r>
              <a:rPr lang="hu-HU" altLang="hu-HU" sz="1400" b="1" dirty="0" err="1"/>
              <a:t>xsl:stylesheet</a:t>
            </a:r>
            <a:r>
              <a:rPr lang="hu-HU" altLang="hu-HU" sz="1400" b="1" dirty="0"/>
              <a:t> version="1.0" </a:t>
            </a:r>
            <a:r>
              <a:rPr lang="hu-HU" altLang="hu-HU" sz="1400" b="1" dirty="0" err="1"/>
              <a:t>xmlns:xsl</a:t>
            </a:r>
            <a:r>
              <a:rPr lang="hu-HU" altLang="hu-HU" sz="1400" b="1" dirty="0"/>
              <a:t>="http://www.w3.org/1999/XSL/Transform"&gt;</a:t>
            </a:r>
          </a:p>
          <a:p>
            <a:pPr eaLnBrk="1" hangingPunct="1">
              <a:lnSpc>
                <a:spcPct val="80000"/>
              </a:lnSpc>
              <a:buFontTx/>
              <a:buNone/>
            </a:pPr>
            <a:r>
              <a:rPr lang="hu-HU" altLang="hu-HU" sz="1400" b="1" dirty="0"/>
              <a:t>&lt;</a:t>
            </a:r>
            <a:r>
              <a:rPr lang="hu-HU" altLang="hu-HU" sz="1400" b="1" dirty="0" err="1"/>
              <a:t>xsl:template</a:t>
            </a:r>
            <a:r>
              <a:rPr lang="hu-HU" altLang="hu-HU" sz="1400" b="1" dirty="0"/>
              <a:t> </a:t>
            </a:r>
            <a:r>
              <a:rPr lang="hu-HU" altLang="hu-HU" sz="1400" b="1" dirty="0" err="1"/>
              <a:t>match</a:t>
            </a:r>
            <a:r>
              <a:rPr lang="hu-HU" altLang="hu-HU" sz="1400" b="1" dirty="0"/>
              <a:t>="/"&gt;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&lt;h2&gt;</a:t>
            </a:r>
            <a:r>
              <a:rPr lang="hu-HU" altLang="hu-HU" sz="1400" b="1" dirty="0" err="1"/>
              <a:t>Árlista</a:t>
            </a:r>
            <a:r>
              <a:rPr lang="hu-HU" altLang="hu-HU" sz="1400" b="1" dirty="0"/>
              <a:t>&lt;/h2&gt;</a:t>
            </a:r>
          </a:p>
          <a:p>
            <a:pPr eaLnBrk="1" hangingPunct="1">
              <a:lnSpc>
                <a:spcPct val="80000"/>
              </a:lnSpc>
              <a:buFontTx/>
              <a:buNone/>
            </a:pPr>
            <a:r>
              <a:rPr lang="hu-HU" altLang="hu-HU" sz="1400" b="1" dirty="0"/>
              <a:t>    &lt;</a:t>
            </a:r>
            <a:r>
              <a:rPr lang="hu-HU" altLang="hu-HU" sz="1400" b="1" dirty="0" err="1"/>
              <a:t>table</a:t>
            </a:r>
            <a:r>
              <a:rPr lang="hu-HU" altLang="hu-HU" sz="1400" b="1" dirty="0"/>
              <a:t> </a:t>
            </a:r>
            <a:r>
              <a:rPr lang="hu-HU" altLang="hu-HU" sz="1400" b="1" dirty="0" err="1"/>
              <a:t>border</a:t>
            </a:r>
            <a:r>
              <a:rPr lang="hu-HU" altLang="hu-HU" sz="1400" b="1" dirty="0"/>
              <a:t>="1"&gt;</a:t>
            </a:r>
          </a:p>
          <a:p>
            <a:pPr eaLnBrk="1" hangingPunct="1">
              <a:lnSpc>
                <a:spcPct val="80000"/>
              </a:lnSpc>
              <a:buFontTx/>
              <a:buNone/>
            </a:pPr>
            <a:r>
              <a:rPr lang="hu-HU" altLang="hu-HU" sz="1400" b="1" dirty="0"/>
              <a:t>      &lt;</a:t>
            </a:r>
            <a:r>
              <a:rPr lang="hu-HU" altLang="hu-HU" sz="1400" b="1" dirty="0" err="1"/>
              <a:t>tr</a:t>
            </a:r>
            <a:r>
              <a:rPr lang="hu-HU" altLang="hu-HU" sz="1400" b="1" dirty="0"/>
              <a:t> </a:t>
            </a:r>
            <a:r>
              <a:rPr lang="hu-HU" altLang="hu-HU" sz="1400" b="1" dirty="0" err="1"/>
              <a:t>bgcolor</a:t>
            </a:r>
            <a:r>
              <a:rPr lang="hu-HU" altLang="hu-HU" sz="1400" b="1" dirty="0"/>
              <a:t>="#9acd32"&gt;</a:t>
            </a:r>
          </a:p>
          <a:p>
            <a:pPr eaLnBrk="1" hangingPunct="1">
              <a:lnSpc>
                <a:spcPct val="80000"/>
              </a:lnSpc>
              <a:buFontTx/>
              <a:buNone/>
            </a:pPr>
            <a:r>
              <a:rPr lang="hu-HU" altLang="hu-HU" sz="1400" b="1" dirty="0"/>
              <a:t>        &lt;</a:t>
            </a:r>
            <a:r>
              <a:rPr lang="hu-HU" altLang="hu-HU" sz="1400" b="1" dirty="0" err="1"/>
              <a:t>th</a:t>
            </a:r>
            <a:r>
              <a:rPr lang="hu-HU" altLang="hu-HU" sz="1400" b="1" dirty="0"/>
              <a:t>&gt;Név&lt;/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th</a:t>
            </a:r>
            <a:r>
              <a:rPr lang="hu-HU" altLang="hu-HU" sz="1400" b="1" dirty="0"/>
              <a:t>&gt;Ár&lt;/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xsl:for-each</a:t>
            </a:r>
            <a:r>
              <a:rPr lang="hu-HU" altLang="hu-HU" sz="1400" b="1" dirty="0">
                <a:solidFill>
                  <a:srgbClr val="FF3300"/>
                </a:solidFill>
              </a:rPr>
              <a:t> </a:t>
            </a:r>
            <a:r>
              <a:rPr lang="hu-HU" altLang="hu-HU" sz="1400" b="1" dirty="0" err="1">
                <a:solidFill>
                  <a:srgbClr val="FF3300"/>
                </a:solidFill>
              </a:rPr>
              <a:t>select</a:t>
            </a:r>
            <a:r>
              <a:rPr lang="hu-HU" altLang="hu-HU" sz="1400" b="1" dirty="0">
                <a:solidFill>
                  <a:srgbClr val="FF3300"/>
                </a:solidFill>
              </a:rPr>
              <a:t>="alkatrészek/alkatrész"&gt;</a:t>
            </a:r>
            <a:r>
              <a:rPr lang="hu-HU" altLang="hu-HU" sz="1400" dirty="0">
                <a:solidFill>
                  <a:srgbClr val="FF3300"/>
                </a:solidFill>
              </a:rPr>
              <a:t> </a:t>
            </a:r>
            <a:endParaRPr lang="hu-HU" altLang="hu-HU" sz="1400" b="1" dirty="0">
              <a:solidFill>
                <a:srgbClr val="FF3300"/>
              </a:solidFill>
            </a:endParaRP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&lt;</a:t>
            </a:r>
            <a:r>
              <a:rPr lang="hu-HU" altLang="hu-HU" sz="1400" b="1" dirty="0" err="1"/>
              <a:t>td</a:t>
            </a:r>
            <a:r>
              <a:rPr lang="hu-HU" altLang="hu-HU" sz="1400" b="1" dirty="0"/>
              <a:t>&gt; </a:t>
            </a:r>
            <a:r>
              <a:rPr lang="hu-HU" altLang="hu-HU" sz="1600" b="1" dirty="0"/>
              <a:t>&lt;</a:t>
            </a:r>
            <a:r>
              <a:rPr lang="hu-HU" altLang="hu-HU" sz="1600" b="1" dirty="0" err="1"/>
              <a:t>xsl:value-of</a:t>
            </a:r>
            <a:r>
              <a:rPr lang="hu-HU" altLang="hu-HU" sz="1600" b="1" dirty="0"/>
              <a:t> </a:t>
            </a:r>
            <a:r>
              <a:rPr lang="hu-HU" altLang="hu-HU" sz="1600" b="1" dirty="0" err="1"/>
              <a:t>select</a:t>
            </a:r>
            <a:r>
              <a:rPr lang="hu-HU" altLang="hu-HU" sz="1600" b="1" dirty="0"/>
              <a:t> = "megnevezés"/&gt; </a:t>
            </a:r>
            <a:r>
              <a:rPr lang="hu-HU" altLang="hu-HU" sz="1400" b="1" dirty="0"/>
              <a:t>&lt;/</a:t>
            </a:r>
            <a:r>
              <a:rPr lang="hu-HU" altLang="hu-HU" sz="1400" b="1" dirty="0" err="1"/>
              <a:t>td</a:t>
            </a:r>
            <a:r>
              <a:rPr lang="hu-HU" altLang="hu-HU" sz="1400" b="1" dirty="0"/>
              <a:t>&gt;</a:t>
            </a:r>
          </a:p>
          <a:p>
            <a:pPr eaLnBrk="1" hangingPunct="1">
              <a:lnSpc>
                <a:spcPct val="80000"/>
              </a:lnSpc>
              <a:buFontTx/>
              <a:buNone/>
            </a:pPr>
            <a:r>
              <a:rPr lang="hu-HU" altLang="hu-HU" sz="1400" b="1" dirty="0"/>
              <a:t>        &lt;</a:t>
            </a:r>
            <a:r>
              <a:rPr lang="hu-HU" altLang="hu-HU" sz="1400" b="1" dirty="0" err="1"/>
              <a:t>td</a:t>
            </a:r>
            <a:r>
              <a:rPr lang="hu-HU" altLang="hu-HU" sz="1400" b="1" dirty="0"/>
              <a:t>&gt; </a:t>
            </a:r>
            <a:r>
              <a:rPr lang="hu-HU" altLang="hu-HU" sz="1600" b="1" dirty="0"/>
              <a:t>&lt;</a:t>
            </a:r>
            <a:r>
              <a:rPr lang="hu-HU" altLang="hu-HU" sz="1600" b="1" dirty="0" err="1"/>
              <a:t>xsl:value-of</a:t>
            </a:r>
            <a:r>
              <a:rPr lang="hu-HU" altLang="hu-HU" sz="1600" b="1" dirty="0"/>
              <a:t> </a:t>
            </a:r>
            <a:r>
              <a:rPr lang="hu-HU" altLang="hu-HU" sz="1600" b="1" dirty="0" err="1"/>
              <a:t>select</a:t>
            </a:r>
            <a:r>
              <a:rPr lang="hu-HU" altLang="hu-HU" sz="1600" b="1" dirty="0"/>
              <a:t> = "egységár"/&gt; </a:t>
            </a:r>
            <a:r>
              <a:rPr lang="hu-HU" altLang="hu-HU" sz="1400" b="1" dirty="0"/>
              <a:t>&lt;/</a:t>
            </a:r>
            <a:r>
              <a:rPr lang="hu-HU" altLang="hu-HU" sz="1400" b="1" dirty="0" err="1"/>
              <a:t>td</a:t>
            </a:r>
            <a:r>
              <a:rPr lang="hu-HU" altLang="hu-HU" sz="1400" b="1" dirty="0"/>
              <a:t>&gt;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xsl:for-each</a:t>
            </a:r>
            <a:r>
              <a:rPr lang="hu-HU" altLang="hu-HU" sz="1400" b="1" dirty="0">
                <a:solidFill>
                  <a:srgbClr val="FF3300"/>
                </a:solidFill>
              </a:rPr>
              <a:t>&gt;</a:t>
            </a:r>
          </a:p>
          <a:p>
            <a:pPr eaLnBrk="1" hangingPunct="1">
              <a:lnSpc>
                <a:spcPct val="80000"/>
              </a:lnSpc>
              <a:buFontTx/>
              <a:buNone/>
            </a:pPr>
            <a:r>
              <a:rPr lang="hu-HU" altLang="hu-HU" sz="1400" b="1" dirty="0"/>
              <a:t>    &lt;/</a:t>
            </a:r>
            <a:r>
              <a:rPr lang="hu-HU" altLang="hu-HU" sz="1400" b="1" dirty="0" err="1"/>
              <a:t>table</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&lt;/</a:t>
            </a:r>
            <a:r>
              <a:rPr lang="hu-HU" altLang="hu-HU" sz="1400" b="1" dirty="0" err="1"/>
              <a:t>xsl:template</a:t>
            </a:r>
            <a:r>
              <a:rPr lang="hu-HU" altLang="hu-HU" sz="1400" b="1" dirty="0"/>
              <a:t>&gt;</a:t>
            </a:r>
          </a:p>
          <a:p>
            <a:pPr eaLnBrk="1" hangingPunct="1">
              <a:lnSpc>
                <a:spcPct val="80000"/>
              </a:lnSpc>
              <a:buFontTx/>
              <a:buNone/>
            </a:pPr>
            <a:r>
              <a:rPr lang="hu-HU" altLang="hu-HU" sz="1400" b="1" dirty="0"/>
              <a:t>&lt;/</a:t>
            </a:r>
            <a:r>
              <a:rPr lang="hu-HU" altLang="hu-HU" sz="1400" b="1" dirty="0" err="1"/>
              <a:t>xsl:stylesheet</a:t>
            </a:r>
            <a:r>
              <a:rPr lang="hu-HU" altLang="hu-HU" sz="1400" b="1" dirty="0"/>
              <a:t>&gt;</a:t>
            </a:r>
          </a:p>
          <a:p>
            <a:pPr eaLnBrk="1" hangingPunct="1">
              <a:lnSpc>
                <a:spcPct val="80000"/>
              </a:lnSpc>
            </a:pPr>
            <a:endParaRPr lang="hu-HU" altLang="hu-HU" sz="1400" dirty="0"/>
          </a:p>
        </p:txBody>
      </p:sp>
      <p:sp>
        <p:nvSpPr>
          <p:cNvPr id="77828" name="Text Box 4">
            <a:extLst>
              <a:ext uri="{FF2B5EF4-FFF2-40B4-BE49-F238E27FC236}">
                <a16:creationId xmlns:a16="http://schemas.microsoft.com/office/drawing/2014/main" id="{68A86A7A-D320-8287-88FF-47CF389F9636}"/>
              </a:ext>
            </a:extLst>
          </p:cNvPr>
          <p:cNvSpPr txBox="1">
            <a:spLocks noChangeArrowheads="1"/>
          </p:cNvSpPr>
          <p:nvPr/>
        </p:nvSpPr>
        <p:spPr bwMode="auto">
          <a:xfrm>
            <a:off x="971600" y="260350"/>
            <a:ext cx="5687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2400" dirty="0"/>
              <a:t>Ciklikus elemkiválasztás: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a:extLst>
              <a:ext uri="{FF2B5EF4-FFF2-40B4-BE49-F238E27FC236}">
                <a16:creationId xmlns:a16="http://schemas.microsoft.com/office/drawing/2014/main" id="{E96D19CC-6084-2B4B-AA3E-B1C056AF8CFA}"/>
              </a:ext>
            </a:extLst>
          </p:cNvPr>
          <p:cNvSpPr>
            <a:spLocks noGrp="1" noChangeArrowheads="1"/>
          </p:cNvSpPr>
          <p:nvPr>
            <p:ph idx="1"/>
          </p:nvPr>
        </p:nvSpPr>
        <p:spPr>
          <a:xfrm>
            <a:off x="971600" y="1052512"/>
            <a:ext cx="7272808" cy="5545137"/>
          </a:xfrm>
        </p:spPr>
        <p:txBody>
          <a:bodyPr>
            <a:normAutofit lnSpcReduction="10000"/>
          </a:bodyPr>
          <a:lstStyle/>
          <a:p>
            <a:pPr eaLnBrk="1" hangingPunct="1">
              <a:lnSpc>
                <a:spcPct val="80000"/>
              </a:lnSpc>
              <a:buFontTx/>
              <a:buNone/>
            </a:pPr>
            <a:r>
              <a:rPr lang="hu-HU" altLang="hu-HU" sz="1400" b="1" dirty="0"/>
              <a:t>&lt;?</a:t>
            </a:r>
            <a:r>
              <a:rPr lang="hu-HU" altLang="hu-HU" sz="1400" b="1" dirty="0" err="1"/>
              <a:t>xml</a:t>
            </a:r>
            <a:r>
              <a:rPr lang="hu-HU" altLang="hu-HU" sz="1400" b="1" dirty="0"/>
              <a:t> version="1.0" </a:t>
            </a:r>
            <a:r>
              <a:rPr lang="hu-HU" altLang="hu-HU" sz="1400" b="1" dirty="0" err="1"/>
              <a:t>encoding</a:t>
            </a:r>
            <a:r>
              <a:rPr lang="hu-HU" altLang="hu-HU" sz="1400" b="1" dirty="0"/>
              <a:t>="ISO-8859-2"?&gt;</a:t>
            </a:r>
          </a:p>
          <a:p>
            <a:pPr eaLnBrk="1" hangingPunct="1">
              <a:lnSpc>
                <a:spcPct val="80000"/>
              </a:lnSpc>
              <a:buFontTx/>
              <a:buNone/>
            </a:pPr>
            <a:r>
              <a:rPr lang="hu-HU" altLang="hu-HU" sz="1400" b="1" dirty="0"/>
              <a:t>&lt;</a:t>
            </a:r>
            <a:r>
              <a:rPr lang="hu-HU" altLang="hu-HU" sz="1400" b="1" dirty="0" err="1"/>
              <a:t>xsl:stylesheet</a:t>
            </a:r>
            <a:r>
              <a:rPr lang="hu-HU" altLang="hu-HU" sz="1400" b="1" dirty="0"/>
              <a:t> version="1.0" </a:t>
            </a:r>
            <a:r>
              <a:rPr lang="hu-HU" altLang="hu-HU" sz="1400" b="1" dirty="0" err="1"/>
              <a:t>xmlns:xsl</a:t>
            </a:r>
            <a:r>
              <a:rPr lang="hu-HU" altLang="hu-HU" sz="1400" b="1" dirty="0"/>
              <a:t>="http://www.w3.org/1999/XSL/Transform"&gt;</a:t>
            </a:r>
          </a:p>
          <a:p>
            <a:pPr eaLnBrk="1" hangingPunct="1">
              <a:lnSpc>
                <a:spcPct val="80000"/>
              </a:lnSpc>
              <a:buFontTx/>
              <a:buNone/>
            </a:pPr>
            <a:r>
              <a:rPr lang="hu-HU" altLang="hu-HU" sz="1400" b="1" dirty="0"/>
              <a:t>&lt;</a:t>
            </a:r>
            <a:r>
              <a:rPr lang="hu-HU" altLang="hu-HU" sz="1400" b="1" dirty="0" err="1"/>
              <a:t>xsl:template</a:t>
            </a:r>
            <a:r>
              <a:rPr lang="hu-HU" altLang="hu-HU" sz="1400" b="1" dirty="0"/>
              <a:t> </a:t>
            </a:r>
            <a:r>
              <a:rPr lang="hu-HU" altLang="hu-HU" sz="1400" b="1" dirty="0" err="1"/>
              <a:t>match</a:t>
            </a:r>
            <a:r>
              <a:rPr lang="hu-HU" altLang="hu-HU" sz="1400" b="1" dirty="0"/>
              <a:t>="/"&gt;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&lt;h2&gt;</a:t>
            </a:r>
            <a:r>
              <a:rPr lang="hu-HU" altLang="hu-HU" sz="1400" b="1" dirty="0" err="1"/>
              <a:t>Árlista</a:t>
            </a:r>
            <a:r>
              <a:rPr lang="hu-HU" altLang="hu-HU" sz="1400" b="1" dirty="0"/>
              <a:t>&lt;/h2&gt;</a:t>
            </a:r>
          </a:p>
          <a:p>
            <a:pPr eaLnBrk="1" hangingPunct="1">
              <a:lnSpc>
                <a:spcPct val="80000"/>
              </a:lnSpc>
              <a:buFontTx/>
              <a:buNone/>
            </a:pPr>
            <a:r>
              <a:rPr lang="hu-HU" altLang="hu-HU" sz="1400" b="1" dirty="0"/>
              <a:t>    &lt;</a:t>
            </a:r>
            <a:r>
              <a:rPr lang="hu-HU" altLang="hu-HU" sz="1400" b="1" dirty="0" err="1"/>
              <a:t>table</a:t>
            </a:r>
            <a:r>
              <a:rPr lang="hu-HU" altLang="hu-HU" sz="1400" b="1" dirty="0"/>
              <a:t> </a:t>
            </a:r>
            <a:r>
              <a:rPr lang="hu-HU" altLang="hu-HU" sz="1400" b="1" dirty="0" err="1"/>
              <a:t>border</a:t>
            </a:r>
            <a:r>
              <a:rPr lang="hu-HU" altLang="hu-HU" sz="1400" b="1" dirty="0"/>
              <a:t>="1"&gt;</a:t>
            </a:r>
          </a:p>
          <a:p>
            <a:pPr eaLnBrk="1" hangingPunct="1">
              <a:lnSpc>
                <a:spcPct val="80000"/>
              </a:lnSpc>
              <a:buFontTx/>
              <a:buNone/>
            </a:pPr>
            <a:r>
              <a:rPr lang="hu-HU" altLang="hu-HU" sz="1400" b="1" dirty="0"/>
              <a:t>      &lt;</a:t>
            </a:r>
            <a:r>
              <a:rPr lang="hu-HU" altLang="hu-HU" sz="1400" b="1" dirty="0" err="1"/>
              <a:t>tr</a:t>
            </a:r>
            <a:r>
              <a:rPr lang="hu-HU" altLang="hu-HU" sz="1400" b="1" dirty="0"/>
              <a:t> </a:t>
            </a:r>
            <a:r>
              <a:rPr lang="hu-HU" altLang="hu-HU" sz="1400" b="1" dirty="0" err="1"/>
              <a:t>bgcolor</a:t>
            </a:r>
            <a:r>
              <a:rPr lang="hu-HU" altLang="hu-HU" sz="1400" b="1" dirty="0"/>
              <a:t>="#9acd32"&gt;</a:t>
            </a:r>
          </a:p>
          <a:p>
            <a:pPr eaLnBrk="1" hangingPunct="1">
              <a:lnSpc>
                <a:spcPct val="80000"/>
              </a:lnSpc>
              <a:buFontTx/>
              <a:buNone/>
            </a:pPr>
            <a:r>
              <a:rPr lang="hu-HU" altLang="hu-HU" sz="1400" b="1" dirty="0"/>
              <a:t>        &lt;</a:t>
            </a:r>
            <a:r>
              <a:rPr lang="hu-HU" altLang="hu-HU" sz="1400" b="1" dirty="0" err="1"/>
              <a:t>th</a:t>
            </a:r>
            <a:r>
              <a:rPr lang="hu-HU" altLang="hu-HU" sz="1400" b="1" dirty="0"/>
              <a:t>&gt;Név&lt;/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th</a:t>
            </a:r>
            <a:r>
              <a:rPr lang="hu-HU" altLang="hu-HU" sz="1400" b="1" dirty="0"/>
              <a:t>&gt;Ár&lt;/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xsl:for-each</a:t>
            </a:r>
            <a:r>
              <a:rPr lang="hu-HU" altLang="hu-HU" sz="1400" b="1" dirty="0">
                <a:solidFill>
                  <a:srgbClr val="FF3300"/>
                </a:solidFill>
              </a:rPr>
              <a:t> </a:t>
            </a:r>
            <a:r>
              <a:rPr lang="hu-HU" altLang="hu-HU" sz="1400" b="1" dirty="0" err="1">
                <a:solidFill>
                  <a:srgbClr val="FF3300"/>
                </a:solidFill>
              </a:rPr>
              <a:t>select</a:t>
            </a:r>
            <a:r>
              <a:rPr lang="hu-HU" altLang="hu-HU" sz="1400" b="1" dirty="0">
                <a:solidFill>
                  <a:srgbClr val="FF3300"/>
                </a:solidFill>
              </a:rPr>
              <a:t>="alkatrészek/alkatrész[egységár &amp;</a:t>
            </a:r>
            <a:r>
              <a:rPr lang="hu-HU" altLang="hu-HU" sz="1400" b="1" dirty="0" err="1">
                <a:solidFill>
                  <a:srgbClr val="FF3300"/>
                </a:solidFill>
              </a:rPr>
              <a:t>gt</a:t>
            </a:r>
            <a:r>
              <a:rPr lang="hu-HU" altLang="hu-HU" sz="1400" b="1" dirty="0">
                <a:solidFill>
                  <a:srgbClr val="FF3300"/>
                </a:solidFill>
              </a:rPr>
              <a:t>; 10]"&gt;</a:t>
            </a:r>
            <a:r>
              <a:rPr lang="hu-HU" altLang="hu-HU" sz="1400" dirty="0">
                <a:solidFill>
                  <a:srgbClr val="FF3300"/>
                </a:solidFill>
              </a:rPr>
              <a:t> </a:t>
            </a:r>
            <a:endParaRPr lang="hu-HU" altLang="hu-HU" sz="1400" b="1" dirty="0">
              <a:solidFill>
                <a:srgbClr val="FF3300"/>
              </a:solidFill>
            </a:endParaRP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&lt;</a:t>
            </a:r>
            <a:r>
              <a:rPr lang="hu-HU" altLang="hu-HU" sz="1400" b="1" dirty="0" err="1"/>
              <a:t>td</a:t>
            </a:r>
            <a:r>
              <a:rPr lang="hu-HU" altLang="hu-HU" sz="1400" b="1" dirty="0"/>
              <a:t>&gt; </a:t>
            </a:r>
            <a:r>
              <a:rPr lang="hu-HU" altLang="hu-HU" sz="1600" b="1" dirty="0"/>
              <a:t>&lt;</a:t>
            </a:r>
            <a:r>
              <a:rPr lang="hu-HU" altLang="hu-HU" sz="1600" b="1" dirty="0" err="1"/>
              <a:t>xsl:value-of</a:t>
            </a:r>
            <a:r>
              <a:rPr lang="hu-HU" altLang="hu-HU" sz="1600" b="1" dirty="0"/>
              <a:t> </a:t>
            </a:r>
            <a:r>
              <a:rPr lang="hu-HU" altLang="hu-HU" sz="1600" b="1" dirty="0" err="1"/>
              <a:t>select</a:t>
            </a:r>
            <a:r>
              <a:rPr lang="hu-HU" altLang="hu-HU" sz="1600" b="1" dirty="0"/>
              <a:t> = "megnevezés"/&gt; </a:t>
            </a:r>
            <a:r>
              <a:rPr lang="hu-HU" altLang="hu-HU" sz="1400" b="1" dirty="0"/>
              <a:t>&lt;/</a:t>
            </a:r>
            <a:r>
              <a:rPr lang="hu-HU" altLang="hu-HU" sz="1400" b="1" dirty="0" err="1"/>
              <a:t>td</a:t>
            </a:r>
            <a:r>
              <a:rPr lang="hu-HU" altLang="hu-HU" sz="1400" b="1" dirty="0"/>
              <a:t>&gt;</a:t>
            </a:r>
          </a:p>
          <a:p>
            <a:pPr eaLnBrk="1" hangingPunct="1">
              <a:lnSpc>
                <a:spcPct val="80000"/>
              </a:lnSpc>
              <a:buFontTx/>
              <a:buNone/>
            </a:pPr>
            <a:r>
              <a:rPr lang="hu-HU" altLang="hu-HU" sz="1400" b="1" dirty="0"/>
              <a:t>        &lt;</a:t>
            </a:r>
            <a:r>
              <a:rPr lang="hu-HU" altLang="hu-HU" sz="1400" b="1" dirty="0" err="1"/>
              <a:t>td</a:t>
            </a:r>
            <a:r>
              <a:rPr lang="hu-HU" altLang="hu-HU" sz="1400" b="1" dirty="0"/>
              <a:t>&gt; </a:t>
            </a:r>
            <a:r>
              <a:rPr lang="hu-HU" altLang="hu-HU" sz="1600" b="1" dirty="0"/>
              <a:t>&lt;</a:t>
            </a:r>
            <a:r>
              <a:rPr lang="hu-HU" altLang="hu-HU" sz="1600" b="1" dirty="0" err="1"/>
              <a:t>xsl:value-of</a:t>
            </a:r>
            <a:r>
              <a:rPr lang="hu-HU" altLang="hu-HU" sz="1600" b="1" dirty="0"/>
              <a:t> </a:t>
            </a:r>
            <a:r>
              <a:rPr lang="hu-HU" altLang="hu-HU" sz="1600" b="1" dirty="0" err="1"/>
              <a:t>select</a:t>
            </a:r>
            <a:r>
              <a:rPr lang="hu-HU" altLang="hu-HU" sz="1600" b="1" dirty="0"/>
              <a:t> = "egységár"/&gt; </a:t>
            </a:r>
            <a:r>
              <a:rPr lang="hu-HU" altLang="hu-HU" sz="1400" b="1" dirty="0"/>
              <a:t>&lt;/</a:t>
            </a:r>
            <a:r>
              <a:rPr lang="hu-HU" altLang="hu-HU" sz="1400" b="1" dirty="0" err="1"/>
              <a:t>td</a:t>
            </a:r>
            <a:r>
              <a:rPr lang="hu-HU" altLang="hu-HU" sz="1400" b="1" dirty="0"/>
              <a:t>&gt;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xsl:for-each</a:t>
            </a:r>
            <a:r>
              <a:rPr lang="hu-HU" altLang="hu-HU" sz="1400" b="1" dirty="0">
                <a:solidFill>
                  <a:srgbClr val="FF3300"/>
                </a:solidFill>
              </a:rPr>
              <a:t>&gt;</a:t>
            </a:r>
          </a:p>
          <a:p>
            <a:pPr eaLnBrk="1" hangingPunct="1">
              <a:lnSpc>
                <a:spcPct val="80000"/>
              </a:lnSpc>
              <a:buFontTx/>
              <a:buNone/>
            </a:pPr>
            <a:r>
              <a:rPr lang="hu-HU" altLang="hu-HU" sz="1400" b="1" dirty="0"/>
              <a:t>    &lt;/</a:t>
            </a:r>
            <a:r>
              <a:rPr lang="hu-HU" altLang="hu-HU" sz="1400" b="1" dirty="0" err="1"/>
              <a:t>table</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&lt;/</a:t>
            </a:r>
            <a:r>
              <a:rPr lang="hu-HU" altLang="hu-HU" sz="1400" b="1" dirty="0" err="1"/>
              <a:t>xsl:template</a:t>
            </a:r>
            <a:r>
              <a:rPr lang="hu-HU" altLang="hu-HU" sz="1400" b="1" dirty="0"/>
              <a:t>&gt;</a:t>
            </a:r>
          </a:p>
          <a:p>
            <a:pPr eaLnBrk="1" hangingPunct="1">
              <a:lnSpc>
                <a:spcPct val="80000"/>
              </a:lnSpc>
              <a:buFontTx/>
              <a:buNone/>
            </a:pPr>
            <a:r>
              <a:rPr lang="hu-HU" altLang="hu-HU" sz="1400" b="1" dirty="0"/>
              <a:t>&lt;/</a:t>
            </a:r>
            <a:r>
              <a:rPr lang="hu-HU" altLang="hu-HU" sz="1400" b="1" dirty="0" err="1"/>
              <a:t>xsl:stylesheet</a:t>
            </a:r>
            <a:r>
              <a:rPr lang="hu-HU" altLang="hu-HU" sz="1400" b="1" dirty="0"/>
              <a:t>&gt;</a:t>
            </a:r>
          </a:p>
          <a:p>
            <a:pPr eaLnBrk="1" hangingPunct="1">
              <a:lnSpc>
                <a:spcPct val="80000"/>
              </a:lnSpc>
            </a:pPr>
            <a:endParaRPr lang="hu-HU" altLang="hu-HU" sz="1400" dirty="0"/>
          </a:p>
        </p:txBody>
      </p:sp>
      <p:sp>
        <p:nvSpPr>
          <p:cNvPr id="78852" name="Text Box 4">
            <a:extLst>
              <a:ext uri="{FF2B5EF4-FFF2-40B4-BE49-F238E27FC236}">
                <a16:creationId xmlns:a16="http://schemas.microsoft.com/office/drawing/2014/main" id="{6E51BE83-C39F-2B4B-0757-E7BE7947C7D9}"/>
              </a:ext>
            </a:extLst>
          </p:cNvPr>
          <p:cNvSpPr txBox="1">
            <a:spLocks noChangeArrowheads="1"/>
          </p:cNvSpPr>
          <p:nvPr/>
        </p:nvSpPr>
        <p:spPr bwMode="auto">
          <a:xfrm>
            <a:off x="971600" y="260350"/>
            <a:ext cx="5687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2400" dirty="0"/>
              <a:t>Ciklikus elemkiválasztás feltétellel:</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a:extLst>
              <a:ext uri="{FF2B5EF4-FFF2-40B4-BE49-F238E27FC236}">
                <a16:creationId xmlns:a16="http://schemas.microsoft.com/office/drawing/2014/main" id="{97CF2279-9902-BF3A-3992-9F8E8C5CCBBF}"/>
              </a:ext>
            </a:extLst>
          </p:cNvPr>
          <p:cNvSpPr>
            <a:spLocks noGrp="1" noChangeArrowheads="1"/>
          </p:cNvSpPr>
          <p:nvPr>
            <p:ph idx="1"/>
          </p:nvPr>
        </p:nvSpPr>
        <p:spPr>
          <a:xfrm>
            <a:off x="971600" y="1341438"/>
            <a:ext cx="7272808" cy="5399930"/>
          </a:xfrm>
        </p:spPr>
        <p:txBody>
          <a:bodyPr>
            <a:normAutofit fontScale="92500" lnSpcReduction="10000"/>
          </a:bodyPr>
          <a:lstStyle/>
          <a:p>
            <a:pPr eaLnBrk="1" hangingPunct="1">
              <a:lnSpc>
                <a:spcPct val="80000"/>
              </a:lnSpc>
              <a:buFontTx/>
              <a:buNone/>
            </a:pPr>
            <a:r>
              <a:rPr lang="hu-HU" altLang="hu-HU" sz="1400" b="1" dirty="0"/>
              <a:t>&lt;?</a:t>
            </a:r>
            <a:r>
              <a:rPr lang="hu-HU" altLang="hu-HU" sz="1400" b="1" dirty="0" err="1"/>
              <a:t>xml</a:t>
            </a:r>
            <a:r>
              <a:rPr lang="hu-HU" altLang="hu-HU" sz="1400" b="1" dirty="0"/>
              <a:t> version="1.0" </a:t>
            </a:r>
            <a:r>
              <a:rPr lang="hu-HU" altLang="hu-HU" sz="1400" b="1" dirty="0" err="1"/>
              <a:t>encoding</a:t>
            </a:r>
            <a:r>
              <a:rPr lang="hu-HU" altLang="hu-HU" sz="1400" b="1" dirty="0"/>
              <a:t>="ISO-8859-2"?&gt;</a:t>
            </a:r>
          </a:p>
          <a:p>
            <a:pPr eaLnBrk="1" hangingPunct="1">
              <a:lnSpc>
                <a:spcPct val="80000"/>
              </a:lnSpc>
              <a:buFontTx/>
              <a:buNone/>
            </a:pPr>
            <a:r>
              <a:rPr lang="hu-HU" altLang="hu-HU" sz="1400" b="1" dirty="0"/>
              <a:t>&lt;</a:t>
            </a:r>
            <a:r>
              <a:rPr lang="hu-HU" altLang="hu-HU" sz="1400" b="1" dirty="0" err="1"/>
              <a:t>xsl:stylesheet</a:t>
            </a:r>
            <a:r>
              <a:rPr lang="hu-HU" altLang="hu-HU" sz="1400" b="1" dirty="0"/>
              <a:t> version="1.0" </a:t>
            </a:r>
            <a:r>
              <a:rPr lang="hu-HU" altLang="hu-HU" sz="1400" b="1" dirty="0" err="1"/>
              <a:t>xmlns:xsl</a:t>
            </a:r>
            <a:r>
              <a:rPr lang="hu-HU" altLang="hu-HU" sz="1400" b="1" dirty="0"/>
              <a:t>="http://www.w3.org/1999/XSL/Transform"&gt;</a:t>
            </a:r>
          </a:p>
          <a:p>
            <a:pPr eaLnBrk="1" hangingPunct="1">
              <a:lnSpc>
                <a:spcPct val="80000"/>
              </a:lnSpc>
              <a:buFontTx/>
              <a:buNone/>
            </a:pPr>
            <a:r>
              <a:rPr lang="hu-HU" altLang="hu-HU" sz="1400" b="1" dirty="0"/>
              <a:t>&lt;</a:t>
            </a:r>
            <a:r>
              <a:rPr lang="hu-HU" altLang="hu-HU" sz="1400" b="1" dirty="0" err="1"/>
              <a:t>xsl:template</a:t>
            </a:r>
            <a:r>
              <a:rPr lang="hu-HU" altLang="hu-HU" sz="1400" b="1" dirty="0"/>
              <a:t> </a:t>
            </a:r>
            <a:r>
              <a:rPr lang="hu-HU" altLang="hu-HU" sz="1400" b="1" dirty="0" err="1"/>
              <a:t>match</a:t>
            </a:r>
            <a:r>
              <a:rPr lang="hu-HU" altLang="hu-HU" sz="1400" b="1" dirty="0"/>
              <a:t>="/"&gt;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&lt;h2&gt;</a:t>
            </a:r>
            <a:r>
              <a:rPr lang="hu-HU" altLang="hu-HU" sz="1400" b="1" dirty="0" err="1"/>
              <a:t>Árlista</a:t>
            </a:r>
            <a:r>
              <a:rPr lang="hu-HU" altLang="hu-HU" sz="1400" b="1" dirty="0"/>
              <a:t>&lt;/h2&gt;</a:t>
            </a:r>
          </a:p>
          <a:p>
            <a:pPr eaLnBrk="1" hangingPunct="1">
              <a:lnSpc>
                <a:spcPct val="80000"/>
              </a:lnSpc>
              <a:buFontTx/>
              <a:buNone/>
            </a:pPr>
            <a:r>
              <a:rPr lang="hu-HU" altLang="hu-HU" sz="1400" b="1" dirty="0"/>
              <a:t>    &lt;</a:t>
            </a:r>
            <a:r>
              <a:rPr lang="hu-HU" altLang="hu-HU" sz="1400" b="1" dirty="0" err="1"/>
              <a:t>table</a:t>
            </a:r>
            <a:r>
              <a:rPr lang="hu-HU" altLang="hu-HU" sz="1400" b="1" dirty="0"/>
              <a:t> </a:t>
            </a:r>
            <a:r>
              <a:rPr lang="hu-HU" altLang="hu-HU" sz="1400" b="1" dirty="0" err="1"/>
              <a:t>border</a:t>
            </a:r>
            <a:r>
              <a:rPr lang="hu-HU" altLang="hu-HU" sz="1400" b="1" dirty="0"/>
              <a:t>="1"&gt;</a:t>
            </a:r>
          </a:p>
          <a:p>
            <a:pPr eaLnBrk="1" hangingPunct="1">
              <a:lnSpc>
                <a:spcPct val="80000"/>
              </a:lnSpc>
              <a:buFontTx/>
              <a:buNone/>
            </a:pPr>
            <a:r>
              <a:rPr lang="hu-HU" altLang="hu-HU" sz="1400" b="1" dirty="0"/>
              <a:t>      &lt;</a:t>
            </a:r>
            <a:r>
              <a:rPr lang="hu-HU" altLang="hu-HU" sz="1400" b="1" dirty="0" err="1"/>
              <a:t>tr</a:t>
            </a:r>
            <a:r>
              <a:rPr lang="hu-HU" altLang="hu-HU" sz="1400" b="1" dirty="0"/>
              <a:t> </a:t>
            </a:r>
            <a:r>
              <a:rPr lang="hu-HU" altLang="hu-HU" sz="1400" b="1" dirty="0" err="1"/>
              <a:t>bgcolor</a:t>
            </a:r>
            <a:r>
              <a:rPr lang="hu-HU" altLang="hu-HU" sz="1400" b="1" dirty="0"/>
              <a:t>="#9acd32"&gt;</a:t>
            </a:r>
          </a:p>
          <a:p>
            <a:pPr eaLnBrk="1" hangingPunct="1">
              <a:lnSpc>
                <a:spcPct val="80000"/>
              </a:lnSpc>
              <a:buFontTx/>
              <a:buNone/>
            </a:pPr>
            <a:r>
              <a:rPr lang="hu-HU" altLang="hu-HU" sz="1400" b="1" dirty="0"/>
              <a:t>        &lt;</a:t>
            </a:r>
            <a:r>
              <a:rPr lang="hu-HU" altLang="hu-HU" sz="1400" b="1" dirty="0" err="1"/>
              <a:t>th</a:t>
            </a:r>
            <a:r>
              <a:rPr lang="hu-HU" altLang="hu-HU" sz="1400" b="1" dirty="0"/>
              <a:t>&gt;Név&lt;/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th</a:t>
            </a:r>
            <a:r>
              <a:rPr lang="hu-HU" altLang="hu-HU" sz="1400" b="1" dirty="0"/>
              <a:t>&gt;Ár&lt;/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&lt;</a:t>
            </a:r>
            <a:r>
              <a:rPr lang="hu-HU" altLang="hu-HU" sz="1400" b="1" dirty="0" err="1"/>
              <a:t>xsl:for-each</a:t>
            </a:r>
            <a:r>
              <a:rPr lang="hu-HU" altLang="hu-HU" sz="1400" b="1" dirty="0"/>
              <a:t> </a:t>
            </a:r>
            <a:r>
              <a:rPr lang="hu-HU" altLang="hu-HU" sz="1400" b="1" dirty="0" err="1"/>
              <a:t>select</a:t>
            </a:r>
            <a:r>
              <a:rPr lang="hu-HU" altLang="hu-HU" sz="1400" b="1" dirty="0"/>
              <a:t>="alkatrészek/alkatrész"&gt; </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xsl:sort</a:t>
            </a:r>
            <a:r>
              <a:rPr lang="hu-HU" altLang="hu-HU" sz="1400" b="1" dirty="0">
                <a:solidFill>
                  <a:srgbClr val="FF3300"/>
                </a:solidFill>
              </a:rPr>
              <a:t> </a:t>
            </a:r>
            <a:r>
              <a:rPr lang="hu-HU" altLang="hu-HU" sz="1400" b="1" dirty="0" err="1">
                <a:solidFill>
                  <a:srgbClr val="FF3300"/>
                </a:solidFill>
              </a:rPr>
              <a:t>select</a:t>
            </a:r>
            <a:r>
              <a:rPr lang="hu-HU" altLang="hu-HU" sz="1400" b="1" dirty="0">
                <a:solidFill>
                  <a:srgbClr val="FF3300"/>
                </a:solidFill>
              </a:rPr>
              <a:t>="egységár" </a:t>
            </a:r>
            <a:r>
              <a:rPr lang="hu-HU" altLang="hu-HU" sz="1400" b="1" dirty="0" err="1">
                <a:solidFill>
                  <a:srgbClr val="FF3300"/>
                </a:solidFill>
              </a:rPr>
              <a:t>data-type</a:t>
            </a:r>
            <a:r>
              <a:rPr lang="hu-HU" altLang="hu-HU" sz="1400" b="1" dirty="0">
                <a:solidFill>
                  <a:srgbClr val="FF3300"/>
                </a:solidFill>
              </a:rPr>
              <a:t>="</a:t>
            </a:r>
            <a:r>
              <a:rPr lang="hu-HU" altLang="hu-HU" sz="1400" b="1" dirty="0" err="1">
                <a:solidFill>
                  <a:srgbClr val="FF3300"/>
                </a:solidFill>
              </a:rPr>
              <a:t>number</a:t>
            </a:r>
            <a:r>
              <a:rPr lang="hu-HU" altLang="hu-HU" sz="1400" b="1" dirty="0">
                <a:solidFill>
                  <a:srgbClr val="FF3300"/>
                </a:solidFill>
              </a:rPr>
              <a:t>" /&gt;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&lt;</a:t>
            </a:r>
            <a:r>
              <a:rPr lang="hu-HU" altLang="hu-HU" sz="1400" b="1" dirty="0" err="1"/>
              <a:t>td</a:t>
            </a:r>
            <a:r>
              <a:rPr lang="hu-HU" altLang="hu-HU" sz="1400" b="1" dirty="0"/>
              <a:t>&gt; &lt;</a:t>
            </a:r>
            <a:r>
              <a:rPr lang="hu-HU" altLang="hu-HU" sz="1400" b="1" dirty="0" err="1"/>
              <a:t>xsl:value-of</a:t>
            </a:r>
            <a:r>
              <a:rPr lang="hu-HU" altLang="hu-HU" sz="1400" b="1" dirty="0"/>
              <a:t> </a:t>
            </a:r>
            <a:r>
              <a:rPr lang="hu-HU" altLang="hu-HU" sz="1400" b="1" dirty="0" err="1"/>
              <a:t>select</a:t>
            </a:r>
            <a:r>
              <a:rPr lang="hu-HU" altLang="hu-HU" sz="1400" b="1" dirty="0"/>
              <a:t> = "megnevezés"/&gt; &lt;/</a:t>
            </a:r>
            <a:r>
              <a:rPr lang="hu-HU" altLang="hu-HU" sz="1400" b="1" dirty="0" err="1"/>
              <a:t>td</a:t>
            </a:r>
            <a:r>
              <a:rPr lang="hu-HU" altLang="hu-HU" sz="1400" b="1" dirty="0"/>
              <a:t>&gt;</a:t>
            </a:r>
          </a:p>
          <a:p>
            <a:pPr eaLnBrk="1" hangingPunct="1">
              <a:lnSpc>
                <a:spcPct val="80000"/>
              </a:lnSpc>
              <a:buFontTx/>
              <a:buNone/>
            </a:pPr>
            <a:r>
              <a:rPr lang="hu-HU" altLang="hu-HU" sz="1400" b="1" dirty="0"/>
              <a:t>          &lt;</a:t>
            </a:r>
            <a:r>
              <a:rPr lang="hu-HU" altLang="hu-HU" sz="1400" b="1" dirty="0" err="1"/>
              <a:t>td</a:t>
            </a:r>
            <a:r>
              <a:rPr lang="hu-HU" altLang="hu-HU" sz="1400" b="1" dirty="0"/>
              <a:t>&gt; &lt;</a:t>
            </a:r>
            <a:r>
              <a:rPr lang="hu-HU" altLang="hu-HU" sz="1400" b="1" dirty="0" err="1"/>
              <a:t>xsl:value-of</a:t>
            </a:r>
            <a:r>
              <a:rPr lang="hu-HU" altLang="hu-HU" sz="1400" b="1" dirty="0"/>
              <a:t> </a:t>
            </a:r>
            <a:r>
              <a:rPr lang="hu-HU" altLang="hu-HU" sz="1400" b="1" dirty="0" err="1"/>
              <a:t>select</a:t>
            </a:r>
            <a:r>
              <a:rPr lang="hu-HU" altLang="hu-HU" sz="1400" b="1" dirty="0"/>
              <a:t> = "egységár"/&gt; &lt;/</a:t>
            </a:r>
            <a:r>
              <a:rPr lang="hu-HU" altLang="hu-HU" sz="1400" b="1" dirty="0" err="1"/>
              <a:t>td</a:t>
            </a:r>
            <a:r>
              <a:rPr lang="hu-HU" altLang="hu-HU" sz="1400" b="1" dirty="0"/>
              <a:t>&gt;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&lt;/</a:t>
            </a:r>
            <a:r>
              <a:rPr lang="hu-HU" altLang="hu-HU" sz="1400" b="1" dirty="0" err="1"/>
              <a:t>xsl:for-each</a:t>
            </a:r>
            <a:r>
              <a:rPr lang="hu-HU" altLang="hu-HU" sz="1400" b="1" dirty="0"/>
              <a:t>&gt;</a:t>
            </a:r>
          </a:p>
          <a:p>
            <a:pPr eaLnBrk="1" hangingPunct="1">
              <a:lnSpc>
                <a:spcPct val="80000"/>
              </a:lnSpc>
              <a:buFontTx/>
              <a:buNone/>
            </a:pPr>
            <a:r>
              <a:rPr lang="hu-HU" altLang="hu-HU" sz="1400" b="1" dirty="0"/>
              <a:t>    &lt;/</a:t>
            </a:r>
            <a:r>
              <a:rPr lang="hu-HU" altLang="hu-HU" sz="1400" b="1" dirty="0" err="1"/>
              <a:t>table</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&lt;/</a:t>
            </a:r>
            <a:r>
              <a:rPr lang="hu-HU" altLang="hu-HU" sz="1400" b="1" dirty="0" err="1"/>
              <a:t>xsl:template</a:t>
            </a:r>
            <a:r>
              <a:rPr lang="hu-HU" altLang="hu-HU" sz="1400" b="1" dirty="0"/>
              <a:t>&gt;</a:t>
            </a:r>
          </a:p>
          <a:p>
            <a:pPr eaLnBrk="1" hangingPunct="1">
              <a:lnSpc>
                <a:spcPct val="80000"/>
              </a:lnSpc>
              <a:buFontTx/>
              <a:buNone/>
            </a:pPr>
            <a:r>
              <a:rPr lang="hu-HU" altLang="hu-HU" sz="1400" b="1" dirty="0"/>
              <a:t>&lt;/</a:t>
            </a:r>
            <a:r>
              <a:rPr lang="hu-HU" altLang="hu-HU" sz="1400" b="1" dirty="0" err="1"/>
              <a:t>xsl:stylesheet</a:t>
            </a:r>
            <a:r>
              <a:rPr lang="hu-HU" altLang="hu-HU" sz="1400" b="1" dirty="0"/>
              <a:t>&gt;</a:t>
            </a:r>
          </a:p>
        </p:txBody>
      </p:sp>
      <p:sp>
        <p:nvSpPr>
          <p:cNvPr id="79876" name="Text Box 4">
            <a:extLst>
              <a:ext uri="{FF2B5EF4-FFF2-40B4-BE49-F238E27FC236}">
                <a16:creationId xmlns:a16="http://schemas.microsoft.com/office/drawing/2014/main" id="{C5529EEB-D7ED-B996-9288-4D7B1FC7208F}"/>
              </a:ext>
            </a:extLst>
          </p:cNvPr>
          <p:cNvSpPr txBox="1">
            <a:spLocks noChangeArrowheads="1"/>
          </p:cNvSpPr>
          <p:nvPr/>
        </p:nvSpPr>
        <p:spPr bwMode="auto">
          <a:xfrm>
            <a:off x="971600" y="260350"/>
            <a:ext cx="568796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2400" dirty="0"/>
              <a:t>Ciklikus elemkiválasztás feltétellel és rendezéssel:</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a:extLst>
              <a:ext uri="{FF2B5EF4-FFF2-40B4-BE49-F238E27FC236}">
                <a16:creationId xmlns:a16="http://schemas.microsoft.com/office/drawing/2014/main" id="{D499C296-B7F1-C34A-1AFA-268AF930A036}"/>
              </a:ext>
            </a:extLst>
          </p:cNvPr>
          <p:cNvSpPr>
            <a:spLocks noGrp="1" noChangeArrowheads="1"/>
          </p:cNvSpPr>
          <p:nvPr>
            <p:ph idx="1"/>
          </p:nvPr>
        </p:nvSpPr>
        <p:spPr>
          <a:xfrm>
            <a:off x="1043608" y="1196975"/>
            <a:ext cx="7776542" cy="5400675"/>
          </a:xfrm>
        </p:spPr>
        <p:txBody>
          <a:bodyPr>
            <a:normAutofit fontScale="92500" lnSpcReduction="20000"/>
          </a:bodyPr>
          <a:lstStyle/>
          <a:p>
            <a:pPr eaLnBrk="1" hangingPunct="1">
              <a:lnSpc>
                <a:spcPct val="80000"/>
              </a:lnSpc>
              <a:buFontTx/>
              <a:buNone/>
            </a:pPr>
            <a:r>
              <a:rPr lang="hu-HU" altLang="hu-HU" sz="1400" b="1" dirty="0"/>
              <a:t>&lt;?</a:t>
            </a:r>
            <a:r>
              <a:rPr lang="hu-HU" altLang="hu-HU" sz="1400" b="1" dirty="0" err="1"/>
              <a:t>xml</a:t>
            </a:r>
            <a:r>
              <a:rPr lang="hu-HU" altLang="hu-HU" sz="1400" b="1" dirty="0"/>
              <a:t> version="1.0" </a:t>
            </a:r>
            <a:r>
              <a:rPr lang="hu-HU" altLang="hu-HU" sz="1400" b="1" dirty="0" err="1"/>
              <a:t>encoding</a:t>
            </a:r>
            <a:r>
              <a:rPr lang="hu-HU" altLang="hu-HU" sz="1400" b="1" dirty="0"/>
              <a:t>="ISO-8859-2"?&gt;</a:t>
            </a:r>
          </a:p>
          <a:p>
            <a:pPr eaLnBrk="1" hangingPunct="1">
              <a:lnSpc>
                <a:spcPct val="80000"/>
              </a:lnSpc>
              <a:buFontTx/>
              <a:buNone/>
            </a:pPr>
            <a:r>
              <a:rPr lang="hu-HU" altLang="hu-HU" sz="1400" b="1" dirty="0"/>
              <a:t>&lt;</a:t>
            </a:r>
            <a:r>
              <a:rPr lang="hu-HU" altLang="hu-HU" sz="1400" b="1" dirty="0" err="1"/>
              <a:t>xsl:stylesheet</a:t>
            </a:r>
            <a:r>
              <a:rPr lang="hu-HU" altLang="hu-HU" sz="1400" b="1" dirty="0"/>
              <a:t> version="1.0" </a:t>
            </a:r>
            <a:r>
              <a:rPr lang="hu-HU" altLang="hu-HU" sz="1400" b="1" dirty="0" err="1"/>
              <a:t>xmlns:xsl</a:t>
            </a:r>
            <a:r>
              <a:rPr lang="hu-HU" altLang="hu-HU" sz="1400" b="1" dirty="0"/>
              <a:t>="http://www.w3.org/1999/XSL/Transform"&gt;</a:t>
            </a:r>
          </a:p>
          <a:p>
            <a:pPr eaLnBrk="1" hangingPunct="1">
              <a:lnSpc>
                <a:spcPct val="80000"/>
              </a:lnSpc>
              <a:buFontTx/>
              <a:buNone/>
            </a:pPr>
            <a:r>
              <a:rPr lang="hu-HU" altLang="hu-HU" sz="1400" b="1" dirty="0"/>
              <a:t>&lt;</a:t>
            </a:r>
            <a:r>
              <a:rPr lang="hu-HU" altLang="hu-HU" sz="1400" b="1" dirty="0" err="1"/>
              <a:t>xsl:template</a:t>
            </a:r>
            <a:r>
              <a:rPr lang="hu-HU" altLang="hu-HU" sz="1400" b="1" dirty="0"/>
              <a:t> </a:t>
            </a:r>
            <a:r>
              <a:rPr lang="hu-HU" altLang="hu-HU" sz="1400" b="1" dirty="0" err="1"/>
              <a:t>match</a:t>
            </a:r>
            <a:r>
              <a:rPr lang="hu-HU" altLang="hu-HU" sz="1400" b="1" dirty="0"/>
              <a:t>="/"&gt;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&lt;h2&gt;</a:t>
            </a:r>
            <a:r>
              <a:rPr lang="hu-HU" altLang="hu-HU" sz="1400" b="1" dirty="0" err="1"/>
              <a:t>Árlista</a:t>
            </a:r>
            <a:r>
              <a:rPr lang="hu-HU" altLang="hu-HU" sz="1400" b="1" dirty="0"/>
              <a:t>&lt;/h2&gt;</a:t>
            </a:r>
          </a:p>
          <a:p>
            <a:pPr eaLnBrk="1" hangingPunct="1">
              <a:lnSpc>
                <a:spcPct val="80000"/>
              </a:lnSpc>
              <a:buFontTx/>
              <a:buNone/>
            </a:pPr>
            <a:r>
              <a:rPr lang="hu-HU" altLang="hu-HU" sz="1400" b="1" dirty="0"/>
              <a:t>    &lt;</a:t>
            </a:r>
            <a:r>
              <a:rPr lang="hu-HU" altLang="hu-HU" sz="1400" b="1" dirty="0" err="1"/>
              <a:t>table</a:t>
            </a:r>
            <a:r>
              <a:rPr lang="hu-HU" altLang="hu-HU" sz="1400" b="1" dirty="0"/>
              <a:t> </a:t>
            </a:r>
            <a:r>
              <a:rPr lang="hu-HU" altLang="hu-HU" sz="1400" b="1" dirty="0" err="1"/>
              <a:t>border</a:t>
            </a:r>
            <a:r>
              <a:rPr lang="hu-HU" altLang="hu-HU" sz="1400" b="1" dirty="0"/>
              <a:t>="1"&gt;</a:t>
            </a:r>
          </a:p>
          <a:p>
            <a:pPr eaLnBrk="1" hangingPunct="1">
              <a:lnSpc>
                <a:spcPct val="80000"/>
              </a:lnSpc>
              <a:buFontTx/>
              <a:buNone/>
            </a:pPr>
            <a:r>
              <a:rPr lang="hu-HU" altLang="hu-HU" sz="1400" b="1" dirty="0"/>
              <a:t>      &lt;</a:t>
            </a:r>
            <a:r>
              <a:rPr lang="hu-HU" altLang="hu-HU" sz="1400" b="1" dirty="0" err="1"/>
              <a:t>tr</a:t>
            </a:r>
            <a:r>
              <a:rPr lang="hu-HU" altLang="hu-HU" sz="1400" b="1" dirty="0"/>
              <a:t> </a:t>
            </a:r>
            <a:r>
              <a:rPr lang="hu-HU" altLang="hu-HU" sz="1400" b="1" dirty="0" err="1"/>
              <a:t>bgcolor</a:t>
            </a:r>
            <a:r>
              <a:rPr lang="hu-HU" altLang="hu-HU" sz="1400" b="1" dirty="0"/>
              <a:t>="#9acd32"&gt;</a:t>
            </a:r>
          </a:p>
          <a:p>
            <a:pPr eaLnBrk="1" hangingPunct="1">
              <a:lnSpc>
                <a:spcPct val="80000"/>
              </a:lnSpc>
              <a:buFontTx/>
              <a:buNone/>
            </a:pPr>
            <a:r>
              <a:rPr lang="hu-HU" altLang="hu-HU" sz="1400" b="1" dirty="0"/>
              <a:t>        &lt;</a:t>
            </a:r>
            <a:r>
              <a:rPr lang="hu-HU" altLang="hu-HU" sz="1400" b="1" dirty="0" err="1"/>
              <a:t>th</a:t>
            </a:r>
            <a:r>
              <a:rPr lang="hu-HU" altLang="hu-HU" sz="1400" b="1" dirty="0"/>
              <a:t>&gt;Név&lt;/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th</a:t>
            </a:r>
            <a:r>
              <a:rPr lang="hu-HU" altLang="hu-HU" sz="1400" b="1" dirty="0"/>
              <a:t>&gt;Ár&lt;/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&lt;</a:t>
            </a:r>
            <a:r>
              <a:rPr lang="hu-HU" altLang="hu-HU" sz="1400" b="1" dirty="0" err="1"/>
              <a:t>xsl:for-each</a:t>
            </a:r>
            <a:r>
              <a:rPr lang="hu-HU" altLang="hu-HU" sz="1400" b="1" dirty="0"/>
              <a:t> </a:t>
            </a:r>
            <a:r>
              <a:rPr lang="hu-HU" altLang="hu-HU" sz="1400" b="1" dirty="0" err="1"/>
              <a:t>select</a:t>
            </a:r>
            <a:r>
              <a:rPr lang="hu-HU" altLang="hu-HU" sz="1400" b="1" dirty="0"/>
              <a:t>="alkatrészek/alkatrész"&gt; </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xsl:if</a:t>
            </a:r>
            <a:r>
              <a:rPr lang="hu-HU" altLang="hu-HU" sz="1400" b="1" dirty="0">
                <a:solidFill>
                  <a:srgbClr val="FF3300"/>
                </a:solidFill>
              </a:rPr>
              <a:t> test="egységár &amp;</a:t>
            </a:r>
            <a:r>
              <a:rPr lang="hu-HU" altLang="hu-HU" sz="1400" b="1" dirty="0" err="1">
                <a:solidFill>
                  <a:srgbClr val="FF3300"/>
                </a:solidFill>
              </a:rPr>
              <a:t>gt</a:t>
            </a:r>
            <a:r>
              <a:rPr lang="hu-HU" altLang="hu-HU" sz="1400" b="1" dirty="0">
                <a:solidFill>
                  <a:srgbClr val="FF3300"/>
                </a:solidFill>
              </a:rPr>
              <a:t>; 10 and egységár != 21"&gt;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&lt;</a:t>
            </a:r>
            <a:r>
              <a:rPr lang="hu-HU" altLang="hu-HU" sz="1400" b="1" dirty="0" err="1"/>
              <a:t>td</a:t>
            </a:r>
            <a:r>
              <a:rPr lang="hu-HU" altLang="hu-HU" sz="1400" b="1" dirty="0"/>
              <a:t>&gt; &lt;</a:t>
            </a:r>
            <a:r>
              <a:rPr lang="hu-HU" altLang="hu-HU" sz="1400" b="1" dirty="0" err="1"/>
              <a:t>xsl:value-of</a:t>
            </a:r>
            <a:r>
              <a:rPr lang="hu-HU" altLang="hu-HU" sz="1400" b="1" dirty="0"/>
              <a:t> </a:t>
            </a:r>
            <a:r>
              <a:rPr lang="hu-HU" altLang="hu-HU" sz="1400" b="1" dirty="0" err="1"/>
              <a:t>select</a:t>
            </a:r>
            <a:r>
              <a:rPr lang="hu-HU" altLang="hu-HU" sz="1400" b="1" dirty="0"/>
              <a:t> = "megnevezés"/&gt; &lt;/</a:t>
            </a:r>
            <a:r>
              <a:rPr lang="hu-HU" altLang="hu-HU" sz="1400" b="1" dirty="0" err="1"/>
              <a:t>td</a:t>
            </a:r>
            <a:r>
              <a:rPr lang="hu-HU" altLang="hu-HU" sz="1400" b="1" dirty="0"/>
              <a:t>&gt;</a:t>
            </a:r>
          </a:p>
          <a:p>
            <a:pPr eaLnBrk="1" hangingPunct="1">
              <a:lnSpc>
                <a:spcPct val="80000"/>
              </a:lnSpc>
              <a:buFontTx/>
              <a:buNone/>
            </a:pPr>
            <a:r>
              <a:rPr lang="hu-HU" altLang="hu-HU" sz="1400" b="1" dirty="0"/>
              <a:t>          &lt;</a:t>
            </a:r>
            <a:r>
              <a:rPr lang="hu-HU" altLang="hu-HU" sz="1400" b="1" dirty="0" err="1"/>
              <a:t>td</a:t>
            </a:r>
            <a:r>
              <a:rPr lang="hu-HU" altLang="hu-HU" sz="1400" b="1" dirty="0"/>
              <a:t>&gt; &lt;</a:t>
            </a:r>
            <a:r>
              <a:rPr lang="hu-HU" altLang="hu-HU" sz="1400" b="1" dirty="0" err="1"/>
              <a:t>xsl:value-of</a:t>
            </a:r>
            <a:r>
              <a:rPr lang="hu-HU" altLang="hu-HU" sz="1400" b="1" dirty="0"/>
              <a:t> </a:t>
            </a:r>
            <a:r>
              <a:rPr lang="hu-HU" altLang="hu-HU" sz="1400" b="1" dirty="0" err="1"/>
              <a:t>select</a:t>
            </a:r>
            <a:r>
              <a:rPr lang="hu-HU" altLang="hu-HU" sz="1400" b="1" dirty="0"/>
              <a:t> = "egységár"/&gt; &lt;/</a:t>
            </a:r>
            <a:r>
              <a:rPr lang="hu-HU" altLang="hu-HU" sz="1400" b="1" dirty="0" err="1"/>
              <a:t>td</a:t>
            </a:r>
            <a:r>
              <a:rPr lang="hu-HU" altLang="hu-HU" sz="1400" b="1" dirty="0"/>
              <a:t>&gt;</a:t>
            </a:r>
          </a:p>
          <a:p>
            <a:pPr eaLnBrk="1" hangingPunct="1">
              <a:lnSpc>
                <a:spcPct val="80000"/>
              </a:lnSpc>
              <a:buFontTx/>
              <a:buNone/>
            </a:pPr>
            <a:r>
              <a:rPr lang="hu-HU" altLang="hu-HU" sz="1400" b="1" dirty="0"/>
              <a:t>        &lt;/</a:t>
            </a:r>
            <a:r>
              <a:rPr lang="hu-HU" altLang="hu-HU" sz="1400" b="1" dirty="0" err="1"/>
              <a:t>tr</a:t>
            </a:r>
            <a:r>
              <a:rPr lang="hu-HU" altLang="hu-HU" sz="1400" b="1" dirty="0"/>
              <a:t>&gt;</a:t>
            </a:r>
          </a:p>
          <a:p>
            <a:pPr eaLnBrk="1" hangingPunct="1">
              <a:lnSpc>
                <a:spcPct val="80000"/>
              </a:lnSpc>
              <a:buFontTx/>
              <a:buNone/>
            </a:pPr>
            <a:r>
              <a:rPr lang="hu-HU" altLang="hu-HU" sz="1400" b="1" dirty="0"/>
              <a:t>       </a:t>
            </a:r>
            <a:r>
              <a:rPr lang="hu-HU" altLang="hu-HU" sz="1400" b="1" dirty="0">
                <a:solidFill>
                  <a:srgbClr val="FF3300"/>
                </a:solidFill>
              </a:rPr>
              <a:t> &lt;/</a:t>
            </a:r>
            <a:r>
              <a:rPr lang="hu-HU" altLang="hu-HU" sz="1400" b="1" dirty="0" err="1">
                <a:solidFill>
                  <a:srgbClr val="FF3300"/>
                </a:solidFill>
              </a:rPr>
              <a:t>xsl:if</a:t>
            </a:r>
            <a:r>
              <a:rPr lang="hu-HU" altLang="hu-HU" sz="1400" b="1" dirty="0">
                <a:solidFill>
                  <a:srgbClr val="FF3300"/>
                </a:solidFill>
              </a:rPr>
              <a:t>&gt;</a:t>
            </a:r>
          </a:p>
          <a:p>
            <a:pPr eaLnBrk="1" hangingPunct="1">
              <a:lnSpc>
                <a:spcPct val="80000"/>
              </a:lnSpc>
              <a:buFontTx/>
              <a:buNone/>
            </a:pPr>
            <a:r>
              <a:rPr lang="hu-HU" altLang="hu-HU" sz="1400" b="1" dirty="0"/>
              <a:t>   	&lt;/</a:t>
            </a:r>
            <a:r>
              <a:rPr lang="hu-HU" altLang="hu-HU" sz="1400" b="1" dirty="0" err="1"/>
              <a:t>xsl:for-each</a:t>
            </a:r>
            <a:r>
              <a:rPr lang="hu-HU" altLang="hu-HU" sz="1400" b="1" dirty="0"/>
              <a:t>&gt;</a:t>
            </a:r>
          </a:p>
          <a:p>
            <a:pPr eaLnBrk="1" hangingPunct="1">
              <a:lnSpc>
                <a:spcPct val="80000"/>
              </a:lnSpc>
              <a:buFontTx/>
              <a:buNone/>
            </a:pPr>
            <a:r>
              <a:rPr lang="hu-HU" altLang="hu-HU" sz="1400" b="1" dirty="0"/>
              <a:t>    &lt;/</a:t>
            </a:r>
            <a:r>
              <a:rPr lang="hu-HU" altLang="hu-HU" sz="1400" b="1" dirty="0" err="1"/>
              <a:t>table</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&lt;/</a:t>
            </a:r>
            <a:r>
              <a:rPr lang="hu-HU" altLang="hu-HU" sz="1400" b="1" dirty="0" err="1"/>
              <a:t>xsl:template</a:t>
            </a:r>
            <a:r>
              <a:rPr lang="hu-HU" altLang="hu-HU" sz="1400" b="1" dirty="0"/>
              <a:t>&gt;</a:t>
            </a:r>
          </a:p>
          <a:p>
            <a:pPr eaLnBrk="1" hangingPunct="1">
              <a:lnSpc>
                <a:spcPct val="80000"/>
              </a:lnSpc>
              <a:buFontTx/>
              <a:buNone/>
            </a:pPr>
            <a:r>
              <a:rPr lang="hu-HU" altLang="hu-HU" sz="1400" b="1" dirty="0"/>
              <a:t>&lt;/</a:t>
            </a:r>
            <a:r>
              <a:rPr lang="hu-HU" altLang="hu-HU" sz="1400" b="1" dirty="0" err="1"/>
              <a:t>xsl:stylesheet</a:t>
            </a:r>
            <a:r>
              <a:rPr lang="hu-HU" altLang="hu-HU" sz="1400" b="1" dirty="0"/>
              <a:t>&gt;</a:t>
            </a:r>
          </a:p>
        </p:txBody>
      </p:sp>
      <p:sp>
        <p:nvSpPr>
          <p:cNvPr id="80900" name="Text Box 4">
            <a:extLst>
              <a:ext uri="{FF2B5EF4-FFF2-40B4-BE49-F238E27FC236}">
                <a16:creationId xmlns:a16="http://schemas.microsoft.com/office/drawing/2014/main" id="{B7FB2310-D310-AF7C-8318-6C3F14EAA5F8}"/>
              </a:ext>
            </a:extLst>
          </p:cNvPr>
          <p:cNvSpPr txBox="1">
            <a:spLocks noChangeArrowheads="1"/>
          </p:cNvSpPr>
          <p:nvPr/>
        </p:nvSpPr>
        <p:spPr bwMode="auto">
          <a:xfrm>
            <a:off x="1043608" y="260350"/>
            <a:ext cx="561595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2400" dirty="0"/>
              <a:t>Feltételek:</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a:extLst>
              <a:ext uri="{FF2B5EF4-FFF2-40B4-BE49-F238E27FC236}">
                <a16:creationId xmlns:a16="http://schemas.microsoft.com/office/drawing/2014/main" id="{36E7A5A2-6F35-6BAC-32CC-FFC7F1741FCB}"/>
              </a:ext>
            </a:extLst>
          </p:cNvPr>
          <p:cNvSpPr>
            <a:spLocks noGrp="1" noChangeArrowheads="1"/>
          </p:cNvSpPr>
          <p:nvPr>
            <p:ph idx="1"/>
          </p:nvPr>
        </p:nvSpPr>
        <p:spPr>
          <a:xfrm>
            <a:off x="1043608" y="692695"/>
            <a:ext cx="7344816" cy="5976665"/>
          </a:xfrm>
        </p:spPr>
        <p:txBody>
          <a:bodyPr>
            <a:normAutofit fontScale="85000" lnSpcReduction="20000"/>
          </a:bodyPr>
          <a:lstStyle/>
          <a:p>
            <a:pPr eaLnBrk="1" hangingPunct="1">
              <a:lnSpc>
                <a:spcPct val="80000"/>
              </a:lnSpc>
              <a:buFontTx/>
              <a:buNone/>
            </a:pPr>
            <a:r>
              <a:rPr lang="hu-HU" altLang="hu-HU" sz="1400" b="1" dirty="0"/>
              <a:t>&lt;?</a:t>
            </a:r>
            <a:r>
              <a:rPr lang="hu-HU" altLang="hu-HU" sz="1400" b="1" dirty="0" err="1"/>
              <a:t>xml</a:t>
            </a:r>
            <a:r>
              <a:rPr lang="hu-HU" altLang="hu-HU" sz="1400" b="1" dirty="0"/>
              <a:t> version="1.0" </a:t>
            </a:r>
            <a:r>
              <a:rPr lang="hu-HU" altLang="hu-HU" sz="1400" b="1" dirty="0" err="1"/>
              <a:t>encoding</a:t>
            </a:r>
            <a:r>
              <a:rPr lang="hu-HU" altLang="hu-HU" sz="1400" b="1" dirty="0"/>
              <a:t>="ISO-8859-2"?&gt;</a:t>
            </a:r>
          </a:p>
          <a:p>
            <a:pPr eaLnBrk="1" hangingPunct="1">
              <a:lnSpc>
                <a:spcPct val="80000"/>
              </a:lnSpc>
              <a:buFontTx/>
              <a:buNone/>
            </a:pPr>
            <a:r>
              <a:rPr lang="hu-HU" altLang="hu-HU" sz="1400" b="1" dirty="0"/>
              <a:t>&lt;</a:t>
            </a:r>
            <a:r>
              <a:rPr lang="hu-HU" altLang="hu-HU" sz="1400" b="1" dirty="0" err="1"/>
              <a:t>xsl:stylesheet</a:t>
            </a:r>
            <a:r>
              <a:rPr lang="hu-HU" altLang="hu-HU" sz="1400" b="1" dirty="0"/>
              <a:t> version="1.0" </a:t>
            </a:r>
            <a:r>
              <a:rPr lang="hu-HU" altLang="hu-HU" sz="1400" b="1" dirty="0" err="1"/>
              <a:t>xmlns:xsl</a:t>
            </a:r>
            <a:r>
              <a:rPr lang="hu-HU" altLang="hu-HU" sz="1400" b="1" dirty="0"/>
              <a:t>="http://www.w3.org/1999/XSL/Transform"&gt;</a:t>
            </a:r>
          </a:p>
          <a:p>
            <a:pPr eaLnBrk="1" hangingPunct="1">
              <a:lnSpc>
                <a:spcPct val="80000"/>
              </a:lnSpc>
              <a:buFontTx/>
              <a:buNone/>
            </a:pPr>
            <a:r>
              <a:rPr lang="hu-HU" altLang="hu-HU" sz="1400" b="1" dirty="0"/>
              <a:t>&lt;</a:t>
            </a:r>
            <a:r>
              <a:rPr lang="hu-HU" altLang="hu-HU" sz="1400" b="1" dirty="0" err="1"/>
              <a:t>xsl:template</a:t>
            </a:r>
            <a:r>
              <a:rPr lang="hu-HU" altLang="hu-HU" sz="1400" b="1" dirty="0"/>
              <a:t> </a:t>
            </a:r>
            <a:r>
              <a:rPr lang="hu-HU" altLang="hu-HU" sz="1400" b="1" dirty="0" err="1"/>
              <a:t>match</a:t>
            </a:r>
            <a:r>
              <a:rPr lang="hu-HU" altLang="hu-HU" sz="1400" b="1" dirty="0"/>
              <a:t>="/"&gt;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&lt;h2&gt;</a:t>
            </a:r>
            <a:r>
              <a:rPr lang="hu-HU" altLang="hu-HU" sz="1400" b="1" dirty="0" err="1"/>
              <a:t>Árlista</a:t>
            </a:r>
            <a:r>
              <a:rPr lang="hu-HU" altLang="hu-HU" sz="1400" b="1" dirty="0"/>
              <a:t>&lt;/h2&gt;</a:t>
            </a:r>
          </a:p>
          <a:p>
            <a:pPr eaLnBrk="1" hangingPunct="1">
              <a:lnSpc>
                <a:spcPct val="80000"/>
              </a:lnSpc>
              <a:buFontTx/>
              <a:buNone/>
            </a:pPr>
            <a:r>
              <a:rPr lang="hu-HU" altLang="hu-HU" sz="1400" b="1" dirty="0"/>
              <a:t>    &lt;</a:t>
            </a:r>
            <a:r>
              <a:rPr lang="hu-HU" altLang="hu-HU" sz="1400" b="1" dirty="0" err="1"/>
              <a:t>table</a:t>
            </a:r>
            <a:r>
              <a:rPr lang="hu-HU" altLang="hu-HU" sz="1400" b="1" dirty="0"/>
              <a:t> </a:t>
            </a:r>
            <a:r>
              <a:rPr lang="hu-HU" altLang="hu-HU" sz="1400" b="1" dirty="0" err="1"/>
              <a:t>border</a:t>
            </a:r>
            <a:r>
              <a:rPr lang="hu-HU" altLang="hu-HU" sz="1400" b="1" dirty="0"/>
              <a:t>="1"&gt;</a:t>
            </a:r>
          </a:p>
          <a:p>
            <a:pPr eaLnBrk="1" hangingPunct="1">
              <a:lnSpc>
                <a:spcPct val="80000"/>
              </a:lnSpc>
              <a:buFontTx/>
              <a:buNone/>
            </a:pPr>
            <a:r>
              <a:rPr lang="hu-HU" altLang="hu-HU" sz="1400" b="1" dirty="0"/>
              <a:t>      &lt;</a:t>
            </a:r>
            <a:r>
              <a:rPr lang="hu-HU" altLang="hu-HU" sz="1400" b="1" dirty="0" err="1"/>
              <a:t>tr</a:t>
            </a:r>
            <a:r>
              <a:rPr lang="hu-HU" altLang="hu-HU" sz="1400" b="1" dirty="0"/>
              <a:t> </a:t>
            </a:r>
            <a:r>
              <a:rPr lang="hu-HU" altLang="hu-HU" sz="1400" b="1" dirty="0" err="1"/>
              <a:t>bgcolor</a:t>
            </a:r>
            <a:r>
              <a:rPr lang="hu-HU" altLang="hu-HU" sz="1400" b="1" dirty="0"/>
              <a:t>="#9acd32"&gt;</a:t>
            </a:r>
          </a:p>
          <a:p>
            <a:pPr eaLnBrk="1" hangingPunct="1">
              <a:lnSpc>
                <a:spcPct val="80000"/>
              </a:lnSpc>
              <a:buFontTx/>
              <a:buNone/>
            </a:pPr>
            <a:r>
              <a:rPr lang="hu-HU" altLang="hu-HU" sz="1400" b="1" dirty="0"/>
              <a:t>        &lt;</a:t>
            </a:r>
            <a:r>
              <a:rPr lang="hu-HU" altLang="hu-HU" sz="1400" b="1" dirty="0" err="1"/>
              <a:t>th</a:t>
            </a:r>
            <a:r>
              <a:rPr lang="hu-HU" altLang="hu-HU" sz="1400" b="1" dirty="0"/>
              <a:t>&gt;Név&lt;/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th</a:t>
            </a:r>
            <a:r>
              <a:rPr lang="hu-HU" altLang="hu-HU" sz="1400" b="1" dirty="0"/>
              <a:t>&gt;Ár&lt;/</a:t>
            </a:r>
            <a:r>
              <a:rPr lang="hu-HU" altLang="hu-HU" sz="1400" b="1" dirty="0" err="1"/>
              <a:t>th</a:t>
            </a:r>
            <a:r>
              <a:rPr lang="hu-HU" altLang="hu-HU" sz="1400" b="1" dirty="0"/>
              <a:t>&gt;</a:t>
            </a:r>
          </a:p>
          <a:p>
            <a:pPr eaLnBrk="1" hangingPunct="1">
              <a:lnSpc>
                <a:spcPct val="80000"/>
              </a:lnSpc>
              <a:buFontTx/>
              <a:buNone/>
            </a:pPr>
            <a:r>
              <a:rPr lang="hu-HU" altLang="hu-HU" sz="1400" b="1" dirty="0"/>
              <a:t>      &lt;/</a:t>
            </a:r>
            <a:r>
              <a:rPr lang="hu-HU" altLang="hu-HU" sz="1400" b="1" dirty="0" err="1"/>
              <a:t>tr</a:t>
            </a:r>
            <a:r>
              <a:rPr lang="hu-HU" altLang="hu-HU" sz="1400" b="1" dirty="0"/>
              <a:t>&gt; &lt;</a:t>
            </a:r>
            <a:r>
              <a:rPr lang="hu-HU" altLang="hu-HU" sz="1400" b="1" dirty="0" err="1"/>
              <a:t>xsl:for-each</a:t>
            </a:r>
            <a:r>
              <a:rPr lang="hu-HU" altLang="hu-HU" sz="1400" b="1" dirty="0"/>
              <a:t> </a:t>
            </a:r>
            <a:r>
              <a:rPr lang="hu-HU" altLang="hu-HU" sz="1400" b="1" dirty="0" err="1"/>
              <a:t>select</a:t>
            </a:r>
            <a:r>
              <a:rPr lang="hu-HU" altLang="hu-HU" sz="1400" b="1" dirty="0"/>
              <a:t>="alkatrészek/alkatrész"&gt;</a:t>
            </a:r>
          </a:p>
          <a:p>
            <a:pPr eaLnBrk="1" hangingPunct="1">
              <a:lnSpc>
                <a:spcPct val="80000"/>
              </a:lnSpc>
              <a:buFontTx/>
              <a:buNone/>
            </a:pPr>
            <a:r>
              <a:rPr lang="hu-HU" altLang="hu-HU" sz="1400" b="1" dirty="0"/>
              <a:t>   	&lt;</a:t>
            </a:r>
            <a:r>
              <a:rPr lang="hu-HU" altLang="hu-HU" sz="1400" b="1" dirty="0" err="1"/>
              <a:t>tr</a:t>
            </a:r>
            <a:r>
              <a:rPr lang="hu-HU" altLang="hu-HU" sz="1400" b="1" dirty="0"/>
              <a:t>&gt; &lt;</a:t>
            </a:r>
            <a:r>
              <a:rPr lang="hu-HU" altLang="hu-HU" sz="1400" b="1" dirty="0" err="1"/>
              <a:t>td</a:t>
            </a:r>
            <a:r>
              <a:rPr lang="hu-HU" altLang="hu-HU" sz="1400" b="1" dirty="0"/>
              <a:t>&gt; &lt;</a:t>
            </a:r>
            <a:r>
              <a:rPr lang="hu-HU" altLang="hu-HU" sz="1400" b="1" dirty="0" err="1"/>
              <a:t>xsl:value-of</a:t>
            </a:r>
            <a:r>
              <a:rPr lang="hu-HU" altLang="hu-HU" sz="1400" b="1" dirty="0"/>
              <a:t> </a:t>
            </a:r>
            <a:r>
              <a:rPr lang="hu-HU" altLang="hu-HU" sz="1400" b="1" dirty="0" err="1"/>
              <a:t>select</a:t>
            </a:r>
            <a:r>
              <a:rPr lang="hu-HU" altLang="hu-HU" sz="1400" b="1" dirty="0"/>
              <a:t> = "megnevezés"/&gt; &lt;/</a:t>
            </a:r>
            <a:r>
              <a:rPr lang="hu-HU" altLang="hu-HU" sz="1400" b="1" dirty="0" err="1"/>
              <a:t>td</a:t>
            </a:r>
            <a:r>
              <a:rPr lang="hu-HU" altLang="hu-HU" sz="1400" b="1" dirty="0"/>
              <a:t>&gt;	          </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xsl:choose</a:t>
            </a:r>
            <a:r>
              <a:rPr lang="hu-HU" altLang="hu-HU" sz="1400" b="1" dirty="0">
                <a:solidFill>
                  <a:srgbClr val="FF3300"/>
                </a:solidFill>
              </a:rPr>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xsl:when</a:t>
            </a:r>
            <a:r>
              <a:rPr lang="hu-HU" altLang="hu-HU" sz="1400" b="1" dirty="0">
                <a:solidFill>
                  <a:srgbClr val="FF3300"/>
                </a:solidFill>
              </a:rPr>
              <a:t> test="egységár &amp;</a:t>
            </a:r>
            <a:r>
              <a:rPr lang="hu-HU" altLang="hu-HU" sz="1400" b="1" dirty="0" err="1">
                <a:solidFill>
                  <a:srgbClr val="FF3300"/>
                </a:solidFill>
              </a:rPr>
              <a:t>gt</a:t>
            </a:r>
            <a:r>
              <a:rPr lang="hu-HU" altLang="hu-HU" sz="1400" b="1" dirty="0">
                <a:solidFill>
                  <a:srgbClr val="FF3300"/>
                </a:solidFill>
              </a:rPr>
              <a:t>; 10 and egységár != 21"&gt;</a:t>
            </a:r>
          </a:p>
          <a:p>
            <a:pPr eaLnBrk="1" hangingPunct="1">
              <a:lnSpc>
                <a:spcPct val="80000"/>
              </a:lnSpc>
              <a:buFontTx/>
              <a:buNone/>
            </a:pPr>
            <a:r>
              <a:rPr lang="hu-HU" altLang="hu-HU" sz="1400" b="1" dirty="0"/>
              <a:t>	          &lt;</a:t>
            </a:r>
            <a:r>
              <a:rPr lang="hu-HU" altLang="hu-HU" sz="1400" b="1" dirty="0" err="1"/>
              <a:t>td</a:t>
            </a:r>
            <a:r>
              <a:rPr lang="hu-HU" altLang="hu-HU" sz="1400" b="1" dirty="0"/>
              <a:t> </a:t>
            </a:r>
            <a:r>
              <a:rPr lang="hu-HU" altLang="hu-HU" sz="1400" b="1" dirty="0" err="1"/>
              <a:t>bgcolor</a:t>
            </a:r>
            <a:r>
              <a:rPr lang="hu-HU" altLang="hu-HU" sz="1400" b="1" dirty="0"/>
              <a:t>="</a:t>
            </a:r>
            <a:r>
              <a:rPr lang="hu-HU" altLang="hu-HU" sz="1400" b="1" dirty="0" err="1"/>
              <a:t>green</a:t>
            </a:r>
            <a:r>
              <a:rPr lang="hu-HU" altLang="hu-HU" sz="1400" b="1" dirty="0"/>
              <a:t>"&gt; &lt;</a:t>
            </a:r>
            <a:r>
              <a:rPr lang="hu-HU" altLang="hu-HU" sz="1400" b="1" dirty="0" err="1"/>
              <a:t>xsl:value-of</a:t>
            </a:r>
            <a:r>
              <a:rPr lang="hu-HU" altLang="hu-HU" sz="1400" b="1" dirty="0"/>
              <a:t> </a:t>
            </a:r>
            <a:r>
              <a:rPr lang="hu-HU" altLang="hu-HU" sz="1400" b="1" dirty="0" err="1"/>
              <a:t>select</a:t>
            </a:r>
            <a:r>
              <a:rPr lang="hu-HU" altLang="hu-HU" sz="1400" b="1" dirty="0"/>
              <a:t> = "egységár"/&gt; &lt;/</a:t>
            </a:r>
            <a:r>
              <a:rPr lang="hu-HU" altLang="hu-HU" sz="1400" b="1" dirty="0" err="1"/>
              <a:t>td</a:t>
            </a:r>
            <a:r>
              <a:rPr lang="hu-HU" altLang="hu-HU" sz="1400" b="1" dirty="0"/>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xsl:when</a:t>
            </a:r>
            <a:r>
              <a:rPr lang="hu-HU" altLang="hu-HU" sz="1400" b="1" dirty="0">
                <a:solidFill>
                  <a:srgbClr val="FF3300"/>
                </a:solidFill>
              </a:rPr>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xsl:when</a:t>
            </a:r>
            <a:r>
              <a:rPr lang="hu-HU" altLang="hu-HU" sz="1400" b="1" dirty="0">
                <a:solidFill>
                  <a:srgbClr val="FF3300"/>
                </a:solidFill>
              </a:rPr>
              <a:t> test="egységár &amp;</a:t>
            </a:r>
            <a:r>
              <a:rPr lang="hu-HU" altLang="hu-HU" sz="1400" b="1" dirty="0" err="1">
                <a:solidFill>
                  <a:srgbClr val="FF3300"/>
                </a:solidFill>
              </a:rPr>
              <a:t>lt</a:t>
            </a:r>
            <a:r>
              <a:rPr lang="hu-HU" altLang="hu-HU" sz="1400" b="1" dirty="0">
                <a:solidFill>
                  <a:srgbClr val="FF3300"/>
                </a:solidFill>
              </a:rPr>
              <a:t>; 10"&gt;</a:t>
            </a:r>
          </a:p>
          <a:p>
            <a:pPr eaLnBrk="1" hangingPunct="1">
              <a:lnSpc>
                <a:spcPct val="80000"/>
              </a:lnSpc>
              <a:buFontTx/>
              <a:buNone/>
            </a:pPr>
            <a:r>
              <a:rPr lang="hu-HU" altLang="hu-HU" sz="1400" b="1" dirty="0"/>
              <a:t>                  &lt;</a:t>
            </a:r>
            <a:r>
              <a:rPr lang="hu-HU" altLang="hu-HU" sz="1400" b="1" dirty="0" err="1"/>
              <a:t>td</a:t>
            </a:r>
            <a:r>
              <a:rPr lang="hu-HU" altLang="hu-HU" sz="1400" b="1" dirty="0"/>
              <a:t> </a:t>
            </a:r>
            <a:r>
              <a:rPr lang="hu-HU" altLang="hu-HU" sz="1400" b="1" dirty="0" err="1"/>
              <a:t>bgcolor</a:t>
            </a:r>
            <a:r>
              <a:rPr lang="hu-HU" altLang="hu-HU" sz="1400" b="1" dirty="0"/>
              <a:t>="</a:t>
            </a:r>
            <a:r>
              <a:rPr lang="hu-HU" altLang="hu-HU" sz="1400" b="1" dirty="0" err="1"/>
              <a:t>blue</a:t>
            </a:r>
            <a:r>
              <a:rPr lang="hu-HU" altLang="hu-HU" sz="1400" b="1" dirty="0"/>
              <a:t>"&gt; &lt;</a:t>
            </a:r>
            <a:r>
              <a:rPr lang="hu-HU" altLang="hu-HU" sz="1400" b="1" dirty="0" err="1"/>
              <a:t>xsl:value-of</a:t>
            </a:r>
            <a:r>
              <a:rPr lang="hu-HU" altLang="hu-HU" sz="1400" b="1" dirty="0"/>
              <a:t> </a:t>
            </a:r>
            <a:r>
              <a:rPr lang="hu-HU" altLang="hu-HU" sz="1400" b="1" dirty="0" err="1"/>
              <a:t>select</a:t>
            </a:r>
            <a:r>
              <a:rPr lang="hu-HU" altLang="hu-HU" sz="1400" b="1" dirty="0"/>
              <a:t> = "egységár"/&gt; &lt;/</a:t>
            </a:r>
            <a:r>
              <a:rPr lang="hu-HU" altLang="hu-HU" sz="1400" b="1" dirty="0" err="1"/>
              <a:t>td</a:t>
            </a:r>
            <a:r>
              <a:rPr lang="hu-HU" altLang="hu-HU" sz="1400" b="1" dirty="0"/>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xsl:when</a:t>
            </a:r>
            <a:r>
              <a:rPr lang="hu-HU" altLang="hu-HU" sz="1400" b="1" dirty="0">
                <a:solidFill>
                  <a:srgbClr val="FF3300"/>
                </a:solidFill>
              </a:rPr>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xsl:otherwise</a:t>
            </a:r>
            <a:r>
              <a:rPr lang="hu-HU" altLang="hu-HU" sz="1400" b="1" dirty="0">
                <a:solidFill>
                  <a:srgbClr val="FF3300"/>
                </a:solidFill>
              </a:rPr>
              <a:t>&gt;</a:t>
            </a:r>
          </a:p>
          <a:p>
            <a:pPr eaLnBrk="1" hangingPunct="1">
              <a:lnSpc>
                <a:spcPct val="80000"/>
              </a:lnSpc>
              <a:buFontTx/>
              <a:buNone/>
            </a:pPr>
            <a:r>
              <a:rPr lang="hu-HU" altLang="hu-HU" sz="1400" b="1" dirty="0"/>
              <a:t>                  &lt;</a:t>
            </a:r>
            <a:r>
              <a:rPr lang="hu-HU" altLang="hu-HU" sz="1400" b="1" dirty="0" err="1"/>
              <a:t>td</a:t>
            </a:r>
            <a:r>
              <a:rPr lang="hu-HU" altLang="hu-HU" sz="1400" b="1" dirty="0"/>
              <a:t> </a:t>
            </a:r>
            <a:r>
              <a:rPr lang="hu-HU" altLang="hu-HU" sz="1400" b="1" dirty="0" err="1"/>
              <a:t>bgcolor</a:t>
            </a:r>
            <a:r>
              <a:rPr lang="hu-HU" altLang="hu-HU" sz="1400" b="1" dirty="0"/>
              <a:t>="</a:t>
            </a:r>
            <a:r>
              <a:rPr lang="hu-HU" altLang="hu-HU" sz="1400" b="1" dirty="0" err="1"/>
              <a:t>red</a:t>
            </a:r>
            <a:r>
              <a:rPr lang="hu-HU" altLang="hu-HU" sz="1400" b="1" dirty="0"/>
              <a:t>"&gt; &lt;</a:t>
            </a:r>
            <a:r>
              <a:rPr lang="hu-HU" altLang="hu-HU" sz="1400" b="1" dirty="0" err="1"/>
              <a:t>xsl:value-of</a:t>
            </a:r>
            <a:r>
              <a:rPr lang="hu-HU" altLang="hu-HU" sz="1400" b="1" dirty="0"/>
              <a:t> </a:t>
            </a:r>
            <a:r>
              <a:rPr lang="hu-HU" altLang="hu-HU" sz="1400" b="1" dirty="0" err="1"/>
              <a:t>select</a:t>
            </a:r>
            <a:r>
              <a:rPr lang="hu-HU" altLang="hu-HU" sz="1400" b="1" dirty="0"/>
              <a:t> = "egységár"/&gt; &lt;/</a:t>
            </a:r>
            <a:r>
              <a:rPr lang="hu-HU" altLang="hu-HU" sz="1400" b="1" dirty="0" err="1"/>
              <a:t>td</a:t>
            </a:r>
            <a:r>
              <a:rPr lang="hu-HU" altLang="hu-HU" sz="1400" b="1" dirty="0"/>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xsl:otherwise</a:t>
            </a:r>
            <a:r>
              <a:rPr lang="hu-HU" altLang="hu-HU" sz="1400" b="1" dirty="0">
                <a:solidFill>
                  <a:srgbClr val="FF3300"/>
                </a:solidFill>
              </a:rPr>
              <a:t>&gt;</a:t>
            </a:r>
          </a:p>
          <a:p>
            <a:pPr eaLnBrk="1" hangingPunct="1">
              <a:lnSpc>
                <a:spcPct val="80000"/>
              </a:lnSpc>
              <a:buFontTx/>
              <a:buNone/>
            </a:pPr>
            <a:r>
              <a:rPr lang="hu-HU" altLang="hu-HU" sz="1400" b="1" dirty="0"/>
              <a:t>        </a:t>
            </a:r>
            <a:r>
              <a:rPr lang="hu-HU" altLang="hu-HU" sz="1400" b="1" dirty="0">
                <a:solidFill>
                  <a:srgbClr val="FF3300"/>
                </a:solidFill>
              </a:rPr>
              <a:t>&lt;/</a:t>
            </a:r>
            <a:r>
              <a:rPr lang="hu-HU" altLang="hu-HU" sz="1400" b="1" dirty="0" err="1">
                <a:solidFill>
                  <a:srgbClr val="FF3300"/>
                </a:solidFill>
              </a:rPr>
              <a:t>xsl:choose</a:t>
            </a:r>
            <a:r>
              <a:rPr lang="hu-HU" altLang="hu-HU" sz="1400" b="1" dirty="0">
                <a:solidFill>
                  <a:srgbClr val="FF3300"/>
                </a:solidFill>
              </a:rPr>
              <a:t>&gt;</a:t>
            </a:r>
          </a:p>
          <a:p>
            <a:pPr eaLnBrk="1" hangingPunct="1">
              <a:lnSpc>
                <a:spcPct val="80000"/>
              </a:lnSpc>
              <a:buFontTx/>
              <a:buNone/>
            </a:pPr>
            <a:r>
              <a:rPr lang="hu-HU" altLang="hu-HU" sz="1400" b="1" dirty="0"/>
              <a:t>        &lt;/</a:t>
            </a:r>
            <a:r>
              <a:rPr lang="hu-HU" altLang="hu-HU" sz="1400" b="1" dirty="0" err="1"/>
              <a:t>tr</a:t>
            </a:r>
            <a:r>
              <a:rPr lang="hu-HU" altLang="hu-HU" sz="1400" b="1" dirty="0"/>
              <a:t>&gt; &lt;/</a:t>
            </a:r>
            <a:r>
              <a:rPr lang="hu-HU" altLang="hu-HU" sz="1400" b="1" dirty="0" err="1"/>
              <a:t>xsl:for-each</a:t>
            </a:r>
            <a:r>
              <a:rPr lang="hu-HU" altLang="hu-HU" sz="1400" b="1" dirty="0"/>
              <a:t>&gt;</a:t>
            </a:r>
          </a:p>
          <a:p>
            <a:pPr eaLnBrk="1" hangingPunct="1">
              <a:lnSpc>
                <a:spcPct val="80000"/>
              </a:lnSpc>
              <a:buFontTx/>
              <a:buNone/>
            </a:pPr>
            <a:r>
              <a:rPr lang="hu-HU" altLang="hu-HU" sz="1400" b="1" dirty="0"/>
              <a:t>    &lt;/</a:t>
            </a:r>
            <a:r>
              <a:rPr lang="hu-HU" altLang="hu-HU" sz="1400" b="1" dirty="0" err="1"/>
              <a:t>table</a:t>
            </a:r>
            <a:r>
              <a:rPr lang="hu-HU" altLang="hu-HU" sz="1400" b="1" dirty="0"/>
              <a:t>&gt;</a:t>
            </a:r>
          </a:p>
          <a:p>
            <a:pPr eaLnBrk="1" hangingPunct="1">
              <a:lnSpc>
                <a:spcPct val="80000"/>
              </a:lnSpc>
              <a:buFontTx/>
              <a:buNone/>
            </a:pPr>
            <a:r>
              <a:rPr lang="hu-HU" altLang="hu-HU" sz="1400" b="1" dirty="0"/>
              <a:t>  &lt;/body&gt;</a:t>
            </a:r>
          </a:p>
          <a:p>
            <a:pPr eaLnBrk="1" hangingPunct="1">
              <a:lnSpc>
                <a:spcPct val="80000"/>
              </a:lnSpc>
              <a:buFontTx/>
              <a:buNone/>
            </a:pPr>
            <a:r>
              <a:rPr lang="hu-HU" altLang="hu-HU" sz="1400" b="1" dirty="0"/>
              <a:t>  &lt;/</a:t>
            </a:r>
            <a:r>
              <a:rPr lang="hu-HU" altLang="hu-HU" sz="1400" b="1" dirty="0" err="1"/>
              <a:t>html</a:t>
            </a:r>
            <a:r>
              <a:rPr lang="hu-HU" altLang="hu-HU" sz="1400" b="1" dirty="0"/>
              <a:t>&gt;</a:t>
            </a:r>
          </a:p>
          <a:p>
            <a:pPr eaLnBrk="1" hangingPunct="1">
              <a:lnSpc>
                <a:spcPct val="80000"/>
              </a:lnSpc>
              <a:buFontTx/>
              <a:buNone/>
            </a:pPr>
            <a:r>
              <a:rPr lang="hu-HU" altLang="hu-HU" sz="1400" b="1" dirty="0"/>
              <a:t>&lt;/</a:t>
            </a:r>
            <a:r>
              <a:rPr lang="hu-HU" altLang="hu-HU" sz="1400" b="1" dirty="0" err="1"/>
              <a:t>xsl:template</a:t>
            </a:r>
            <a:r>
              <a:rPr lang="hu-HU" altLang="hu-HU" sz="1400" b="1" dirty="0"/>
              <a:t>&gt;</a:t>
            </a:r>
          </a:p>
          <a:p>
            <a:pPr eaLnBrk="1" hangingPunct="1">
              <a:lnSpc>
                <a:spcPct val="80000"/>
              </a:lnSpc>
              <a:buFontTx/>
              <a:buNone/>
            </a:pPr>
            <a:r>
              <a:rPr lang="hu-HU" altLang="hu-HU" sz="1400" b="1" dirty="0"/>
              <a:t>&lt;/</a:t>
            </a:r>
            <a:r>
              <a:rPr lang="hu-HU" altLang="hu-HU" sz="1400" b="1" dirty="0" err="1"/>
              <a:t>xsl:stylesheet</a:t>
            </a:r>
            <a:r>
              <a:rPr lang="hu-HU" altLang="hu-HU" sz="1400" b="1" dirty="0"/>
              <a:t>&gt;</a:t>
            </a:r>
          </a:p>
        </p:txBody>
      </p:sp>
      <p:sp>
        <p:nvSpPr>
          <p:cNvPr id="81924" name="Text Box 4">
            <a:extLst>
              <a:ext uri="{FF2B5EF4-FFF2-40B4-BE49-F238E27FC236}">
                <a16:creationId xmlns:a16="http://schemas.microsoft.com/office/drawing/2014/main" id="{67BB9754-2757-9ABA-468B-7C1035C41B5C}"/>
              </a:ext>
            </a:extLst>
          </p:cNvPr>
          <p:cNvSpPr txBox="1">
            <a:spLocks noChangeArrowheads="1"/>
          </p:cNvSpPr>
          <p:nvPr/>
        </p:nvSpPr>
        <p:spPr bwMode="auto">
          <a:xfrm>
            <a:off x="1057146" y="153471"/>
            <a:ext cx="547308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2400" dirty="0"/>
              <a:t>Feltételek 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95041C94-743D-B00A-9015-3A3C068107A0}"/>
              </a:ext>
            </a:extLst>
          </p:cNvPr>
          <p:cNvSpPr>
            <a:spLocks noGrp="1" noChangeArrowheads="1"/>
          </p:cNvSpPr>
          <p:nvPr>
            <p:ph type="ctrTitle"/>
          </p:nvPr>
        </p:nvSpPr>
        <p:spPr>
          <a:xfrm>
            <a:off x="685800" y="2420888"/>
            <a:ext cx="7772400" cy="1736725"/>
          </a:xfrm>
        </p:spPr>
        <p:txBody>
          <a:bodyPr/>
          <a:lstStyle/>
          <a:p>
            <a:pPr eaLnBrk="1" hangingPunct="1"/>
            <a:r>
              <a:rPr lang="hu-HU" altLang="hu-HU" b="1" dirty="0"/>
              <a:t>JSON</a:t>
            </a:r>
            <a:endParaRPr lang="hu-HU" altLang="hu-HU"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5000" name="Rectangle 84999">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994" name="Rectangle 2">
            <a:extLst>
              <a:ext uri="{FF2B5EF4-FFF2-40B4-BE49-F238E27FC236}">
                <a16:creationId xmlns:a16="http://schemas.microsoft.com/office/drawing/2014/main" id="{D55C480E-DC23-8E0E-ABCE-B80899742060}"/>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JSON</a:t>
            </a:r>
            <a:endParaRPr lang="en-US" altLang="hu-HU"/>
          </a:p>
        </p:txBody>
      </p:sp>
      <p:sp>
        <p:nvSpPr>
          <p:cNvPr id="84995" name="Rectangle 3">
            <a:extLst>
              <a:ext uri="{FF2B5EF4-FFF2-40B4-BE49-F238E27FC236}">
                <a16:creationId xmlns:a16="http://schemas.microsoft.com/office/drawing/2014/main" id="{A712D1CC-F46A-2ED3-78C7-D915E179CD0D}"/>
              </a:ext>
            </a:extLst>
          </p:cNvPr>
          <p:cNvSpPr>
            <a:spLocks noGrp="1" noChangeArrowheads="1"/>
          </p:cNvSpPr>
          <p:nvPr>
            <p:ph idx="1"/>
          </p:nvPr>
        </p:nvSpPr>
        <p:spPr>
          <a:xfrm>
            <a:off x="571497" y="1785257"/>
            <a:ext cx="8001003" cy="3440539"/>
          </a:xfrm>
        </p:spPr>
        <p:txBody>
          <a:bodyPr>
            <a:normAutofit/>
          </a:bodyPr>
          <a:lstStyle/>
          <a:p>
            <a:pPr eaLnBrk="1" hangingPunct="1"/>
            <a:r>
              <a:rPr lang="hu-HU" altLang="hu-HU" sz="2100"/>
              <a:t>Javascript Object Notation egyszerű adatcsere formátum. Szöveg alapú, egyszerű adatstruktúrák reprezentációjára szolgál.</a:t>
            </a:r>
          </a:p>
          <a:p>
            <a:pPr eaLnBrk="1" hangingPunct="1"/>
            <a:r>
              <a:rPr lang="hu-HU" altLang="hu-HU" sz="2100"/>
              <a:t>Pontos definíció megtalálgató az RFC 4627-ben</a:t>
            </a:r>
          </a:p>
          <a:p>
            <a:pPr eaLnBrk="1" hangingPunct="1"/>
            <a:r>
              <a:rPr lang="hu-HU" altLang="hu-HU" sz="2100"/>
              <a:t>Szabványos Internetes Média Típus (MIME típus): application/json</a:t>
            </a:r>
          </a:p>
          <a:p>
            <a:pPr eaLnBrk="1" hangingPunct="1"/>
            <a:r>
              <a:rPr lang="hu-HU" altLang="hu-HU" sz="2100"/>
              <a:t>Fő alkalmazási területe az asszinkron Javascript: AJAX</a:t>
            </a:r>
          </a:p>
          <a:p>
            <a:pPr eaLnBrk="1" hangingPunct="1"/>
            <a:r>
              <a:rPr lang="hu-HU" altLang="hu-HU" sz="2100"/>
              <a:t>2005 decemberben a Yahoo alkalmazata először, a google 2006 decemberben vette át</a:t>
            </a:r>
          </a:p>
          <a:p>
            <a:pPr eaLnBrk="1" hangingPunct="1"/>
            <a:r>
              <a:rPr lang="hu-HU" altLang="hu-HU" sz="2100"/>
              <a:t>Alapípusai: szám, szöveg, boolean, tömb, Object, null</a:t>
            </a:r>
          </a:p>
        </p:txBody>
      </p:sp>
      <p:sp>
        <p:nvSpPr>
          <p:cNvPr id="85002" name="Freeform: Shape 85001">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a:extLst>
              <a:ext uri="{FF2B5EF4-FFF2-40B4-BE49-F238E27FC236}">
                <a16:creationId xmlns:a16="http://schemas.microsoft.com/office/drawing/2014/main" id="{BDB77D11-7B5B-CB9C-4D49-0D9B90818121}"/>
              </a:ext>
            </a:extLst>
          </p:cNvPr>
          <p:cNvSpPr>
            <a:spLocks noGrp="1" noChangeArrowheads="1"/>
          </p:cNvSpPr>
          <p:nvPr>
            <p:ph idx="1"/>
          </p:nvPr>
        </p:nvSpPr>
        <p:spPr>
          <a:xfrm>
            <a:off x="971600" y="571500"/>
            <a:ext cx="7672338" cy="6169868"/>
          </a:xfrm>
        </p:spPr>
        <p:txBody>
          <a:bodyPr>
            <a:normAutofit fontScale="92500" lnSpcReduction="10000"/>
          </a:bodyPr>
          <a:lstStyle/>
          <a:p>
            <a:pPr eaLnBrk="1" hangingPunct="1">
              <a:lnSpc>
                <a:spcPct val="80000"/>
              </a:lnSpc>
              <a:buFontTx/>
              <a:buNone/>
            </a:pPr>
            <a:r>
              <a:rPr lang="en-US" altLang="hu-HU" sz="1400" b="1" dirty="0"/>
              <a:t>{ </a:t>
            </a:r>
            <a:endParaRPr lang="hu-HU" altLang="hu-HU" sz="1400" b="1" dirty="0"/>
          </a:p>
          <a:p>
            <a:pPr eaLnBrk="1" hangingPunct="1">
              <a:lnSpc>
                <a:spcPct val="80000"/>
              </a:lnSpc>
              <a:buFontTx/>
              <a:buNone/>
            </a:pPr>
            <a:r>
              <a:rPr lang="en-US" altLang="hu-HU" sz="1400" b="1" dirty="0"/>
              <a:t>"</a:t>
            </a:r>
            <a:r>
              <a:rPr lang="en-US" altLang="hu-HU" sz="1400" b="1" dirty="0" err="1"/>
              <a:t>firstName</a:t>
            </a:r>
            <a:r>
              <a:rPr lang="en-US" altLang="hu-HU" sz="1400" b="1" dirty="0"/>
              <a:t>": "John", </a:t>
            </a:r>
            <a:endParaRPr lang="hu-HU" altLang="hu-HU" sz="1400" b="1" dirty="0"/>
          </a:p>
          <a:p>
            <a:pPr eaLnBrk="1" hangingPunct="1">
              <a:lnSpc>
                <a:spcPct val="80000"/>
              </a:lnSpc>
              <a:buFontTx/>
              <a:buNone/>
            </a:pPr>
            <a:r>
              <a:rPr lang="en-US" altLang="hu-HU" sz="1400" b="1" dirty="0"/>
              <a:t>"</a:t>
            </a:r>
            <a:r>
              <a:rPr lang="en-US" altLang="hu-HU" sz="1400" b="1" dirty="0" err="1"/>
              <a:t>lastName</a:t>
            </a:r>
            <a:r>
              <a:rPr lang="en-US" altLang="hu-HU" sz="1400" b="1" dirty="0"/>
              <a:t>": "Smith", </a:t>
            </a:r>
            <a:endParaRPr lang="hu-HU" altLang="hu-HU" sz="1400" b="1" dirty="0"/>
          </a:p>
          <a:p>
            <a:pPr eaLnBrk="1" hangingPunct="1">
              <a:lnSpc>
                <a:spcPct val="80000"/>
              </a:lnSpc>
              <a:buFontTx/>
              <a:buNone/>
            </a:pPr>
            <a:r>
              <a:rPr lang="en-US" altLang="hu-HU" sz="1400" b="1" dirty="0"/>
              <a:t>"address": { </a:t>
            </a:r>
            <a:endParaRPr lang="hu-HU" altLang="hu-HU" sz="1400" b="1" dirty="0"/>
          </a:p>
          <a:p>
            <a:pPr eaLnBrk="1" hangingPunct="1">
              <a:lnSpc>
                <a:spcPct val="80000"/>
              </a:lnSpc>
              <a:buFontTx/>
              <a:buNone/>
            </a:pPr>
            <a:r>
              <a:rPr lang="hu-HU" altLang="hu-HU" sz="1400" b="1" dirty="0"/>
              <a:t>	</a:t>
            </a:r>
            <a:r>
              <a:rPr lang="en-US" altLang="hu-HU" sz="1400" b="1" dirty="0"/>
              <a:t>"</a:t>
            </a:r>
            <a:r>
              <a:rPr lang="en-US" altLang="hu-HU" sz="1400" b="1" dirty="0" err="1"/>
              <a:t>streetAddress</a:t>
            </a:r>
            <a:r>
              <a:rPr lang="en-US" altLang="hu-HU" sz="1400" b="1" dirty="0"/>
              <a:t>": "21 2nd Street", </a:t>
            </a:r>
            <a:endParaRPr lang="hu-HU" altLang="hu-HU" sz="1400" b="1" dirty="0"/>
          </a:p>
          <a:p>
            <a:pPr eaLnBrk="1" hangingPunct="1">
              <a:lnSpc>
                <a:spcPct val="80000"/>
              </a:lnSpc>
              <a:buFontTx/>
              <a:buNone/>
            </a:pPr>
            <a:r>
              <a:rPr lang="hu-HU" altLang="hu-HU" sz="1400" b="1" dirty="0"/>
              <a:t>	</a:t>
            </a:r>
            <a:r>
              <a:rPr lang="en-US" altLang="hu-HU" sz="1400" b="1" dirty="0"/>
              <a:t>"city": "New York", "state": </a:t>
            </a:r>
            <a:endParaRPr lang="hu-HU" altLang="hu-HU" sz="1400" b="1" dirty="0"/>
          </a:p>
          <a:p>
            <a:pPr eaLnBrk="1" hangingPunct="1">
              <a:lnSpc>
                <a:spcPct val="80000"/>
              </a:lnSpc>
              <a:buFontTx/>
              <a:buNone/>
            </a:pPr>
            <a:r>
              <a:rPr lang="hu-HU" altLang="hu-HU" sz="1400" b="1" dirty="0"/>
              <a:t>	</a:t>
            </a:r>
            <a:r>
              <a:rPr lang="en-US" altLang="hu-HU" sz="1400" b="1" dirty="0"/>
              <a:t>"NY", "</a:t>
            </a:r>
            <a:r>
              <a:rPr lang="en-US" altLang="hu-HU" sz="1400" b="1" dirty="0" err="1"/>
              <a:t>postalCode</a:t>
            </a:r>
            <a:r>
              <a:rPr lang="en-US" altLang="hu-HU" sz="1400" b="1" dirty="0"/>
              <a:t>": "10021" </a:t>
            </a:r>
            <a:endParaRPr lang="hu-HU" altLang="hu-HU" sz="1400" b="1" dirty="0"/>
          </a:p>
          <a:p>
            <a:pPr eaLnBrk="1" hangingPunct="1">
              <a:lnSpc>
                <a:spcPct val="80000"/>
              </a:lnSpc>
              <a:buFontTx/>
              <a:buNone/>
            </a:pPr>
            <a:r>
              <a:rPr lang="en-US" altLang="hu-HU" sz="1400" b="1" dirty="0"/>
              <a:t>}, </a:t>
            </a:r>
            <a:endParaRPr lang="hu-HU" altLang="hu-HU" sz="1400" b="1" dirty="0"/>
          </a:p>
          <a:p>
            <a:pPr eaLnBrk="1" hangingPunct="1">
              <a:lnSpc>
                <a:spcPct val="80000"/>
              </a:lnSpc>
              <a:buFontTx/>
              <a:buNone/>
            </a:pPr>
            <a:r>
              <a:rPr lang="en-US" altLang="hu-HU" sz="1400" b="1" dirty="0"/>
              <a:t>"</a:t>
            </a:r>
            <a:r>
              <a:rPr lang="en-US" altLang="hu-HU" sz="1400" b="1" dirty="0" err="1"/>
              <a:t>phoneNumbers</a:t>
            </a:r>
            <a:r>
              <a:rPr lang="en-US" altLang="hu-HU" sz="1400" b="1" dirty="0"/>
              <a:t>": [ </a:t>
            </a:r>
            <a:endParaRPr lang="hu-HU" altLang="hu-HU" sz="1400" b="1" dirty="0"/>
          </a:p>
          <a:p>
            <a:pPr eaLnBrk="1" hangingPunct="1">
              <a:lnSpc>
                <a:spcPct val="80000"/>
              </a:lnSpc>
              <a:buFontTx/>
              <a:buNone/>
            </a:pPr>
            <a:r>
              <a:rPr lang="hu-HU" altLang="hu-HU" sz="1400" b="1" dirty="0"/>
              <a:t>	</a:t>
            </a:r>
            <a:r>
              <a:rPr lang="en-US" altLang="hu-HU" sz="1400" b="1" dirty="0"/>
              <a:t>{ "type": "home", "number": "212 555-1234" }, </a:t>
            </a:r>
            <a:endParaRPr lang="hu-HU" altLang="hu-HU" sz="1400" b="1" dirty="0"/>
          </a:p>
          <a:p>
            <a:pPr eaLnBrk="1" hangingPunct="1">
              <a:lnSpc>
                <a:spcPct val="80000"/>
              </a:lnSpc>
              <a:buFontTx/>
              <a:buNone/>
            </a:pPr>
            <a:r>
              <a:rPr lang="hu-HU" altLang="hu-HU" sz="1400" b="1" dirty="0"/>
              <a:t>	</a:t>
            </a:r>
            <a:r>
              <a:rPr lang="en-US" altLang="hu-HU" sz="1400" b="1" dirty="0"/>
              <a:t>{ "type": "fax", "number": "646 555-4567" } </a:t>
            </a:r>
            <a:endParaRPr lang="hu-HU" altLang="hu-HU" sz="1400" b="1" dirty="0"/>
          </a:p>
          <a:p>
            <a:pPr eaLnBrk="1" hangingPunct="1">
              <a:lnSpc>
                <a:spcPct val="80000"/>
              </a:lnSpc>
              <a:buFontTx/>
              <a:buNone/>
            </a:pPr>
            <a:r>
              <a:rPr lang="en-US" altLang="hu-HU" sz="1400" b="1" dirty="0"/>
              <a:t>]</a:t>
            </a:r>
            <a:endParaRPr lang="hu-HU" altLang="hu-HU" sz="1400" b="1" dirty="0"/>
          </a:p>
          <a:p>
            <a:pPr eaLnBrk="1" hangingPunct="1">
              <a:lnSpc>
                <a:spcPct val="80000"/>
              </a:lnSpc>
              <a:buFontTx/>
              <a:buNone/>
            </a:pPr>
            <a:r>
              <a:rPr lang="en-US" altLang="hu-HU" sz="1400" b="1" dirty="0"/>
              <a:t>}</a:t>
            </a:r>
            <a:endParaRPr lang="hu-HU" altLang="hu-HU" sz="1400" b="1" dirty="0"/>
          </a:p>
          <a:p>
            <a:pPr eaLnBrk="1" hangingPunct="1">
              <a:lnSpc>
                <a:spcPct val="80000"/>
              </a:lnSpc>
              <a:buFontTx/>
              <a:buNone/>
            </a:pPr>
            <a:endParaRPr lang="hu-HU" altLang="hu-HU" sz="1400" dirty="0"/>
          </a:p>
          <a:p>
            <a:pPr eaLnBrk="1" hangingPunct="1">
              <a:lnSpc>
                <a:spcPct val="80000"/>
              </a:lnSpc>
              <a:buFontTx/>
              <a:buNone/>
            </a:pPr>
            <a:r>
              <a:rPr lang="hu-HU" altLang="hu-HU" sz="1400" dirty="0"/>
              <a:t>------------------------------  XML ekvivalens  -------------------------------</a:t>
            </a:r>
          </a:p>
          <a:p>
            <a:pPr eaLnBrk="1" hangingPunct="1">
              <a:lnSpc>
                <a:spcPct val="80000"/>
              </a:lnSpc>
              <a:buFontTx/>
              <a:buNone/>
            </a:pPr>
            <a:endParaRPr lang="hu-HU" altLang="hu-HU" sz="1400" dirty="0"/>
          </a:p>
          <a:p>
            <a:pPr eaLnBrk="1" hangingPunct="1">
              <a:lnSpc>
                <a:spcPct val="80000"/>
              </a:lnSpc>
              <a:buFontTx/>
              <a:buNone/>
            </a:pPr>
            <a:r>
              <a:rPr lang="en-US" altLang="hu-HU" sz="1400" b="1" dirty="0"/>
              <a:t>&lt;Person </a:t>
            </a:r>
            <a:r>
              <a:rPr lang="en-US" altLang="hu-HU" sz="1400" b="1" dirty="0" err="1"/>
              <a:t>firstName</a:t>
            </a:r>
            <a:r>
              <a:rPr lang="en-US" altLang="hu-HU" sz="1400" b="1" dirty="0"/>
              <a:t>="John" </a:t>
            </a:r>
            <a:r>
              <a:rPr lang="en-US" altLang="hu-HU" sz="1400" b="1" dirty="0" err="1"/>
              <a:t>lastName</a:t>
            </a:r>
            <a:r>
              <a:rPr lang="en-US" altLang="hu-HU" sz="1400" b="1" dirty="0"/>
              <a:t>="Smith"&gt; </a:t>
            </a:r>
            <a:endParaRPr lang="hu-HU" altLang="hu-HU" sz="1400" b="1" dirty="0"/>
          </a:p>
          <a:p>
            <a:pPr eaLnBrk="1" hangingPunct="1">
              <a:lnSpc>
                <a:spcPct val="80000"/>
              </a:lnSpc>
              <a:buFontTx/>
              <a:buNone/>
            </a:pPr>
            <a:r>
              <a:rPr lang="hu-HU" altLang="hu-HU" sz="1400" b="1" dirty="0"/>
              <a:t>	</a:t>
            </a:r>
            <a:r>
              <a:rPr lang="en-US" altLang="hu-HU" sz="1400" b="1" dirty="0"/>
              <a:t>&lt;address&gt; &lt;</a:t>
            </a:r>
            <a:r>
              <a:rPr lang="en-US" altLang="hu-HU" sz="1400" b="1" dirty="0" err="1"/>
              <a:t>streetAddress</a:t>
            </a:r>
            <a:r>
              <a:rPr lang="en-US" altLang="hu-HU" sz="1400" b="1" dirty="0"/>
              <a:t>&gt;21 2nd Street&lt;/</a:t>
            </a:r>
            <a:r>
              <a:rPr lang="en-US" altLang="hu-HU" sz="1400" b="1" dirty="0" err="1"/>
              <a:t>streetAddress</a:t>
            </a:r>
            <a:r>
              <a:rPr lang="en-US" altLang="hu-HU" sz="1400" b="1" dirty="0"/>
              <a:t>&gt; </a:t>
            </a:r>
            <a:endParaRPr lang="hu-HU" altLang="hu-HU" sz="1400" b="1" dirty="0"/>
          </a:p>
          <a:p>
            <a:pPr eaLnBrk="1" hangingPunct="1">
              <a:lnSpc>
                <a:spcPct val="80000"/>
              </a:lnSpc>
              <a:buFontTx/>
              <a:buNone/>
            </a:pPr>
            <a:r>
              <a:rPr lang="hu-HU" altLang="hu-HU" sz="1400" b="1" dirty="0"/>
              <a:t>		</a:t>
            </a:r>
            <a:r>
              <a:rPr lang="en-US" altLang="hu-HU" sz="1400" b="1" dirty="0"/>
              <a:t>&lt;city&gt;New York&lt;/city&gt; </a:t>
            </a:r>
            <a:endParaRPr lang="hu-HU" altLang="hu-HU" sz="1400" b="1" dirty="0"/>
          </a:p>
          <a:p>
            <a:pPr eaLnBrk="1" hangingPunct="1">
              <a:lnSpc>
                <a:spcPct val="80000"/>
              </a:lnSpc>
              <a:buFontTx/>
              <a:buNone/>
            </a:pPr>
            <a:r>
              <a:rPr lang="hu-HU" altLang="hu-HU" sz="1400" b="1" dirty="0"/>
              <a:t>		</a:t>
            </a:r>
            <a:r>
              <a:rPr lang="en-US" altLang="hu-HU" sz="1400" b="1" dirty="0"/>
              <a:t>&lt;state&gt;NY&lt;/state&gt; </a:t>
            </a:r>
            <a:endParaRPr lang="hu-HU" altLang="hu-HU" sz="1400" b="1" dirty="0"/>
          </a:p>
          <a:p>
            <a:pPr eaLnBrk="1" hangingPunct="1">
              <a:lnSpc>
                <a:spcPct val="80000"/>
              </a:lnSpc>
              <a:buFontTx/>
              <a:buNone/>
            </a:pPr>
            <a:r>
              <a:rPr lang="hu-HU" altLang="hu-HU" sz="1400" b="1" dirty="0"/>
              <a:t>		</a:t>
            </a:r>
            <a:r>
              <a:rPr lang="en-US" altLang="hu-HU" sz="1400" b="1" dirty="0"/>
              <a:t>&lt;</a:t>
            </a:r>
            <a:r>
              <a:rPr lang="en-US" altLang="hu-HU" sz="1400" b="1" dirty="0" err="1"/>
              <a:t>postalCode</a:t>
            </a:r>
            <a:r>
              <a:rPr lang="en-US" altLang="hu-HU" sz="1400" b="1" dirty="0"/>
              <a:t>&gt;10021&lt;/</a:t>
            </a:r>
            <a:r>
              <a:rPr lang="en-US" altLang="hu-HU" sz="1400" b="1" dirty="0" err="1"/>
              <a:t>postalCode</a:t>
            </a:r>
            <a:r>
              <a:rPr lang="en-US" altLang="hu-HU" sz="1400" b="1" dirty="0"/>
              <a:t>&gt; </a:t>
            </a:r>
            <a:endParaRPr lang="hu-HU" altLang="hu-HU" sz="1400" b="1" dirty="0"/>
          </a:p>
          <a:p>
            <a:pPr eaLnBrk="1" hangingPunct="1">
              <a:lnSpc>
                <a:spcPct val="80000"/>
              </a:lnSpc>
              <a:buFontTx/>
              <a:buNone/>
            </a:pPr>
            <a:r>
              <a:rPr lang="hu-HU" altLang="hu-HU" sz="1400" b="1" dirty="0"/>
              <a:t>	</a:t>
            </a:r>
            <a:r>
              <a:rPr lang="en-US" altLang="hu-HU" sz="1400" b="1" dirty="0"/>
              <a:t>&lt;/address&gt; </a:t>
            </a:r>
            <a:endParaRPr lang="hu-HU" altLang="hu-HU" sz="1400" b="1" dirty="0"/>
          </a:p>
          <a:p>
            <a:pPr eaLnBrk="1" hangingPunct="1">
              <a:lnSpc>
                <a:spcPct val="80000"/>
              </a:lnSpc>
              <a:buFontTx/>
              <a:buNone/>
            </a:pPr>
            <a:r>
              <a:rPr lang="hu-HU" altLang="hu-HU" sz="1400" b="1" dirty="0"/>
              <a:t>	</a:t>
            </a:r>
            <a:r>
              <a:rPr lang="en-US" altLang="hu-HU" sz="1400" b="1" dirty="0"/>
              <a:t>&lt;</a:t>
            </a:r>
            <a:r>
              <a:rPr lang="en-US" altLang="hu-HU" sz="1400" b="1" dirty="0" err="1"/>
              <a:t>phoneNumber</a:t>
            </a:r>
            <a:r>
              <a:rPr lang="en-US" altLang="hu-HU" sz="1400" b="1" dirty="0"/>
              <a:t> type="home"&gt;212 555-1234&lt;/</a:t>
            </a:r>
            <a:r>
              <a:rPr lang="en-US" altLang="hu-HU" sz="1400" b="1" dirty="0" err="1"/>
              <a:t>phoneNumber</a:t>
            </a:r>
            <a:r>
              <a:rPr lang="en-US" altLang="hu-HU" sz="1400" b="1" dirty="0"/>
              <a:t>&gt; </a:t>
            </a:r>
            <a:endParaRPr lang="hu-HU" altLang="hu-HU" sz="1400" b="1" dirty="0"/>
          </a:p>
          <a:p>
            <a:pPr eaLnBrk="1" hangingPunct="1">
              <a:lnSpc>
                <a:spcPct val="80000"/>
              </a:lnSpc>
              <a:buFontTx/>
              <a:buNone/>
            </a:pPr>
            <a:r>
              <a:rPr lang="hu-HU" altLang="hu-HU" sz="1400" b="1" dirty="0"/>
              <a:t>	</a:t>
            </a:r>
            <a:r>
              <a:rPr lang="en-US" altLang="hu-HU" sz="1400" b="1" dirty="0"/>
              <a:t>&lt;</a:t>
            </a:r>
            <a:r>
              <a:rPr lang="en-US" altLang="hu-HU" sz="1400" b="1" dirty="0" err="1"/>
              <a:t>phoneNumber</a:t>
            </a:r>
            <a:r>
              <a:rPr lang="en-US" altLang="hu-HU" sz="1400" b="1" dirty="0"/>
              <a:t> type="fax"&gt;646 555-4567&lt;/</a:t>
            </a:r>
            <a:r>
              <a:rPr lang="en-US" altLang="hu-HU" sz="1400" b="1" dirty="0" err="1"/>
              <a:t>phoneNumber</a:t>
            </a:r>
            <a:r>
              <a:rPr lang="en-US" altLang="hu-HU" sz="1400" b="1" dirty="0"/>
              <a:t>&gt; </a:t>
            </a:r>
            <a:endParaRPr lang="hu-HU" altLang="hu-HU" sz="1400" b="1" dirty="0"/>
          </a:p>
          <a:p>
            <a:pPr eaLnBrk="1" hangingPunct="1">
              <a:lnSpc>
                <a:spcPct val="80000"/>
              </a:lnSpc>
              <a:buFontTx/>
              <a:buNone/>
            </a:pPr>
            <a:r>
              <a:rPr lang="en-US" altLang="hu-HU" sz="1400" b="1" dirty="0"/>
              <a:t>&lt;/Person&gt;  </a:t>
            </a:r>
            <a:endParaRPr lang="hu-HU" altLang="hu-HU" sz="1400" b="1" dirty="0"/>
          </a:p>
        </p:txBody>
      </p:sp>
      <p:sp>
        <p:nvSpPr>
          <p:cNvPr id="87044" name="Text Box 4">
            <a:extLst>
              <a:ext uri="{FF2B5EF4-FFF2-40B4-BE49-F238E27FC236}">
                <a16:creationId xmlns:a16="http://schemas.microsoft.com/office/drawing/2014/main" id="{C310E289-B393-CB43-E55E-554301B5B539}"/>
              </a:ext>
            </a:extLst>
          </p:cNvPr>
          <p:cNvSpPr txBox="1">
            <a:spLocks noChangeArrowheads="1"/>
          </p:cNvSpPr>
          <p:nvPr/>
        </p:nvSpPr>
        <p:spPr bwMode="auto">
          <a:xfrm>
            <a:off x="971600" y="19050"/>
            <a:ext cx="554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2400" dirty="0"/>
              <a:t>Mintapélda:</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8072" name="Rectangle 88071">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066" name="Title 1">
            <a:extLst>
              <a:ext uri="{FF2B5EF4-FFF2-40B4-BE49-F238E27FC236}">
                <a16:creationId xmlns:a16="http://schemas.microsoft.com/office/drawing/2014/main" id="{6EE03CE4-4584-701D-30C0-73C8AC4511D6}"/>
              </a:ext>
            </a:extLst>
          </p:cNvPr>
          <p:cNvSpPr>
            <a:spLocks noGrp="1" noChangeArrowheads="1"/>
          </p:cNvSpPr>
          <p:nvPr>
            <p:ph type="title"/>
          </p:nvPr>
        </p:nvSpPr>
        <p:spPr>
          <a:xfrm>
            <a:off x="571497" y="382385"/>
            <a:ext cx="8001003" cy="1113295"/>
          </a:xfrm>
        </p:spPr>
        <p:txBody>
          <a:bodyPr anchor="b">
            <a:normAutofit/>
          </a:bodyPr>
          <a:lstStyle/>
          <a:p>
            <a:pPr algn="ctr" eaLnBrk="1" hangingPunct="1"/>
            <a:r>
              <a:rPr lang="hu-HU" altLang="hu-HU"/>
              <a:t>XML összehasonlítás</a:t>
            </a:r>
            <a:endParaRPr lang="en-US" altLang="hu-HU"/>
          </a:p>
        </p:txBody>
      </p:sp>
      <p:sp>
        <p:nvSpPr>
          <p:cNvPr id="88067" name="Content Placeholder 2">
            <a:extLst>
              <a:ext uri="{FF2B5EF4-FFF2-40B4-BE49-F238E27FC236}">
                <a16:creationId xmlns:a16="http://schemas.microsoft.com/office/drawing/2014/main" id="{DBFBC50D-EF34-324B-3436-3A5A88DC11C6}"/>
              </a:ext>
            </a:extLst>
          </p:cNvPr>
          <p:cNvSpPr>
            <a:spLocks noGrp="1" noChangeArrowheads="1"/>
          </p:cNvSpPr>
          <p:nvPr>
            <p:ph idx="1"/>
          </p:nvPr>
        </p:nvSpPr>
        <p:spPr>
          <a:xfrm>
            <a:off x="571497" y="1785257"/>
            <a:ext cx="8001003" cy="3440539"/>
          </a:xfrm>
        </p:spPr>
        <p:txBody>
          <a:bodyPr>
            <a:normAutofit/>
          </a:bodyPr>
          <a:lstStyle/>
          <a:p>
            <a:pPr eaLnBrk="1" hangingPunct="1">
              <a:lnSpc>
                <a:spcPct val="100000"/>
              </a:lnSpc>
            </a:pPr>
            <a:r>
              <a:rPr lang="hu-HU" altLang="hu-HU" sz="2100"/>
              <a:t>JSON egyszerűbben olvasható, mint az XML (human readable)</a:t>
            </a:r>
          </a:p>
          <a:p>
            <a:pPr eaLnBrk="1" hangingPunct="1">
              <a:lnSpc>
                <a:spcPct val="100000"/>
              </a:lnSpc>
            </a:pPr>
            <a:r>
              <a:rPr lang="hu-HU" altLang="hu-HU" sz="2100"/>
              <a:t>Az XML-hez hasonlóan alkalmas adatcserére</a:t>
            </a:r>
          </a:p>
          <a:p>
            <a:pPr eaLnBrk="1" hangingPunct="1">
              <a:lnSpc>
                <a:spcPct val="100000"/>
              </a:lnSpc>
            </a:pPr>
            <a:r>
              <a:rPr lang="hu-HU" altLang="hu-HU" sz="2100"/>
              <a:t>XML-hez képest a feldolgozása egyszerűbb algoritmus szinten</a:t>
            </a:r>
          </a:p>
          <a:p>
            <a:pPr eaLnBrk="1" hangingPunct="1">
              <a:lnSpc>
                <a:spcPct val="100000"/>
              </a:lnSpc>
            </a:pPr>
            <a:r>
              <a:rPr lang="hu-HU" altLang="hu-HU" sz="2100"/>
              <a:t>JSON nem támogatja az adatok többféle megjelenítését (nem markup nyelv)</a:t>
            </a:r>
          </a:p>
          <a:p>
            <a:pPr eaLnBrk="1" hangingPunct="1">
              <a:lnSpc>
                <a:spcPct val="100000"/>
              </a:lnSpc>
            </a:pPr>
            <a:r>
              <a:rPr lang="hu-HU" altLang="hu-HU" sz="2100"/>
              <a:t>JSON alkalmas az unicode adattárolásra</a:t>
            </a:r>
          </a:p>
          <a:p>
            <a:pPr eaLnBrk="1" hangingPunct="1">
              <a:lnSpc>
                <a:spcPct val="100000"/>
              </a:lnSpc>
            </a:pPr>
            <a:r>
              <a:rPr lang="hu-HU" altLang="hu-HU" sz="2100"/>
              <a:t>JSON nem rendelkezik </a:t>
            </a:r>
            <a:r>
              <a:rPr lang="en-US" altLang="hu-HU" sz="2100"/>
              <a:t>&lt;[CDATA[]]&gt;</a:t>
            </a:r>
            <a:r>
              <a:rPr lang="hu-HU" altLang="hu-HU" sz="2100"/>
              <a:t> tulajdonsággal</a:t>
            </a:r>
          </a:p>
          <a:p>
            <a:pPr eaLnBrk="1" hangingPunct="1">
              <a:lnSpc>
                <a:spcPct val="100000"/>
              </a:lnSpc>
            </a:pPr>
            <a:r>
              <a:rPr lang="hu-HU" altLang="hu-HU" sz="2100"/>
              <a:t>Az XML objektum orientált, a JSON adat-orientált</a:t>
            </a:r>
          </a:p>
          <a:p>
            <a:pPr eaLnBrk="1" hangingPunct="1">
              <a:lnSpc>
                <a:spcPct val="100000"/>
              </a:lnSpc>
            </a:pPr>
            <a:endParaRPr lang="hu-HU" altLang="hu-HU" sz="2100"/>
          </a:p>
          <a:p>
            <a:pPr eaLnBrk="1" hangingPunct="1">
              <a:lnSpc>
                <a:spcPct val="100000"/>
              </a:lnSpc>
            </a:pPr>
            <a:endParaRPr lang="en-US" altLang="hu-HU" sz="2100"/>
          </a:p>
        </p:txBody>
      </p:sp>
      <p:sp>
        <p:nvSpPr>
          <p:cNvPr id="88074" name="Freeform: Shape 88073">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271" name="Rectangle 11270">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6" name="Cím 1">
            <a:extLst>
              <a:ext uri="{FF2B5EF4-FFF2-40B4-BE49-F238E27FC236}">
                <a16:creationId xmlns:a16="http://schemas.microsoft.com/office/drawing/2014/main" id="{7FAFCD31-288B-2388-B8CF-A14076B7F02A}"/>
              </a:ext>
            </a:extLst>
          </p:cNvPr>
          <p:cNvSpPr>
            <a:spLocks noGrp="1" noChangeArrowheads="1"/>
          </p:cNvSpPr>
          <p:nvPr>
            <p:ph type="title"/>
          </p:nvPr>
        </p:nvSpPr>
        <p:spPr>
          <a:xfrm>
            <a:off x="571497" y="382385"/>
            <a:ext cx="8001003" cy="1113295"/>
          </a:xfrm>
        </p:spPr>
        <p:txBody>
          <a:bodyPr anchor="b">
            <a:normAutofit/>
          </a:bodyPr>
          <a:lstStyle/>
          <a:p>
            <a:pPr algn="ctr"/>
            <a:r>
              <a:rPr lang="hu-HU" altLang="hu-HU"/>
              <a:t>XML általánosítás</a:t>
            </a:r>
          </a:p>
        </p:txBody>
      </p:sp>
      <p:sp>
        <p:nvSpPr>
          <p:cNvPr id="3" name="Tartalom helye 2">
            <a:extLst>
              <a:ext uri="{FF2B5EF4-FFF2-40B4-BE49-F238E27FC236}">
                <a16:creationId xmlns:a16="http://schemas.microsoft.com/office/drawing/2014/main" id="{83F2F1B4-B0F7-DBF9-DF77-5795EC272317}"/>
              </a:ext>
            </a:extLst>
          </p:cNvPr>
          <p:cNvSpPr>
            <a:spLocks noGrp="1"/>
          </p:cNvSpPr>
          <p:nvPr>
            <p:ph idx="1"/>
          </p:nvPr>
        </p:nvSpPr>
        <p:spPr>
          <a:xfrm>
            <a:off x="571497" y="1785257"/>
            <a:ext cx="8001003" cy="3440539"/>
          </a:xfrm>
        </p:spPr>
        <p:txBody>
          <a:bodyPr>
            <a:normAutofit/>
          </a:bodyPr>
          <a:lstStyle/>
          <a:p>
            <a:pPr>
              <a:lnSpc>
                <a:spcPct val="100000"/>
              </a:lnSpc>
              <a:defRPr/>
            </a:pPr>
            <a:r>
              <a:rPr lang="hu-HU" altLang="hu-HU" sz="1600"/>
              <a:t>XSL:</a:t>
            </a:r>
          </a:p>
          <a:p>
            <a:pPr lvl="1">
              <a:lnSpc>
                <a:spcPct val="100000"/>
              </a:lnSpc>
              <a:defRPr/>
            </a:pPr>
            <a:r>
              <a:rPr lang="hu-HU" sz="1600">
                <a:latin typeface="+mj-lt"/>
              </a:rPr>
              <a:t>stíluslap nyelv, amelyet az XML fájlok formázására és megjelenítésére használnak</a:t>
            </a:r>
          </a:p>
          <a:p>
            <a:pPr lvl="1">
              <a:lnSpc>
                <a:spcPct val="100000"/>
              </a:lnSpc>
              <a:defRPr/>
            </a:pPr>
            <a:r>
              <a:rPr lang="hu-HU" sz="1600"/>
              <a:t>XML-ből származik, és specifikusan az XML adatok feldolgozására készült</a:t>
            </a:r>
          </a:p>
          <a:p>
            <a:pPr lvl="1">
              <a:lnSpc>
                <a:spcPct val="100000"/>
              </a:lnSpc>
              <a:defRPr/>
            </a:pPr>
            <a:r>
              <a:rPr lang="hu-HU" sz="1600"/>
              <a:t>megjelenítési sablonokat, színeket, betűtípusokat, lrendezést és egyéb formázási beállításokat definiál</a:t>
            </a:r>
          </a:p>
          <a:p>
            <a:pPr lvl="1">
              <a:lnSpc>
                <a:spcPct val="100000"/>
              </a:lnSpc>
              <a:defRPr/>
            </a:pPr>
            <a:r>
              <a:rPr lang="hu-HU" sz="1600"/>
              <a:t>XML adatok könnyen átalakíthatók HTML, PDF, SVG formátumra </a:t>
            </a:r>
          </a:p>
          <a:p>
            <a:pPr lvl="1">
              <a:lnSpc>
                <a:spcPct val="100000"/>
              </a:lnSpc>
              <a:defRPr/>
            </a:pPr>
            <a:r>
              <a:rPr lang="hu-HU" sz="1600"/>
              <a:t>Az XSL használatához két fő részre van szükség: az XSLT (XSL Transformations) nyelvre, amelyet az XML adatok átalakítására használnak, és az XSL-FO (XSL Formatting Objects) nyelvre, amelyet a formázási beállítások meghatározására használnak</a:t>
            </a:r>
          </a:p>
          <a:p>
            <a:pPr lvl="1">
              <a:lnSpc>
                <a:spcPct val="100000"/>
              </a:lnSpc>
              <a:defRPr/>
            </a:pPr>
            <a:endParaRPr lang="hu-HU" sz="1600"/>
          </a:p>
        </p:txBody>
      </p:sp>
      <p:sp>
        <p:nvSpPr>
          <p:cNvPr id="11273" name="Freeform: Shape 11272">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a:extLst>
              <a:ext uri="{FF2B5EF4-FFF2-40B4-BE49-F238E27FC236}">
                <a16:creationId xmlns:a16="http://schemas.microsoft.com/office/drawing/2014/main" id="{B986FDC9-A585-2E91-4AC0-A422BE5B3C0A}"/>
              </a:ext>
            </a:extLst>
          </p:cNvPr>
          <p:cNvSpPr>
            <a:spLocks noGrp="1" noChangeArrowheads="1"/>
          </p:cNvSpPr>
          <p:nvPr>
            <p:ph idx="1"/>
          </p:nvPr>
        </p:nvSpPr>
        <p:spPr>
          <a:xfrm>
            <a:off x="1043608" y="571500"/>
            <a:ext cx="7600330" cy="6267450"/>
          </a:xfrm>
        </p:spPr>
        <p:txBody>
          <a:bodyPr>
            <a:normAutofit lnSpcReduction="10000"/>
          </a:bodyPr>
          <a:lstStyle/>
          <a:p>
            <a:pPr eaLnBrk="1" hangingPunct="1">
              <a:lnSpc>
                <a:spcPct val="80000"/>
              </a:lnSpc>
              <a:buFontTx/>
              <a:buNone/>
            </a:pPr>
            <a:r>
              <a:rPr lang="en-US" altLang="hu-HU" sz="1600" b="1" dirty="0"/>
              <a:t>&lt;html&gt;</a:t>
            </a:r>
          </a:p>
          <a:p>
            <a:pPr eaLnBrk="1" hangingPunct="1">
              <a:lnSpc>
                <a:spcPct val="80000"/>
              </a:lnSpc>
              <a:buFontTx/>
              <a:buNone/>
            </a:pPr>
            <a:r>
              <a:rPr lang="en-US" altLang="hu-HU" sz="1600" b="1" dirty="0"/>
              <a:t>&lt;head&gt;</a:t>
            </a:r>
          </a:p>
          <a:p>
            <a:pPr eaLnBrk="1" hangingPunct="1">
              <a:lnSpc>
                <a:spcPct val="80000"/>
              </a:lnSpc>
              <a:buFontTx/>
              <a:buNone/>
            </a:pPr>
            <a:r>
              <a:rPr lang="en-US" altLang="hu-HU" sz="1600" b="1" dirty="0"/>
              <a:t>&lt;script&gt;</a:t>
            </a:r>
          </a:p>
          <a:p>
            <a:pPr eaLnBrk="1" hangingPunct="1">
              <a:lnSpc>
                <a:spcPct val="80000"/>
              </a:lnSpc>
              <a:buFontTx/>
              <a:buNone/>
            </a:pPr>
            <a:r>
              <a:rPr lang="en-US" altLang="hu-HU" sz="1600" b="1" dirty="0"/>
              <a:t>	var contact = "{ " +</a:t>
            </a:r>
          </a:p>
          <a:p>
            <a:pPr eaLnBrk="1" hangingPunct="1">
              <a:lnSpc>
                <a:spcPct val="80000"/>
              </a:lnSpc>
              <a:buFontTx/>
              <a:buNone/>
            </a:pPr>
            <a:r>
              <a:rPr lang="en-US" altLang="hu-HU" sz="1600" b="1" dirty="0"/>
              <a:t>     '"</a:t>
            </a:r>
            <a:r>
              <a:rPr lang="en-US" altLang="hu-HU" sz="1600" b="1" dirty="0" err="1"/>
              <a:t>firstName</a:t>
            </a:r>
            <a:r>
              <a:rPr lang="en-US" altLang="hu-HU" sz="1600" b="1" dirty="0"/>
              <a:t>": "John",' +</a:t>
            </a:r>
          </a:p>
          <a:p>
            <a:pPr eaLnBrk="1" hangingPunct="1">
              <a:lnSpc>
                <a:spcPct val="80000"/>
              </a:lnSpc>
              <a:buFontTx/>
              <a:buNone/>
            </a:pPr>
            <a:r>
              <a:rPr lang="en-US" altLang="hu-HU" sz="1600" b="1" dirty="0"/>
              <a:t>     '"</a:t>
            </a:r>
            <a:r>
              <a:rPr lang="en-US" altLang="hu-HU" sz="1600" b="1" dirty="0" err="1"/>
              <a:t>lastName</a:t>
            </a:r>
            <a:r>
              <a:rPr lang="en-US" altLang="hu-HU" sz="1600" b="1" dirty="0"/>
              <a:t>": "Smith",' +</a:t>
            </a:r>
          </a:p>
          <a:p>
            <a:pPr eaLnBrk="1" hangingPunct="1">
              <a:lnSpc>
                <a:spcPct val="80000"/>
              </a:lnSpc>
              <a:buFontTx/>
              <a:buNone/>
            </a:pPr>
            <a:r>
              <a:rPr lang="en-US" altLang="hu-HU" sz="1600" b="1" dirty="0"/>
              <a:t>	 '"address": { ' +</a:t>
            </a:r>
          </a:p>
          <a:p>
            <a:pPr eaLnBrk="1" hangingPunct="1">
              <a:lnSpc>
                <a:spcPct val="80000"/>
              </a:lnSpc>
              <a:buFontTx/>
              <a:buNone/>
            </a:pPr>
            <a:r>
              <a:rPr lang="en-US" altLang="hu-HU" sz="1600" b="1" dirty="0"/>
              <a:t>	 '"</a:t>
            </a:r>
            <a:r>
              <a:rPr lang="en-US" altLang="hu-HU" sz="1600" b="1" dirty="0" err="1"/>
              <a:t>streetAddress</a:t>
            </a:r>
            <a:r>
              <a:rPr lang="en-US" altLang="hu-HU" sz="1600" b="1" dirty="0"/>
              <a:t>": "21 2nd Street", ' +</a:t>
            </a:r>
          </a:p>
          <a:p>
            <a:pPr eaLnBrk="1" hangingPunct="1">
              <a:lnSpc>
                <a:spcPct val="80000"/>
              </a:lnSpc>
              <a:buFontTx/>
              <a:buNone/>
            </a:pPr>
            <a:r>
              <a:rPr lang="en-US" altLang="hu-HU" sz="1600" b="1" dirty="0"/>
              <a:t>	 '"city": "New York", "state": ' +</a:t>
            </a:r>
          </a:p>
          <a:p>
            <a:pPr eaLnBrk="1" hangingPunct="1">
              <a:lnSpc>
                <a:spcPct val="80000"/>
              </a:lnSpc>
              <a:buFontTx/>
              <a:buNone/>
            </a:pPr>
            <a:r>
              <a:rPr lang="en-US" altLang="hu-HU" sz="1600" b="1" dirty="0"/>
              <a:t>	 '"NY", "</a:t>
            </a:r>
            <a:r>
              <a:rPr lang="en-US" altLang="hu-HU" sz="1600" b="1" dirty="0" err="1"/>
              <a:t>postalCode</a:t>
            </a:r>
            <a:r>
              <a:rPr lang="en-US" altLang="hu-HU" sz="1600" b="1" dirty="0"/>
              <a:t>": "10021"},' + </a:t>
            </a:r>
          </a:p>
          <a:p>
            <a:pPr eaLnBrk="1" hangingPunct="1">
              <a:lnSpc>
                <a:spcPct val="80000"/>
              </a:lnSpc>
              <a:buFontTx/>
              <a:buNone/>
            </a:pPr>
            <a:r>
              <a:rPr lang="en-US" altLang="hu-HU" sz="1600" b="1" dirty="0"/>
              <a:t>	'"</a:t>
            </a:r>
            <a:r>
              <a:rPr lang="en-US" altLang="hu-HU" sz="1600" b="1" dirty="0" err="1"/>
              <a:t>phoneNumbers</a:t>
            </a:r>
            <a:r>
              <a:rPr lang="en-US" altLang="hu-HU" sz="1600" b="1" dirty="0"/>
              <a:t>": [ ' +</a:t>
            </a:r>
          </a:p>
          <a:p>
            <a:pPr eaLnBrk="1" hangingPunct="1">
              <a:lnSpc>
                <a:spcPct val="80000"/>
              </a:lnSpc>
              <a:buFontTx/>
              <a:buNone/>
            </a:pPr>
            <a:r>
              <a:rPr lang="en-US" altLang="hu-HU" sz="1600" b="1" dirty="0"/>
              <a:t>	'{ "type": "home", "number": "212 555-1234" },' + </a:t>
            </a:r>
          </a:p>
          <a:p>
            <a:pPr eaLnBrk="1" hangingPunct="1">
              <a:lnSpc>
                <a:spcPct val="80000"/>
              </a:lnSpc>
              <a:buFontTx/>
              <a:buNone/>
            </a:pPr>
            <a:r>
              <a:rPr lang="en-US" altLang="hu-HU" sz="1600" b="1" dirty="0"/>
              <a:t>	'{ "type": "fax", "number": "646 555-4567" }]}';</a:t>
            </a:r>
          </a:p>
          <a:p>
            <a:pPr eaLnBrk="1" hangingPunct="1">
              <a:lnSpc>
                <a:spcPct val="80000"/>
              </a:lnSpc>
              <a:buFontTx/>
              <a:buNone/>
            </a:pPr>
            <a:endParaRPr lang="en-US" altLang="hu-HU" sz="1600" b="1" dirty="0"/>
          </a:p>
          <a:p>
            <a:pPr eaLnBrk="1" hangingPunct="1">
              <a:lnSpc>
                <a:spcPct val="80000"/>
              </a:lnSpc>
              <a:buFontTx/>
              <a:buNone/>
            </a:pPr>
            <a:r>
              <a:rPr lang="en-US" altLang="hu-HU" sz="1600" b="1" dirty="0"/>
              <a:t>	var p = </a:t>
            </a:r>
            <a:r>
              <a:rPr lang="en-US" altLang="hu-HU" sz="1600" b="1" dirty="0" err="1"/>
              <a:t>JSON.parse</a:t>
            </a:r>
            <a:r>
              <a:rPr lang="en-US" altLang="hu-HU" sz="1600" b="1" dirty="0"/>
              <a:t>(contact);</a:t>
            </a:r>
          </a:p>
          <a:p>
            <a:pPr eaLnBrk="1" hangingPunct="1">
              <a:lnSpc>
                <a:spcPct val="80000"/>
              </a:lnSpc>
              <a:buFontTx/>
              <a:buNone/>
            </a:pPr>
            <a:r>
              <a:rPr lang="en-US" altLang="hu-HU" sz="1600" b="1" dirty="0"/>
              <a:t>	alert(</a:t>
            </a:r>
            <a:r>
              <a:rPr lang="en-US" altLang="hu-HU" sz="1600" b="1" dirty="0" err="1"/>
              <a:t>p.firstName</a:t>
            </a:r>
            <a:r>
              <a:rPr lang="en-US" altLang="hu-HU" sz="1600" b="1" dirty="0"/>
              <a:t>);</a:t>
            </a:r>
          </a:p>
          <a:p>
            <a:pPr eaLnBrk="1" hangingPunct="1">
              <a:lnSpc>
                <a:spcPct val="80000"/>
              </a:lnSpc>
              <a:buFontTx/>
              <a:buNone/>
            </a:pPr>
            <a:r>
              <a:rPr lang="en-US" altLang="hu-HU" sz="1600" b="1" dirty="0"/>
              <a:t>	alert(</a:t>
            </a:r>
            <a:r>
              <a:rPr lang="en-US" altLang="hu-HU" sz="1600" b="1" dirty="0" err="1"/>
              <a:t>p.address.city</a:t>
            </a:r>
            <a:r>
              <a:rPr lang="en-US" altLang="hu-HU" sz="1600" b="1" dirty="0"/>
              <a:t>);</a:t>
            </a:r>
          </a:p>
          <a:p>
            <a:pPr eaLnBrk="1" hangingPunct="1">
              <a:lnSpc>
                <a:spcPct val="80000"/>
              </a:lnSpc>
              <a:buFontTx/>
              <a:buNone/>
            </a:pPr>
            <a:r>
              <a:rPr lang="en-US" altLang="hu-HU" sz="1600" b="1" dirty="0"/>
              <a:t>	alert(</a:t>
            </a:r>
            <a:r>
              <a:rPr lang="en-US" altLang="hu-HU" sz="1600" b="1" dirty="0" err="1"/>
              <a:t>p.phoneNumbers</a:t>
            </a:r>
            <a:r>
              <a:rPr lang="en-US" altLang="hu-HU" sz="1600" b="1" dirty="0"/>
              <a:t>[1].number);</a:t>
            </a:r>
          </a:p>
          <a:p>
            <a:pPr eaLnBrk="1" hangingPunct="1">
              <a:lnSpc>
                <a:spcPct val="80000"/>
              </a:lnSpc>
              <a:buFontTx/>
              <a:buNone/>
            </a:pPr>
            <a:r>
              <a:rPr lang="en-US" altLang="hu-HU" sz="1600" b="1" dirty="0"/>
              <a:t>&lt;/script&gt;</a:t>
            </a:r>
          </a:p>
          <a:p>
            <a:pPr eaLnBrk="1" hangingPunct="1">
              <a:lnSpc>
                <a:spcPct val="80000"/>
              </a:lnSpc>
              <a:buFontTx/>
              <a:buNone/>
            </a:pPr>
            <a:r>
              <a:rPr lang="en-US" altLang="hu-HU" sz="1600" b="1" dirty="0"/>
              <a:t>&lt;/head&gt;</a:t>
            </a:r>
          </a:p>
          <a:p>
            <a:pPr eaLnBrk="1" hangingPunct="1">
              <a:lnSpc>
                <a:spcPct val="80000"/>
              </a:lnSpc>
              <a:buFontTx/>
              <a:buNone/>
            </a:pPr>
            <a:r>
              <a:rPr lang="en-US" altLang="hu-HU" sz="1600" b="1" dirty="0"/>
              <a:t>&lt;body&gt;</a:t>
            </a:r>
          </a:p>
          <a:p>
            <a:pPr eaLnBrk="1" hangingPunct="1">
              <a:lnSpc>
                <a:spcPct val="80000"/>
              </a:lnSpc>
              <a:buFontTx/>
              <a:buNone/>
            </a:pPr>
            <a:r>
              <a:rPr lang="en-US" altLang="hu-HU" sz="1600" b="1" dirty="0"/>
              <a:t>&lt;/body&gt;</a:t>
            </a:r>
          </a:p>
          <a:p>
            <a:pPr eaLnBrk="1" hangingPunct="1">
              <a:lnSpc>
                <a:spcPct val="80000"/>
              </a:lnSpc>
              <a:buFontTx/>
              <a:buNone/>
            </a:pPr>
            <a:r>
              <a:rPr lang="en-US" altLang="hu-HU" sz="1600" b="1" dirty="0"/>
              <a:t>&lt;/html&gt;</a:t>
            </a:r>
            <a:endParaRPr lang="hu-HU" altLang="hu-HU" sz="1600" b="1" dirty="0"/>
          </a:p>
        </p:txBody>
      </p:sp>
      <p:sp>
        <p:nvSpPr>
          <p:cNvPr id="89092" name="Text Box 4">
            <a:extLst>
              <a:ext uri="{FF2B5EF4-FFF2-40B4-BE49-F238E27FC236}">
                <a16:creationId xmlns:a16="http://schemas.microsoft.com/office/drawing/2014/main" id="{7D9204EB-36E7-F775-ECB6-5E61B123A09A}"/>
              </a:ext>
            </a:extLst>
          </p:cNvPr>
          <p:cNvSpPr txBox="1">
            <a:spLocks noChangeArrowheads="1"/>
          </p:cNvSpPr>
          <p:nvPr/>
        </p:nvSpPr>
        <p:spPr bwMode="auto">
          <a:xfrm>
            <a:off x="1043608" y="19050"/>
            <a:ext cx="695739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2400" dirty="0"/>
              <a:t>Mintapélda (hogyan használható </a:t>
            </a:r>
            <a:r>
              <a:rPr lang="hu-HU" altLang="hu-HU" sz="2400" dirty="0" err="1"/>
              <a:t>Javascriptben</a:t>
            </a:r>
            <a:r>
              <a:rPr lang="hu-HU" altLang="hu-HU" sz="2400" dirty="0"/>
              <a:t> :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artalom helye 2">
            <a:extLst>
              <a:ext uri="{FF2B5EF4-FFF2-40B4-BE49-F238E27FC236}">
                <a16:creationId xmlns:a16="http://schemas.microsoft.com/office/drawing/2014/main" id="{1F9F4029-B393-CDF1-A031-BFF3417C9C27}"/>
              </a:ext>
            </a:extLst>
          </p:cNvPr>
          <p:cNvSpPr>
            <a:spLocks noGrp="1" noChangeArrowheads="1"/>
          </p:cNvSpPr>
          <p:nvPr>
            <p:ph idx="1"/>
          </p:nvPr>
        </p:nvSpPr>
        <p:spPr>
          <a:xfrm>
            <a:off x="899592" y="116632"/>
            <a:ext cx="7787208" cy="6624735"/>
          </a:xfrm>
        </p:spPr>
        <p:txBody>
          <a:bodyPr>
            <a:normAutofit fontScale="92500" lnSpcReduction="20000"/>
          </a:bodyPr>
          <a:lstStyle/>
          <a:p>
            <a:pPr marL="0" indent="0">
              <a:buFontTx/>
              <a:buNone/>
            </a:pPr>
            <a:r>
              <a:rPr lang="hu-HU" altLang="hu-HU" sz="1400"/>
              <a:t>&lt;?xml version="1.0" encoding="UTF-8"?&gt;</a:t>
            </a:r>
          </a:p>
          <a:p>
            <a:pPr marL="0" indent="0">
              <a:buFontTx/>
              <a:buNone/>
            </a:pPr>
            <a:r>
              <a:rPr lang="hu-HU" altLang="hu-HU" sz="1400"/>
              <a:t>&lt;xsl:stylesheet version="1.0" xmlns:xsl="http://www.w3.org/1999/XSL/Transform"&gt;</a:t>
            </a:r>
          </a:p>
          <a:p>
            <a:pPr marL="0" indent="0">
              <a:buFontTx/>
              <a:buNone/>
            </a:pPr>
            <a:r>
              <a:rPr lang="hu-HU" altLang="hu-HU" sz="1400"/>
              <a:t>  &lt;xsl:template match="/"&gt;</a:t>
            </a:r>
          </a:p>
          <a:p>
            <a:pPr marL="0" indent="0">
              <a:buFontTx/>
              <a:buNone/>
            </a:pPr>
            <a:r>
              <a:rPr lang="hu-HU" altLang="hu-HU" sz="1400"/>
              <a:t>    &lt;html&gt;</a:t>
            </a:r>
          </a:p>
          <a:p>
            <a:pPr marL="0" indent="0">
              <a:buFontTx/>
              <a:buNone/>
            </a:pPr>
            <a:r>
              <a:rPr lang="hu-HU" altLang="hu-HU" sz="1400"/>
              <a:t>      &lt;head&gt;</a:t>
            </a:r>
          </a:p>
          <a:p>
            <a:pPr marL="0" indent="0">
              <a:buFontTx/>
              <a:buNone/>
            </a:pPr>
            <a:r>
              <a:rPr lang="hu-HU" altLang="hu-HU" sz="1400"/>
              <a:t>        &lt;title&gt;My Document&lt;/title&gt;</a:t>
            </a:r>
          </a:p>
          <a:p>
            <a:pPr marL="0" indent="0">
              <a:buFontTx/>
              <a:buNone/>
            </a:pPr>
            <a:r>
              <a:rPr lang="hu-HU" altLang="hu-HU" sz="1400"/>
              <a:t>      &lt;/head&gt;</a:t>
            </a:r>
          </a:p>
          <a:p>
            <a:pPr marL="0" indent="0">
              <a:buFontTx/>
              <a:buNone/>
            </a:pPr>
            <a:r>
              <a:rPr lang="hu-HU" altLang="hu-HU" sz="1400"/>
              <a:t>      &lt;body&gt;</a:t>
            </a:r>
          </a:p>
          <a:p>
            <a:pPr marL="0" indent="0">
              <a:buFontTx/>
              <a:buNone/>
            </a:pPr>
            <a:r>
              <a:rPr lang="hu-HU" altLang="hu-HU" sz="1400"/>
              <a:t>        &lt;xsl:apply-templates/&gt;</a:t>
            </a:r>
          </a:p>
          <a:p>
            <a:pPr marL="0" indent="0">
              <a:buFontTx/>
              <a:buNone/>
            </a:pPr>
            <a:r>
              <a:rPr lang="hu-HU" altLang="hu-HU" sz="1400"/>
              <a:t>      &lt;/body&gt;</a:t>
            </a:r>
          </a:p>
          <a:p>
            <a:pPr marL="0" indent="0">
              <a:buFontTx/>
              <a:buNone/>
            </a:pPr>
            <a:r>
              <a:rPr lang="hu-HU" altLang="hu-HU" sz="1400"/>
              <a:t>    &lt;/html&gt;</a:t>
            </a:r>
          </a:p>
          <a:p>
            <a:pPr marL="0" indent="0">
              <a:buFontTx/>
              <a:buNone/>
            </a:pPr>
            <a:r>
              <a:rPr lang="hu-HU" altLang="hu-HU" sz="1400"/>
              <a:t>  &lt;/xsl:template&gt;</a:t>
            </a:r>
          </a:p>
          <a:p>
            <a:pPr marL="0" indent="0">
              <a:buFontTx/>
              <a:buNone/>
            </a:pPr>
            <a:endParaRPr lang="hu-HU" altLang="hu-HU" sz="1400"/>
          </a:p>
          <a:p>
            <a:pPr marL="0" indent="0">
              <a:buFontTx/>
              <a:buNone/>
            </a:pPr>
            <a:r>
              <a:rPr lang="hu-HU" altLang="hu-HU" sz="1400"/>
              <a:t>  &lt;xsl:template match="section"&gt;</a:t>
            </a:r>
          </a:p>
          <a:p>
            <a:pPr marL="0" indent="0">
              <a:buFontTx/>
              <a:buNone/>
            </a:pPr>
            <a:r>
              <a:rPr lang="hu-HU" altLang="hu-HU" sz="1400"/>
              <a:t>    &lt;div&gt;</a:t>
            </a:r>
          </a:p>
          <a:p>
            <a:pPr marL="0" indent="0">
              <a:buFontTx/>
              <a:buNone/>
            </a:pPr>
            <a:r>
              <a:rPr lang="hu-HU" altLang="hu-HU" sz="1400"/>
              <a:t>      &lt;xsl:attribute name="class"&gt;</a:t>
            </a:r>
          </a:p>
          <a:p>
            <a:pPr marL="0" indent="0">
              <a:buFontTx/>
              <a:buNone/>
            </a:pPr>
            <a:r>
              <a:rPr lang="hu-HU" altLang="hu-HU" sz="1400"/>
              <a:t>        &lt;xsl:value-of select="@style"/&gt;</a:t>
            </a:r>
          </a:p>
          <a:p>
            <a:pPr marL="0" indent="0">
              <a:buFontTx/>
              <a:buNone/>
            </a:pPr>
            <a:r>
              <a:rPr lang="hu-HU" altLang="hu-HU" sz="1400"/>
              <a:t>      &lt;/xsl:attribute&gt;</a:t>
            </a:r>
          </a:p>
          <a:p>
            <a:pPr marL="0" indent="0">
              <a:buFontTx/>
              <a:buNone/>
            </a:pPr>
            <a:r>
              <a:rPr lang="hu-HU" altLang="hu-HU" sz="1400"/>
              <a:t>      &lt;h&lt;xsl:value-of select="@level"/&gt;&gt;</a:t>
            </a:r>
          </a:p>
          <a:p>
            <a:pPr marL="0" indent="0">
              <a:buFontTx/>
              <a:buNone/>
            </a:pPr>
            <a:r>
              <a:rPr lang="hu-HU" altLang="hu-HU" sz="1400"/>
              <a:t>        &lt;xsl:value-of select="."/&gt;</a:t>
            </a:r>
          </a:p>
          <a:p>
            <a:pPr marL="0" indent="0">
              <a:buFontTx/>
              <a:buNone/>
            </a:pPr>
            <a:r>
              <a:rPr lang="hu-HU" altLang="hu-HU" sz="1400"/>
              <a:t>      &lt;/h&lt;xsl:value-of select="@level"/&gt;&gt;</a:t>
            </a:r>
          </a:p>
          <a:p>
            <a:pPr marL="0" indent="0">
              <a:buFontTx/>
              <a:buNone/>
            </a:pPr>
            <a:r>
              <a:rPr lang="hu-HU" altLang="hu-HU" sz="1400"/>
              <a:t>    &lt;/div&gt;</a:t>
            </a:r>
          </a:p>
          <a:p>
            <a:pPr marL="0" indent="0">
              <a:buFontTx/>
              <a:buNone/>
            </a:pPr>
            <a:r>
              <a:rPr lang="hu-HU" altLang="hu-HU" sz="1400"/>
              <a:t>  &lt;/xsl:template&gt;</a:t>
            </a:r>
          </a:p>
          <a:p>
            <a:pPr marL="0" indent="0">
              <a:buFontTx/>
              <a:buNone/>
            </a:pPr>
            <a:r>
              <a:rPr lang="hu-HU" altLang="hu-HU" sz="1400"/>
              <a:t>&lt;/xsl:stylesheet&gt;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artalom helye 2">
            <a:extLst>
              <a:ext uri="{FF2B5EF4-FFF2-40B4-BE49-F238E27FC236}">
                <a16:creationId xmlns:a16="http://schemas.microsoft.com/office/drawing/2014/main" id="{FF5182AA-C41E-425F-52C0-FCB259DFBA01}"/>
              </a:ext>
            </a:extLst>
          </p:cNvPr>
          <p:cNvSpPr>
            <a:spLocks noGrp="1" noChangeArrowheads="1"/>
          </p:cNvSpPr>
          <p:nvPr>
            <p:ph idx="1"/>
          </p:nvPr>
        </p:nvSpPr>
        <p:spPr>
          <a:xfrm>
            <a:off x="971600" y="260350"/>
            <a:ext cx="7715200" cy="6337002"/>
          </a:xfrm>
        </p:spPr>
        <p:txBody>
          <a:bodyPr>
            <a:normAutofit fontScale="92500" lnSpcReduction="20000"/>
          </a:bodyPr>
          <a:lstStyle/>
          <a:p>
            <a:pPr marL="0" indent="0">
              <a:buFontTx/>
              <a:buNone/>
            </a:pPr>
            <a:r>
              <a:rPr lang="en-US" altLang="hu-HU" sz="2000" dirty="0"/>
              <a:t>&lt;html&gt;</a:t>
            </a:r>
          </a:p>
          <a:p>
            <a:pPr marL="0" indent="0">
              <a:buFontTx/>
              <a:buNone/>
            </a:pPr>
            <a:r>
              <a:rPr lang="en-US" altLang="hu-HU" sz="2000" dirty="0"/>
              <a:t>  &lt;head&gt;</a:t>
            </a:r>
          </a:p>
          <a:p>
            <a:pPr marL="0" indent="0">
              <a:buFontTx/>
              <a:buNone/>
            </a:pPr>
            <a:r>
              <a:rPr lang="en-US" altLang="hu-HU" sz="2000" dirty="0"/>
              <a:t>    &lt;title&gt;My Document&lt;/title&gt;</a:t>
            </a:r>
          </a:p>
          <a:p>
            <a:pPr marL="0" indent="0">
              <a:buFontTx/>
              <a:buNone/>
            </a:pPr>
            <a:r>
              <a:rPr lang="en-US" altLang="hu-HU" sz="2000" dirty="0"/>
              <a:t>  &lt;/head&gt;</a:t>
            </a:r>
          </a:p>
          <a:p>
            <a:pPr marL="0" indent="0">
              <a:buFontTx/>
              <a:buNone/>
            </a:pPr>
            <a:r>
              <a:rPr lang="en-US" altLang="hu-HU" sz="2000" dirty="0"/>
              <a:t>  &lt;body&gt;</a:t>
            </a:r>
          </a:p>
          <a:p>
            <a:pPr marL="0" indent="0">
              <a:buFontTx/>
              <a:buNone/>
            </a:pPr>
            <a:r>
              <a:rPr lang="en-US" altLang="hu-HU" sz="2000" dirty="0"/>
              <a:t>    &lt;div&gt;</a:t>
            </a:r>
          </a:p>
          <a:p>
            <a:pPr marL="0" indent="0">
              <a:buFontTx/>
              <a:buNone/>
            </a:pPr>
            <a:r>
              <a:rPr lang="en-US" altLang="hu-HU" sz="2000" dirty="0"/>
              <a:t>      &lt;h1&gt;This is a section with no level attribute.&lt;/h1&gt;</a:t>
            </a:r>
          </a:p>
          <a:p>
            <a:pPr marL="0" indent="0">
              <a:buFontTx/>
              <a:buNone/>
            </a:pPr>
            <a:r>
              <a:rPr lang="en-US" altLang="hu-HU" sz="2000" dirty="0"/>
              <a:t>    &lt;/div&gt;</a:t>
            </a:r>
          </a:p>
          <a:p>
            <a:pPr marL="0" indent="0">
              <a:buFontTx/>
              <a:buNone/>
            </a:pPr>
            <a:r>
              <a:rPr lang="en-US" altLang="hu-HU" sz="2000" dirty="0"/>
              <a:t>    &lt;div&gt;</a:t>
            </a:r>
          </a:p>
          <a:p>
            <a:pPr marL="0" indent="0">
              <a:buFontTx/>
              <a:buNone/>
            </a:pPr>
            <a:r>
              <a:rPr lang="en-US" altLang="hu-HU" sz="2000" dirty="0"/>
              <a:t>      &lt;h2&gt;This is a section with a level attribute of 2.&lt;/h2&gt;</a:t>
            </a:r>
          </a:p>
          <a:p>
            <a:pPr marL="0" indent="0">
              <a:buFontTx/>
              <a:buNone/>
            </a:pPr>
            <a:r>
              <a:rPr lang="en-US" altLang="hu-HU" sz="2000" dirty="0"/>
              <a:t>    &lt;/div&gt;</a:t>
            </a:r>
          </a:p>
          <a:p>
            <a:pPr marL="0" indent="0">
              <a:buFontTx/>
              <a:buNone/>
            </a:pPr>
            <a:r>
              <a:rPr lang="en-US" altLang="hu-HU" sz="2000" dirty="0"/>
              <a:t>    &lt;div class="bold"&gt;</a:t>
            </a:r>
          </a:p>
          <a:p>
            <a:pPr marL="0" indent="0">
              <a:buFontTx/>
              <a:buNone/>
            </a:pPr>
            <a:r>
              <a:rPr lang="en-US" altLang="hu-HU" sz="2000" dirty="0"/>
              <a:t>      &lt;h3&gt;This is a section with a level attribute of 3 and a style attribute of bold.&lt;/h3&gt;</a:t>
            </a:r>
          </a:p>
          <a:p>
            <a:pPr marL="0" indent="0">
              <a:buFontTx/>
              <a:buNone/>
            </a:pPr>
            <a:r>
              <a:rPr lang="en-US" altLang="hu-HU" sz="2000" dirty="0"/>
              <a:t>    &lt;/div&gt;</a:t>
            </a:r>
          </a:p>
          <a:p>
            <a:pPr marL="0" indent="0">
              <a:buFontTx/>
              <a:buNone/>
            </a:pPr>
            <a:r>
              <a:rPr lang="en-US" altLang="hu-HU" sz="2000" dirty="0"/>
              <a:t>  &lt;/body&gt;</a:t>
            </a:r>
          </a:p>
          <a:p>
            <a:pPr marL="0" indent="0">
              <a:buFontTx/>
              <a:buNone/>
            </a:pPr>
            <a:r>
              <a:rPr lang="en-US" altLang="hu-HU" sz="2000" dirty="0"/>
              <a:t>&lt;/html&gt;</a:t>
            </a:r>
            <a:endParaRPr lang="hu-HU" altLang="hu-HU"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5368" name="Rectangle 1536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62" name="Cím 1">
            <a:extLst>
              <a:ext uri="{FF2B5EF4-FFF2-40B4-BE49-F238E27FC236}">
                <a16:creationId xmlns:a16="http://schemas.microsoft.com/office/drawing/2014/main" id="{7D9BAB13-E34B-9DBD-24AE-4E416A69273F}"/>
              </a:ext>
            </a:extLst>
          </p:cNvPr>
          <p:cNvSpPr>
            <a:spLocks noGrp="1" noChangeArrowheads="1"/>
          </p:cNvSpPr>
          <p:nvPr>
            <p:ph type="title"/>
          </p:nvPr>
        </p:nvSpPr>
        <p:spPr>
          <a:xfrm>
            <a:off x="571497" y="382385"/>
            <a:ext cx="8001003" cy="1113295"/>
          </a:xfrm>
        </p:spPr>
        <p:txBody>
          <a:bodyPr anchor="b">
            <a:normAutofit/>
          </a:bodyPr>
          <a:lstStyle/>
          <a:p>
            <a:pPr algn="ctr"/>
            <a:r>
              <a:rPr lang="hu-HU" altLang="hu-HU"/>
              <a:t>XML általánosítás</a:t>
            </a:r>
          </a:p>
        </p:txBody>
      </p:sp>
      <p:sp>
        <p:nvSpPr>
          <p:cNvPr id="15363" name="Tartalom helye 2">
            <a:extLst>
              <a:ext uri="{FF2B5EF4-FFF2-40B4-BE49-F238E27FC236}">
                <a16:creationId xmlns:a16="http://schemas.microsoft.com/office/drawing/2014/main" id="{065F8102-76EC-B423-C0B4-6502FE8ABDFE}"/>
              </a:ext>
            </a:extLst>
          </p:cNvPr>
          <p:cNvSpPr>
            <a:spLocks noGrp="1" noChangeArrowheads="1"/>
          </p:cNvSpPr>
          <p:nvPr>
            <p:ph idx="1"/>
          </p:nvPr>
        </p:nvSpPr>
        <p:spPr>
          <a:xfrm>
            <a:off x="571497" y="1785257"/>
            <a:ext cx="8001003" cy="3440539"/>
          </a:xfrm>
        </p:spPr>
        <p:txBody>
          <a:bodyPr>
            <a:normAutofit/>
          </a:bodyPr>
          <a:lstStyle/>
          <a:p>
            <a:r>
              <a:rPr lang="hu-HU" altLang="hu-HU" sz="2100"/>
              <a:t>XHTML:</a:t>
            </a:r>
          </a:p>
          <a:p>
            <a:pPr lvl="1"/>
            <a:r>
              <a:rPr lang="hu-HU" altLang="hu-HU" sz="2100"/>
              <a:t>szabványosított markup nyelv, amely a HTML és az XML elemeit kombinálja</a:t>
            </a:r>
          </a:p>
          <a:p>
            <a:pPr lvl="1"/>
            <a:r>
              <a:rPr lang="hu-HU" altLang="hu-HU" sz="2100"/>
              <a:t>a szigorúabb szintaxis és a jobb elemzési lehetőségek (validáció)</a:t>
            </a:r>
          </a:p>
          <a:p>
            <a:pPr lvl="1"/>
            <a:r>
              <a:rPr lang="hu-HU" altLang="hu-HU" sz="2100"/>
              <a:t>Adatstruktúrája megegyezik a HTML-el</a:t>
            </a:r>
          </a:p>
          <a:p>
            <a:pPr lvl="1"/>
            <a:r>
              <a:rPr lang="hu-HU" altLang="hu-HU" sz="2100"/>
              <a:t>mobilok</a:t>
            </a:r>
          </a:p>
        </p:txBody>
      </p:sp>
      <p:sp>
        <p:nvSpPr>
          <p:cNvPr id="15370" name="Freeform: Shape 1536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theme/theme1.xml><?xml version="1.0" encoding="utf-8"?>
<a:theme xmlns:a="http://schemas.openxmlformats.org/drawingml/2006/main" name="Jelvény">
  <a:themeElements>
    <a:clrScheme name="Lila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Jelvény">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Jelvény">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Jelvény</Template>
  <TotalTime>680</TotalTime>
  <Words>9758</Words>
  <Application>Microsoft Office PowerPoint</Application>
  <PresentationFormat>Diavetítés a képernyőre (4:3 oldalarány)</PresentationFormat>
  <Paragraphs>1001</Paragraphs>
  <Slides>60</Slides>
  <Notes>26</Notes>
  <HiddenSlides>0</HiddenSlides>
  <MMClips>0</MMClips>
  <ScaleCrop>false</ScaleCrop>
  <HeadingPairs>
    <vt:vector size="6" baseType="variant">
      <vt:variant>
        <vt:lpstr>Használt betűtípusok</vt:lpstr>
      </vt:variant>
      <vt:variant>
        <vt:i4>6</vt:i4>
      </vt:variant>
      <vt:variant>
        <vt:lpstr>Téma</vt:lpstr>
      </vt:variant>
      <vt:variant>
        <vt:i4>1</vt:i4>
      </vt:variant>
      <vt:variant>
        <vt:lpstr>Diacímek</vt:lpstr>
      </vt:variant>
      <vt:variant>
        <vt:i4>60</vt:i4>
      </vt:variant>
    </vt:vector>
  </HeadingPairs>
  <TitlesOfParts>
    <vt:vector size="67" baseType="lpstr">
      <vt:lpstr>Arial</vt:lpstr>
      <vt:lpstr>Calibri</vt:lpstr>
      <vt:lpstr>Gill Sans MT</vt:lpstr>
      <vt:lpstr>Impact</vt:lpstr>
      <vt:lpstr>Microsoft Sans Serif</vt:lpstr>
      <vt:lpstr>Söhne</vt:lpstr>
      <vt:lpstr>Jelvény</vt:lpstr>
      <vt:lpstr>Bevezetés az XML-be</vt:lpstr>
      <vt:lpstr>XML (eXtensible Markup Language)</vt:lpstr>
      <vt:lpstr>XML (SMGL)</vt:lpstr>
      <vt:lpstr>XML</vt:lpstr>
      <vt:lpstr>XML</vt:lpstr>
      <vt:lpstr>XML általánosítás</vt:lpstr>
      <vt:lpstr>PowerPoint-bemutató</vt:lpstr>
      <vt:lpstr>PowerPoint-bemutató</vt:lpstr>
      <vt:lpstr>XML általánosítás</vt:lpstr>
      <vt:lpstr>PowerPoint-bemutató</vt:lpstr>
      <vt:lpstr>XML általánosítás</vt:lpstr>
      <vt:lpstr>PowerPoint-bemutató</vt:lpstr>
      <vt:lpstr>XML általánosítás</vt:lpstr>
      <vt:lpstr>PowerPoint-bemutató</vt:lpstr>
      <vt:lpstr>XML általánosítás</vt:lpstr>
      <vt:lpstr>PowerPoint-bemutató</vt:lpstr>
      <vt:lpstr>PowerPoint-bemutató</vt:lpstr>
      <vt:lpstr>PowerPoint-bemutató</vt:lpstr>
      <vt:lpstr>XML általánosítás</vt:lpstr>
      <vt:lpstr>PowerPoint-bemutató</vt:lpstr>
      <vt:lpstr>XML általánosítás</vt:lpstr>
      <vt:lpstr>PowerPoint-bemutató</vt:lpstr>
      <vt:lpstr>XML általánosítás</vt:lpstr>
      <vt:lpstr>PowerPoint-bemutató</vt:lpstr>
      <vt:lpstr>PowerPoint-bemutató</vt:lpstr>
      <vt:lpstr>XML</vt:lpstr>
      <vt:lpstr>XML</vt:lpstr>
      <vt:lpstr>XML értelmezők</vt:lpstr>
      <vt:lpstr>XML névterek</vt:lpstr>
      <vt:lpstr>DTD</vt:lpstr>
      <vt:lpstr>DTD</vt:lpstr>
      <vt:lpstr>DTD feldolgozó</vt:lpstr>
      <vt:lpstr>DTD példa</vt:lpstr>
      <vt:lpstr>DTD példa</vt:lpstr>
      <vt:lpstr>DTD</vt:lpstr>
      <vt:lpstr>PowerPoint-bemutató</vt:lpstr>
      <vt:lpstr>PowerPoint-bemutató</vt:lpstr>
      <vt:lpstr>DTD</vt:lpstr>
      <vt:lpstr>PowerPoint-bemutató</vt:lpstr>
      <vt:lpstr>PowerPoint-bemutató</vt:lpstr>
      <vt:lpstr>DTD attribútumok</vt:lpstr>
      <vt:lpstr>DTD attribútumok megadásai</vt:lpstr>
      <vt:lpstr>PowerPoint-bemutató</vt:lpstr>
      <vt:lpstr>PowerPoint-bemutató</vt:lpstr>
      <vt:lpstr>XML transzformációk</vt:lpstr>
      <vt:lpstr>XML transzformációk</vt:lpstr>
      <vt:lpstr>XML transzformációk</vt:lpstr>
      <vt:lpstr>XSL</vt:lpstr>
      <vt:lpstr>XSL – Gyakorlati példák</vt:lpstr>
      <vt:lpstr>PowerPoint-bemutató</vt:lpstr>
      <vt:lpstr>PowerPoint-bemutató</vt:lpstr>
      <vt:lpstr>PowerPoint-bemutató</vt:lpstr>
      <vt:lpstr>PowerPoint-bemutató</vt:lpstr>
      <vt:lpstr>PowerPoint-bemutató</vt:lpstr>
      <vt:lpstr>PowerPoint-bemutató</vt:lpstr>
      <vt:lpstr>JSON</vt:lpstr>
      <vt:lpstr>JSON</vt:lpstr>
      <vt:lpstr>PowerPoint-bemutató</vt:lpstr>
      <vt:lpstr>XML összehasonlítás</vt:lpstr>
      <vt:lpstr>PowerPoint-bemutató</vt:lpstr>
    </vt:vector>
  </TitlesOfParts>
  <Company>AITME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Számítógépes vállalatirányítás 9. előadás</dc:title>
  <dc:creator>AITME</dc:creator>
  <cp:lastModifiedBy>Szabó Martin</cp:lastModifiedBy>
  <cp:revision>106</cp:revision>
  <dcterms:created xsi:type="dcterms:W3CDTF">2004-03-09T07:31:29Z</dcterms:created>
  <dcterms:modified xsi:type="dcterms:W3CDTF">2024-04-17T05:45:43Z</dcterms:modified>
</cp:coreProperties>
</file>